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45"/>
  </p:notesMasterIdLst>
  <p:sldIdLst>
    <p:sldId id="256" r:id="rId2"/>
    <p:sldId id="297" r:id="rId3"/>
    <p:sldId id="359" r:id="rId4"/>
    <p:sldId id="357" r:id="rId5"/>
    <p:sldId id="358" r:id="rId6"/>
    <p:sldId id="360" r:id="rId7"/>
    <p:sldId id="355" r:id="rId8"/>
    <p:sldId id="356"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74" r:id="rId23"/>
    <p:sldId id="375" r:id="rId24"/>
    <p:sldId id="376" r:id="rId25"/>
    <p:sldId id="377" r:id="rId26"/>
    <p:sldId id="378" r:id="rId27"/>
    <p:sldId id="379" r:id="rId28"/>
    <p:sldId id="380" r:id="rId29"/>
    <p:sldId id="381" r:id="rId30"/>
    <p:sldId id="382" r:id="rId31"/>
    <p:sldId id="383" r:id="rId32"/>
    <p:sldId id="384" r:id="rId33"/>
    <p:sldId id="386" r:id="rId34"/>
    <p:sldId id="385" r:id="rId35"/>
    <p:sldId id="387" r:id="rId36"/>
    <p:sldId id="388" r:id="rId37"/>
    <p:sldId id="389" r:id="rId38"/>
    <p:sldId id="390" r:id="rId39"/>
    <p:sldId id="391" r:id="rId40"/>
    <p:sldId id="392" r:id="rId41"/>
    <p:sldId id="393" r:id="rId42"/>
    <p:sldId id="394" r:id="rId43"/>
    <p:sldId id="395" r:id="rId4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FF99"/>
    <a:srgbClr val="CCFFCC"/>
    <a:srgbClr val="CCECFF"/>
    <a:srgbClr val="FFCCCC"/>
    <a:srgbClr val="FF8AD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94660"/>
  </p:normalViewPr>
  <p:slideViewPr>
    <p:cSldViewPr>
      <p:cViewPr varScale="1">
        <p:scale>
          <a:sx n="67" d="100"/>
          <a:sy n="67" d="100"/>
        </p:scale>
        <p:origin x="1412" y="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2021/10/27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endParaRPr kumimoji="1" lang="ja-JP" altLang="en-US"/>
          </a:p>
        </p:txBody>
      </p:sp>
      <p:sp>
        <p:nvSpPr>
          <p:cNvPr id="6" name="円/楕円 3">
            <a:extLst>
              <a:ext uri="{FF2B5EF4-FFF2-40B4-BE49-F238E27FC236}">
                <a16:creationId xmlns:a16="http://schemas.microsoft.com/office/drawing/2014/main" id="{487F8E9E-2412-46EC-98D7-79D3FF31255F}"/>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8" name="テキスト ボックス 7">
            <a:extLst>
              <a:ext uri="{FF2B5EF4-FFF2-40B4-BE49-F238E27FC236}">
                <a16:creationId xmlns:a16="http://schemas.microsoft.com/office/drawing/2014/main" id="{67889554-4F08-4BCC-A76B-18FB5F2766B3}"/>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9" name="弦 8">
            <a:extLst>
              <a:ext uri="{FF2B5EF4-FFF2-40B4-BE49-F238E27FC236}">
                <a16:creationId xmlns:a16="http://schemas.microsoft.com/office/drawing/2014/main" id="{F11AA314-EB24-44EB-A852-674DA52458DB}"/>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B1D6D61-20B2-4D37-BE12-D11D0A62A47D}"/>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29</a:t>
            </a:r>
            <a:endParaRPr kumimoji="1" lang="ja-JP" altLang="en-US" sz="1400" dirty="0"/>
          </a:p>
        </p:txBody>
      </p:sp>
    </p:spTree>
    <p:extLst>
      <p:ext uri="{BB962C8B-B14F-4D97-AF65-F5344CB8AC3E}">
        <p14:creationId xmlns:p14="http://schemas.microsoft.com/office/powerpoint/2010/main" val="23847815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306940"/>
      </p:ext>
    </p:extLst>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6.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12.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12.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6C4099E-EB60-DC4F-967D-225ED88E614D}"/>
              </a:ext>
            </a:extLst>
          </p:cNvPr>
          <p:cNvSpPr txBox="1"/>
          <p:nvPr/>
        </p:nvSpPr>
        <p:spPr>
          <a:xfrm>
            <a:off x="107504" y="1268760"/>
            <a:ext cx="8892480" cy="707886"/>
          </a:xfrm>
          <a:prstGeom prst="rect">
            <a:avLst/>
          </a:prstGeom>
          <a:noFill/>
        </p:spPr>
        <p:txBody>
          <a:bodyPr wrap="square" rtlCol="0">
            <a:spAutoFit/>
          </a:bodyPr>
          <a:lstStyle/>
          <a:p>
            <a:pPr algn="ctr"/>
            <a:r>
              <a:rPr lang="ja-JP" altLang="en-US" sz="4000" dirty="0">
                <a:solidFill>
                  <a:srgbClr val="011893"/>
                </a:solidFill>
              </a:rPr>
              <a:t>演習：</a:t>
            </a:r>
            <a:r>
              <a:rPr lang="en-US" altLang="ja-JP" sz="4000" dirty="0">
                <a:solidFill>
                  <a:srgbClr val="011893"/>
                </a:solidFill>
              </a:rPr>
              <a:t>GitHub</a:t>
            </a:r>
            <a:r>
              <a:rPr lang="ja-JP" altLang="en-US" sz="4000" dirty="0">
                <a:solidFill>
                  <a:srgbClr val="011893"/>
                </a:solidFill>
              </a:rPr>
              <a:t>の操作</a:t>
            </a:r>
            <a:r>
              <a:rPr lang="en-US" altLang="ja-JP" sz="4000" dirty="0">
                <a:solidFill>
                  <a:srgbClr val="011893"/>
                </a:solidFill>
              </a:rPr>
              <a:t>(</a:t>
            </a:r>
            <a:r>
              <a:rPr lang="ja-JP" altLang="en-US" sz="4000" dirty="0">
                <a:solidFill>
                  <a:srgbClr val="011893"/>
                </a:solidFill>
              </a:rPr>
              <a:t>基本編</a:t>
            </a:r>
            <a:r>
              <a:rPr lang="en-US" altLang="ja-JP" sz="4000" dirty="0">
                <a:solidFill>
                  <a:srgbClr val="011893"/>
                </a:solidFill>
              </a:rPr>
              <a:t>)</a:t>
            </a:r>
          </a:p>
        </p:txBody>
      </p:sp>
      <p:sp>
        <p:nvSpPr>
          <p:cNvPr id="5" name="テキスト ボックス 4">
            <a:extLst>
              <a:ext uri="{FF2B5EF4-FFF2-40B4-BE49-F238E27FC236}">
                <a16:creationId xmlns:a16="http://schemas.microsoft.com/office/drawing/2014/main" id="{DF6FF3F0-B80E-4A32-A410-E1A4C3A7A116}"/>
              </a:ext>
            </a:extLst>
          </p:cNvPr>
          <p:cNvSpPr txBox="1"/>
          <p:nvPr/>
        </p:nvSpPr>
        <p:spPr>
          <a:xfrm>
            <a:off x="3704546" y="5314568"/>
            <a:ext cx="5416868" cy="461665"/>
          </a:xfrm>
          <a:prstGeom prst="rect">
            <a:avLst/>
          </a:prstGeom>
          <a:noFill/>
        </p:spPr>
        <p:txBody>
          <a:bodyPr wrap="none" rtlCol="0">
            <a:spAutoFit/>
          </a:bodyPr>
          <a:lstStyle/>
          <a:p>
            <a:r>
              <a:rPr lang="ja-JP" altLang="en-US" sz="2400" dirty="0"/>
              <a:t>慶應義塾大学理工学部物理情報工学科</a:t>
            </a:r>
            <a:endParaRPr lang="en-US" altLang="ja-JP" sz="2400" dirty="0"/>
          </a:p>
        </p:txBody>
      </p:sp>
      <p:sp>
        <p:nvSpPr>
          <p:cNvPr id="6" name="テキスト ボックス 5">
            <a:extLst>
              <a:ext uri="{FF2B5EF4-FFF2-40B4-BE49-F238E27FC236}">
                <a16:creationId xmlns:a16="http://schemas.microsoft.com/office/drawing/2014/main" id="{94A82E08-1852-476D-B582-C7C001BDD60A}"/>
              </a:ext>
            </a:extLst>
          </p:cNvPr>
          <p:cNvSpPr txBox="1"/>
          <p:nvPr/>
        </p:nvSpPr>
        <p:spPr>
          <a:xfrm>
            <a:off x="8249826" y="5733256"/>
            <a:ext cx="800219" cy="461665"/>
          </a:xfrm>
          <a:prstGeom prst="rect">
            <a:avLst/>
          </a:prstGeom>
          <a:noFill/>
        </p:spPr>
        <p:txBody>
          <a:bodyPr wrap="none" rtlCol="0">
            <a:spAutoFit/>
          </a:bodyPr>
          <a:lstStyle/>
          <a:p>
            <a:r>
              <a:rPr lang="ja-JP" altLang="en-US" sz="2400" dirty="0"/>
              <a:t>渡辺</a:t>
            </a:r>
            <a:endParaRPr lang="en-US" altLang="ja-JP" sz="2400" dirty="0"/>
          </a:p>
        </p:txBody>
      </p:sp>
      <p:sp>
        <p:nvSpPr>
          <p:cNvPr id="7" name="テキスト ボックス 6">
            <a:extLst>
              <a:ext uri="{FF2B5EF4-FFF2-40B4-BE49-F238E27FC236}">
                <a16:creationId xmlns:a16="http://schemas.microsoft.com/office/drawing/2014/main" id="{68784A41-7BD6-4EEF-8757-F034BFDF9755}"/>
              </a:ext>
            </a:extLst>
          </p:cNvPr>
          <p:cNvSpPr txBox="1"/>
          <p:nvPr/>
        </p:nvSpPr>
        <p:spPr>
          <a:xfrm>
            <a:off x="107504" y="116632"/>
            <a:ext cx="5109091" cy="461665"/>
          </a:xfrm>
          <a:prstGeom prst="rect">
            <a:avLst/>
          </a:prstGeom>
          <a:noFill/>
        </p:spPr>
        <p:txBody>
          <a:bodyPr wrap="none" rtlCol="0">
            <a:spAutoFit/>
          </a:bodyPr>
          <a:lstStyle/>
          <a:p>
            <a:r>
              <a:rPr lang="ja-JP" altLang="en-US" sz="2400" dirty="0"/>
              <a:t>物理情報工学ソフトウェア開発演習</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7A3ADEA-3EB2-43E0-BB43-5C6224A0AE27}"/>
              </a:ext>
            </a:extLst>
          </p:cNvPr>
          <p:cNvSpPr>
            <a:spLocks noGrp="1"/>
          </p:cNvSpPr>
          <p:nvPr>
            <p:ph type="body" sz="quarter" idx="10"/>
          </p:nvPr>
        </p:nvSpPr>
        <p:spPr/>
        <p:txBody>
          <a:bodyPr/>
          <a:lstStyle/>
          <a:p>
            <a:r>
              <a:rPr kumimoji="1" lang="ja-JP" altLang="en-US" dirty="0"/>
              <a:t>課題</a:t>
            </a:r>
            <a:r>
              <a:rPr kumimoji="1" lang="en-US" altLang="ja-JP" dirty="0"/>
              <a:t>1 – Step 2</a:t>
            </a:r>
            <a:endParaRPr kumimoji="1" lang="ja-JP" altLang="en-US" dirty="0"/>
          </a:p>
        </p:txBody>
      </p:sp>
      <p:pic>
        <p:nvPicPr>
          <p:cNvPr id="3" name="Picture 2" descr="フォルダのイラスト">
            <a:extLst>
              <a:ext uri="{FF2B5EF4-FFF2-40B4-BE49-F238E27FC236}">
                <a16:creationId xmlns:a16="http://schemas.microsoft.com/office/drawing/2014/main" id="{18CA8FFD-D2E2-4351-BAD4-A8E2399A64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2420888"/>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フォルダのイラスト">
            <a:extLst>
              <a:ext uri="{FF2B5EF4-FFF2-40B4-BE49-F238E27FC236}">
                <a16:creationId xmlns:a16="http://schemas.microsoft.com/office/drawing/2014/main" id="{08A045B1-E9C4-4900-9429-FEF8CA98280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3501008"/>
            <a:ext cx="702078" cy="587990"/>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2B46941D-45B2-4635-AAA2-1D320DEFCE61}"/>
              </a:ext>
            </a:extLst>
          </p:cNvPr>
          <p:cNvSpPr txBox="1"/>
          <p:nvPr/>
        </p:nvSpPr>
        <p:spPr>
          <a:xfrm>
            <a:off x="1299845" y="3645024"/>
            <a:ext cx="607859" cy="369332"/>
          </a:xfrm>
          <a:prstGeom prst="rect">
            <a:avLst/>
          </a:prstGeom>
          <a:noFill/>
        </p:spPr>
        <p:txBody>
          <a:bodyPr wrap="none" rtlCol="0">
            <a:spAutoFit/>
          </a:bodyPr>
          <a:lstStyle/>
          <a:p>
            <a:r>
              <a:rPr kumimoji="1" lang="en-US" altLang="ja-JP" dirty="0"/>
              <a:t>.</a:t>
            </a:r>
            <a:r>
              <a:rPr kumimoji="1" lang="en-US" altLang="ja-JP" dirty="0" err="1"/>
              <a:t>ssh</a:t>
            </a:r>
            <a:endParaRPr kumimoji="1" lang="ja-JP" altLang="en-US" dirty="0"/>
          </a:p>
        </p:txBody>
      </p:sp>
      <p:pic>
        <p:nvPicPr>
          <p:cNvPr id="6" name="Picture 2" descr="家のイラスト7">
            <a:extLst>
              <a:ext uri="{FF2B5EF4-FFF2-40B4-BE49-F238E27FC236}">
                <a16:creationId xmlns:a16="http://schemas.microsoft.com/office/drawing/2014/main" id="{0DA3CBBE-3BB9-432E-A279-5763B1DA63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2564904"/>
            <a:ext cx="360040" cy="33663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線矢印コネクタ 6">
            <a:extLst>
              <a:ext uri="{FF2B5EF4-FFF2-40B4-BE49-F238E27FC236}">
                <a16:creationId xmlns:a16="http://schemas.microsoft.com/office/drawing/2014/main" id="{4CF51FFE-1BDA-4929-A659-56A011D6BA3A}"/>
              </a:ext>
            </a:extLst>
          </p:cNvPr>
          <p:cNvCxnSpPr>
            <a:cxnSpLocks/>
            <a:stCxn id="3" idx="2"/>
            <a:endCxn id="4" idx="0"/>
          </p:cNvCxnSpPr>
          <p:nvPr/>
        </p:nvCxnSpPr>
        <p:spPr>
          <a:xfrm>
            <a:off x="1610671" y="3008878"/>
            <a:ext cx="0" cy="49213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 name="Picture 2" descr="鍵のイラスト">
            <a:extLst>
              <a:ext uri="{FF2B5EF4-FFF2-40B4-BE49-F238E27FC236}">
                <a16:creationId xmlns:a16="http://schemas.microsoft.com/office/drawing/2014/main" id="{40ED9532-3728-49F4-A612-10C18B40B1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2460" y="4566046"/>
            <a:ext cx="785242" cy="78524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家の鍵のイラスト（ディスクシリンダー）">
            <a:extLst>
              <a:ext uri="{FF2B5EF4-FFF2-40B4-BE49-F238E27FC236}">
                <a16:creationId xmlns:a16="http://schemas.microsoft.com/office/drawing/2014/main" id="{F39EEA51-60DF-4E67-BB03-4775B5276A8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87824" y="4653136"/>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C96A612F-457A-48ED-A8D3-73050C52F762}"/>
              </a:ext>
            </a:extLst>
          </p:cNvPr>
          <p:cNvSpPr txBox="1"/>
          <p:nvPr/>
        </p:nvSpPr>
        <p:spPr>
          <a:xfrm>
            <a:off x="1115616" y="5373216"/>
            <a:ext cx="944489" cy="369332"/>
          </a:xfrm>
          <a:prstGeom prst="rect">
            <a:avLst/>
          </a:prstGeom>
          <a:noFill/>
        </p:spPr>
        <p:txBody>
          <a:bodyPr wrap="none" rtlCol="0">
            <a:spAutoFit/>
          </a:bodyPr>
          <a:lstStyle/>
          <a:p>
            <a:r>
              <a:rPr kumimoji="1" lang="en-US" altLang="ja-JP" dirty="0" err="1">
                <a:latin typeface="Consolas" panose="020B0609020204030204" pitchFamily="49" charset="0"/>
              </a:rPr>
              <a:t>id_rsa</a:t>
            </a:r>
            <a:endParaRPr kumimoji="1" lang="ja-JP" altLang="en-US" dirty="0">
              <a:latin typeface="Consolas" panose="020B0609020204030204" pitchFamily="49" charset="0"/>
            </a:endParaRPr>
          </a:p>
        </p:txBody>
      </p:sp>
      <p:sp>
        <p:nvSpPr>
          <p:cNvPr id="16" name="テキスト ボックス 15">
            <a:extLst>
              <a:ext uri="{FF2B5EF4-FFF2-40B4-BE49-F238E27FC236}">
                <a16:creationId xmlns:a16="http://schemas.microsoft.com/office/drawing/2014/main" id="{01C3F82A-6F55-4362-930C-E40B796F2226}"/>
              </a:ext>
            </a:extLst>
          </p:cNvPr>
          <p:cNvSpPr txBox="1"/>
          <p:nvPr/>
        </p:nvSpPr>
        <p:spPr>
          <a:xfrm>
            <a:off x="2627784" y="5373216"/>
            <a:ext cx="1451038" cy="369332"/>
          </a:xfrm>
          <a:prstGeom prst="rect">
            <a:avLst/>
          </a:prstGeom>
          <a:noFill/>
        </p:spPr>
        <p:txBody>
          <a:bodyPr wrap="none" rtlCol="0">
            <a:spAutoFit/>
          </a:bodyPr>
          <a:lstStyle/>
          <a:p>
            <a:r>
              <a:rPr kumimoji="1" lang="en-US" altLang="ja-JP" dirty="0">
                <a:latin typeface="Consolas" panose="020B0609020204030204" pitchFamily="49" charset="0"/>
              </a:rPr>
              <a:t>id_rsa.pub</a:t>
            </a:r>
            <a:endParaRPr kumimoji="1" lang="ja-JP" altLang="en-US" dirty="0">
              <a:latin typeface="Consolas" panose="020B0609020204030204" pitchFamily="49" charset="0"/>
            </a:endParaRPr>
          </a:p>
        </p:txBody>
      </p:sp>
      <p:cxnSp>
        <p:nvCxnSpPr>
          <p:cNvPr id="18" name="直線矢印コネクタ 17">
            <a:extLst>
              <a:ext uri="{FF2B5EF4-FFF2-40B4-BE49-F238E27FC236}">
                <a16:creationId xmlns:a16="http://schemas.microsoft.com/office/drawing/2014/main" id="{936384F9-2105-4D5D-A6F6-02E1CB1E0E0C}"/>
              </a:ext>
            </a:extLst>
          </p:cNvPr>
          <p:cNvCxnSpPr>
            <a:stCxn id="4" idx="2"/>
            <a:endCxn id="13" idx="0"/>
          </p:cNvCxnSpPr>
          <p:nvPr/>
        </p:nvCxnSpPr>
        <p:spPr>
          <a:xfrm>
            <a:off x="1610671" y="4088998"/>
            <a:ext cx="4410" cy="477048"/>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AA0F8D4E-EA60-46C3-BA24-54B95D4D7D60}"/>
              </a:ext>
            </a:extLst>
          </p:cNvPr>
          <p:cNvCxnSpPr>
            <a:stCxn id="4" idx="2"/>
            <a:endCxn id="14" idx="0"/>
          </p:cNvCxnSpPr>
          <p:nvPr/>
        </p:nvCxnSpPr>
        <p:spPr>
          <a:xfrm rot="16200000" flipH="1">
            <a:off x="2197198" y="3502470"/>
            <a:ext cx="564138" cy="1737193"/>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D8CB605A-531A-4C79-BF14-25A4FA6FDC0B}"/>
              </a:ext>
            </a:extLst>
          </p:cNvPr>
          <p:cNvSpPr txBox="1"/>
          <p:nvPr/>
        </p:nvSpPr>
        <p:spPr>
          <a:xfrm>
            <a:off x="683568" y="1268760"/>
            <a:ext cx="7322838" cy="707886"/>
          </a:xfrm>
          <a:prstGeom prst="rect">
            <a:avLst/>
          </a:prstGeom>
          <a:noFill/>
        </p:spPr>
        <p:txBody>
          <a:bodyPr wrap="none" rtlCol="0">
            <a:spAutoFit/>
          </a:bodyPr>
          <a:lstStyle/>
          <a:p>
            <a:r>
              <a:rPr lang="ja-JP" altLang="en-US" sz="2000" dirty="0"/>
              <a:t>ホームディレクトリ直下に</a:t>
            </a:r>
            <a:r>
              <a:rPr lang="en-US" altLang="ja-JP" sz="2000" dirty="0"/>
              <a:t>.</a:t>
            </a:r>
            <a:r>
              <a:rPr lang="en-US" altLang="ja-JP" sz="2000" dirty="0" err="1"/>
              <a:t>ssh</a:t>
            </a:r>
            <a:r>
              <a:rPr lang="ja-JP" altLang="en-US" sz="2000" dirty="0"/>
              <a:t>というディレクトリが作られ、</a:t>
            </a:r>
            <a:endParaRPr lang="en-US" altLang="ja-JP" sz="2000" dirty="0"/>
          </a:p>
          <a:p>
            <a:r>
              <a:rPr kumimoji="1" lang="ja-JP" altLang="en-US" sz="2000" dirty="0"/>
              <a:t>その下に秘密鍵</a:t>
            </a:r>
            <a:r>
              <a:rPr kumimoji="1" lang="en-US" altLang="ja-JP" sz="2000" dirty="0"/>
              <a:t>(</a:t>
            </a:r>
            <a:r>
              <a:rPr kumimoji="1" lang="en-US" altLang="ja-JP" sz="2000" dirty="0" err="1"/>
              <a:t>id_rsa</a:t>
            </a:r>
            <a:r>
              <a:rPr kumimoji="1" lang="en-US" altLang="ja-JP" sz="2000" dirty="0"/>
              <a:t>)</a:t>
            </a:r>
            <a:r>
              <a:rPr kumimoji="1" lang="ja-JP" altLang="en-US" sz="2000" dirty="0"/>
              <a:t>と公開鍵</a:t>
            </a:r>
            <a:r>
              <a:rPr kumimoji="1" lang="en-US" altLang="ja-JP" sz="2000" dirty="0"/>
              <a:t>(id_rsa.pub)</a:t>
            </a:r>
            <a:r>
              <a:rPr kumimoji="1" lang="ja-JP" altLang="en-US" sz="2000" dirty="0"/>
              <a:t>が作られる</a:t>
            </a:r>
          </a:p>
        </p:txBody>
      </p:sp>
      <p:sp>
        <p:nvSpPr>
          <p:cNvPr id="22" name="テキスト ボックス 21">
            <a:extLst>
              <a:ext uri="{FF2B5EF4-FFF2-40B4-BE49-F238E27FC236}">
                <a16:creationId xmlns:a16="http://schemas.microsoft.com/office/drawing/2014/main" id="{114A2852-8256-426E-9F6A-2B32878C7A5E}"/>
              </a:ext>
            </a:extLst>
          </p:cNvPr>
          <p:cNvSpPr txBox="1"/>
          <p:nvPr/>
        </p:nvSpPr>
        <p:spPr>
          <a:xfrm>
            <a:off x="1115616" y="5733256"/>
            <a:ext cx="877163" cy="369332"/>
          </a:xfrm>
          <a:prstGeom prst="rect">
            <a:avLst/>
          </a:prstGeom>
          <a:noFill/>
        </p:spPr>
        <p:txBody>
          <a:bodyPr wrap="none" rtlCol="0">
            <a:spAutoFit/>
          </a:bodyPr>
          <a:lstStyle/>
          <a:p>
            <a:r>
              <a:rPr lang="ja-JP" altLang="en-US" dirty="0"/>
              <a:t>秘密鍵</a:t>
            </a:r>
            <a:endParaRPr kumimoji="1" lang="ja-JP" altLang="en-US" dirty="0"/>
          </a:p>
        </p:txBody>
      </p:sp>
      <p:sp>
        <p:nvSpPr>
          <p:cNvPr id="23" name="テキスト ボックス 22">
            <a:extLst>
              <a:ext uri="{FF2B5EF4-FFF2-40B4-BE49-F238E27FC236}">
                <a16:creationId xmlns:a16="http://schemas.microsoft.com/office/drawing/2014/main" id="{648D2DC1-D701-4BBF-A69F-00D16625A700}"/>
              </a:ext>
            </a:extLst>
          </p:cNvPr>
          <p:cNvSpPr txBox="1"/>
          <p:nvPr/>
        </p:nvSpPr>
        <p:spPr>
          <a:xfrm>
            <a:off x="2915816" y="5733256"/>
            <a:ext cx="877163" cy="369332"/>
          </a:xfrm>
          <a:prstGeom prst="rect">
            <a:avLst/>
          </a:prstGeom>
          <a:noFill/>
        </p:spPr>
        <p:txBody>
          <a:bodyPr wrap="none" rtlCol="0">
            <a:spAutoFit/>
          </a:bodyPr>
          <a:lstStyle/>
          <a:p>
            <a:r>
              <a:rPr lang="ja-JP" altLang="en-US" dirty="0"/>
              <a:t>公開鍵</a:t>
            </a:r>
            <a:endParaRPr kumimoji="1" lang="ja-JP" altLang="en-US" dirty="0"/>
          </a:p>
        </p:txBody>
      </p:sp>
    </p:spTree>
    <p:extLst>
      <p:ext uri="{BB962C8B-B14F-4D97-AF65-F5344CB8AC3E}">
        <p14:creationId xmlns:p14="http://schemas.microsoft.com/office/powerpoint/2010/main" val="3382098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E27F8151-2702-43C1-ADA6-87D8435F6E80}"/>
              </a:ext>
            </a:extLst>
          </p:cNvPr>
          <p:cNvPicPr>
            <a:picLocks noChangeAspect="1"/>
          </p:cNvPicPr>
          <p:nvPr/>
        </p:nvPicPr>
        <p:blipFill>
          <a:blip r:embed="rId2"/>
          <a:stretch>
            <a:fillRect/>
          </a:stretch>
        </p:blipFill>
        <p:spPr>
          <a:xfrm>
            <a:off x="251520" y="1268760"/>
            <a:ext cx="8748464" cy="3877246"/>
          </a:xfrm>
          <a:prstGeom prst="rect">
            <a:avLst/>
          </a:prstGeom>
        </p:spPr>
      </p:pic>
      <p:sp>
        <p:nvSpPr>
          <p:cNvPr id="2" name="テキスト プレースホルダー 1">
            <a:extLst>
              <a:ext uri="{FF2B5EF4-FFF2-40B4-BE49-F238E27FC236}">
                <a16:creationId xmlns:a16="http://schemas.microsoft.com/office/drawing/2014/main" id="{48A96C94-9885-486D-AB19-D08CA3CA24BD}"/>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3</a:t>
            </a:r>
            <a:endParaRPr kumimoji="1" lang="ja-JP" altLang="en-US" dirty="0"/>
          </a:p>
        </p:txBody>
      </p:sp>
      <p:sp>
        <p:nvSpPr>
          <p:cNvPr id="5" name="四角形: 角を丸くする 4">
            <a:extLst>
              <a:ext uri="{FF2B5EF4-FFF2-40B4-BE49-F238E27FC236}">
                <a16:creationId xmlns:a16="http://schemas.microsoft.com/office/drawing/2014/main" id="{33514587-7C96-4BB5-AA1C-4DA98B53D7A1}"/>
              </a:ext>
            </a:extLst>
          </p:cNvPr>
          <p:cNvSpPr/>
          <p:nvPr/>
        </p:nvSpPr>
        <p:spPr>
          <a:xfrm>
            <a:off x="7452320" y="4509120"/>
            <a:ext cx="1296144"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2026228-497F-4402-9EE3-CDEE066834FC}"/>
              </a:ext>
            </a:extLst>
          </p:cNvPr>
          <p:cNvSpPr txBox="1"/>
          <p:nvPr/>
        </p:nvSpPr>
        <p:spPr>
          <a:xfrm>
            <a:off x="2699792" y="5301208"/>
            <a:ext cx="1338828" cy="369332"/>
          </a:xfrm>
          <a:prstGeom prst="rect">
            <a:avLst/>
          </a:prstGeom>
          <a:noFill/>
        </p:spPr>
        <p:txBody>
          <a:bodyPr wrap="none" rtlCol="0">
            <a:spAutoFit/>
          </a:bodyPr>
          <a:lstStyle/>
          <a:p>
            <a:r>
              <a:rPr kumimoji="1" lang="ja-JP" altLang="en-US" dirty="0"/>
              <a:t>これを選ぶ</a:t>
            </a:r>
          </a:p>
        </p:txBody>
      </p:sp>
      <p:cxnSp>
        <p:nvCxnSpPr>
          <p:cNvPr id="16" name="コネクタ: カギ線 15">
            <a:extLst>
              <a:ext uri="{FF2B5EF4-FFF2-40B4-BE49-F238E27FC236}">
                <a16:creationId xmlns:a16="http://schemas.microsoft.com/office/drawing/2014/main" id="{C92C8012-1FF2-4B0F-AFC7-95840E3798FF}"/>
              </a:ext>
            </a:extLst>
          </p:cNvPr>
          <p:cNvCxnSpPr>
            <a:stCxn id="6" idx="3"/>
            <a:endCxn id="5" idx="2"/>
          </p:cNvCxnSpPr>
          <p:nvPr/>
        </p:nvCxnSpPr>
        <p:spPr>
          <a:xfrm flipV="1">
            <a:off x="4038620" y="4869160"/>
            <a:ext cx="4061772" cy="61671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7148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2276A4E-291A-4E45-8822-572CDA2B2855}"/>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3</a:t>
            </a:r>
            <a:endParaRPr kumimoji="1" lang="ja-JP" altLang="en-US" dirty="0"/>
          </a:p>
        </p:txBody>
      </p:sp>
      <p:pic>
        <p:nvPicPr>
          <p:cNvPr id="6" name="図 5">
            <a:extLst>
              <a:ext uri="{FF2B5EF4-FFF2-40B4-BE49-F238E27FC236}">
                <a16:creationId xmlns:a16="http://schemas.microsoft.com/office/drawing/2014/main" id="{E71BC69D-7AB0-4FF0-9D61-0A25334C16B8}"/>
              </a:ext>
            </a:extLst>
          </p:cNvPr>
          <p:cNvPicPr>
            <a:picLocks noChangeAspect="1"/>
          </p:cNvPicPr>
          <p:nvPr/>
        </p:nvPicPr>
        <p:blipFill>
          <a:blip r:embed="rId2"/>
          <a:stretch>
            <a:fillRect/>
          </a:stretch>
        </p:blipFill>
        <p:spPr>
          <a:xfrm>
            <a:off x="395536" y="1052736"/>
            <a:ext cx="7704856" cy="4902452"/>
          </a:xfrm>
          <a:prstGeom prst="rect">
            <a:avLst/>
          </a:prstGeom>
        </p:spPr>
      </p:pic>
      <p:sp>
        <p:nvSpPr>
          <p:cNvPr id="7" name="四角形: 角を丸くする 6">
            <a:extLst>
              <a:ext uri="{FF2B5EF4-FFF2-40B4-BE49-F238E27FC236}">
                <a16:creationId xmlns:a16="http://schemas.microsoft.com/office/drawing/2014/main" id="{3C52DF84-7ABC-4C47-B710-D1442EF77A44}"/>
              </a:ext>
            </a:extLst>
          </p:cNvPr>
          <p:cNvSpPr/>
          <p:nvPr/>
        </p:nvSpPr>
        <p:spPr>
          <a:xfrm>
            <a:off x="899592" y="5301208"/>
            <a:ext cx="1296144"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9D5E74F-12F3-43DF-81BB-25A873C49EF1}"/>
              </a:ext>
            </a:extLst>
          </p:cNvPr>
          <p:cNvSpPr txBox="1"/>
          <p:nvPr/>
        </p:nvSpPr>
        <p:spPr>
          <a:xfrm>
            <a:off x="3203848" y="6165304"/>
            <a:ext cx="1338828" cy="369332"/>
          </a:xfrm>
          <a:prstGeom prst="rect">
            <a:avLst/>
          </a:prstGeom>
          <a:noFill/>
        </p:spPr>
        <p:txBody>
          <a:bodyPr wrap="none" rtlCol="0">
            <a:spAutoFit/>
          </a:bodyPr>
          <a:lstStyle/>
          <a:p>
            <a:r>
              <a:rPr kumimoji="1" lang="ja-JP" altLang="en-US" dirty="0"/>
              <a:t>これを選ぶ</a:t>
            </a:r>
          </a:p>
        </p:txBody>
      </p:sp>
      <p:cxnSp>
        <p:nvCxnSpPr>
          <p:cNvPr id="10" name="コネクタ: カギ線 9">
            <a:extLst>
              <a:ext uri="{FF2B5EF4-FFF2-40B4-BE49-F238E27FC236}">
                <a16:creationId xmlns:a16="http://schemas.microsoft.com/office/drawing/2014/main" id="{DED88414-2712-4C2C-AD6B-5432591D42B1}"/>
              </a:ext>
            </a:extLst>
          </p:cNvPr>
          <p:cNvCxnSpPr>
            <a:stCxn id="8" idx="1"/>
            <a:endCxn id="7" idx="2"/>
          </p:cNvCxnSpPr>
          <p:nvPr/>
        </p:nvCxnSpPr>
        <p:spPr>
          <a:xfrm rot="10800000">
            <a:off x="1547664" y="5589240"/>
            <a:ext cx="1656184" cy="76073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077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D3DF536-2B9F-4806-B972-26198EF09BAA}"/>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3</a:t>
            </a:r>
            <a:endParaRPr kumimoji="1" lang="ja-JP" altLang="en-US" dirty="0"/>
          </a:p>
        </p:txBody>
      </p:sp>
      <p:pic>
        <p:nvPicPr>
          <p:cNvPr id="4" name="図 3">
            <a:extLst>
              <a:ext uri="{FF2B5EF4-FFF2-40B4-BE49-F238E27FC236}">
                <a16:creationId xmlns:a16="http://schemas.microsoft.com/office/drawing/2014/main" id="{D7FAEB9C-78C9-472E-B2C4-3BDA5733A0ED}"/>
              </a:ext>
            </a:extLst>
          </p:cNvPr>
          <p:cNvPicPr>
            <a:picLocks noChangeAspect="1"/>
          </p:cNvPicPr>
          <p:nvPr/>
        </p:nvPicPr>
        <p:blipFill>
          <a:blip r:embed="rId2"/>
          <a:stretch>
            <a:fillRect/>
          </a:stretch>
        </p:blipFill>
        <p:spPr>
          <a:xfrm>
            <a:off x="179512" y="1556792"/>
            <a:ext cx="8784976" cy="4669629"/>
          </a:xfrm>
          <a:prstGeom prst="rect">
            <a:avLst/>
          </a:prstGeom>
        </p:spPr>
      </p:pic>
      <p:sp>
        <p:nvSpPr>
          <p:cNvPr id="5" name="四角形: 角を丸くする 4">
            <a:extLst>
              <a:ext uri="{FF2B5EF4-FFF2-40B4-BE49-F238E27FC236}">
                <a16:creationId xmlns:a16="http://schemas.microsoft.com/office/drawing/2014/main" id="{616F5CD1-2975-41FE-914A-863EDAEB0643}"/>
              </a:ext>
            </a:extLst>
          </p:cNvPr>
          <p:cNvSpPr/>
          <p:nvPr/>
        </p:nvSpPr>
        <p:spPr>
          <a:xfrm>
            <a:off x="7236296" y="2636912"/>
            <a:ext cx="1296144"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2443F21-71B9-44E3-AB75-80BC347F6AF1}"/>
              </a:ext>
            </a:extLst>
          </p:cNvPr>
          <p:cNvSpPr txBox="1"/>
          <p:nvPr/>
        </p:nvSpPr>
        <p:spPr>
          <a:xfrm>
            <a:off x="7020272" y="1052736"/>
            <a:ext cx="1338828" cy="369332"/>
          </a:xfrm>
          <a:prstGeom prst="rect">
            <a:avLst/>
          </a:prstGeom>
          <a:noFill/>
        </p:spPr>
        <p:txBody>
          <a:bodyPr wrap="none" rtlCol="0">
            <a:spAutoFit/>
          </a:bodyPr>
          <a:lstStyle/>
          <a:p>
            <a:r>
              <a:rPr kumimoji="1" lang="ja-JP" altLang="en-US" dirty="0"/>
              <a:t>これを選ぶ</a:t>
            </a:r>
          </a:p>
        </p:txBody>
      </p:sp>
      <p:cxnSp>
        <p:nvCxnSpPr>
          <p:cNvPr id="7" name="コネクタ: カギ線 6">
            <a:extLst>
              <a:ext uri="{FF2B5EF4-FFF2-40B4-BE49-F238E27FC236}">
                <a16:creationId xmlns:a16="http://schemas.microsoft.com/office/drawing/2014/main" id="{F9590194-5B43-4CCD-9A60-6DE5041D05A7}"/>
              </a:ext>
            </a:extLst>
          </p:cNvPr>
          <p:cNvCxnSpPr>
            <a:cxnSpLocks/>
            <a:stCxn id="6" idx="1"/>
            <a:endCxn id="5" idx="1"/>
          </p:cNvCxnSpPr>
          <p:nvPr/>
        </p:nvCxnSpPr>
        <p:spPr>
          <a:xfrm rot="10800000" flipH="1" flipV="1">
            <a:off x="7020272" y="1237402"/>
            <a:ext cx="216024" cy="1579530"/>
          </a:xfrm>
          <a:prstGeom prst="bentConnector3">
            <a:avLst>
              <a:gd name="adj1" fmla="val -10582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5268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0A97173-A05D-44D9-9FFC-B29489638809}"/>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3</a:t>
            </a:r>
            <a:endParaRPr kumimoji="1" lang="ja-JP" altLang="en-US" dirty="0"/>
          </a:p>
        </p:txBody>
      </p:sp>
      <p:pic>
        <p:nvPicPr>
          <p:cNvPr id="4" name="図 3">
            <a:extLst>
              <a:ext uri="{FF2B5EF4-FFF2-40B4-BE49-F238E27FC236}">
                <a16:creationId xmlns:a16="http://schemas.microsoft.com/office/drawing/2014/main" id="{63E16A10-31D5-4100-B779-9FD6DF6FAA2E}"/>
              </a:ext>
            </a:extLst>
          </p:cNvPr>
          <p:cNvPicPr>
            <a:picLocks noChangeAspect="1"/>
          </p:cNvPicPr>
          <p:nvPr/>
        </p:nvPicPr>
        <p:blipFill>
          <a:blip r:embed="rId2"/>
          <a:stretch>
            <a:fillRect/>
          </a:stretch>
        </p:blipFill>
        <p:spPr>
          <a:xfrm>
            <a:off x="611560" y="1412776"/>
            <a:ext cx="6912768" cy="3395633"/>
          </a:xfrm>
          <a:prstGeom prst="rect">
            <a:avLst/>
          </a:prstGeom>
        </p:spPr>
      </p:pic>
      <p:sp>
        <p:nvSpPr>
          <p:cNvPr id="5" name="四角形: 角を丸くする 4">
            <a:extLst>
              <a:ext uri="{FF2B5EF4-FFF2-40B4-BE49-F238E27FC236}">
                <a16:creationId xmlns:a16="http://schemas.microsoft.com/office/drawing/2014/main" id="{3A424B4B-B4EC-46DC-B9AA-CF8E4F8D8E18}"/>
              </a:ext>
            </a:extLst>
          </p:cNvPr>
          <p:cNvSpPr/>
          <p:nvPr/>
        </p:nvSpPr>
        <p:spPr>
          <a:xfrm>
            <a:off x="2339752" y="2492896"/>
            <a:ext cx="2952328"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17763180-E014-4ADE-BCDE-09E5214F6D1D}"/>
              </a:ext>
            </a:extLst>
          </p:cNvPr>
          <p:cNvSpPr/>
          <p:nvPr/>
        </p:nvSpPr>
        <p:spPr>
          <a:xfrm>
            <a:off x="2339752" y="2996952"/>
            <a:ext cx="4824536" cy="129614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DFB17A18-060B-4F72-A013-C0C9B3070EA3}"/>
              </a:ext>
            </a:extLst>
          </p:cNvPr>
          <p:cNvSpPr txBox="1"/>
          <p:nvPr/>
        </p:nvSpPr>
        <p:spPr>
          <a:xfrm>
            <a:off x="899592" y="980728"/>
            <a:ext cx="3762568" cy="369332"/>
          </a:xfrm>
          <a:prstGeom prst="rect">
            <a:avLst/>
          </a:prstGeom>
          <a:noFill/>
        </p:spPr>
        <p:txBody>
          <a:bodyPr wrap="none" rtlCol="0">
            <a:spAutoFit/>
          </a:bodyPr>
          <a:lstStyle/>
          <a:p>
            <a:r>
              <a:rPr lang="ja-JP" altLang="en-US" dirty="0"/>
              <a:t>なんでもよい</a:t>
            </a:r>
            <a:r>
              <a:rPr lang="en-US" altLang="ja-JP" dirty="0"/>
              <a:t>(</a:t>
            </a:r>
            <a:r>
              <a:rPr lang="ja-JP" altLang="en-US" dirty="0"/>
              <a:t>例えば「</a:t>
            </a:r>
            <a:r>
              <a:rPr lang="en-US" altLang="ja-JP" dirty="0"/>
              <a:t>Git Bash</a:t>
            </a:r>
            <a:r>
              <a:rPr lang="ja-JP" altLang="en-US" dirty="0"/>
              <a:t>」</a:t>
            </a:r>
            <a:r>
              <a:rPr lang="en-US" altLang="ja-JP" dirty="0"/>
              <a:t>)</a:t>
            </a:r>
            <a:endParaRPr kumimoji="1" lang="ja-JP" altLang="en-US" dirty="0"/>
          </a:p>
        </p:txBody>
      </p:sp>
      <p:cxnSp>
        <p:nvCxnSpPr>
          <p:cNvPr id="9" name="コネクタ: カギ線 8">
            <a:extLst>
              <a:ext uri="{FF2B5EF4-FFF2-40B4-BE49-F238E27FC236}">
                <a16:creationId xmlns:a16="http://schemas.microsoft.com/office/drawing/2014/main" id="{736C2536-BB04-4FE4-9326-05FA93077363}"/>
              </a:ext>
            </a:extLst>
          </p:cNvPr>
          <p:cNvCxnSpPr>
            <a:cxnSpLocks/>
            <a:stCxn id="7" idx="3"/>
            <a:endCxn id="5" idx="3"/>
          </p:cNvCxnSpPr>
          <p:nvPr/>
        </p:nvCxnSpPr>
        <p:spPr>
          <a:xfrm>
            <a:off x="4662160" y="1165394"/>
            <a:ext cx="629920" cy="1471518"/>
          </a:xfrm>
          <a:prstGeom prst="bentConnector3">
            <a:avLst>
              <a:gd name="adj1" fmla="val 13629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5C08B880-C2A1-4CE4-BB02-AB3B72853982}"/>
              </a:ext>
            </a:extLst>
          </p:cNvPr>
          <p:cNvSpPr txBox="1"/>
          <p:nvPr/>
        </p:nvSpPr>
        <p:spPr>
          <a:xfrm>
            <a:off x="611560" y="4869160"/>
            <a:ext cx="2590774" cy="369332"/>
          </a:xfrm>
          <a:prstGeom prst="rect">
            <a:avLst/>
          </a:prstGeom>
          <a:noFill/>
          <a:ln>
            <a:solidFill>
              <a:schemeClr val="tx1"/>
            </a:solidFill>
          </a:ln>
        </p:spPr>
        <p:txBody>
          <a:bodyPr wrap="none" rtlCol="0">
            <a:spAutoFit/>
          </a:bodyPr>
          <a:lstStyle/>
          <a:p>
            <a:r>
              <a:rPr lang="en-US" altLang="ja-JP" dirty="0">
                <a:latin typeface="Consolas" panose="020B0609020204030204" pitchFamily="49" charset="0"/>
              </a:rPr>
              <a:t>cat .</a:t>
            </a:r>
            <a:r>
              <a:rPr lang="en-US" altLang="ja-JP" dirty="0" err="1">
                <a:latin typeface="Consolas" panose="020B0609020204030204" pitchFamily="49" charset="0"/>
              </a:rPr>
              <a:t>ssh</a:t>
            </a:r>
            <a:r>
              <a:rPr lang="en-US" altLang="ja-JP" dirty="0">
                <a:latin typeface="Consolas" panose="020B0609020204030204" pitchFamily="49" charset="0"/>
              </a:rPr>
              <a:t>/id_rsa.pub</a:t>
            </a:r>
            <a:endParaRPr kumimoji="1" lang="ja-JP" altLang="en-US" dirty="0">
              <a:latin typeface="Consolas" panose="020B0609020204030204" pitchFamily="49" charset="0"/>
            </a:endParaRPr>
          </a:p>
        </p:txBody>
      </p:sp>
      <p:sp>
        <p:nvSpPr>
          <p:cNvPr id="11" name="テキスト ボックス 10">
            <a:extLst>
              <a:ext uri="{FF2B5EF4-FFF2-40B4-BE49-F238E27FC236}">
                <a16:creationId xmlns:a16="http://schemas.microsoft.com/office/drawing/2014/main" id="{E9F4C11A-51CE-4512-BCC2-752AD524181E}"/>
              </a:ext>
            </a:extLst>
          </p:cNvPr>
          <p:cNvSpPr txBox="1"/>
          <p:nvPr/>
        </p:nvSpPr>
        <p:spPr>
          <a:xfrm>
            <a:off x="3275856" y="4869160"/>
            <a:ext cx="1338828" cy="369332"/>
          </a:xfrm>
          <a:prstGeom prst="rect">
            <a:avLst/>
          </a:prstGeom>
          <a:noFill/>
        </p:spPr>
        <p:txBody>
          <a:bodyPr wrap="none" rtlCol="0">
            <a:spAutoFit/>
          </a:bodyPr>
          <a:lstStyle/>
          <a:p>
            <a:r>
              <a:rPr kumimoji="1" lang="ja-JP" altLang="en-US" dirty="0"/>
              <a:t>の実行結果</a:t>
            </a:r>
          </a:p>
        </p:txBody>
      </p:sp>
      <p:cxnSp>
        <p:nvCxnSpPr>
          <p:cNvPr id="13" name="コネクタ: カギ線 12">
            <a:extLst>
              <a:ext uri="{FF2B5EF4-FFF2-40B4-BE49-F238E27FC236}">
                <a16:creationId xmlns:a16="http://schemas.microsoft.com/office/drawing/2014/main" id="{C08DDB1F-7C5E-43EB-8FBB-9A29D19BF57E}"/>
              </a:ext>
            </a:extLst>
          </p:cNvPr>
          <p:cNvCxnSpPr>
            <a:cxnSpLocks/>
            <a:stCxn id="11" idx="3"/>
            <a:endCxn id="6" idx="2"/>
          </p:cNvCxnSpPr>
          <p:nvPr/>
        </p:nvCxnSpPr>
        <p:spPr>
          <a:xfrm flipV="1">
            <a:off x="4614684" y="4293096"/>
            <a:ext cx="137336" cy="76073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24FA7239-DA43-46E6-9A0F-A9D10CAB3A14}"/>
              </a:ext>
            </a:extLst>
          </p:cNvPr>
          <p:cNvSpPr txBox="1"/>
          <p:nvPr/>
        </p:nvSpPr>
        <p:spPr>
          <a:xfrm>
            <a:off x="395536" y="5229200"/>
            <a:ext cx="6776214" cy="369332"/>
          </a:xfrm>
          <a:prstGeom prst="rect">
            <a:avLst/>
          </a:prstGeom>
          <a:noFill/>
        </p:spPr>
        <p:txBody>
          <a:bodyPr wrap="none" rtlCol="0">
            <a:spAutoFit/>
          </a:bodyPr>
          <a:lstStyle/>
          <a:p>
            <a:r>
              <a:rPr kumimoji="1" lang="ja-JP" altLang="en-US" dirty="0"/>
              <a:t>「</a:t>
            </a:r>
            <a:r>
              <a:rPr kumimoji="1" lang="en-US" altLang="ja-JP" dirty="0" err="1"/>
              <a:t>ssh-rsa</a:t>
            </a:r>
            <a:r>
              <a:rPr kumimoji="1" lang="ja-JP" altLang="en-US" dirty="0"/>
              <a:t>」で始まる文字列を改行が入らないようにコピペ</a:t>
            </a:r>
            <a:r>
              <a:rPr lang="ja-JP" altLang="en-US" dirty="0"/>
              <a:t>する</a:t>
            </a:r>
            <a:r>
              <a:rPr lang="en-US" altLang="ja-JP" dirty="0"/>
              <a:t> </a:t>
            </a:r>
            <a:endParaRPr kumimoji="1" lang="ja-JP" altLang="en-US" dirty="0"/>
          </a:p>
        </p:txBody>
      </p:sp>
      <p:sp>
        <p:nvSpPr>
          <p:cNvPr id="18" name="テキスト ボックス 17">
            <a:extLst>
              <a:ext uri="{FF2B5EF4-FFF2-40B4-BE49-F238E27FC236}">
                <a16:creationId xmlns:a16="http://schemas.microsoft.com/office/drawing/2014/main" id="{FBD8051F-C95E-43BC-94DE-1029907EE808}"/>
              </a:ext>
            </a:extLst>
          </p:cNvPr>
          <p:cNvSpPr txBox="1"/>
          <p:nvPr/>
        </p:nvSpPr>
        <p:spPr>
          <a:xfrm>
            <a:off x="467544" y="5589240"/>
            <a:ext cx="7604967" cy="646331"/>
          </a:xfrm>
          <a:prstGeom prst="rect">
            <a:avLst/>
          </a:prstGeom>
          <a:noFill/>
        </p:spPr>
        <p:txBody>
          <a:bodyPr wrap="none" rtlCol="0">
            <a:spAutoFit/>
          </a:bodyPr>
          <a:lstStyle/>
          <a:p>
            <a:r>
              <a:rPr kumimoji="1" lang="ja-JP" altLang="en-US" dirty="0">
                <a:solidFill>
                  <a:srgbClr val="FF0000"/>
                </a:solidFill>
              </a:rPr>
              <a:t>「</a:t>
            </a:r>
            <a:r>
              <a:rPr lang="en-US" altLang="ja-JP" sz="1800" dirty="0">
                <a:solidFill>
                  <a:srgbClr val="FF0000"/>
                </a:solidFill>
                <a:latin typeface="Lucida Console" panose="020B0609040504020204" pitchFamily="49" charset="0"/>
              </a:rPr>
              <a:t>-----BEGIN OPENSSH PRIVATE KEY-----</a:t>
            </a:r>
            <a:r>
              <a:rPr lang="ja-JP" altLang="en-US" sz="1800" dirty="0">
                <a:solidFill>
                  <a:srgbClr val="FF0000"/>
                </a:solidFill>
                <a:latin typeface="Lucida Console" panose="020B0609040504020204" pitchFamily="49" charset="0"/>
              </a:rPr>
              <a:t>」で始まるファイルは</a:t>
            </a:r>
            <a:endParaRPr lang="en-US" altLang="ja-JP" sz="1800" dirty="0">
              <a:solidFill>
                <a:srgbClr val="FF0000"/>
              </a:solidFill>
              <a:latin typeface="Lucida Console" panose="020B0609040504020204" pitchFamily="49" charset="0"/>
            </a:endParaRPr>
          </a:p>
          <a:p>
            <a:r>
              <a:rPr lang="ja-JP" altLang="en-US" sz="1800" dirty="0">
                <a:solidFill>
                  <a:srgbClr val="FF0000"/>
                </a:solidFill>
                <a:latin typeface="Lucida Console" panose="020B0609040504020204" pitchFamily="49" charset="0"/>
              </a:rPr>
              <a:t>秘密鍵なので</a:t>
            </a:r>
            <a:r>
              <a:rPr kumimoji="1" lang="ja-JP" altLang="en-US" dirty="0">
                <a:solidFill>
                  <a:srgbClr val="FF0000"/>
                </a:solidFill>
                <a:latin typeface="Lucida Console" panose="020B0609040504020204" pitchFamily="49" charset="0"/>
              </a:rPr>
              <a:t>間違えない事</a:t>
            </a:r>
            <a:endParaRPr kumimoji="1" lang="ja-JP" altLang="en-US" dirty="0">
              <a:solidFill>
                <a:srgbClr val="FF0000"/>
              </a:solidFill>
            </a:endParaRPr>
          </a:p>
        </p:txBody>
      </p:sp>
      <p:sp>
        <p:nvSpPr>
          <p:cNvPr id="26" name="四角形: 角を丸くする 25">
            <a:extLst>
              <a:ext uri="{FF2B5EF4-FFF2-40B4-BE49-F238E27FC236}">
                <a16:creationId xmlns:a16="http://schemas.microsoft.com/office/drawing/2014/main" id="{5169078B-63C0-460E-94B2-70B92BFF4BE0}"/>
              </a:ext>
            </a:extLst>
          </p:cNvPr>
          <p:cNvSpPr/>
          <p:nvPr/>
        </p:nvSpPr>
        <p:spPr>
          <a:xfrm>
            <a:off x="2339752" y="4365104"/>
            <a:ext cx="864096"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5A76D1D9-6FB2-4115-8F33-64C2CD62ED9A}"/>
              </a:ext>
            </a:extLst>
          </p:cNvPr>
          <p:cNvSpPr txBox="1"/>
          <p:nvPr/>
        </p:nvSpPr>
        <p:spPr>
          <a:xfrm>
            <a:off x="467544" y="6309320"/>
            <a:ext cx="1368152" cy="369332"/>
          </a:xfrm>
          <a:prstGeom prst="rect">
            <a:avLst/>
          </a:prstGeom>
          <a:noFill/>
        </p:spPr>
        <p:txBody>
          <a:bodyPr wrap="square" rtlCol="0">
            <a:spAutoFit/>
          </a:bodyPr>
          <a:lstStyle/>
          <a:p>
            <a:r>
              <a:rPr kumimoji="1" lang="ja-JP" altLang="en-US" dirty="0"/>
              <a:t>最後にお</a:t>
            </a:r>
            <a:r>
              <a:rPr lang="ja-JP" altLang="en-US" dirty="0"/>
              <a:t>す</a:t>
            </a:r>
            <a:endParaRPr kumimoji="1" lang="ja-JP" altLang="en-US" dirty="0"/>
          </a:p>
        </p:txBody>
      </p:sp>
      <p:cxnSp>
        <p:nvCxnSpPr>
          <p:cNvPr id="29" name="コネクタ: カギ線 28">
            <a:extLst>
              <a:ext uri="{FF2B5EF4-FFF2-40B4-BE49-F238E27FC236}">
                <a16:creationId xmlns:a16="http://schemas.microsoft.com/office/drawing/2014/main" id="{B81B2854-7AA0-4DF6-A33E-0FC4EE163C41}"/>
              </a:ext>
            </a:extLst>
          </p:cNvPr>
          <p:cNvCxnSpPr>
            <a:cxnSpLocks/>
            <a:stCxn id="27" idx="1"/>
            <a:endCxn id="26" idx="1"/>
          </p:cNvCxnSpPr>
          <p:nvPr/>
        </p:nvCxnSpPr>
        <p:spPr>
          <a:xfrm rot="10800000" flipH="1">
            <a:off x="467544" y="4509120"/>
            <a:ext cx="1872208" cy="1984866"/>
          </a:xfrm>
          <a:prstGeom prst="bentConnector3">
            <a:avLst>
              <a:gd name="adj1" fmla="val -1221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332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7DBCE3-2846-46B4-874C-3908E46B8622}"/>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4</a:t>
            </a:r>
            <a:endParaRPr kumimoji="1" lang="ja-JP" altLang="en-US" dirty="0"/>
          </a:p>
        </p:txBody>
      </p:sp>
      <p:sp>
        <p:nvSpPr>
          <p:cNvPr id="3" name="テキスト ボックス 2">
            <a:extLst>
              <a:ext uri="{FF2B5EF4-FFF2-40B4-BE49-F238E27FC236}">
                <a16:creationId xmlns:a16="http://schemas.microsoft.com/office/drawing/2014/main" id="{C1640083-EBC4-46BA-9A89-33FC1DBF6C99}"/>
              </a:ext>
            </a:extLst>
          </p:cNvPr>
          <p:cNvSpPr txBox="1"/>
          <p:nvPr/>
        </p:nvSpPr>
        <p:spPr>
          <a:xfrm>
            <a:off x="323528" y="1124744"/>
            <a:ext cx="1620957" cy="523220"/>
          </a:xfrm>
          <a:prstGeom prst="rect">
            <a:avLst/>
          </a:prstGeom>
          <a:noFill/>
        </p:spPr>
        <p:txBody>
          <a:bodyPr wrap="none" rtlCol="0">
            <a:spAutoFit/>
          </a:bodyPr>
          <a:lstStyle/>
          <a:p>
            <a:r>
              <a:rPr kumimoji="1" lang="ja-JP" altLang="en-US" sz="2800" dirty="0"/>
              <a:t>鍵の確認</a:t>
            </a:r>
          </a:p>
        </p:txBody>
      </p:sp>
      <p:sp>
        <p:nvSpPr>
          <p:cNvPr id="4" name="テキスト ボックス 3">
            <a:extLst>
              <a:ext uri="{FF2B5EF4-FFF2-40B4-BE49-F238E27FC236}">
                <a16:creationId xmlns:a16="http://schemas.microsoft.com/office/drawing/2014/main" id="{C234B58E-F230-43F1-8431-CD3146F96169}"/>
              </a:ext>
            </a:extLst>
          </p:cNvPr>
          <p:cNvSpPr txBox="1"/>
          <p:nvPr/>
        </p:nvSpPr>
        <p:spPr>
          <a:xfrm>
            <a:off x="683568" y="1772816"/>
            <a:ext cx="3752950" cy="461665"/>
          </a:xfrm>
          <a:prstGeom prst="rect">
            <a:avLst/>
          </a:prstGeom>
          <a:noFill/>
          <a:ln>
            <a:solidFill>
              <a:schemeClr val="tx1"/>
            </a:solidFill>
          </a:ln>
        </p:spPr>
        <p:txBody>
          <a:bodyPr wrap="none" rtlCol="0">
            <a:spAutoFit/>
          </a:bodyPr>
          <a:lstStyle/>
          <a:p>
            <a:r>
              <a:rPr kumimoji="1" lang="de-DE" altLang="ja-JP" sz="2400" dirty="0">
                <a:latin typeface="Consolas" panose="020B0609020204030204" pitchFamily="49" charset="0"/>
              </a:rPr>
              <a:t>ssh -T git@github.com</a:t>
            </a:r>
            <a:endParaRPr kumimoji="1" lang="ja-JP" altLang="en-US" sz="2400" dirty="0">
              <a:latin typeface="Consolas" panose="020B0609020204030204" pitchFamily="49" charset="0"/>
            </a:endParaRPr>
          </a:p>
        </p:txBody>
      </p:sp>
      <p:sp>
        <p:nvSpPr>
          <p:cNvPr id="6" name="テキスト ボックス 5">
            <a:extLst>
              <a:ext uri="{FF2B5EF4-FFF2-40B4-BE49-F238E27FC236}">
                <a16:creationId xmlns:a16="http://schemas.microsoft.com/office/drawing/2014/main" id="{9FD35DBA-D6F3-4D5D-B31F-E5B1336908D2}"/>
              </a:ext>
            </a:extLst>
          </p:cNvPr>
          <p:cNvSpPr txBox="1"/>
          <p:nvPr/>
        </p:nvSpPr>
        <p:spPr>
          <a:xfrm>
            <a:off x="179512" y="2564904"/>
            <a:ext cx="7560840" cy="307777"/>
          </a:xfrm>
          <a:prstGeom prst="rect">
            <a:avLst/>
          </a:prstGeom>
          <a:noFill/>
          <a:ln>
            <a:solidFill>
              <a:schemeClr val="tx1"/>
            </a:solidFill>
          </a:ln>
        </p:spPr>
        <p:txBody>
          <a:bodyPr wrap="square">
            <a:spAutoFit/>
          </a:bodyPr>
          <a:lstStyle/>
          <a:p>
            <a:r>
              <a:rPr lang="en-US" altLang="ja-JP" sz="1400" dirty="0">
                <a:solidFill>
                  <a:prstClr val="black"/>
                </a:solidFill>
                <a:latin typeface="Lucida Console" panose="020B0609040504020204" pitchFamily="49" charset="0"/>
              </a:rPr>
              <a:t>Are you sure you want to continue connecting (yes/no/[fingerprint])?</a:t>
            </a:r>
            <a:endParaRPr lang="ja-JP" altLang="en-US" sz="1400" dirty="0"/>
          </a:p>
        </p:txBody>
      </p:sp>
      <p:sp>
        <p:nvSpPr>
          <p:cNvPr id="7" name="テキスト ボックス 6">
            <a:extLst>
              <a:ext uri="{FF2B5EF4-FFF2-40B4-BE49-F238E27FC236}">
                <a16:creationId xmlns:a16="http://schemas.microsoft.com/office/drawing/2014/main" id="{75EEEEB0-4945-4E17-81B9-BF413C198B14}"/>
              </a:ext>
            </a:extLst>
          </p:cNvPr>
          <p:cNvSpPr txBox="1"/>
          <p:nvPr/>
        </p:nvSpPr>
        <p:spPr>
          <a:xfrm>
            <a:off x="7812360" y="2492896"/>
            <a:ext cx="1236236" cy="369332"/>
          </a:xfrm>
          <a:prstGeom prst="rect">
            <a:avLst/>
          </a:prstGeom>
          <a:noFill/>
        </p:spPr>
        <p:txBody>
          <a:bodyPr wrap="none" rtlCol="0">
            <a:spAutoFit/>
          </a:bodyPr>
          <a:lstStyle/>
          <a:p>
            <a:r>
              <a:rPr kumimoji="1" lang="en-US" altLang="ja-JP"/>
              <a:t>yes</a:t>
            </a:r>
            <a:r>
              <a:rPr kumimoji="1" lang="ja-JP" altLang="en-US"/>
              <a:t>と入力</a:t>
            </a:r>
            <a:endParaRPr kumimoji="1" lang="ja-JP" altLang="en-US" dirty="0"/>
          </a:p>
        </p:txBody>
      </p:sp>
      <p:sp>
        <p:nvSpPr>
          <p:cNvPr id="9" name="テキスト ボックス 8">
            <a:extLst>
              <a:ext uri="{FF2B5EF4-FFF2-40B4-BE49-F238E27FC236}">
                <a16:creationId xmlns:a16="http://schemas.microsoft.com/office/drawing/2014/main" id="{1C13000C-B35F-4301-8D63-336694191F19}"/>
              </a:ext>
            </a:extLst>
          </p:cNvPr>
          <p:cNvSpPr txBox="1"/>
          <p:nvPr/>
        </p:nvSpPr>
        <p:spPr>
          <a:xfrm>
            <a:off x="179512" y="2924944"/>
            <a:ext cx="6336704" cy="369332"/>
          </a:xfrm>
          <a:prstGeom prst="rect">
            <a:avLst/>
          </a:prstGeom>
          <a:noFill/>
          <a:ln>
            <a:solidFill>
              <a:schemeClr val="tx1"/>
            </a:solidFill>
          </a:ln>
        </p:spPr>
        <p:txBody>
          <a:bodyPr wrap="square">
            <a:spAutoFit/>
          </a:bodyPr>
          <a:lstStyle/>
          <a:p>
            <a:r>
              <a:rPr lang="en-US" altLang="ja-JP" sz="1800" dirty="0">
                <a:solidFill>
                  <a:prstClr val="black"/>
                </a:solidFill>
                <a:latin typeface="Consolas" panose="020B0609020204030204" pitchFamily="49" charset="0"/>
              </a:rPr>
              <a:t>Enter passphrase for key ‘/path/to/.</a:t>
            </a:r>
            <a:r>
              <a:rPr lang="en-US" altLang="ja-JP" sz="1800" dirty="0" err="1">
                <a:solidFill>
                  <a:prstClr val="black"/>
                </a:solidFill>
                <a:latin typeface="Consolas" panose="020B0609020204030204" pitchFamily="49" charset="0"/>
              </a:rPr>
              <a:t>ssh</a:t>
            </a:r>
            <a:r>
              <a:rPr lang="en-US" altLang="ja-JP" sz="1800" dirty="0">
                <a:solidFill>
                  <a:prstClr val="black"/>
                </a:solidFill>
                <a:latin typeface="Consolas" panose="020B0609020204030204" pitchFamily="49" charset="0"/>
              </a:rPr>
              <a:t>/</a:t>
            </a:r>
            <a:r>
              <a:rPr lang="en-US" altLang="ja-JP" sz="1800" dirty="0" err="1">
                <a:solidFill>
                  <a:prstClr val="black"/>
                </a:solidFill>
                <a:latin typeface="Consolas" panose="020B0609020204030204" pitchFamily="49" charset="0"/>
              </a:rPr>
              <a:t>id_rsa</a:t>
            </a:r>
            <a:r>
              <a:rPr lang="en-US" altLang="ja-JP" sz="1800" dirty="0">
                <a:solidFill>
                  <a:prstClr val="black"/>
                </a:solidFill>
                <a:latin typeface="Consolas" panose="020B0609020204030204" pitchFamily="49" charset="0"/>
              </a:rPr>
              <a:t>':</a:t>
            </a:r>
            <a:endParaRPr lang="ja-JP" altLang="en-US" dirty="0">
              <a:latin typeface="Consolas" panose="020B0609020204030204" pitchFamily="49" charset="0"/>
            </a:endParaRPr>
          </a:p>
        </p:txBody>
      </p:sp>
      <p:sp>
        <p:nvSpPr>
          <p:cNvPr id="10" name="テキスト ボックス 9">
            <a:extLst>
              <a:ext uri="{FF2B5EF4-FFF2-40B4-BE49-F238E27FC236}">
                <a16:creationId xmlns:a16="http://schemas.microsoft.com/office/drawing/2014/main" id="{EE42D517-1AD8-44AD-AA7C-2A2B9D91D986}"/>
              </a:ext>
            </a:extLst>
          </p:cNvPr>
          <p:cNvSpPr txBox="1"/>
          <p:nvPr/>
        </p:nvSpPr>
        <p:spPr>
          <a:xfrm>
            <a:off x="6660232" y="2924944"/>
            <a:ext cx="2262158" cy="369332"/>
          </a:xfrm>
          <a:prstGeom prst="rect">
            <a:avLst/>
          </a:prstGeom>
          <a:noFill/>
        </p:spPr>
        <p:txBody>
          <a:bodyPr wrap="none" rtlCol="0">
            <a:spAutoFit/>
          </a:bodyPr>
          <a:lstStyle/>
          <a:p>
            <a:r>
              <a:rPr lang="ja-JP" altLang="en-US" dirty="0"/>
              <a:t>パスフレーズを入力</a:t>
            </a:r>
            <a:endParaRPr kumimoji="1" lang="ja-JP" altLang="en-US" dirty="0"/>
          </a:p>
        </p:txBody>
      </p:sp>
      <p:cxnSp>
        <p:nvCxnSpPr>
          <p:cNvPr id="12" name="直線コネクタ 11">
            <a:extLst>
              <a:ext uri="{FF2B5EF4-FFF2-40B4-BE49-F238E27FC236}">
                <a16:creationId xmlns:a16="http://schemas.microsoft.com/office/drawing/2014/main" id="{64229061-8CC2-46D4-8A3C-19A1D763CBB1}"/>
              </a:ext>
            </a:extLst>
          </p:cNvPr>
          <p:cNvCxnSpPr/>
          <p:nvPr/>
        </p:nvCxnSpPr>
        <p:spPr>
          <a:xfrm>
            <a:off x="3491880" y="3284984"/>
            <a:ext cx="1152128"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B7D92277-4C43-4562-ACB4-56271F77E64D}"/>
              </a:ext>
            </a:extLst>
          </p:cNvPr>
          <p:cNvSpPr txBox="1"/>
          <p:nvPr/>
        </p:nvSpPr>
        <p:spPr>
          <a:xfrm>
            <a:off x="3059832" y="3356992"/>
            <a:ext cx="2723823" cy="369332"/>
          </a:xfrm>
          <a:prstGeom prst="rect">
            <a:avLst/>
          </a:prstGeom>
          <a:noFill/>
        </p:spPr>
        <p:txBody>
          <a:bodyPr wrap="none" rtlCol="0">
            <a:spAutoFit/>
          </a:bodyPr>
          <a:lstStyle/>
          <a:p>
            <a:r>
              <a:rPr kumimoji="1" lang="ja-JP" altLang="en-US" dirty="0"/>
              <a:t>ここは人によって異なる</a:t>
            </a:r>
          </a:p>
        </p:txBody>
      </p:sp>
      <p:sp>
        <p:nvSpPr>
          <p:cNvPr id="15" name="テキスト ボックス 14">
            <a:extLst>
              <a:ext uri="{FF2B5EF4-FFF2-40B4-BE49-F238E27FC236}">
                <a16:creationId xmlns:a16="http://schemas.microsoft.com/office/drawing/2014/main" id="{36AA3808-84C6-4E2C-9F47-365AB96ED1DC}"/>
              </a:ext>
            </a:extLst>
          </p:cNvPr>
          <p:cNvSpPr txBox="1"/>
          <p:nvPr/>
        </p:nvSpPr>
        <p:spPr>
          <a:xfrm>
            <a:off x="179512" y="4077072"/>
            <a:ext cx="8136904" cy="646331"/>
          </a:xfrm>
          <a:prstGeom prst="rect">
            <a:avLst/>
          </a:prstGeom>
          <a:noFill/>
          <a:ln>
            <a:solidFill>
              <a:schemeClr val="tx1"/>
            </a:solidFill>
          </a:ln>
        </p:spPr>
        <p:txBody>
          <a:bodyPr wrap="square">
            <a:spAutoFit/>
          </a:bodyPr>
          <a:lstStyle/>
          <a:p>
            <a:r>
              <a:rPr lang="en-US" altLang="ja-JP" sz="1800" dirty="0">
                <a:solidFill>
                  <a:prstClr val="black"/>
                </a:solidFill>
                <a:latin typeface="Lucida Console" panose="020B0609040504020204" pitchFamily="49" charset="0"/>
              </a:rPr>
              <a:t>Hi (GitHub</a:t>
            </a:r>
            <a:r>
              <a:rPr lang="ja-JP" altLang="en-US" dirty="0">
                <a:solidFill>
                  <a:prstClr val="black"/>
                </a:solidFill>
                <a:latin typeface="Lucida Console" panose="020B0609040504020204" pitchFamily="49" charset="0"/>
              </a:rPr>
              <a:t>アカウント名</a:t>
            </a:r>
            <a:r>
              <a:rPr lang="en-US" altLang="ja-JP" dirty="0">
                <a:solidFill>
                  <a:prstClr val="black"/>
                </a:solidFill>
                <a:latin typeface="Lucida Console" panose="020B0609040504020204" pitchFamily="49" charset="0"/>
              </a:rPr>
              <a:t>)</a:t>
            </a:r>
            <a:r>
              <a:rPr lang="en-US" altLang="ja-JP" sz="1800" dirty="0">
                <a:solidFill>
                  <a:prstClr val="black"/>
                </a:solidFill>
                <a:latin typeface="Lucida Console" panose="020B0609040504020204" pitchFamily="49" charset="0"/>
              </a:rPr>
              <a:t>! You've successfully authenticated, but GitHub does not provide shell access.</a:t>
            </a:r>
            <a:endParaRPr lang="ja-JP" altLang="en-US" dirty="0"/>
          </a:p>
        </p:txBody>
      </p:sp>
      <p:sp>
        <p:nvSpPr>
          <p:cNvPr id="16" name="テキスト ボックス 15">
            <a:extLst>
              <a:ext uri="{FF2B5EF4-FFF2-40B4-BE49-F238E27FC236}">
                <a16:creationId xmlns:a16="http://schemas.microsoft.com/office/drawing/2014/main" id="{6273F6E3-8325-4690-ACB7-FD7DD424A6AC}"/>
              </a:ext>
            </a:extLst>
          </p:cNvPr>
          <p:cNvSpPr txBox="1"/>
          <p:nvPr/>
        </p:nvSpPr>
        <p:spPr>
          <a:xfrm>
            <a:off x="107504" y="3717032"/>
            <a:ext cx="2723823" cy="369332"/>
          </a:xfrm>
          <a:prstGeom prst="rect">
            <a:avLst/>
          </a:prstGeom>
          <a:noFill/>
        </p:spPr>
        <p:txBody>
          <a:bodyPr wrap="none" rtlCol="0">
            <a:spAutoFit/>
          </a:bodyPr>
          <a:lstStyle/>
          <a:p>
            <a:r>
              <a:rPr kumimoji="1" lang="ja-JP" altLang="en-US" dirty="0"/>
              <a:t>以下の表示が出れば成功</a:t>
            </a:r>
          </a:p>
        </p:txBody>
      </p:sp>
      <p:pic>
        <p:nvPicPr>
          <p:cNvPr id="14" name="Picture 4" descr="パソコンを使う人のイラスト（男性・笑顔）">
            <a:extLst>
              <a:ext uri="{FF2B5EF4-FFF2-40B4-BE49-F238E27FC236}">
                <a16:creationId xmlns:a16="http://schemas.microsoft.com/office/drawing/2014/main" id="{A1C7E720-1746-4DDE-9778-98F30D978D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5157192"/>
            <a:ext cx="1008112" cy="1464062"/>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a:extLst>
              <a:ext uri="{FF2B5EF4-FFF2-40B4-BE49-F238E27FC236}">
                <a16:creationId xmlns:a16="http://schemas.microsoft.com/office/drawing/2014/main" id="{C0B02B0E-4F03-4473-9083-FF3148ACC2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8224" y="5517232"/>
            <a:ext cx="1143000" cy="1143000"/>
          </a:xfrm>
          <a:prstGeom prst="rect">
            <a:avLst/>
          </a:prstGeom>
        </p:spPr>
      </p:pic>
      <p:pic>
        <p:nvPicPr>
          <p:cNvPr id="18" name="図 17">
            <a:extLst>
              <a:ext uri="{FF2B5EF4-FFF2-40B4-BE49-F238E27FC236}">
                <a16:creationId xmlns:a16="http://schemas.microsoft.com/office/drawing/2014/main" id="{69304FD9-A9E4-4C9D-A96C-E804C76E22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84168" y="4653136"/>
            <a:ext cx="2118829" cy="868720"/>
          </a:xfrm>
          <a:prstGeom prst="rect">
            <a:avLst/>
          </a:prstGeom>
        </p:spPr>
      </p:pic>
      <p:pic>
        <p:nvPicPr>
          <p:cNvPr id="19" name="Picture 2" descr="鍵のイラスト">
            <a:extLst>
              <a:ext uri="{FF2B5EF4-FFF2-40B4-BE49-F238E27FC236}">
                <a16:creationId xmlns:a16="http://schemas.microsoft.com/office/drawing/2014/main" id="{51787E93-80D2-4C28-8D2B-7051FDEC9C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5373216"/>
            <a:ext cx="1001266" cy="10012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家の鍵のイラスト（ディスクシリンダー）">
            <a:extLst>
              <a:ext uri="{FF2B5EF4-FFF2-40B4-BE49-F238E27FC236}">
                <a16:creationId xmlns:a16="http://schemas.microsoft.com/office/drawing/2014/main" id="{802646E8-B634-4B60-A50C-FDDB230C83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6096" y="5517232"/>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シンプルな南京錠のイラスト">
            <a:extLst>
              <a:ext uri="{FF2B5EF4-FFF2-40B4-BE49-F238E27FC236}">
                <a16:creationId xmlns:a16="http://schemas.microsoft.com/office/drawing/2014/main" id="{D504D96E-8BEC-4A92-8892-D1519510F2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63888" y="5301208"/>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22" name="矢印: 右 21">
            <a:extLst>
              <a:ext uri="{FF2B5EF4-FFF2-40B4-BE49-F238E27FC236}">
                <a16:creationId xmlns:a16="http://schemas.microsoft.com/office/drawing/2014/main" id="{F075BF40-A12D-48C5-8FAB-A38294A83FD7}"/>
              </a:ext>
            </a:extLst>
          </p:cNvPr>
          <p:cNvSpPr/>
          <p:nvPr/>
        </p:nvSpPr>
        <p:spPr>
          <a:xfrm>
            <a:off x="2915816" y="5733256"/>
            <a:ext cx="576064"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右 22">
            <a:extLst>
              <a:ext uri="{FF2B5EF4-FFF2-40B4-BE49-F238E27FC236}">
                <a16:creationId xmlns:a16="http://schemas.microsoft.com/office/drawing/2014/main" id="{3083DBA5-B3F6-44A6-8A1C-A43886C829D8}"/>
              </a:ext>
            </a:extLst>
          </p:cNvPr>
          <p:cNvSpPr/>
          <p:nvPr/>
        </p:nvSpPr>
        <p:spPr>
          <a:xfrm>
            <a:off x="4716016" y="5733256"/>
            <a:ext cx="576064"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27680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4B7155E-6338-4BC4-96E9-1A8E822B5484}"/>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5</a:t>
            </a:r>
            <a:endParaRPr kumimoji="1" lang="ja-JP" altLang="en-US" dirty="0"/>
          </a:p>
        </p:txBody>
      </p:sp>
      <p:pic>
        <p:nvPicPr>
          <p:cNvPr id="4" name="図 3">
            <a:extLst>
              <a:ext uri="{FF2B5EF4-FFF2-40B4-BE49-F238E27FC236}">
                <a16:creationId xmlns:a16="http://schemas.microsoft.com/office/drawing/2014/main" id="{70BA4A66-D614-420A-A0B4-8E6BAD7C1527}"/>
              </a:ext>
            </a:extLst>
          </p:cNvPr>
          <p:cNvPicPr>
            <a:picLocks noChangeAspect="1"/>
          </p:cNvPicPr>
          <p:nvPr/>
        </p:nvPicPr>
        <p:blipFill>
          <a:blip r:embed="rId2"/>
          <a:stretch>
            <a:fillRect/>
          </a:stretch>
        </p:blipFill>
        <p:spPr>
          <a:xfrm>
            <a:off x="25207" y="1628800"/>
            <a:ext cx="8424936" cy="3001742"/>
          </a:xfrm>
          <a:prstGeom prst="rect">
            <a:avLst/>
          </a:prstGeom>
        </p:spPr>
      </p:pic>
      <p:sp>
        <p:nvSpPr>
          <p:cNvPr id="5" name="四角形: 角を丸くする 4">
            <a:extLst>
              <a:ext uri="{FF2B5EF4-FFF2-40B4-BE49-F238E27FC236}">
                <a16:creationId xmlns:a16="http://schemas.microsoft.com/office/drawing/2014/main" id="{2596F449-8716-40C9-8368-25BDC620AF9D}"/>
              </a:ext>
            </a:extLst>
          </p:cNvPr>
          <p:cNvSpPr/>
          <p:nvPr/>
        </p:nvSpPr>
        <p:spPr>
          <a:xfrm>
            <a:off x="179512" y="1628800"/>
            <a:ext cx="36004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C078940D-4977-4CC4-9DA3-CDFC8F6D607F}"/>
              </a:ext>
            </a:extLst>
          </p:cNvPr>
          <p:cNvSpPr txBox="1"/>
          <p:nvPr/>
        </p:nvSpPr>
        <p:spPr>
          <a:xfrm>
            <a:off x="539552" y="1052736"/>
            <a:ext cx="4108817" cy="369332"/>
          </a:xfrm>
          <a:prstGeom prst="rect">
            <a:avLst/>
          </a:prstGeom>
          <a:noFill/>
        </p:spPr>
        <p:txBody>
          <a:bodyPr wrap="none" rtlCol="0">
            <a:spAutoFit/>
          </a:bodyPr>
          <a:lstStyle/>
          <a:p>
            <a:r>
              <a:rPr lang="ja-JP" altLang="en-US"/>
              <a:t>このボタンを押すとホーム画面に戻る</a:t>
            </a:r>
            <a:endParaRPr kumimoji="1" lang="ja-JP" altLang="en-US"/>
          </a:p>
        </p:txBody>
      </p:sp>
      <p:cxnSp>
        <p:nvCxnSpPr>
          <p:cNvPr id="8" name="コネクタ: カギ線 7">
            <a:extLst>
              <a:ext uri="{FF2B5EF4-FFF2-40B4-BE49-F238E27FC236}">
                <a16:creationId xmlns:a16="http://schemas.microsoft.com/office/drawing/2014/main" id="{18FA9EA9-E3C1-4FE5-BE28-57ECA28D6934}"/>
              </a:ext>
            </a:extLst>
          </p:cNvPr>
          <p:cNvCxnSpPr>
            <a:cxnSpLocks/>
            <a:stCxn id="6" idx="1"/>
            <a:endCxn id="5" idx="0"/>
          </p:cNvCxnSpPr>
          <p:nvPr/>
        </p:nvCxnSpPr>
        <p:spPr>
          <a:xfrm rot="10800000" flipV="1">
            <a:off x="359532" y="1237402"/>
            <a:ext cx="180020" cy="39139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四角形: 角を丸くする 9">
            <a:extLst>
              <a:ext uri="{FF2B5EF4-FFF2-40B4-BE49-F238E27FC236}">
                <a16:creationId xmlns:a16="http://schemas.microsoft.com/office/drawing/2014/main" id="{5EE48517-BCA1-4739-8F1B-B78276F6AE86}"/>
              </a:ext>
            </a:extLst>
          </p:cNvPr>
          <p:cNvSpPr/>
          <p:nvPr/>
        </p:nvSpPr>
        <p:spPr>
          <a:xfrm>
            <a:off x="1187624" y="2132856"/>
            <a:ext cx="792088" cy="4320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557F1B4-4599-4207-861F-B899915FE3FC}"/>
              </a:ext>
            </a:extLst>
          </p:cNvPr>
          <p:cNvSpPr txBox="1"/>
          <p:nvPr/>
        </p:nvSpPr>
        <p:spPr>
          <a:xfrm>
            <a:off x="971600" y="4941168"/>
            <a:ext cx="7725192" cy="369332"/>
          </a:xfrm>
          <a:prstGeom prst="rect">
            <a:avLst/>
          </a:prstGeom>
          <a:noFill/>
        </p:spPr>
        <p:txBody>
          <a:bodyPr wrap="none" rtlCol="0">
            <a:spAutoFit/>
          </a:bodyPr>
          <a:lstStyle/>
          <a:p>
            <a:r>
              <a:rPr kumimoji="1" lang="ja-JP" altLang="en-US" dirty="0"/>
              <a:t>最初は「</a:t>
            </a:r>
            <a:r>
              <a:rPr kumimoji="1" lang="en-US" altLang="ja-JP" dirty="0"/>
              <a:t>Create repository</a:t>
            </a:r>
            <a:r>
              <a:rPr kumimoji="1" lang="ja-JP" altLang="en-US" dirty="0"/>
              <a:t>」というボタンになっているので、それを押す</a:t>
            </a:r>
          </a:p>
        </p:txBody>
      </p:sp>
      <p:cxnSp>
        <p:nvCxnSpPr>
          <p:cNvPr id="13" name="コネクタ: カギ線 12">
            <a:extLst>
              <a:ext uri="{FF2B5EF4-FFF2-40B4-BE49-F238E27FC236}">
                <a16:creationId xmlns:a16="http://schemas.microsoft.com/office/drawing/2014/main" id="{78B2A6DC-D4BC-44DB-8700-4F21ED8C78BD}"/>
              </a:ext>
            </a:extLst>
          </p:cNvPr>
          <p:cNvCxnSpPr>
            <a:stCxn id="11" idx="1"/>
            <a:endCxn id="10" idx="1"/>
          </p:cNvCxnSpPr>
          <p:nvPr/>
        </p:nvCxnSpPr>
        <p:spPr>
          <a:xfrm rot="10800000" flipH="1">
            <a:off x="971600" y="2348880"/>
            <a:ext cx="216024" cy="2776954"/>
          </a:xfrm>
          <a:prstGeom prst="bentConnector3">
            <a:avLst>
              <a:gd name="adj1" fmla="val -10582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4282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02BB6D4E-F0FA-49AA-8EFD-4EFD9B7B3D2F}"/>
              </a:ext>
            </a:extLst>
          </p:cNvPr>
          <p:cNvPicPr>
            <a:picLocks noChangeAspect="1"/>
          </p:cNvPicPr>
          <p:nvPr/>
        </p:nvPicPr>
        <p:blipFill>
          <a:blip r:embed="rId2"/>
          <a:stretch>
            <a:fillRect/>
          </a:stretch>
        </p:blipFill>
        <p:spPr>
          <a:xfrm>
            <a:off x="395536" y="980728"/>
            <a:ext cx="5832648" cy="5562930"/>
          </a:xfrm>
          <a:prstGeom prst="rect">
            <a:avLst/>
          </a:prstGeom>
        </p:spPr>
      </p:pic>
      <p:sp>
        <p:nvSpPr>
          <p:cNvPr id="2" name="テキスト プレースホルダー 1">
            <a:extLst>
              <a:ext uri="{FF2B5EF4-FFF2-40B4-BE49-F238E27FC236}">
                <a16:creationId xmlns:a16="http://schemas.microsoft.com/office/drawing/2014/main" id="{8E05E227-5EB4-44A6-9B66-F2B9289EF72D}"/>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5</a:t>
            </a:r>
            <a:endParaRPr kumimoji="1" lang="ja-JP" altLang="en-US" dirty="0"/>
          </a:p>
        </p:txBody>
      </p:sp>
      <p:sp>
        <p:nvSpPr>
          <p:cNvPr id="5" name="四角形: 角を丸くする 4">
            <a:extLst>
              <a:ext uri="{FF2B5EF4-FFF2-40B4-BE49-F238E27FC236}">
                <a16:creationId xmlns:a16="http://schemas.microsoft.com/office/drawing/2014/main" id="{520612E8-FF61-4E7B-AB90-6F26E6E0A895}"/>
              </a:ext>
            </a:extLst>
          </p:cNvPr>
          <p:cNvSpPr/>
          <p:nvPr/>
        </p:nvSpPr>
        <p:spPr>
          <a:xfrm>
            <a:off x="683568" y="2780928"/>
            <a:ext cx="4752528"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2C105013-8627-4EC6-9FD1-E6D8803662D3}"/>
              </a:ext>
            </a:extLst>
          </p:cNvPr>
          <p:cNvSpPr/>
          <p:nvPr/>
        </p:nvSpPr>
        <p:spPr>
          <a:xfrm>
            <a:off x="683568" y="3573016"/>
            <a:ext cx="230425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73FC67FF-C776-4B3F-9615-FF2512C7E070}"/>
              </a:ext>
            </a:extLst>
          </p:cNvPr>
          <p:cNvSpPr/>
          <p:nvPr/>
        </p:nvSpPr>
        <p:spPr>
          <a:xfrm>
            <a:off x="683568" y="5085184"/>
            <a:ext cx="2952328" cy="57606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99B1C56E-0F05-4E64-BA92-1EDCE97A9D9C}"/>
              </a:ext>
            </a:extLst>
          </p:cNvPr>
          <p:cNvSpPr/>
          <p:nvPr/>
        </p:nvSpPr>
        <p:spPr>
          <a:xfrm>
            <a:off x="683568" y="6093296"/>
            <a:ext cx="1008112"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C5DC5A8-BFEB-4175-9AE2-E62F5C7D26F7}"/>
              </a:ext>
            </a:extLst>
          </p:cNvPr>
          <p:cNvSpPr txBox="1"/>
          <p:nvPr/>
        </p:nvSpPr>
        <p:spPr>
          <a:xfrm>
            <a:off x="2195736" y="6381328"/>
            <a:ext cx="1338828" cy="369332"/>
          </a:xfrm>
          <a:prstGeom prst="rect">
            <a:avLst/>
          </a:prstGeom>
          <a:noFill/>
        </p:spPr>
        <p:txBody>
          <a:bodyPr wrap="none" rtlCol="0">
            <a:spAutoFit/>
          </a:bodyPr>
          <a:lstStyle/>
          <a:p>
            <a:r>
              <a:rPr kumimoji="1" lang="ja-JP" altLang="en-US" dirty="0"/>
              <a:t>最後に押す</a:t>
            </a:r>
          </a:p>
        </p:txBody>
      </p:sp>
      <p:cxnSp>
        <p:nvCxnSpPr>
          <p:cNvPr id="11" name="コネクタ: カギ線 10">
            <a:extLst>
              <a:ext uri="{FF2B5EF4-FFF2-40B4-BE49-F238E27FC236}">
                <a16:creationId xmlns:a16="http://schemas.microsoft.com/office/drawing/2014/main" id="{B3397F90-4421-47B6-8137-C48F766E5ACD}"/>
              </a:ext>
            </a:extLst>
          </p:cNvPr>
          <p:cNvCxnSpPr>
            <a:stCxn id="9" idx="1"/>
            <a:endCxn id="8" idx="2"/>
          </p:cNvCxnSpPr>
          <p:nvPr/>
        </p:nvCxnSpPr>
        <p:spPr>
          <a:xfrm rot="10800000">
            <a:off x="1187624" y="6381328"/>
            <a:ext cx="1008112" cy="18466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四角形: 角を丸くする 15">
            <a:extLst>
              <a:ext uri="{FF2B5EF4-FFF2-40B4-BE49-F238E27FC236}">
                <a16:creationId xmlns:a16="http://schemas.microsoft.com/office/drawing/2014/main" id="{05D9DF11-FFCC-431E-91A8-2994354688DA}"/>
              </a:ext>
            </a:extLst>
          </p:cNvPr>
          <p:cNvSpPr/>
          <p:nvPr/>
        </p:nvSpPr>
        <p:spPr>
          <a:xfrm>
            <a:off x="683568" y="4365104"/>
            <a:ext cx="2952328"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B2BA11-5E73-496B-9CBE-BEF181E4AE1D}"/>
              </a:ext>
            </a:extLst>
          </p:cNvPr>
          <p:cNvSpPr txBox="1"/>
          <p:nvPr/>
        </p:nvSpPr>
        <p:spPr>
          <a:xfrm>
            <a:off x="6660232" y="2492896"/>
            <a:ext cx="2031325" cy="369332"/>
          </a:xfrm>
          <a:prstGeom prst="rect">
            <a:avLst/>
          </a:prstGeom>
          <a:noFill/>
        </p:spPr>
        <p:txBody>
          <a:bodyPr wrap="none" rtlCol="0">
            <a:spAutoFit/>
          </a:bodyPr>
          <a:lstStyle/>
          <a:p>
            <a:r>
              <a:rPr kumimoji="1" lang="ja-JP" altLang="en-US"/>
              <a:t>リポジトリの説明</a:t>
            </a:r>
          </a:p>
        </p:txBody>
      </p:sp>
      <p:cxnSp>
        <p:nvCxnSpPr>
          <p:cNvPr id="19" name="コネクタ: カギ線 18">
            <a:extLst>
              <a:ext uri="{FF2B5EF4-FFF2-40B4-BE49-F238E27FC236}">
                <a16:creationId xmlns:a16="http://schemas.microsoft.com/office/drawing/2014/main" id="{6926585D-E16A-4894-89D2-B50B47A1B8AA}"/>
              </a:ext>
            </a:extLst>
          </p:cNvPr>
          <p:cNvCxnSpPr>
            <a:cxnSpLocks/>
            <a:stCxn id="17" idx="1"/>
            <a:endCxn id="5" idx="3"/>
          </p:cNvCxnSpPr>
          <p:nvPr/>
        </p:nvCxnSpPr>
        <p:spPr>
          <a:xfrm rot="10800000" flipV="1">
            <a:off x="5436096" y="2677562"/>
            <a:ext cx="1224136" cy="21137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4D8FBC97-7E66-4E9C-BDBB-ECDF26385573}"/>
              </a:ext>
            </a:extLst>
          </p:cNvPr>
          <p:cNvSpPr txBox="1"/>
          <p:nvPr/>
        </p:nvSpPr>
        <p:spPr>
          <a:xfrm>
            <a:off x="6876256" y="3383703"/>
            <a:ext cx="1402948" cy="369332"/>
          </a:xfrm>
          <a:prstGeom prst="rect">
            <a:avLst/>
          </a:prstGeom>
          <a:noFill/>
        </p:spPr>
        <p:txBody>
          <a:bodyPr wrap="none" rtlCol="0">
            <a:spAutoFit/>
          </a:bodyPr>
          <a:lstStyle/>
          <a:p>
            <a:r>
              <a:rPr kumimoji="1" lang="ja-JP" altLang="en-US"/>
              <a:t>公開</a:t>
            </a:r>
            <a:r>
              <a:rPr kumimoji="1" lang="en-US" altLang="ja-JP"/>
              <a:t>/</a:t>
            </a:r>
            <a:r>
              <a:rPr kumimoji="1" lang="ja-JP" altLang="en-US"/>
              <a:t>非公開</a:t>
            </a:r>
          </a:p>
        </p:txBody>
      </p:sp>
      <p:cxnSp>
        <p:nvCxnSpPr>
          <p:cNvPr id="22" name="コネクタ: カギ線 21">
            <a:extLst>
              <a:ext uri="{FF2B5EF4-FFF2-40B4-BE49-F238E27FC236}">
                <a16:creationId xmlns:a16="http://schemas.microsoft.com/office/drawing/2014/main" id="{8C274676-FF49-4F65-8425-64D1BC177543}"/>
              </a:ext>
            </a:extLst>
          </p:cNvPr>
          <p:cNvCxnSpPr>
            <a:stCxn id="20" idx="1"/>
            <a:endCxn id="6" idx="3"/>
          </p:cNvCxnSpPr>
          <p:nvPr/>
        </p:nvCxnSpPr>
        <p:spPr>
          <a:xfrm rot="10800000" flipV="1">
            <a:off x="2987824" y="3568368"/>
            <a:ext cx="3888432" cy="184667"/>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54B957DD-54CC-4411-9B97-DDFAA4398783}"/>
              </a:ext>
            </a:extLst>
          </p:cNvPr>
          <p:cNvSpPr txBox="1"/>
          <p:nvPr/>
        </p:nvSpPr>
        <p:spPr>
          <a:xfrm>
            <a:off x="6300192" y="4125674"/>
            <a:ext cx="2787943" cy="369332"/>
          </a:xfrm>
          <a:prstGeom prst="rect">
            <a:avLst/>
          </a:prstGeom>
          <a:noFill/>
        </p:spPr>
        <p:txBody>
          <a:bodyPr wrap="none" rtlCol="0">
            <a:spAutoFit/>
          </a:bodyPr>
          <a:lstStyle/>
          <a:p>
            <a:r>
              <a:rPr lang="en-US" altLang="ja-JP"/>
              <a:t>README</a:t>
            </a:r>
            <a:r>
              <a:rPr lang="ja-JP" altLang="en-US"/>
              <a:t>ファイルを作成</a:t>
            </a:r>
            <a:endParaRPr kumimoji="1" lang="ja-JP" altLang="en-US"/>
          </a:p>
        </p:txBody>
      </p:sp>
      <p:cxnSp>
        <p:nvCxnSpPr>
          <p:cNvPr id="28" name="コネクタ: カギ線 27">
            <a:extLst>
              <a:ext uri="{FF2B5EF4-FFF2-40B4-BE49-F238E27FC236}">
                <a16:creationId xmlns:a16="http://schemas.microsoft.com/office/drawing/2014/main" id="{4CBCBFA3-67AD-43CE-B2F4-AC823208D84B}"/>
              </a:ext>
            </a:extLst>
          </p:cNvPr>
          <p:cNvCxnSpPr>
            <a:stCxn id="25" idx="1"/>
            <a:endCxn id="16" idx="3"/>
          </p:cNvCxnSpPr>
          <p:nvPr/>
        </p:nvCxnSpPr>
        <p:spPr>
          <a:xfrm rot="10800000" flipV="1">
            <a:off x="3635896" y="4310340"/>
            <a:ext cx="2664296" cy="19878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1399C054-EEA3-4D83-B868-081BE5A3B84F}"/>
              </a:ext>
            </a:extLst>
          </p:cNvPr>
          <p:cNvSpPr txBox="1"/>
          <p:nvPr/>
        </p:nvSpPr>
        <p:spPr>
          <a:xfrm>
            <a:off x="6444208" y="5013176"/>
            <a:ext cx="2031325" cy="646331"/>
          </a:xfrm>
          <a:prstGeom prst="rect">
            <a:avLst/>
          </a:prstGeom>
          <a:noFill/>
        </p:spPr>
        <p:txBody>
          <a:bodyPr wrap="none" rtlCol="0">
            <a:spAutoFit/>
          </a:bodyPr>
          <a:lstStyle/>
          <a:p>
            <a:r>
              <a:rPr kumimoji="1" lang="ja-JP" altLang="en-US"/>
              <a:t>ライセンスの設定</a:t>
            </a:r>
            <a:endParaRPr kumimoji="1" lang="en-US" altLang="ja-JP"/>
          </a:p>
          <a:p>
            <a:r>
              <a:rPr lang="en-US" altLang="ja-JP"/>
              <a:t>(MIT</a:t>
            </a:r>
            <a:r>
              <a:rPr lang="ja-JP" altLang="en-US"/>
              <a:t>を選ぶ</a:t>
            </a:r>
            <a:r>
              <a:rPr lang="en-US" altLang="ja-JP"/>
              <a:t>)</a:t>
            </a:r>
            <a:endParaRPr kumimoji="1" lang="ja-JP" altLang="en-US"/>
          </a:p>
        </p:txBody>
      </p:sp>
      <p:cxnSp>
        <p:nvCxnSpPr>
          <p:cNvPr id="32" name="コネクタ: カギ線 31">
            <a:extLst>
              <a:ext uri="{FF2B5EF4-FFF2-40B4-BE49-F238E27FC236}">
                <a16:creationId xmlns:a16="http://schemas.microsoft.com/office/drawing/2014/main" id="{C1E6267A-340A-4DD9-BE53-9228F869283E}"/>
              </a:ext>
            </a:extLst>
          </p:cNvPr>
          <p:cNvCxnSpPr>
            <a:stCxn id="30" idx="1"/>
            <a:endCxn id="7" idx="3"/>
          </p:cNvCxnSpPr>
          <p:nvPr/>
        </p:nvCxnSpPr>
        <p:spPr>
          <a:xfrm rot="10800000" flipV="1">
            <a:off x="3635896" y="5336342"/>
            <a:ext cx="2808312" cy="3687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259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118026C-0A6D-4D9F-990A-6AEA30897B45}"/>
              </a:ext>
            </a:extLst>
          </p:cNvPr>
          <p:cNvSpPr>
            <a:spLocks noGrp="1"/>
          </p:cNvSpPr>
          <p:nvPr>
            <p:ph type="body" sz="quarter" idx="10"/>
          </p:nvPr>
        </p:nvSpPr>
        <p:spPr/>
        <p:txBody>
          <a:bodyPr/>
          <a:lstStyle/>
          <a:p>
            <a:r>
              <a:rPr kumimoji="1" lang="ja-JP" altLang="en-US"/>
              <a:t>課題</a:t>
            </a:r>
            <a:r>
              <a:rPr kumimoji="1" lang="en-US" altLang="ja-JP"/>
              <a:t>1 – Step 5</a:t>
            </a:r>
            <a:endParaRPr kumimoji="1" lang="ja-JP" altLang="en-US"/>
          </a:p>
        </p:txBody>
      </p:sp>
      <p:sp>
        <p:nvSpPr>
          <p:cNvPr id="5" name="フローチャート: 磁気ディスク 4">
            <a:extLst>
              <a:ext uri="{FF2B5EF4-FFF2-40B4-BE49-F238E27FC236}">
                <a16:creationId xmlns:a16="http://schemas.microsoft.com/office/drawing/2014/main" id="{28B85EA9-D69E-4DA4-A076-FFD03522DCC9}"/>
              </a:ext>
            </a:extLst>
          </p:cNvPr>
          <p:cNvSpPr/>
          <p:nvPr/>
        </p:nvSpPr>
        <p:spPr>
          <a:xfrm>
            <a:off x="7308304" y="3717032"/>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sp>
        <p:nvSpPr>
          <p:cNvPr id="6" name="四角形: 角を丸くする 5">
            <a:extLst>
              <a:ext uri="{FF2B5EF4-FFF2-40B4-BE49-F238E27FC236}">
                <a16:creationId xmlns:a16="http://schemas.microsoft.com/office/drawing/2014/main" id="{478B3958-35FF-4C1A-B389-54C814CBFE25}"/>
              </a:ext>
            </a:extLst>
          </p:cNvPr>
          <p:cNvSpPr/>
          <p:nvPr/>
        </p:nvSpPr>
        <p:spPr>
          <a:xfrm>
            <a:off x="7092280" y="3573016"/>
            <a:ext cx="936104" cy="57606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659D2D9-9567-4761-91B9-A10307BE0AEE}"/>
              </a:ext>
            </a:extLst>
          </p:cNvPr>
          <p:cNvSpPr txBox="1"/>
          <p:nvPr/>
        </p:nvSpPr>
        <p:spPr>
          <a:xfrm>
            <a:off x="6660232" y="3068960"/>
            <a:ext cx="2262158" cy="369332"/>
          </a:xfrm>
          <a:prstGeom prst="rect">
            <a:avLst/>
          </a:prstGeom>
          <a:noFill/>
        </p:spPr>
        <p:txBody>
          <a:bodyPr wrap="none" rtlCol="0">
            <a:spAutoFit/>
          </a:bodyPr>
          <a:lstStyle/>
          <a:p>
            <a:pPr algn="ctr"/>
            <a:r>
              <a:rPr lang="ja-JP" altLang="en-US" dirty="0"/>
              <a:t>リモートリポジトリ</a:t>
            </a:r>
            <a:endParaRPr kumimoji="1" lang="en-US" altLang="ja-JP" dirty="0"/>
          </a:p>
        </p:txBody>
      </p:sp>
      <p:pic>
        <p:nvPicPr>
          <p:cNvPr id="8" name="図 7">
            <a:extLst>
              <a:ext uri="{FF2B5EF4-FFF2-40B4-BE49-F238E27FC236}">
                <a16:creationId xmlns:a16="http://schemas.microsoft.com/office/drawing/2014/main" id="{31A73938-A780-4A9E-B12B-21F3FB8FA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6296" y="2420888"/>
            <a:ext cx="609600" cy="609600"/>
          </a:xfrm>
          <a:prstGeom prst="rect">
            <a:avLst/>
          </a:prstGeom>
        </p:spPr>
      </p:pic>
      <p:pic>
        <p:nvPicPr>
          <p:cNvPr id="9" name="Picture 8" descr="パソコンを使う会社員のイラスト（男性・笑顔）">
            <a:extLst>
              <a:ext uri="{FF2B5EF4-FFF2-40B4-BE49-F238E27FC236}">
                <a16:creationId xmlns:a16="http://schemas.microsoft.com/office/drawing/2014/main" id="{356822E9-F734-4886-AB07-6C0369D493B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2996952"/>
            <a:ext cx="720080" cy="1045759"/>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5B13CD79-5DD6-4D91-B168-11BC543ACF1F}"/>
              </a:ext>
            </a:extLst>
          </p:cNvPr>
          <p:cNvSpPr txBox="1"/>
          <p:nvPr/>
        </p:nvSpPr>
        <p:spPr>
          <a:xfrm>
            <a:off x="827584" y="1340768"/>
            <a:ext cx="7468711" cy="830997"/>
          </a:xfrm>
          <a:prstGeom prst="rect">
            <a:avLst/>
          </a:prstGeom>
          <a:noFill/>
        </p:spPr>
        <p:txBody>
          <a:bodyPr wrap="none" rtlCol="0">
            <a:spAutoFit/>
          </a:bodyPr>
          <a:lstStyle/>
          <a:p>
            <a:r>
              <a:rPr kumimoji="1" lang="ja-JP" altLang="en-US" sz="2400"/>
              <a:t>リモートリポジトリに</a:t>
            </a:r>
            <a:r>
              <a:rPr kumimoji="1" lang="en-US" altLang="ja-JP" sz="2400"/>
              <a:t>(</a:t>
            </a:r>
            <a:r>
              <a:rPr kumimoji="1" lang="ja-JP" altLang="en-US" sz="2400"/>
              <a:t>ベア</a:t>
            </a:r>
            <a:r>
              <a:rPr kumimoji="1" lang="en-US" altLang="ja-JP" sz="2400"/>
              <a:t>)</a:t>
            </a:r>
            <a:r>
              <a:rPr kumimoji="1" lang="ja-JP" altLang="en-US" sz="2400"/>
              <a:t>リポジトリが作成された</a:t>
            </a:r>
            <a:endParaRPr kumimoji="1" lang="en-US" altLang="ja-JP" sz="2400"/>
          </a:p>
          <a:p>
            <a:r>
              <a:rPr lang="ja-JP" altLang="en-US" sz="2400"/>
              <a:t>これをローカルにクローンしたい</a:t>
            </a:r>
            <a:endParaRPr kumimoji="1" lang="ja-JP" altLang="en-US" sz="2400"/>
          </a:p>
        </p:txBody>
      </p:sp>
      <p:sp>
        <p:nvSpPr>
          <p:cNvPr id="12" name="矢印: 右 11">
            <a:extLst>
              <a:ext uri="{FF2B5EF4-FFF2-40B4-BE49-F238E27FC236}">
                <a16:creationId xmlns:a16="http://schemas.microsoft.com/office/drawing/2014/main" id="{F56ACAAA-31D4-470C-B360-375EF0C10FF9}"/>
              </a:ext>
            </a:extLst>
          </p:cNvPr>
          <p:cNvSpPr/>
          <p:nvPr/>
        </p:nvSpPr>
        <p:spPr>
          <a:xfrm rot="10800000">
            <a:off x="2843808" y="3573016"/>
            <a:ext cx="4032448" cy="57606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93638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9DB7770-7BDF-49AB-BB2F-A3CB4228797A}"/>
              </a:ext>
            </a:extLst>
          </p:cNvPr>
          <p:cNvSpPr>
            <a:spLocks noGrp="1"/>
          </p:cNvSpPr>
          <p:nvPr>
            <p:ph type="body" sz="quarter" idx="10"/>
          </p:nvPr>
        </p:nvSpPr>
        <p:spPr/>
        <p:txBody>
          <a:bodyPr/>
          <a:lstStyle/>
          <a:p>
            <a:r>
              <a:rPr kumimoji="1" lang="ja-JP" altLang="en-US"/>
              <a:t>課題</a:t>
            </a:r>
            <a:r>
              <a:rPr kumimoji="1" lang="en-US" altLang="ja-JP"/>
              <a:t>1 – Step 5</a:t>
            </a:r>
            <a:endParaRPr kumimoji="1" lang="ja-JP" altLang="en-US"/>
          </a:p>
        </p:txBody>
      </p:sp>
      <p:pic>
        <p:nvPicPr>
          <p:cNvPr id="4" name="図 3">
            <a:extLst>
              <a:ext uri="{FF2B5EF4-FFF2-40B4-BE49-F238E27FC236}">
                <a16:creationId xmlns:a16="http://schemas.microsoft.com/office/drawing/2014/main" id="{AB5EBCB9-A223-4740-9B14-0B937F968A2E}"/>
              </a:ext>
            </a:extLst>
          </p:cNvPr>
          <p:cNvPicPr>
            <a:picLocks noChangeAspect="1"/>
          </p:cNvPicPr>
          <p:nvPr/>
        </p:nvPicPr>
        <p:blipFill>
          <a:blip r:embed="rId2"/>
          <a:stretch>
            <a:fillRect/>
          </a:stretch>
        </p:blipFill>
        <p:spPr>
          <a:xfrm>
            <a:off x="251520" y="1484784"/>
            <a:ext cx="8278035" cy="3960440"/>
          </a:xfrm>
          <a:prstGeom prst="rect">
            <a:avLst/>
          </a:prstGeom>
        </p:spPr>
      </p:pic>
      <p:sp>
        <p:nvSpPr>
          <p:cNvPr id="5" name="四角形: 角を丸くする 4">
            <a:extLst>
              <a:ext uri="{FF2B5EF4-FFF2-40B4-BE49-F238E27FC236}">
                <a16:creationId xmlns:a16="http://schemas.microsoft.com/office/drawing/2014/main" id="{51602232-3B70-48ED-A475-96D93E6732F7}"/>
              </a:ext>
            </a:extLst>
          </p:cNvPr>
          <p:cNvSpPr/>
          <p:nvPr/>
        </p:nvSpPr>
        <p:spPr>
          <a:xfrm>
            <a:off x="5076056" y="2996952"/>
            <a:ext cx="72008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30C87BE4-FFC6-49F8-9DF6-D9F7DFC3133C}"/>
              </a:ext>
            </a:extLst>
          </p:cNvPr>
          <p:cNvSpPr/>
          <p:nvPr/>
        </p:nvSpPr>
        <p:spPr>
          <a:xfrm>
            <a:off x="3131840" y="3717032"/>
            <a:ext cx="288032"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99A7ACC3-3125-4D20-80AD-20C7AE6CCF7D}"/>
              </a:ext>
            </a:extLst>
          </p:cNvPr>
          <p:cNvSpPr/>
          <p:nvPr/>
        </p:nvSpPr>
        <p:spPr>
          <a:xfrm>
            <a:off x="5220073" y="3933056"/>
            <a:ext cx="432048"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5F3344-6D90-4F5F-B808-A968F336E106}"/>
              </a:ext>
            </a:extLst>
          </p:cNvPr>
          <p:cNvSpPr txBox="1"/>
          <p:nvPr/>
        </p:nvSpPr>
        <p:spPr>
          <a:xfrm>
            <a:off x="1043608" y="980728"/>
            <a:ext cx="2749471" cy="369332"/>
          </a:xfrm>
          <a:prstGeom prst="rect">
            <a:avLst/>
          </a:prstGeom>
          <a:noFill/>
        </p:spPr>
        <p:txBody>
          <a:bodyPr wrap="none" rtlCol="0">
            <a:spAutoFit/>
          </a:bodyPr>
          <a:lstStyle/>
          <a:p>
            <a:r>
              <a:rPr kumimoji="1" lang="en-US" altLang="ja-JP"/>
              <a:t>1. </a:t>
            </a:r>
            <a:r>
              <a:rPr kumimoji="1" lang="ja-JP" altLang="en-US"/>
              <a:t>このボタンをクリック</a:t>
            </a:r>
          </a:p>
        </p:txBody>
      </p:sp>
      <p:cxnSp>
        <p:nvCxnSpPr>
          <p:cNvPr id="10" name="コネクタ: カギ線 9">
            <a:extLst>
              <a:ext uri="{FF2B5EF4-FFF2-40B4-BE49-F238E27FC236}">
                <a16:creationId xmlns:a16="http://schemas.microsoft.com/office/drawing/2014/main" id="{5F31EA83-F41C-4E7B-9212-4B0FA7CC208A}"/>
              </a:ext>
            </a:extLst>
          </p:cNvPr>
          <p:cNvCxnSpPr>
            <a:stCxn id="8" idx="3"/>
            <a:endCxn id="5" idx="0"/>
          </p:cNvCxnSpPr>
          <p:nvPr/>
        </p:nvCxnSpPr>
        <p:spPr>
          <a:xfrm>
            <a:off x="3793079" y="1165394"/>
            <a:ext cx="1643017" cy="183155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C5C4FBD2-67B3-4792-A169-EBD5E59E81A9}"/>
              </a:ext>
            </a:extLst>
          </p:cNvPr>
          <p:cNvSpPr txBox="1"/>
          <p:nvPr/>
        </p:nvSpPr>
        <p:spPr>
          <a:xfrm>
            <a:off x="755576" y="5589240"/>
            <a:ext cx="1954381" cy="369332"/>
          </a:xfrm>
          <a:prstGeom prst="rect">
            <a:avLst/>
          </a:prstGeom>
          <a:noFill/>
        </p:spPr>
        <p:txBody>
          <a:bodyPr wrap="none" rtlCol="0">
            <a:spAutoFit/>
          </a:bodyPr>
          <a:lstStyle/>
          <a:p>
            <a:r>
              <a:rPr kumimoji="1" lang="en-US" altLang="ja-JP"/>
              <a:t>2. </a:t>
            </a:r>
            <a:r>
              <a:rPr kumimoji="1" lang="ja-JP" altLang="en-US"/>
              <a:t>「</a:t>
            </a:r>
            <a:r>
              <a:rPr kumimoji="1" lang="en-US" altLang="ja-JP"/>
              <a:t>ssh</a:t>
            </a:r>
            <a:r>
              <a:rPr kumimoji="1" lang="ja-JP" altLang="en-US"/>
              <a:t>」を選ぶ</a:t>
            </a:r>
          </a:p>
        </p:txBody>
      </p:sp>
      <p:cxnSp>
        <p:nvCxnSpPr>
          <p:cNvPr id="13" name="コネクタ: カギ線 12">
            <a:extLst>
              <a:ext uri="{FF2B5EF4-FFF2-40B4-BE49-F238E27FC236}">
                <a16:creationId xmlns:a16="http://schemas.microsoft.com/office/drawing/2014/main" id="{6C7089A4-DF46-46C1-B532-809A7502B9EE}"/>
              </a:ext>
            </a:extLst>
          </p:cNvPr>
          <p:cNvCxnSpPr>
            <a:stCxn id="11" idx="0"/>
            <a:endCxn id="6" idx="1"/>
          </p:cNvCxnSpPr>
          <p:nvPr/>
        </p:nvCxnSpPr>
        <p:spPr>
          <a:xfrm rot="5400000" flipH="1" flipV="1">
            <a:off x="1550205" y="4007606"/>
            <a:ext cx="1764196" cy="139907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E2DF8602-4B86-41B6-A073-1692AAB4B1E4}"/>
              </a:ext>
            </a:extLst>
          </p:cNvPr>
          <p:cNvSpPr txBox="1"/>
          <p:nvPr/>
        </p:nvSpPr>
        <p:spPr>
          <a:xfrm>
            <a:off x="755576" y="6093296"/>
            <a:ext cx="7135287" cy="369332"/>
          </a:xfrm>
          <a:prstGeom prst="rect">
            <a:avLst/>
          </a:prstGeom>
          <a:noFill/>
        </p:spPr>
        <p:txBody>
          <a:bodyPr wrap="none" rtlCol="0">
            <a:spAutoFit/>
          </a:bodyPr>
          <a:lstStyle/>
          <a:p>
            <a:r>
              <a:rPr kumimoji="1" lang="en-US" altLang="ja-JP"/>
              <a:t>3. </a:t>
            </a:r>
            <a:r>
              <a:rPr kumimoji="1" lang="ja-JP" altLang="en-US"/>
              <a:t>このボタンを押すと、リモートリポジトリの</a:t>
            </a:r>
            <a:r>
              <a:rPr kumimoji="1" lang="en-US" altLang="ja-JP"/>
              <a:t>URL</a:t>
            </a:r>
            <a:r>
              <a:rPr kumimoji="1" lang="ja-JP" altLang="en-US"/>
              <a:t>がコピーされる</a:t>
            </a:r>
          </a:p>
        </p:txBody>
      </p:sp>
      <p:cxnSp>
        <p:nvCxnSpPr>
          <p:cNvPr id="16" name="コネクタ: カギ線 15">
            <a:extLst>
              <a:ext uri="{FF2B5EF4-FFF2-40B4-BE49-F238E27FC236}">
                <a16:creationId xmlns:a16="http://schemas.microsoft.com/office/drawing/2014/main" id="{5AA690BB-25AD-464C-9780-416D890754EB}"/>
              </a:ext>
            </a:extLst>
          </p:cNvPr>
          <p:cNvCxnSpPr>
            <a:stCxn id="14" idx="0"/>
            <a:endCxn id="7" idx="2"/>
          </p:cNvCxnSpPr>
          <p:nvPr/>
        </p:nvCxnSpPr>
        <p:spPr>
          <a:xfrm rot="5400000" flipH="1" flipV="1">
            <a:off x="3943554" y="4600754"/>
            <a:ext cx="1872208" cy="1112877"/>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670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A3EAC2E-574A-4BF8-8DAE-C46E6B084777}"/>
              </a:ext>
            </a:extLst>
          </p:cNvPr>
          <p:cNvSpPr>
            <a:spLocks noGrp="1"/>
          </p:cNvSpPr>
          <p:nvPr>
            <p:ph type="body" sz="quarter" idx="10"/>
          </p:nvPr>
        </p:nvSpPr>
        <p:spPr/>
        <p:txBody>
          <a:bodyPr/>
          <a:lstStyle/>
          <a:p>
            <a:r>
              <a:rPr lang="ja-JP" altLang="en-US"/>
              <a:t>今回の目標</a:t>
            </a:r>
            <a:endParaRPr lang="en-US"/>
          </a:p>
        </p:txBody>
      </p:sp>
      <p:sp>
        <p:nvSpPr>
          <p:cNvPr id="3" name="テキスト ボックス 2">
            <a:extLst>
              <a:ext uri="{FF2B5EF4-FFF2-40B4-BE49-F238E27FC236}">
                <a16:creationId xmlns:a16="http://schemas.microsoft.com/office/drawing/2014/main" id="{C6BE09DD-BFB2-4A03-AAF8-832DB3A68F0A}"/>
              </a:ext>
            </a:extLst>
          </p:cNvPr>
          <p:cNvSpPr txBox="1"/>
          <p:nvPr/>
        </p:nvSpPr>
        <p:spPr>
          <a:xfrm>
            <a:off x="323528" y="1556792"/>
            <a:ext cx="8352928" cy="2308324"/>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400" dirty="0"/>
              <a:t>GitHub</a:t>
            </a:r>
            <a:r>
              <a:rPr kumimoji="1" lang="ja-JP" altLang="en-US" sz="2400" dirty="0"/>
              <a:t>のアカウントを作成する</a:t>
            </a:r>
          </a:p>
          <a:p>
            <a:pPr marL="342900" indent="-342900">
              <a:buFont typeface="Arial" panose="020B0604020202020204" pitchFamily="34" charset="0"/>
              <a:buChar char="•"/>
            </a:pPr>
            <a:r>
              <a:rPr kumimoji="1" lang="ja-JP" altLang="en-US" sz="2400" dirty="0"/>
              <a:t>リモートリポジトリの作成と、ローカルリポジトリとの同期について学ぶ</a:t>
            </a:r>
          </a:p>
          <a:p>
            <a:pPr marL="342900" indent="-342900">
              <a:buFont typeface="Arial" panose="020B0604020202020204" pitchFamily="34" charset="0"/>
              <a:buChar char="•"/>
            </a:pPr>
            <a:r>
              <a:rPr kumimoji="1" lang="en-US" altLang="ja-JP" sz="2400" dirty="0"/>
              <a:t>issue</a:t>
            </a:r>
            <a:r>
              <a:rPr kumimoji="1" lang="ja-JP" altLang="en-US" sz="2400" dirty="0"/>
              <a:t>の使い方の基本を覚える</a:t>
            </a:r>
          </a:p>
          <a:p>
            <a:pPr marL="342900" indent="-342900">
              <a:buFont typeface="Arial" panose="020B0604020202020204" pitchFamily="34" charset="0"/>
              <a:buChar char="•"/>
            </a:pPr>
            <a:r>
              <a:rPr kumimoji="1" lang="en-US" altLang="ja-JP" sz="2400" dirty="0"/>
              <a:t>Project(Automated Kanban)</a:t>
            </a:r>
            <a:r>
              <a:rPr kumimoji="1" lang="ja-JP" altLang="en-US" sz="2400" dirty="0"/>
              <a:t>の使い方を覚える</a:t>
            </a:r>
          </a:p>
          <a:p>
            <a:pPr marL="342900" indent="-342900">
              <a:buFont typeface="Arial" panose="020B0604020202020204" pitchFamily="34" charset="0"/>
              <a:buChar char="•"/>
            </a:pPr>
            <a:r>
              <a:rPr kumimoji="1" lang="en-US" altLang="ja-JP" sz="2400" dirty="0"/>
              <a:t>GitHub Pages</a:t>
            </a:r>
            <a:r>
              <a:rPr kumimoji="1" lang="ja-JP" altLang="en-US" sz="2400" dirty="0"/>
              <a:t>の公開を体験する</a:t>
            </a:r>
          </a:p>
        </p:txBody>
      </p:sp>
    </p:spTree>
    <p:extLst>
      <p:ext uri="{BB962C8B-B14F-4D97-AF65-F5344CB8AC3E}">
        <p14:creationId xmlns:p14="http://schemas.microsoft.com/office/powerpoint/2010/main" val="3652201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F4A6E5E-C38A-4FF4-9666-3C919B6D0066}"/>
              </a:ext>
            </a:extLst>
          </p:cNvPr>
          <p:cNvSpPr>
            <a:spLocks noGrp="1"/>
          </p:cNvSpPr>
          <p:nvPr>
            <p:ph type="body" sz="quarter" idx="10"/>
          </p:nvPr>
        </p:nvSpPr>
        <p:spPr/>
        <p:txBody>
          <a:bodyPr/>
          <a:lstStyle/>
          <a:p>
            <a:r>
              <a:rPr kumimoji="1" lang="ja-JP" altLang="en-US"/>
              <a:t>課題</a:t>
            </a:r>
            <a:r>
              <a:rPr kumimoji="1" lang="en-US" altLang="ja-JP"/>
              <a:t>1 – Step 5</a:t>
            </a:r>
            <a:endParaRPr kumimoji="1" lang="ja-JP" altLang="en-US"/>
          </a:p>
        </p:txBody>
      </p:sp>
      <p:sp>
        <p:nvSpPr>
          <p:cNvPr id="5" name="テキスト ボックス 4">
            <a:extLst>
              <a:ext uri="{FF2B5EF4-FFF2-40B4-BE49-F238E27FC236}">
                <a16:creationId xmlns:a16="http://schemas.microsoft.com/office/drawing/2014/main" id="{A52A1011-FE36-4986-899A-EDD156B3244F}"/>
              </a:ext>
            </a:extLst>
          </p:cNvPr>
          <p:cNvSpPr txBox="1"/>
          <p:nvPr/>
        </p:nvSpPr>
        <p:spPr>
          <a:xfrm>
            <a:off x="323528" y="1196752"/>
            <a:ext cx="8064896" cy="1569660"/>
          </a:xfrm>
          <a:prstGeom prst="rect">
            <a:avLst/>
          </a:prstGeom>
          <a:noFill/>
          <a:ln>
            <a:solidFill>
              <a:schemeClr val="tx1"/>
            </a:solidFill>
          </a:ln>
        </p:spPr>
        <p:txBody>
          <a:bodyPr wrap="square">
            <a:spAutoFit/>
          </a:bodyPr>
          <a:lstStyle/>
          <a:p>
            <a:r>
              <a:rPr lang="ja-JP" altLang="en-US" sz="2400">
                <a:latin typeface="Consolas" panose="020B0609020204030204" pitchFamily="49" charset="0"/>
              </a:rPr>
              <a:t>cd</a:t>
            </a:r>
          </a:p>
          <a:p>
            <a:r>
              <a:rPr lang="ja-JP" altLang="en-US" sz="2400">
                <a:latin typeface="Consolas" panose="020B0609020204030204" pitchFamily="49" charset="0"/>
              </a:rPr>
              <a:t>cd github</a:t>
            </a:r>
          </a:p>
          <a:p>
            <a:r>
              <a:rPr lang="ja-JP" altLang="en-US" sz="2400">
                <a:latin typeface="Consolas" panose="020B0609020204030204" pitchFamily="49" charset="0"/>
              </a:rPr>
              <a:t>git clone </a:t>
            </a:r>
            <a:r>
              <a:rPr lang="ja-JP" altLang="en-US" sz="2400">
                <a:solidFill>
                  <a:srgbClr val="FF0000"/>
                </a:solidFill>
                <a:latin typeface="Consolas" panose="020B0609020204030204" pitchFamily="49" charset="0"/>
              </a:rPr>
              <a:t>git@github.com:アカウント名/test.git</a:t>
            </a:r>
            <a:endParaRPr lang="en-US" altLang="ja-JP" sz="2400">
              <a:solidFill>
                <a:srgbClr val="FF0000"/>
              </a:solidFill>
              <a:latin typeface="Consolas" panose="020B0609020204030204" pitchFamily="49" charset="0"/>
            </a:endParaRPr>
          </a:p>
          <a:p>
            <a:r>
              <a:rPr lang="en-US" altLang="ja-JP" sz="2400">
                <a:latin typeface="Consolas" panose="020B0609020204030204" pitchFamily="49" charset="0"/>
              </a:rPr>
              <a:t>cd test</a:t>
            </a:r>
            <a:endParaRPr lang="ja-JP" altLang="en-US" sz="2400">
              <a:latin typeface="Consolas" panose="020B0609020204030204" pitchFamily="49" charset="0"/>
            </a:endParaRPr>
          </a:p>
        </p:txBody>
      </p:sp>
      <p:sp>
        <p:nvSpPr>
          <p:cNvPr id="7" name="テキスト ボックス 6">
            <a:extLst>
              <a:ext uri="{FF2B5EF4-FFF2-40B4-BE49-F238E27FC236}">
                <a16:creationId xmlns:a16="http://schemas.microsoft.com/office/drawing/2014/main" id="{4242AD30-A91E-4A5C-96D8-8493C20BEF23}"/>
              </a:ext>
            </a:extLst>
          </p:cNvPr>
          <p:cNvSpPr txBox="1"/>
          <p:nvPr/>
        </p:nvSpPr>
        <p:spPr>
          <a:xfrm>
            <a:off x="1979712" y="2924944"/>
            <a:ext cx="6314549" cy="369332"/>
          </a:xfrm>
          <a:prstGeom prst="rect">
            <a:avLst/>
          </a:prstGeom>
          <a:noFill/>
        </p:spPr>
        <p:txBody>
          <a:bodyPr wrap="none" rtlCol="0">
            <a:spAutoFit/>
          </a:bodyPr>
          <a:lstStyle/>
          <a:p>
            <a:r>
              <a:rPr kumimoji="1" lang="ja-JP" altLang="en-US"/>
              <a:t>ここは先ほどコピーしたはずなので、右クリックから</a:t>
            </a:r>
            <a:r>
              <a:rPr kumimoji="1" lang="en-US" altLang="ja-JP"/>
              <a:t>Paste</a:t>
            </a:r>
            <a:endParaRPr kumimoji="1" lang="ja-JP" altLang="en-US"/>
          </a:p>
        </p:txBody>
      </p:sp>
      <p:pic>
        <p:nvPicPr>
          <p:cNvPr id="8" name="Picture 2" descr="フォルダのイラスト">
            <a:extLst>
              <a:ext uri="{FF2B5EF4-FFF2-40B4-BE49-F238E27FC236}">
                <a16:creationId xmlns:a16="http://schemas.microsoft.com/office/drawing/2014/main" id="{B2B69877-E322-462D-831B-93A319C09E5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4581128"/>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フォルダのイラスト">
            <a:extLst>
              <a:ext uri="{FF2B5EF4-FFF2-40B4-BE49-F238E27FC236}">
                <a16:creationId xmlns:a16="http://schemas.microsoft.com/office/drawing/2014/main" id="{5886F960-4CD2-4A48-90B1-1047FCAA7B2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4581128"/>
            <a:ext cx="702078" cy="58799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A785F82E-7872-4698-86A9-E1ECA13B219A}"/>
              </a:ext>
            </a:extLst>
          </p:cNvPr>
          <p:cNvSpPr txBox="1"/>
          <p:nvPr/>
        </p:nvSpPr>
        <p:spPr>
          <a:xfrm>
            <a:off x="1547664" y="5085184"/>
            <a:ext cx="813043" cy="369332"/>
          </a:xfrm>
          <a:prstGeom prst="rect">
            <a:avLst/>
          </a:prstGeom>
          <a:noFill/>
        </p:spPr>
        <p:txBody>
          <a:bodyPr wrap="none" rtlCol="0">
            <a:spAutoFit/>
          </a:bodyPr>
          <a:lstStyle/>
          <a:p>
            <a:r>
              <a:rPr kumimoji="1" lang="en-US" altLang="ja-JP" dirty="0" err="1"/>
              <a:t>github</a:t>
            </a:r>
            <a:endParaRPr kumimoji="1" lang="ja-JP" altLang="en-US" dirty="0"/>
          </a:p>
        </p:txBody>
      </p:sp>
      <p:pic>
        <p:nvPicPr>
          <p:cNvPr id="11" name="Picture 2" descr="家のイラスト7">
            <a:extLst>
              <a:ext uri="{FF2B5EF4-FFF2-40B4-BE49-F238E27FC236}">
                <a16:creationId xmlns:a16="http://schemas.microsoft.com/office/drawing/2014/main" id="{02809637-ED58-4393-A2A7-2EAB4A9B495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4725144"/>
            <a:ext cx="360040" cy="336637"/>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線矢印コネクタ 11">
            <a:extLst>
              <a:ext uri="{FF2B5EF4-FFF2-40B4-BE49-F238E27FC236}">
                <a16:creationId xmlns:a16="http://schemas.microsoft.com/office/drawing/2014/main" id="{13FB7EF0-CF0E-46F3-9CAD-29D73090416E}"/>
              </a:ext>
            </a:extLst>
          </p:cNvPr>
          <p:cNvCxnSpPr>
            <a:stCxn id="8" idx="3"/>
            <a:endCxn id="9" idx="1"/>
          </p:cNvCxnSpPr>
          <p:nvPr/>
        </p:nvCxnSpPr>
        <p:spPr>
          <a:xfrm>
            <a:off x="1097614" y="4875123"/>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 name="Picture 2" descr="フォルダのイラスト">
            <a:extLst>
              <a:ext uri="{FF2B5EF4-FFF2-40B4-BE49-F238E27FC236}">
                <a16:creationId xmlns:a16="http://schemas.microsoft.com/office/drawing/2014/main" id="{C11F3CAA-A3D6-4621-88DD-52464D5109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808" y="4581128"/>
            <a:ext cx="702078" cy="587990"/>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線矢印コネクタ 13">
            <a:extLst>
              <a:ext uri="{FF2B5EF4-FFF2-40B4-BE49-F238E27FC236}">
                <a16:creationId xmlns:a16="http://schemas.microsoft.com/office/drawing/2014/main" id="{0527C97E-429E-48A2-8463-46FF3F606F49}"/>
              </a:ext>
            </a:extLst>
          </p:cNvPr>
          <p:cNvCxnSpPr>
            <a:endCxn id="13" idx="1"/>
          </p:cNvCxnSpPr>
          <p:nvPr/>
        </p:nvCxnSpPr>
        <p:spPr>
          <a:xfrm>
            <a:off x="2321750" y="4875123"/>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2EC325C5-6987-4DB5-9230-928D90D3E01A}"/>
              </a:ext>
            </a:extLst>
          </p:cNvPr>
          <p:cNvSpPr txBox="1"/>
          <p:nvPr/>
        </p:nvSpPr>
        <p:spPr>
          <a:xfrm>
            <a:off x="2843808" y="5085184"/>
            <a:ext cx="556563" cy="369332"/>
          </a:xfrm>
          <a:prstGeom prst="rect">
            <a:avLst/>
          </a:prstGeom>
          <a:noFill/>
        </p:spPr>
        <p:txBody>
          <a:bodyPr wrap="none" rtlCol="0">
            <a:spAutoFit/>
          </a:bodyPr>
          <a:lstStyle/>
          <a:p>
            <a:r>
              <a:rPr kumimoji="1" lang="en-US" altLang="ja-JP"/>
              <a:t>test</a:t>
            </a:r>
            <a:endParaRPr kumimoji="1" lang="ja-JP" altLang="en-US" dirty="0"/>
          </a:p>
        </p:txBody>
      </p:sp>
      <p:pic>
        <p:nvPicPr>
          <p:cNvPr id="16" name="Picture 4">
            <a:extLst>
              <a:ext uri="{FF2B5EF4-FFF2-40B4-BE49-F238E27FC236}">
                <a16:creationId xmlns:a16="http://schemas.microsoft.com/office/drawing/2014/main" id="{C683FAA3-B58F-45EB-A2BF-051BE910EB9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7824" y="4725144"/>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手を上げている男の子のイラスト">
            <a:extLst>
              <a:ext uri="{FF2B5EF4-FFF2-40B4-BE49-F238E27FC236}">
                <a16:creationId xmlns:a16="http://schemas.microsoft.com/office/drawing/2014/main" id="{BEB1F60A-FFFF-4195-8CC8-9B288AC6D47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96652" y="3933056"/>
            <a:ext cx="385188" cy="536848"/>
          </a:xfrm>
          <a:prstGeom prst="rect">
            <a:avLst/>
          </a:prstGeom>
          <a:noFill/>
          <a:extLst>
            <a:ext uri="{909E8E84-426E-40DD-AFC4-6F175D3DCCD1}">
              <a14:hiddenFill xmlns:a14="http://schemas.microsoft.com/office/drawing/2010/main">
                <a:solidFill>
                  <a:srgbClr val="FFFFFF"/>
                </a:solidFill>
              </a14:hiddenFill>
            </a:ext>
          </a:extLst>
        </p:spPr>
      </p:pic>
      <p:sp>
        <p:nvSpPr>
          <p:cNvPr id="18" name="テキスト ボックス 17">
            <a:extLst>
              <a:ext uri="{FF2B5EF4-FFF2-40B4-BE49-F238E27FC236}">
                <a16:creationId xmlns:a16="http://schemas.microsoft.com/office/drawing/2014/main" id="{B9F2B347-7375-4C2D-9DC7-DAB362F285B6}"/>
              </a:ext>
            </a:extLst>
          </p:cNvPr>
          <p:cNvSpPr txBox="1"/>
          <p:nvPr/>
        </p:nvSpPr>
        <p:spPr>
          <a:xfrm>
            <a:off x="3419872" y="4077072"/>
            <a:ext cx="3416320" cy="369332"/>
          </a:xfrm>
          <a:prstGeom prst="rect">
            <a:avLst/>
          </a:prstGeom>
          <a:noFill/>
        </p:spPr>
        <p:txBody>
          <a:bodyPr wrap="none" rtlCol="0">
            <a:spAutoFit/>
          </a:bodyPr>
          <a:lstStyle/>
          <a:p>
            <a:r>
              <a:rPr lang="ja-JP" altLang="en-US"/>
              <a:t>ここがカレントディレクトリに</a:t>
            </a:r>
            <a:endParaRPr kumimoji="1" lang="ja-JP" altLang="en-US"/>
          </a:p>
        </p:txBody>
      </p:sp>
      <p:cxnSp>
        <p:nvCxnSpPr>
          <p:cNvPr id="20" name="直線矢印コネクタ 19">
            <a:extLst>
              <a:ext uri="{FF2B5EF4-FFF2-40B4-BE49-F238E27FC236}">
                <a16:creationId xmlns:a16="http://schemas.microsoft.com/office/drawing/2014/main" id="{D01C4247-5A72-4095-B2BD-4D5F80A4EB9F}"/>
              </a:ext>
            </a:extLst>
          </p:cNvPr>
          <p:cNvCxnSpPr>
            <a:stCxn id="7" idx="0"/>
          </p:cNvCxnSpPr>
          <p:nvPr/>
        </p:nvCxnSpPr>
        <p:spPr>
          <a:xfrm flipV="1">
            <a:off x="5136987" y="2492896"/>
            <a:ext cx="11077"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フローチャート: 磁気ディスク 20">
            <a:extLst>
              <a:ext uri="{FF2B5EF4-FFF2-40B4-BE49-F238E27FC236}">
                <a16:creationId xmlns:a16="http://schemas.microsoft.com/office/drawing/2014/main" id="{5953B9DD-D241-4925-8132-02866C1D3732}"/>
              </a:ext>
            </a:extLst>
          </p:cNvPr>
          <p:cNvSpPr/>
          <p:nvPr/>
        </p:nvSpPr>
        <p:spPr>
          <a:xfrm>
            <a:off x="7526441" y="5733256"/>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sp>
        <p:nvSpPr>
          <p:cNvPr id="22" name="四角形: 角を丸くする 21">
            <a:extLst>
              <a:ext uri="{FF2B5EF4-FFF2-40B4-BE49-F238E27FC236}">
                <a16:creationId xmlns:a16="http://schemas.microsoft.com/office/drawing/2014/main" id="{4BF5683B-51EF-4063-91BC-A4B66B32DD62}"/>
              </a:ext>
            </a:extLst>
          </p:cNvPr>
          <p:cNvSpPr/>
          <p:nvPr/>
        </p:nvSpPr>
        <p:spPr>
          <a:xfrm>
            <a:off x="7310417" y="5589240"/>
            <a:ext cx="936104" cy="57606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E9D7D316-C105-4A0C-B64F-E2C0288FB247}"/>
              </a:ext>
            </a:extLst>
          </p:cNvPr>
          <p:cNvSpPr txBox="1"/>
          <p:nvPr/>
        </p:nvSpPr>
        <p:spPr>
          <a:xfrm>
            <a:off x="6878369" y="5085184"/>
            <a:ext cx="2262158" cy="369332"/>
          </a:xfrm>
          <a:prstGeom prst="rect">
            <a:avLst/>
          </a:prstGeom>
          <a:noFill/>
        </p:spPr>
        <p:txBody>
          <a:bodyPr wrap="none" rtlCol="0">
            <a:spAutoFit/>
          </a:bodyPr>
          <a:lstStyle/>
          <a:p>
            <a:pPr algn="ctr"/>
            <a:r>
              <a:rPr lang="ja-JP" altLang="en-US" dirty="0"/>
              <a:t>リモートリポジトリ</a:t>
            </a:r>
            <a:endParaRPr kumimoji="1" lang="en-US" altLang="ja-JP" dirty="0"/>
          </a:p>
        </p:txBody>
      </p:sp>
      <p:pic>
        <p:nvPicPr>
          <p:cNvPr id="24" name="図 23">
            <a:extLst>
              <a:ext uri="{FF2B5EF4-FFF2-40B4-BE49-F238E27FC236}">
                <a16:creationId xmlns:a16="http://schemas.microsoft.com/office/drawing/2014/main" id="{1526AD0E-0C29-4830-9992-40ABA035F0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54433" y="4437112"/>
            <a:ext cx="609600" cy="609600"/>
          </a:xfrm>
          <a:prstGeom prst="rect">
            <a:avLst/>
          </a:prstGeom>
        </p:spPr>
      </p:pic>
      <p:pic>
        <p:nvPicPr>
          <p:cNvPr id="1027" name="Picture 3" descr="ファイルアイコン（テキスト）">
            <a:extLst>
              <a:ext uri="{FF2B5EF4-FFF2-40B4-BE49-F238E27FC236}">
                <a16:creationId xmlns:a16="http://schemas.microsoft.com/office/drawing/2014/main" id="{6CB16F29-0918-4F58-B36A-97CD8C575E1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73413" y="5733256"/>
            <a:ext cx="552167" cy="64122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3" descr="ファイルアイコン（テキスト）">
            <a:extLst>
              <a:ext uri="{FF2B5EF4-FFF2-40B4-BE49-F238E27FC236}">
                <a16:creationId xmlns:a16="http://schemas.microsoft.com/office/drawing/2014/main" id="{2F86123F-B016-4C9C-BE19-489FA8A5A29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44008" y="5733256"/>
            <a:ext cx="552167" cy="641226"/>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コネクタ: カギ線 28">
            <a:extLst>
              <a:ext uri="{FF2B5EF4-FFF2-40B4-BE49-F238E27FC236}">
                <a16:creationId xmlns:a16="http://schemas.microsoft.com/office/drawing/2014/main" id="{3CECDA1D-0584-4410-94E5-8EDDC730D6AF}"/>
              </a:ext>
            </a:extLst>
          </p:cNvPr>
          <p:cNvCxnSpPr>
            <a:cxnSpLocks/>
            <a:stCxn id="15" idx="2"/>
            <a:endCxn id="26" idx="0"/>
          </p:cNvCxnSpPr>
          <p:nvPr/>
        </p:nvCxnSpPr>
        <p:spPr>
          <a:xfrm rot="16200000" flipH="1">
            <a:off x="3881721" y="4694885"/>
            <a:ext cx="278740" cy="1798002"/>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9EB49E9A-A171-4B4F-AA2D-6F45B0462284}"/>
              </a:ext>
            </a:extLst>
          </p:cNvPr>
          <p:cNvSpPr txBox="1"/>
          <p:nvPr/>
        </p:nvSpPr>
        <p:spPr>
          <a:xfrm>
            <a:off x="3419872" y="6381328"/>
            <a:ext cx="877163" cy="261610"/>
          </a:xfrm>
          <a:prstGeom prst="rect">
            <a:avLst/>
          </a:prstGeom>
          <a:noFill/>
        </p:spPr>
        <p:txBody>
          <a:bodyPr wrap="none" rtlCol="0">
            <a:spAutoFit/>
          </a:bodyPr>
          <a:lstStyle/>
          <a:p>
            <a:r>
              <a:rPr kumimoji="1" lang="en-US" altLang="ja-JP" sz="1100">
                <a:latin typeface="Consolas" panose="020B0609020204030204" pitchFamily="49" charset="0"/>
              </a:rPr>
              <a:t>README.md</a:t>
            </a:r>
            <a:endParaRPr kumimoji="1" lang="ja-JP" altLang="en-US" sz="1100">
              <a:latin typeface="Consolas" panose="020B0609020204030204" pitchFamily="49" charset="0"/>
            </a:endParaRPr>
          </a:p>
        </p:txBody>
      </p:sp>
      <p:sp>
        <p:nvSpPr>
          <p:cNvPr id="32" name="テキスト ボックス 31">
            <a:extLst>
              <a:ext uri="{FF2B5EF4-FFF2-40B4-BE49-F238E27FC236}">
                <a16:creationId xmlns:a16="http://schemas.microsoft.com/office/drawing/2014/main" id="{79202C7A-4DB7-4A67-B19A-133962501DD7}"/>
              </a:ext>
            </a:extLst>
          </p:cNvPr>
          <p:cNvSpPr txBox="1"/>
          <p:nvPr/>
        </p:nvSpPr>
        <p:spPr>
          <a:xfrm>
            <a:off x="4568805" y="6381328"/>
            <a:ext cx="723275" cy="261610"/>
          </a:xfrm>
          <a:prstGeom prst="rect">
            <a:avLst/>
          </a:prstGeom>
          <a:noFill/>
        </p:spPr>
        <p:txBody>
          <a:bodyPr wrap="none" rtlCol="0">
            <a:spAutoFit/>
          </a:bodyPr>
          <a:lstStyle/>
          <a:p>
            <a:r>
              <a:rPr kumimoji="1" lang="en-US" altLang="ja-JP" sz="1100">
                <a:latin typeface="Consolas" panose="020B0609020204030204" pitchFamily="49" charset="0"/>
              </a:rPr>
              <a:t>LICENSE</a:t>
            </a:r>
            <a:endParaRPr kumimoji="1" lang="ja-JP" altLang="en-US" sz="1100">
              <a:latin typeface="Consolas" panose="020B0609020204030204" pitchFamily="49" charset="0"/>
            </a:endParaRPr>
          </a:p>
        </p:txBody>
      </p:sp>
      <p:sp>
        <p:nvSpPr>
          <p:cNvPr id="33" name="矢印: 右 32">
            <a:extLst>
              <a:ext uri="{FF2B5EF4-FFF2-40B4-BE49-F238E27FC236}">
                <a16:creationId xmlns:a16="http://schemas.microsoft.com/office/drawing/2014/main" id="{B2CF8AF9-538E-4644-9CE0-A9AA8458362F}"/>
              </a:ext>
            </a:extLst>
          </p:cNvPr>
          <p:cNvSpPr/>
          <p:nvPr/>
        </p:nvSpPr>
        <p:spPr>
          <a:xfrm rot="10800000">
            <a:off x="5724128" y="5661248"/>
            <a:ext cx="1440160"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ローチャート: 磁気ディスク 33">
            <a:extLst>
              <a:ext uri="{FF2B5EF4-FFF2-40B4-BE49-F238E27FC236}">
                <a16:creationId xmlns:a16="http://schemas.microsoft.com/office/drawing/2014/main" id="{8FE841AA-9C5D-4A80-BD97-6ABB23225E7E}"/>
              </a:ext>
            </a:extLst>
          </p:cNvPr>
          <p:cNvSpPr/>
          <p:nvPr/>
        </p:nvSpPr>
        <p:spPr>
          <a:xfrm>
            <a:off x="2872383" y="5877272"/>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cxnSp>
        <p:nvCxnSpPr>
          <p:cNvPr id="35" name="直線コネクタ 34">
            <a:extLst>
              <a:ext uri="{FF2B5EF4-FFF2-40B4-BE49-F238E27FC236}">
                <a16:creationId xmlns:a16="http://schemas.microsoft.com/office/drawing/2014/main" id="{72F45EA7-2E99-440C-B214-C474B2E9F419}"/>
              </a:ext>
            </a:extLst>
          </p:cNvPr>
          <p:cNvCxnSpPr>
            <a:stCxn id="34" idx="1"/>
            <a:endCxn id="15" idx="2"/>
          </p:cNvCxnSpPr>
          <p:nvPr/>
        </p:nvCxnSpPr>
        <p:spPr>
          <a:xfrm flipH="1" flipV="1">
            <a:off x="3122090" y="5454516"/>
            <a:ext cx="2321" cy="4227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C18416E8-47F2-44B6-BB0C-531B8659F59D}"/>
              </a:ext>
            </a:extLst>
          </p:cNvPr>
          <p:cNvCxnSpPr>
            <a:stCxn id="15" idx="2"/>
            <a:endCxn id="1027" idx="0"/>
          </p:cNvCxnSpPr>
          <p:nvPr/>
        </p:nvCxnSpPr>
        <p:spPr>
          <a:xfrm rot="16200000" flipH="1">
            <a:off x="3346423" y="5230182"/>
            <a:ext cx="278740" cy="727407"/>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四角形: 角を丸くする 38">
            <a:extLst>
              <a:ext uri="{FF2B5EF4-FFF2-40B4-BE49-F238E27FC236}">
                <a16:creationId xmlns:a16="http://schemas.microsoft.com/office/drawing/2014/main" id="{8EE8D60B-CB87-411D-A0F1-0DA3422BBFFD}"/>
              </a:ext>
            </a:extLst>
          </p:cNvPr>
          <p:cNvSpPr/>
          <p:nvPr/>
        </p:nvSpPr>
        <p:spPr>
          <a:xfrm>
            <a:off x="2555776" y="4509120"/>
            <a:ext cx="2880320" cy="2160240"/>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8CEB42ED-25C8-4BC2-9461-E476F1C8AC61}"/>
              </a:ext>
            </a:extLst>
          </p:cNvPr>
          <p:cNvSpPr txBox="1"/>
          <p:nvPr/>
        </p:nvSpPr>
        <p:spPr>
          <a:xfrm>
            <a:off x="251520" y="6021288"/>
            <a:ext cx="2198038" cy="369332"/>
          </a:xfrm>
          <a:prstGeom prst="rect">
            <a:avLst/>
          </a:prstGeom>
          <a:noFill/>
        </p:spPr>
        <p:txBody>
          <a:bodyPr wrap="none" rtlCol="0">
            <a:spAutoFit/>
          </a:bodyPr>
          <a:lstStyle/>
          <a:p>
            <a:r>
              <a:rPr kumimoji="1" lang="en-US" altLang="ja-JP"/>
              <a:t>git clone</a:t>
            </a:r>
            <a:r>
              <a:rPr kumimoji="1" lang="ja-JP" altLang="en-US"/>
              <a:t>が作るもの</a:t>
            </a:r>
          </a:p>
        </p:txBody>
      </p:sp>
      <p:cxnSp>
        <p:nvCxnSpPr>
          <p:cNvPr id="41" name="コネクタ: カギ線 40">
            <a:extLst>
              <a:ext uri="{FF2B5EF4-FFF2-40B4-BE49-F238E27FC236}">
                <a16:creationId xmlns:a16="http://schemas.microsoft.com/office/drawing/2014/main" id="{1FE0ABA8-A2D1-44F2-BB26-67939C214A30}"/>
              </a:ext>
            </a:extLst>
          </p:cNvPr>
          <p:cNvCxnSpPr>
            <a:stCxn id="38" idx="0"/>
            <a:endCxn id="39" idx="1"/>
          </p:cNvCxnSpPr>
          <p:nvPr/>
        </p:nvCxnSpPr>
        <p:spPr>
          <a:xfrm rot="5400000" flipH="1" flipV="1">
            <a:off x="1737133" y="5202646"/>
            <a:ext cx="432048" cy="120523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8039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710E145-D4CA-4C27-A278-A2810F39B88D}"/>
              </a:ext>
            </a:extLst>
          </p:cNvPr>
          <p:cNvSpPr>
            <a:spLocks noGrp="1"/>
          </p:cNvSpPr>
          <p:nvPr>
            <p:ph type="body" sz="quarter" idx="10"/>
          </p:nvPr>
        </p:nvSpPr>
        <p:spPr/>
        <p:txBody>
          <a:bodyPr/>
          <a:lstStyle/>
          <a:p>
            <a:r>
              <a:rPr kumimoji="1" lang="ja-JP" altLang="en-US"/>
              <a:t>課題</a:t>
            </a:r>
            <a:r>
              <a:rPr kumimoji="1" lang="en-US" altLang="ja-JP"/>
              <a:t>1 – Step 6</a:t>
            </a:r>
            <a:endParaRPr kumimoji="1" lang="ja-JP" altLang="en-US"/>
          </a:p>
        </p:txBody>
      </p:sp>
      <p:sp>
        <p:nvSpPr>
          <p:cNvPr id="3" name="テキスト ボックス 2">
            <a:extLst>
              <a:ext uri="{FF2B5EF4-FFF2-40B4-BE49-F238E27FC236}">
                <a16:creationId xmlns:a16="http://schemas.microsoft.com/office/drawing/2014/main" id="{F9A3FD9A-EB37-4C64-9899-97329EC97974}"/>
              </a:ext>
            </a:extLst>
          </p:cNvPr>
          <p:cNvSpPr txBox="1"/>
          <p:nvPr/>
        </p:nvSpPr>
        <p:spPr>
          <a:xfrm>
            <a:off x="467544" y="1268760"/>
            <a:ext cx="3315331" cy="461665"/>
          </a:xfrm>
          <a:prstGeom prst="rect">
            <a:avLst/>
          </a:prstGeom>
          <a:noFill/>
        </p:spPr>
        <p:txBody>
          <a:bodyPr wrap="none" rtlCol="0">
            <a:spAutoFit/>
          </a:bodyPr>
          <a:lstStyle/>
          <a:p>
            <a:r>
              <a:rPr lang="ja-JP" altLang="en-US" sz="2400"/>
              <a:t>ローカルの修正と</a:t>
            </a:r>
            <a:r>
              <a:rPr lang="en-US" altLang="ja-JP" sz="2400"/>
              <a:t>push</a:t>
            </a:r>
            <a:endParaRPr kumimoji="1" lang="ja-JP" altLang="en-US" sz="2400"/>
          </a:p>
        </p:txBody>
      </p:sp>
      <p:sp>
        <p:nvSpPr>
          <p:cNvPr id="4" name="角丸四角形 2">
            <a:extLst>
              <a:ext uri="{FF2B5EF4-FFF2-40B4-BE49-F238E27FC236}">
                <a16:creationId xmlns:a16="http://schemas.microsoft.com/office/drawing/2014/main" id="{EBA9D52F-AB0F-49DF-9618-8C14DC728243}"/>
              </a:ext>
            </a:extLst>
          </p:cNvPr>
          <p:cNvSpPr/>
          <p:nvPr/>
        </p:nvSpPr>
        <p:spPr>
          <a:xfrm>
            <a:off x="5220072" y="4797152"/>
            <a:ext cx="3312368" cy="1152128"/>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 3">
            <a:extLst>
              <a:ext uri="{FF2B5EF4-FFF2-40B4-BE49-F238E27FC236}">
                <a16:creationId xmlns:a16="http://schemas.microsoft.com/office/drawing/2014/main" id="{BA8EC787-23A9-4156-8120-BEB6EBF13172}"/>
              </a:ext>
            </a:extLst>
          </p:cNvPr>
          <p:cNvSpPr/>
          <p:nvPr/>
        </p:nvSpPr>
        <p:spPr>
          <a:xfrm>
            <a:off x="395536" y="4797152"/>
            <a:ext cx="3312368" cy="1152128"/>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441D7F1A-8D33-4821-8EEB-42C9CFF442F8}"/>
              </a:ext>
            </a:extLst>
          </p:cNvPr>
          <p:cNvSpPr/>
          <p:nvPr/>
        </p:nvSpPr>
        <p:spPr>
          <a:xfrm>
            <a:off x="611560" y="52292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69E115E8-B937-47EE-870E-B97640162022}"/>
              </a:ext>
            </a:extLst>
          </p:cNvPr>
          <p:cNvSpPr/>
          <p:nvPr/>
        </p:nvSpPr>
        <p:spPr>
          <a:xfrm>
            <a:off x="5436096" y="52292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2E7BA4FC-193E-44DF-BFF4-14218B85E1B5}"/>
              </a:ext>
            </a:extLst>
          </p:cNvPr>
          <p:cNvSpPr txBox="1"/>
          <p:nvPr/>
        </p:nvSpPr>
        <p:spPr>
          <a:xfrm>
            <a:off x="3851920" y="4869160"/>
            <a:ext cx="1313180" cy="400110"/>
          </a:xfrm>
          <a:prstGeom prst="rect">
            <a:avLst/>
          </a:prstGeom>
          <a:noFill/>
        </p:spPr>
        <p:txBody>
          <a:bodyPr wrap="none" rtlCol="0">
            <a:spAutoFit/>
          </a:bodyPr>
          <a:lstStyle/>
          <a:p>
            <a:r>
              <a:rPr kumimoji="1" lang="en-US" altLang="ja-JP" sz="2000" dirty="0">
                <a:latin typeface="Consolas" panose="020B0609020204030204" pitchFamily="49" charset="0"/>
              </a:rPr>
              <a:t>git push</a:t>
            </a:r>
            <a:endParaRPr kumimoji="1" lang="ja-JP" altLang="en-US" sz="2000" dirty="0">
              <a:latin typeface="Consolas" panose="020B0609020204030204" pitchFamily="49" charset="0"/>
            </a:endParaRPr>
          </a:p>
        </p:txBody>
      </p:sp>
      <p:sp>
        <p:nvSpPr>
          <p:cNvPr id="17" name="テキスト ボックス 16">
            <a:extLst>
              <a:ext uri="{FF2B5EF4-FFF2-40B4-BE49-F238E27FC236}">
                <a16:creationId xmlns:a16="http://schemas.microsoft.com/office/drawing/2014/main" id="{B8E06048-2106-4653-83F2-A3A07C796A31}"/>
              </a:ext>
            </a:extLst>
          </p:cNvPr>
          <p:cNvSpPr txBox="1"/>
          <p:nvPr/>
        </p:nvSpPr>
        <p:spPr>
          <a:xfrm>
            <a:off x="611560" y="2276872"/>
            <a:ext cx="2954655" cy="461665"/>
          </a:xfrm>
          <a:prstGeom prst="rect">
            <a:avLst/>
          </a:prstGeom>
          <a:noFill/>
        </p:spPr>
        <p:txBody>
          <a:bodyPr wrap="none" rtlCol="0">
            <a:spAutoFit/>
          </a:bodyPr>
          <a:lstStyle/>
          <a:p>
            <a:r>
              <a:rPr kumimoji="1" lang="ja-JP" altLang="en-US" sz="2400" dirty="0"/>
              <a:t>ローカルリポジトリ</a:t>
            </a:r>
          </a:p>
        </p:txBody>
      </p:sp>
      <p:sp>
        <p:nvSpPr>
          <p:cNvPr id="18" name="テキスト ボックス 17">
            <a:extLst>
              <a:ext uri="{FF2B5EF4-FFF2-40B4-BE49-F238E27FC236}">
                <a16:creationId xmlns:a16="http://schemas.microsoft.com/office/drawing/2014/main" id="{17BECAEC-B966-4684-A0C9-623ECA62C730}"/>
              </a:ext>
            </a:extLst>
          </p:cNvPr>
          <p:cNvSpPr txBox="1"/>
          <p:nvPr/>
        </p:nvSpPr>
        <p:spPr>
          <a:xfrm>
            <a:off x="5505777" y="2276872"/>
            <a:ext cx="2954655" cy="461665"/>
          </a:xfrm>
          <a:prstGeom prst="rect">
            <a:avLst/>
          </a:prstGeom>
          <a:noFill/>
        </p:spPr>
        <p:txBody>
          <a:bodyPr wrap="none" rtlCol="0">
            <a:spAutoFit/>
          </a:bodyPr>
          <a:lstStyle/>
          <a:p>
            <a:r>
              <a:rPr kumimoji="1" lang="ja-JP" altLang="en-US" sz="2400" dirty="0"/>
              <a:t>リモートリポジトリ</a:t>
            </a:r>
          </a:p>
        </p:txBody>
      </p:sp>
      <p:cxnSp>
        <p:nvCxnSpPr>
          <p:cNvPr id="19" name="直線矢印コネクタ 18">
            <a:extLst>
              <a:ext uri="{FF2B5EF4-FFF2-40B4-BE49-F238E27FC236}">
                <a16:creationId xmlns:a16="http://schemas.microsoft.com/office/drawing/2014/main" id="{9AA16D28-0979-45EC-9F0C-1782678892FF}"/>
              </a:ext>
            </a:extLst>
          </p:cNvPr>
          <p:cNvCxnSpPr>
            <a:cxnSpLocks/>
          </p:cNvCxnSpPr>
          <p:nvPr/>
        </p:nvCxnSpPr>
        <p:spPr>
          <a:xfrm flipH="1">
            <a:off x="3995936" y="5301208"/>
            <a:ext cx="108012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735A65E0-58AA-428B-A364-595DDA04649D}"/>
              </a:ext>
            </a:extLst>
          </p:cNvPr>
          <p:cNvCxnSpPr>
            <a:endCxn id="21" idx="2"/>
          </p:cNvCxnSpPr>
          <p:nvPr/>
        </p:nvCxnSpPr>
        <p:spPr>
          <a:xfrm>
            <a:off x="899592" y="5373216"/>
            <a:ext cx="432048"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CB6F9785-07E1-4CC8-90C7-45C910D975F4}"/>
              </a:ext>
            </a:extLst>
          </p:cNvPr>
          <p:cNvSpPr/>
          <p:nvPr/>
        </p:nvSpPr>
        <p:spPr>
          <a:xfrm>
            <a:off x="1331640" y="5229200"/>
            <a:ext cx="288032" cy="2880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Picture 8" descr="パソコンを使う会社員のイラスト（男性・笑顔）">
            <a:extLst>
              <a:ext uri="{FF2B5EF4-FFF2-40B4-BE49-F238E27FC236}">
                <a16:creationId xmlns:a16="http://schemas.microsoft.com/office/drawing/2014/main" id="{AFCB08D1-C05A-4304-9FE8-6234D3611E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2060848"/>
            <a:ext cx="472167" cy="685719"/>
          </a:xfrm>
          <a:prstGeom prst="rect">
            <a:avLst/>
          </a:prstGeom>
          <a:noFill/>
          <a:extLst>
            <a:ext uri="{909E8E84-426E-40DD-AFC4-6F175D3DCCD1}">
              <a14:hiddenFill xmlns:a14="http://schemas.microsoft.com/office/drawing/2010/main">
                <a:solidFill>
                  <a:srgbClr val="FFFFFF"/>
                </a:solidFill>
              </a14:hiddenFill>
            </a:ext>
          </a:extLst>
        </p:spPr>
      </p:pic>
      <p:pic>
        <p:nvPicPr>
          <p:cNvPr id="23" name="図 22">
            <a:extLst>
              <a:ext uri="{FF2B5EF4-FFF2-40B4-BE49-F238E27FC236}">
                <a16:creationId xmlns:a16="http://schemas.microsoft.com/office/drawing/2014/main" id="{913975C1-A092-4B98-BCCC-2BDD7DED8F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9713" y="2132856"/>
            <a:ext cx="609600" cy="609600"/>
          </a:xfrm>
          <a:prstGeom prst="rect">
            <a:avLst/>
          </a:prstGeom>
        </p:spPr>
      </p:pic>
      <p:sp>
        <p:nvSpPr>
          <p:cNvPr id="24" name="角丸四角形 3">
            <a:extLst>
              <a:ext uri="{FF2B5EF4-FFF2-40B4-BE49-F238E27FC236}">
                <a16:creationId xmlns:a16="http://schemas.microsoft.com/office/drawing/2014/main" id="{53D20F79-E89F-4F58-AFAE-9CE9783201E6}"/>
              </a:ext>
            </a:extLst>
          </p:cNvPr>
          <p:cNvSpPr/>
          <p:nvPr/>
        </p:nvSpPr>
        <p:spPr>
          <a:xfrm>
            <a:off x="395536" y="2852936"/>
            <a:ext cx="3312368" cy="1152128"/>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9B1AAF38-50A0-491C-8A0D-8B4015161930}"/>
              </a:ext>
            </a:extLst>
          </p:cNvPr>
          <p:cNvSpPr/>
          <p:nvPr/>
        </p:nvSpPr>
        <p:spPr>
          <a:xfrm>
            <a:off x="611560" y="328498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F5607F14-F270-43D7-B6E3-AF339DE405A4}"/>
              </a:ext>
            </a:extLst>
          </p:cNvPr>
          <p:cNvCxnSpPr>
            <a:stCxn id="24" idx="2"/>
            <a:endCxn id="5" idx="0"/>
          </p:cNvCxnSpPr>
          <p:nvPr/>
        </p:nvCxnSpPr>
        <p:spPr>
          <a:xfrm>
            <a:off x="2051720" y="4005064"/>
            <a:ext cx="0" cy="7920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20446D58-0A15-493B-83E1-BBCEF5E5C3CA}"/>
              </a:ext>
            </a:extLst>
          </p:cNvPr>
          <p:cNvSpPr txBox="1"/>
          <p:nvPr/>
        </p:nvSpPr>
        <p:spPr>
          <a:xfrm>
            <a:off x="2123728" y="4005064"/>
            <a:ext cx="1595309" cy="707886"/>
          </a:xfrm>
          <a:prstGeom prst="rect">
            <a:avLst/>
          </a:prstGeom>
          <a:noFill/>
        </p:spPr>
        <p:txBody>
          <a:bodyPr wrap="none" rtlCol="0">
            <a:spAutoFit/>
          </a:bodyPr>
          <a:lstStyle/>
          <a:p>
            <a:r>
              <a:rPr kumimoji="1" lang="en-US" altLang="ja-JP" sz="2000">
                <a:latin typeface="Consolas" panose="020B0609020204030204" pitchFamily="49" charset="0"/>
              </a:rPr>
              <a:t>git add</a:t>
            </a:r>
          </a:p>
          <a:p>
            <a:r>
              <a:rPr lang="en-US" altLang="ja-JP" sz="2000">
                <a:latin typeface="Consolas" panose="020B0609020204030204" pitchFamily="49" charset="0"/>
              </a:rPr>
              <a:t>git commit</a:t>
            </a:r>
            <a:endParaRPr kumimoji="1" lang="ja-JP" altLang="en-US" sz="2000">
              <a:latin typeface="Consolas" panose="020B0609020204030204" pitchFamily="49" charset="0"/>
            </a:endParaRPr>
          </a:p>
        </p:txBody>
      </p:sp>
      <p:cxnSp>
        <p:nvCxnSpPr>
          <p:cNvPr id="32" name="直線コネクタ 31">
            <a:extLst>
              <a:ext uri="{FF2B5EF4-FFF2-40B4-BE49-F238E27FC236}">
                <a16:creationId xmlns:a16="http://schemas.microsoft.com/office/drawing/2014/main" id="{C906A58E-99B9-4DB2-8910-7725FA2BB5F8}"/>
              </a:ext>
            </a:extLst>
          </p:cNvPr>
          <p:cNvCxnSpPr>
            <a:endCxn id="33" idx="2"/>
          </p:cNvCxnSpPr>
          <p:nvPr/>
        </p:nvCxnSpPr>
        <p:spPr>
          <a:xfrm>
            <a:off x="5724128" y="5373216"/>
            <a:ext cx="432048"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楕円 32">
            <a:extLst>
              <a:ext uri="{FF2B5EF4-FFF2-40B4-BE49-F238E27FC236}">
                <a16:creationId xmlns:a16="http://schemas.microsoft.com/office/drawing/2014/main" id="{31518363-A02E-45AB-BFA7-D5D9C0847A86}"/>
              </a:ext>
            </a:extLst>
          </p:cNvPr>
          <p:cNvSpPr/>
          <p:nvPr/>
        </p:nvSpPr>
        <p:spPr>
          <a:xfrm>
            <a:off x="6156176" y="5229200"/>
            <a:ext cx="288032" cy="2880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角丸四角形 3">
            <a:extLst>
              <a:ext uri="{FF2B5EF4-FFF2-40B4-BE49-F238E27FC236}">
                <a16:creationId xmlns:a16="http://schemas.microsoft.com/office/drawing/2014/main" id="{27C7EAAD-761C-4583-A89D-7EA00AFFE4D4}"/>
              </a:ext>
            </a:extLst>
          </p:cNvPr>
          <p:cNvSpPr/>
          <p:nvPr/>
        </p:nvSpPr>
        <p:spPr>
          <a:xfrm>
            <a:off x="5220072" y="2852936"/>
            <a:ext cx="3312368" cy="1152128"/>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60492D6E-3BE6-4E93-B83F-468167C39445}"/>
              </a:ext>
            </a:extLst>
          </p:cNvPr>
          <p:cNvSpPr/>
          <p:nvPr/>
        </p:nvSpPr>
        <p:spPr>
          <a:xfrm>
            <a:off x="5436096" y="328498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07617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53849F-4C83-4432-9527-DDE8CE694F1B}"/>
              </a:ext>
            </a:extLst>
          </p:cNvPr>
          <p:cNvSpPr>
            <a:spLocks noGrp="1"/>
          </p:cNvSpPr>
          <p:nvPr>
            <p:ph type="body" sz="quarter" idx="10"/>
          </p:nvPr>
        </p:nvSpPr>
        <p:spPr/>
        <p:txBody>
          <a:bodyPr/>
          <a:lstStyle/>
          <a:p>
            <a:r>
              <a:rPr kumimoji="1" lang="ja-JP" altLang="en-US"/>
              <a:t>課題</a:t>
            </a:r>
            <a:r>
              <a:rPr lang="en-US" altLang="ja-JP"/>
              <a:t>1</a:t>
            </a:r>
            <a:r>
              <a:rPr kumimoji="1" lang="en-US" altLang="ja-JP"/>
              <a:t> – </a:t>
            </a:r>
            <a:r>
              <a:rPr kumimoji="1" lang="ja-JP" altLang="en-US"/>
              <a:t>レポート課題</a:t>
            </a:r>
          </a:p>
        </p:txBody>
      </p:sp>
      <p:pic>
        <p:nvPicPr>
          <p:cNvPr id="4" name="図 3">
            <a:extLst>
              <a:ext uri="{FF2B5EF4-FFF2-40B4-BE49-F238E27FC236}">
                <a16:creationId xmlns:a16="http://schemas.microsoft.com/office/drawing/2014/main" id="{61DA06C4-D3B9-4E2F-BABE-DB2697E82D4F}"/>
              </a:ext>
            </a:extLst>
          </p:cNvPr>
          <p:cNvPicPr>
            <a:picLocks noChangeAspect="1"/>
          </p:cNvPicPr>
          <p:nvPr/>
        </p:nvPicPr>
        <p:blipFill>
          <a:blip r:embed="rId2"/>
          <a:stretch>
            <a:fillRect/>
          </a:stretch>
        </p:blipFill>
        <p:spPr>
          <a:xfrm>
            <a:off x="323528" y="1196752"/>
            <a:ext cx="7878274" cy="4525006"/>
          </a:xfrm>
          <a:prstGeom prst="rect">
            <a:avLst/>
          </a:prstGeom>
        </p:spPr>
      </p:pic>
      <p:sp>
        <p:nvSpPr>
          <p:cNvPr id="5" name="四角形: 角を丸くする 4">
            <a:extLst>
              <a:ext uri="{FF2B5EF4-FFF2-40B4-BE49-F238E27FC236}">
                <a16:creationId xmlns:a16="http://schemas.microsoft.com/office/drawing/2014/main" id="{C14838FF-726B-47E7-A463-72F04E0C93A6}"/>
              </a:ext>
            </a:extLst>
          </p:cNvPr>
          <p:cNvSpPr/>
          <p:nvPr/>
        </p:nvSpPr>
        <p:spPr>
          <a:xfrm>
            <a:off x="1403648" y="4077072"/>
            <a:ext cx="3096344" cy="129614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AA86F94-B4F1-43C7-94AF-441C705F7A3E}"/>
              </a:ext>
            </a:extLst>
          </p:cNvPr>
          <p:cNvSpPr txBox="1"/>
          <p:nvPr/>
        </p:nvSpPr>
        <p:spPr>
          <a:xfrm>
            <a:off x="467544" y="5877272"/>
            <a:ext cx="8058616" cy="369332"/>
          </a:xfrm>
          <a:prstGeom prst="rect">
            <a:avLst/>
          </a:prstGeom>
          <a:noFill/>
        </p:spPr>
        <p:txBody>
          <a:bodyPr wrap="none" rtlCol="0">
            <a:spAutoFit/>
          </a:bodyPr>
          <a:lstStyle/>
          <a:p>
            <a:r>
              <a:rPr kumimoji="1" lang="en-US" altLang="ja-JP"/>
              <a:t>GitHub</a:t>
            </a:r>
            <a:r>
              <a:rPr kumimoji="1" lang="ja-JP" altLang="en-US"/>
              <a:t>上でファイルが更新されていることがわかるスナップショットを提出</a:t>
            </a:r>
          </a:p>
        </p:txBody>
      </p:sp>
    </p:spTree>
    <p:extLst>
      <p:ext uri="{BB962C8B-B14F-4D97-AF65-F5344CB8AC3E}">
        <p14:creationId xmlns:p14="http://schemas.microsoft.com/office/powerpoint/2010/main" val="891019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3903B62-200E-47C5-BB31-3CA94B06FB5D}"/>
              </a:ext>
            </a:extLst>
          </p:cNvPr>
          <p:cNvSpPr>
            <a:spLocks noGrp="1"/>
          </p:cNvSpPr>
          <p:nvPr>
            <p:ph type="body" sz="quarter" idx="10"/>
          </p:nvPr>
        </p:nvSpPr>
        <p:spPr/>
        <p:txBody>
          <a:bodyPr/>
          <a:lstStyle/>
          <a:p>
            <a:r>
              <a:rPr kumimoji="1" lang="ja-JP" altLang="en-US"/>
              <a:t>課題</a:t>
            </a:r>
            <a:r>
              <a:rPr kumimoji="1" lang="en-US" altLang="ja-JP"/>
              <a:t>2 – Step 1</a:t>
            </a:r>
            <a:endParaRPr kumimoji="1" lang="ja-JP" altLang="en-US"/>
          </a:p>
        </p:txBody>
      </p:sp>
      <p:pic>
        <p:nvPicPr>
          <p:cNvPr id="7" name="Picture 8" descr="パソコンを使う会社員のイラスト（男性・笑顔）">
            <a:extLst>
              <a:ext uri="{FF2B5EF4-FFF2-40B4-BE49-F238E27FC236}">
                <a16:creationId xmlns:a16="http://schemas.microsoft.com/office/drawing/2014/main" id="{D7843B41-3F02-4A1B-8B97-3C44618D515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1700808"/>
            <a:ext cx="720080" cy="1045759"/>
          </a:xfrm>
          <a:prstGeom prst="rect">
            <a:avLst/>
          </a:prstGeom>
          <a:noFill/>
          <a:extLst>
            <a:ext uri="{909E8E84-426E-40DD-AFC4-6F175D3DCCD1}">
              <a14:hiddenFill xmlns:a14="http://schemas.microsoft.com/office/drawing/2010/main">
                <a:solidFill>
                  <a:srgbClr val="FFFFFF"/>
                </a:solidFill>
              </a14:hiddenFill>
            </a:ext>
          </a:extLst>
        </p:spPr>
      </p:pic>
      <p:sp>
        <p:nvSpPr>
          <p:cNvPr id="8" name="矢印: 右 7">
            <a:extLst>
              <a:ext uri="{FF2B5EF4-FFF2-40B4-BE49-F238E27FC236}">
                <a16:creationId xmlns:a16="http://schemas.microsoft.com/office/drawing/2014/main" id="{E0300F39-1192-4406-8EAC-A9CE87041D83}"/>
              </a:ext>
            </a:extLst>
          </p:cNvPr>
          <p:cNvSpPr/>
          <p:nvPr/>
        </p:nvSpPr>
        <p:spPr>
          <a:xfrm rot="10800000" flipH="1">
            <a:off x="3203848" y="3429000"/>
            <a:ext cx="2880320" cy="64807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6072A348-B7BD-4CBD-AD84-B1B94FB572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8264" y="2518736"/>
            <a:ext cx="738048" cy="738048"/>
          </a:xfrm>
          <a:prstGeom prst="rect">
            <a:avLst/>
          </a:prstGeom>
        </p:spPr>
      </p:pic>
      <p:pic>
        <p:nvPicPr>
          <p:cNvPr id="10" name="図 9">
            <a:extLst>
              <a:ext uri="{FF2B5EF4-FFF2-40B4-BE49-F238E27FC236}">
                <a16:creationId xmlns:a16="http://schemas.microsoft.com/office/drawing/2014/main" id="{AF6CD1CA-8CF8-4244-A75C-E8DD5093F9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60233" y="1818402"/>
            <a:ext cx="1368152" cy="560942"/>
          </a:xfrm>
          <a:prstGeom prst="rect">
            <a:avLst/>
          </a:prstGeom>
        </p:spPr>
      </p:pic>
      <p:pic>
        <p:nvPicPr>
          <p:cNvPr id="11" name="Picture 2" descr="フォルダのイラスト">
            <a:extLst>
              <a:ext uri="{FF2B5EF4-FFF2-40B4-BE49-F238E27FC236}">
                <a16:creationId xmlns:a16="http://schemas.microsoft.com/office/drawing/2014/main" id="{01E7BA53-B85D-478C-81F7-0BCD749C9DB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3608" y="3140968"/>
            <a:ext cx="702078" cy="587990"/>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a:extLst>
              <a:ext uri="{FF2B5EF4-FFF2-40B4-BE49-F238E27FC236}">
                <a16:creationId xmlns:a16="http://schemas.microsoft.com/office/drawing/2014/main" id="{D07B0EF9-42CB-4240-99CC-B02C97770F6A}"/>
              </a:ext>
            </a:extLst>
          </p:cNvPr>
          <p:cNvSpPr txBox="1"/>
          <p:nvPr/>
        </p:nvSpPr>
        <p:spPr>
          <a:xfrm>
            <a:off x="1043608" y="3645024"/>
            <a:ext cx="684803" cy="369332"/>
          </a:xfrm>
          <a:prstGeom prst="rect">
            <a:avLst/>
          </a:prstGeom>
          <a:noFill/>
        </p:spPr>
        <p:txBody>
          <a:bodyPr wrap="none" rtlCol="0">
            <a:spAutoFit/>
          </a:bodyPr>
          <a:lstStyle/>
          <a:p>
            <a:r>
              <a:rPr kumimoji="1" lang="en-US" altLang="ja-JP"/>
              <a:t>test2</a:t>
            </a:r>
            <a:endParaRPr kumimoji="1" lang="ja-JP" altLang="en-US" dirty="0"/>
          </a:p>
        </p:txBody>
      </p:sp>
      <p:pic>
        <p:nvPicPr>
          <p:cNvPr id="14" name="Picture 4">
            <a:extLst>
              <a:ext uri="{FF2B5EF4-FFF2-40B4-BE49-F238E27FC236}">
                <a16:creationId xmlns:a16="http://schemas.microsoft.com/office/drawing/2014/main" id="{72844A4E-523A-4572-95B7-99727E00685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87624" y="3284984"/>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ファイルアイコン（テキスト）">
            <a:extLst>
              <a:ext uri="{FF2B5EF4-FFF2-40B4-BE49-F238E27FC236}">
                <a16:creationId xmlns:a16="http://schemas.microsoft.com/office/drawing/2014/main" id="{547F7504-0D60-49C3-A901-BA6D0C85811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73213" y="4293096"/>
            <a:ext cx="552167" cy="641226"/>
          </a:xfrm>
          <a:prstGeom prst="rect">
            <a:avLst/>
          </a:prstGeom>
          <a:noFill/>
          <a:extLst>
            <a:ext uri="{909E8E84-426E-40DD-AFC4-6F175D3DCCD1}">
              <a14:hiddenFill xmlns:a14="http://schemas.microsoft.com/office/drawing/2010/main">
                <a:solidFill>
                  <a:srgbClr val="FFFFFF"/>
                </a:solidFill>
              </a14:hiddenFill>
            </a:ext>
          </a:extLst>
        </p:spPr>
      </p:pic>
      <p:sp>
        <p:nvSpPr>
          <p:cNvPr id="18" name="テキスト ボックス 17">
            <a:extLst>
              <a:ext uri="{FF2B5EF4-FFF2-40B4-BE49-F238E27FC236}">
                <a16:creationId xmlns:a16="http://schemas.microsoft.com/office/drawing/2014/main" id="{F6E23C12-DC7A-49C8-9AE2-6633C96F84F3}"/>
              </a:ext>
            </a:extLst>
          </p:cNvPr>
          <p:cNvSpPr txBox="1"/>
          <p:nvPr/>
        </p:nvSpPr>
        <p:spPr>
          <a:xfrm>
            <a:off x="1619672" y="4941168"/>
            <a:ext cx="877163" cy="261610"/>
          </a:xfrm>
          <a:prstGeom prst="rect">
            <a:avLst/>
          </a:prstGeom>
          <a:noFill/>
        </p:spPr>
        <p:txBody>
          <a:bodyPr wrap="none" rtlCol="0">
            <a:spAutoFit/>
          </a:bodyPr>
          <a:lstStyle/>
          <a:p>
            <a:r>
              <a:rPr kumimoji="1" lang="en-US" altLang="ja-JP" sz="1100">
                <a:latin typeface="Consolas" panose="020B0609020204030204" pitchFamily="49" charset="0"/>
              </a:rPr>
              <a:t>README.md</a:t>
            </a:r>
            <a:endParaRPr kumimoji="1" lang="ja-JP" altLang="en-US" sz="1100">
              <a:latin typeface="Consolas" panose="020B0609020204030204" pitchFamily="49" charset="0"/>
            </a:endParaRPr>
          </a:p>
        </p:txBody>
      </p:sp>
      <p:sp>
        <p:nvSpPr>
          <p:cNvPr id="20" name="フローチャート: 磁気ディスク 19">
            <a:extLst>
              <a:ext uri="{FF2B5EF4-FFF2-40B4-BE49-F238E27FC236}">
                <a16:creationId xmlns:a16="http://schemas.microsoft.com/office/drawing/2014/main" id="{935CD364-3D8E-4B18-AC09-0BC81825DCE9}"/>
              </a:ext>
            </a:extLst>
          </p:cNvPr>
          <p:cNvSpPr/>
          <p:nvPr/>
        </p:nvSpPr>
        <p:spPr>
          <a:xfrm>
            <a:off x="1129333" y="4437112"/>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cxnSp>
        <p:nvCxnSpPr>
          <p:cNvPr id="21" name="直線コネクタ 20">
            <a:extLst>
              <a:ext uri="{FF2B5EF4-FFF2-40B4-BE49-F238E27FC236}">
                <a16:creationId xmlns:a16="http://schemas.microsoft.com/office/drawing/2014/main" id="{C6191008-EFF6-467A-8AE2-491F79FAEDDD}"/>
              </a:ext>
            </a:extLst>
          </p:cNvPr>
          <p:cNvCxnSpPr>
            <a:stCxn id="20" idx="1"/>
            <a:endCxn id="13" idx="2"/>
          </p:cNvCxnSpPr>
          <p:nvPr/>
        </p:nvCxnSpPr>
        <p:spPr>
          <a:xfrm flipV="1">
            <a:off x="1381361" y="4014356"/>
            <a:ext cx="4649" cy="4227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03E5F109-C9CA-4C80-AE5A-430AC9BEE89B}"/>
              </a:ext>
            </a:extLst>
          </p:cNvPr>
          <p:cNvCxnSpPr>
            <a:stCxn id="13" idx="2"/>
            <a:endCxn id="15" idx="0"/>
          </p:cNvCxnSpPr>
          <p:nvPr/>
        </p:nvCxnSpPr>
        <p:spPr>
          <a:xfrm rot="16200000" flipH="1">
            <a:off x="1578283" y="3822082"/>
            <a:ext cx="278740" cy="663287"/>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四角形: 角を丸くする 22">
            <a:extLst>
              <a:ext uri="{FF2B5EF4-FFF2-40B4-BE49-F238E27FC236}">
                <a16:creationId xmlns:a16="http://schemas.microsoft.com/office/drawing/2014/main" id="{DA3E1B27-07C1-43DA-91BF-46094E461256}"/>
              </a:ext>
            </a:extLst>
          </p:cNvPr>
          <p:cNvSpPr/>
          <p:nvPr/>
        </p:nvSpPr>
        <p:spPr>
          <a:xfrm>
            <a:off x="755576" y="2996952"/>
            <a:ext cx="2088232" cy="2160240"/>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50874F64-99E2-4DD5-9635-C21E879D41F6}"/>
              </a:ext>
            </a:extLst>
          </p:cNvPr>
          <p:cNvSpPr txBox="1"/>
          <p:nvPr/>
        </p:nvSpPr>
        <p:spPr>
          <a:xfrm>
            <a:off x="395536" y="1124744"/>
            <a:ext cx="5452134" cy="461665"/>
          </a:xfrm>
          <a:prstGeom prst="rect">
            <a:avLst/>
          </a:prstGeom>
          <a:noFill/>
        </p:spPr>
        <p:txBody>
          <a:bodyPr wrap="none" rtlCol="0">
            <a:spAutoFit/>
          </a:bodyPr>
          <a:lstStyle/>
          <a:p>
            <a:r>
              <a:rPr lang="ja-JP" altLang="en-US" sz="2400"/>
              <a:t>ローカルのリポジトリを</a:t>
            </a:r>
            <a:r>
              <a:rPr lang="en-US" altLang="ja-JP" sz="2400"/>
              <a:t>GitHub</a:t>
            </a:r>
            <a:r>
              <a:rPr lang="ja-JP" altLang="en-US" sz="2400"/>
              <a:t>に登録</a:t>
            </a:r>
            <a:endParaRPr kumimoji="1" lang="ja-JP" altLang="en-US" sz="2400"/>
          </a:p>
        </p:txBody>
      </p:sp>
      <p:sp>
        <p:nvSpPr>
          <p:cNvPr id="25" name="テキスト ボックス 24">
            <a:extLst>
              <a:ext uri="{FF2B5EF4-FFF2-40B4-BE49-F238E27FC236}">
                <a16:creationId xmlns:a16="http://schemas.microsoft.com/office/drawing/2014/main" id="{253748DD-6657-4670-89D5-361A28D7A787}"/>
              </a:ext>
            </a:extLst>
          </p:cNvPr>
          <p:cNvSpPr txBox="1"/>
          <p:nvPr/>
        </p:nvSpPr>
        <p:spPr>
          <a:xfrm>
            <a:off x="539552" y="5301208"/>
            <a:ext cx="4990469" cy="1200329"/>
          </a:xfrm>
          <a:prstGeom prst="rect">
            <a:avLst/>
          </a:prstGeom>
          <a:noFill/>
        </p:spPr>
        <p:txBody>
          <a:bodyPr wrap="none" rtlCol="0">
            <a:spAutoFit/>
          </a:bodyPr>
          <a:lstStyle/>
          <a:p>
            <a:pPr marL="457200" indent="-457200">
              <a:buAutoNum type="arabicPeriod"/>
            </a:pPr>
            <a:r>
              <a:rPr lang="ja-JP" altLang="en-US" sz="2400"/>
              <a:t>ローカルにリポジトリを作成</a:t>
            </a:r>
            <a:endParaRPr lang="en-US" altLang="ja-JP" sz="2400"/>
          </a:p>
          <a:p>
            <a:pPr marL="457200" indent="-457200">
              <a:buAutoNum type="arabicPeriod"/>
            </a:pPr>
            <a:r>
              <a:rPr lang="en-US" altLang="ja-JP" sz="2400"/>
              <a:t>GitHub</a:t>
            </a:r>
            <a:r>
              <a:rPr lang="ja-JP" altLang="en-US" sz="2400"/>
              <a:t>にベアリポジトリを作成</a:t>
            </a:r>
            <a:endParaRPr lang="en-US" altLang="ja-JP" sz="2400"/>
          </a:p>
          <a:p>
            <a:pPr marL="457200" indent="-457200">
              <a:buAutoNum type="arabicPeriod"/>
            </a:pPr>
            <a:r>
              <a:rPr lang="ja-JP" altLang="en-US" sz="2400"/>
              <a:t>リモートを登録して</a:t>
            </a:r>
            <a:r>
              <a:rPr lang="en-US" altLang="ja-JP" sz="2400"/>
              <a:t>push</a:t>
            </a:r>
            <a:endParaRPr kumimoji="1" lang="ja-JP" altLang="en-US" sz="2400"/>
          </a:p>
        </p:txBody>
      </p:sp>
    </p:spTree>
    <p:extLst>
      <p:ext uri="{BB962C8B-B14F-4D97-AF65-F5344CB8AC3E}">
        <p14:creationId xmlns:p14="http://schemas.microsoft.com/office/powerpoint/2010/main" val="1630205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B4FB244-2EB6-4539-83E0-C2454DD6FE38}"/>
              </a:ext>
            </a:extLst>
          </p:cNvPr>
          <p:cNvSpPr>
            <a:spLocks noGrp="1"/>
          </p:cNvSpPr>
          <p:nvPr>
            <p:ph type="body" sz="quarter" idx="10"/>
          </p:nvPr>
        </p:nvSpPr>
        <p:spPr/>
        <p:txBody>
          <a:bodyPr/>
          <a:lstStyle/>
          <a:p>
            <a:r>
              <a:rPr kumimoji="1" lang="ja-JP" altLang="en-US"/>
              <a:t>課題</a:t>
            </a:r>
            <a:r>
              <a:rPr kumimoji="1" lang="en-US" altLang="ja-JP"/>
              <a:t>2 – Step 1</a:t>
            </a:r>
            <a:endParaRPr kumimoji="1" lang="ja-JP" altLang="en-US"/>
          </a:p>
        </p:txBody>
      </p:sp>
      <p:sp>
        <p:nvSpPr>
          <p:cNvPr id="4" name="テキスト ボックス 3">
            <a:extLst>
              <a:ext uri="{FF2B5EF4-FFF2-40B4-BE49-F238E27FC236}">
                <a16:creationId xmlns:a16="http://schemas.microsoft.com/office/drawing/2014/main" id="{7820172B-C2FA-450D-8526-26984BB59971}"/>
              </a:ext>
            </a:extLst>
          </p:cNvPr>
          <p:cNvSpPr txBox="1"/>
          <p:nvPr/>
        </p:nvSpPr>
        <p:spPr>
          <a:xfrm>
            <a:off x="683568" y="1484784"/>
            <a:ext cx="4572000" cy="1815882"/>
          </a:xfrm>
          <a:prstGeom prst="rect">
            <a:avLst/>
          </a:prstGeom>
          <a:noFill/>
          <a:ln>
            <a:solidFill>
              <a:schemeClr val="tx1"/>
            </a:solidFill>
          </a:ln>
        </p:spPr>
        <p:txBody>
          <a:bodyPr wrap="square">
            <a:spAutoFit/>
          </a:bodyPr>
          <a:lstStyle/>
          <a:p>
            <a:r>
              <a:rPr lang="ja-JP" altLang="en-US" sz="2800">
                <a:latin typeface="Consolas" panose="020B0609020204030204" pitchFamily="49" charset="0"/>
              </a:rPr>
              <a:t>cd</a:t>
            </a:r>
          </a:p>
          <a:p>
            <a:r>
              <a:rPr lang="ja-JP" altLang="en-US" sz="2800">
                <a:latin typeface="Consolas" panose="020B0609020204030204" pitchFamily="49" charset="0"/>
              </a:rPr>
              <a:t>cd github</a:t>
            </a:r>
          </a:p>
          <a:p>
            <a:r>
              <a:rPr lang="ja-JP" altLang="en-US" sz="2800">
                <a:latin typeface="Consolas" panose="020B0609020204030204" pitchFamily="49" charset="0"/>
              </a:rPr>
              <a:t>mkdir test2</a:t>
            </a:r>
          </a:p>
          <a:p>
            <a:r>
              <a:rPr lang="ja-JP" altLang="en-US" sz="2800">
                <a:latin typeface="Consolas" panose="020B0609020204030204" pitchFamily="49" charset="0"/>
              </a:rPr>
              <a:t>cd test2</a:t>
            </a:r>
          </a:p>
        </p:txBody>
      </p:sp>
      <p:pic>
        <p:nvPicPr>
          <p:cNvPr id="5" name="Picture 2" descr="フォルダのイラスト">
            <a:extLst>
              <a:ext uri="{FF2B5EF4-FFF2-40B4-BE49-F238E27FC236}">
                <a16:creationId xmlns:a16="http://schemas.microsoft.com/office/drawing/2014/main" id="{985F3106-DCA3-482A-AD45-E7A0BAED9B2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4293096"/>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フォルダのイラスト">
            <a:extLst>
              <a:ext uri="{FF2B5EF4-FFF2-40B4-BE49-F238E27FC236}">
                <a16:creationId xmlns:a16="http://schemas.microsoft.com/office/drawing/2014/main" id="{A31D22C6-932A-424F-9C40-C6BDDB3B77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4293096"/>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家のイラスト7">
            <a:extLst>
              <a:ext uri="{FF2B5EF4-FFF2-40B4-BE49-F238E27FC236}">
                <a16:creationId xmlns:a16="http://schemas.microsoft.com/office/drawing/2014/main" id="{15545D7E-7415-4C52-AC24-1542FBCE65F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600" y="4437112"/>
            <a:ext cx="360040" cy="33663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矢印コネクタ 7">
            <a:extLst>
              <a:ext uri="{FF2B5EF4-FFF2-40B4-BE49-F238E27FC236}">
                <a16:creationId xmlns:a16="http://schemas.microsoft.com/office/drawing/2014/main" id="{049ECF51-03C6-461D-97EF-B7670DE71A8C}"/>
              </a:ext>
            </a:extLst>
          </p:cNvPr>
          <p:cNvCxnSpPr>
            <a:stCxn id="5" idx="3"/>
            <a:endCxn id="6" idx="1"/>
          </p:cNvCxnSpPr>
          <p:nvPr/>
        </p:nvCxnSpPr>
        <p:spPr>
          <a:xfrm>
            <a:off x="1529662" y="4587091"/>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 name="Picture 2" descr="フォルダのイラスト">
            <a:extLst>
              <a:ext uri="{FF2B5EF4-FFF2-40B4-BE49-F238E27FC236}">
                <a16:creationId xmlns:a16="http://schemas.microsoft.com/office/drawing/2014/main" id="{C7232596-412C-486A-8EF9-8473D23AE70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856" y="4293096"/>
            <a:ext cx="702078" cy="58799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直線矢印コネクタ 9">
            <a:extLst>
              <a:ext uri="{FF2B5EF4-FFF2-40B4-BE49-F238E27FC236}">
                <a16:creationId xmlns:a16="http://schemas.microsoft.com/office/drawing/2014/main" id="{E408DBDC-0B42-4B27-93C8-03CEFAFE3CF5}"/>
              </a:ext>
            </a:extLst>
          </p:cNvPr>
          <p:cNvCxnSpPr>
            <a:endCxn id="9" idx="1"/>
          </p:cNvCxnSpPr>
          <p:nvPr/>
        </p:nvCxnSpPr>
        <p:spPr>
          <a:xfrm>
            <a:off x="2753798" y="4587091"/>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Picture 2" descr="手を上げている男の子のイラスト">
            <a:extLst>
              <a:ext uri="{FF2B5EF4-FFF2-40B4-BE49-F238E27FC236}">
                <a16:creationId xmlns:a16="http://schemas.microsoft.com/office/drawing/2014/main" id="{21A9A1EB-EDCF-4865-AB6B-3EBDDDB82ED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8700" y="3645024"/>
            <a:ext cx="385188" cy="536848"/>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a:extLst>
              <a:ext uri="{FF2B5EF4-FFF2-40B4-BE49-F238E27FC236}">
                <a16:creationId xmlns:a16="http://schemas.microsoft.com/office/drawing/2014/main" id="{E3DE89D6-6296-42F3-9999-7EACD6AF0C3D}"/>
              </a:ext>
            </a:extLst>
          </p:cNvPr>
          <p:cNvSpPr txBox="1"/>
          <p:nvPr/>
        </p:nvSpPr>
        <p:spPr>
          <a:xfrm>
            <a:off x="3851920" y="3789040"/>
            <a:ext cx="3416320" cy="369332"/>
          </a:xfrm>
          <a:prstGeom prst="rect">
            <a:avLst/>
          </a:prstGeom>
          <a:noFill/>
        </p:spPr>
        <p:txBody>
          <a:bodyPr wrap="none" rtlCol="0">
            <a:spAutoFit/>
          </a:bodyPr>
          <a:lstStyle/>
          <a:p>
            <a:r>
              <a:rPr lang="ja-JP" altLang="en-US"/>
              <a:t>ここがカレントディレクトリに</a:t>
            </a:r>
            <a:endParaRPr kumimoji="1" lang="ja-JP" altLang="en-US"/>
          </a:p>
        </p:txBody>
      </p:sp>
      <p:sp>
        <p:nvSpPr>
          <p:cNvPr id="14" name="テキスト ボックス 13">
            <a:extLst>
              <a:ext uri="{FF2B5EF4-FFF2-40B4-BE49-F238E27FC236}">
                <a16:creationId xmlns:a16="http://schemas.microsoft.com/office/drawing/2014/main" id="{E74AB00E-816F-4410-B083-BF495EE87AE0}"/>
              </a:ext>
            </a:extLst>
          </p:cNvPr>
          <p:cNvSpPr txBox="1"/>
          <p:nvPr/>
        </p:nvSpPr>
        <p:spPr>
          <a:xfrm>
            <a:off x="2051720" y="4869160"/>
            <a:ext cx="813043" cy="369332"/>
          </a:xfrm>
          <a:prstGeom prst="rect">
            <a:avLst/>
          </a:prstGeom>
          <a:noFill/>
        </p:spPr>
        <p:txBody>
          <a:bodyPr wrap="none" rtlCol="0">
            <a:spAutoFit/>
          </a:bodyPr>
          <a:lstStyle/>
          <a:p>
            <a:r>
              <a:rPr kumimoji="1" lang="en-US" altLang="ja-JP" dirty="0" err="1"/>
              <a:t>github</a:t>
            </a:r>
            <a:endParaRPr kumimoji="1" lang="ja-JP" altLang="en-US" dirty="0"/>
          </a:p>
        </p:txBody>
      </p:sp>
      <p:sp>
        <p:nvSpPr>
          <p:cNvPr id="15" name="テキスト ボックス 14">
            <a:extLst>
              <a:ext uri="{FF2B5EF4-FFF2-40B4-BE49-F238E27FC236}">
                <a16:creationId xmlns:a16="http://schemas.microsoft.com/office/drawing/2014/main" id="{3369E454-23C1-40C7-A729-FB62560A3D20}"/>
              </a:ext>
            </a:extLst>
          </p:cNvPr>
          <p:cNvSpPr txBox="1"/>
          <p:nvPr/>
        </p:nvSpPr>
        <p:spPr>
          <a:xfrm>
            <a:off x="3347864" y="4869160"/>
            <a:ext cx="684803" cy="369332"/>
          </a:xfrm>
          <a:prstGeom prst="rect">
            <a:avLst/>
          </a:prstGeom>
          <a:noFill/>
        </p:spPr>
        <p:txBody>
          <a:bodyPr wrap="none" rtlCol="0">
            <a:spAutoFit/>
          </a:bodyPr>
          <a:lstStyle/>
          <a:p>
            <a:r>
              <a:rPr kumimoji="1" lang="en-US" altLang="ja-JP"/>
              <a:t>test2</a:t>
            </a:r>
            <a:endParaRPr kumimoji="1" lang="ja-JP" altLang="en-US" dirty="0"/>
          </a:p>
        </p:txBody>
      </p:sp>
    </p:spTree>
    <p:extLst>
      <p:ext uri="{BB962C8B-B14F-4D97-AF65-F5344CB8AC3E}">
        <p14:creationId xmlns:p14="http://schemas.microsoft.com/office/powerpoint/2010/main" val="356448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2385883-EC1E-4BCF-8341-2D60DE63D6BC}"/>
              </a:ext>
            </a:extLst>
          </p:cNvPr>
          <p:cNvSpPr>
            <a:spLocks noGrp="1"/>
          </p:cNvSpPr>
          <p:nvPr>
            <p:ph type="body" sz="quarter" idx="10"/>
          </p:nvPr>
        </p:nvSpPr>
        <p:spPr/>
        <p:txBody>
          <a:bodyPr/>
          <a:lstStyle/>
          <a:p>
            <a:r>
              <a:rPr kumimoji="1" lang="ja-JP" altLang="en-US"/>
              <a:t>課題</a:t>
            </a:r>
            <a:r>
              <a:rPr kumimoji="1" lang="en-US" altLang="ja-JP"/>
              <a:t>2 – Step 2</a:t>
            </a:r>
            <a:endParaRPr kumimoji="1" lang="ja-JP" altLang="en-US"/>
          </a:p>
        </p:txBody>
      </p:sp>
      <p:pic>
        <p:nvPicPr>
          <p:cNvPr id="3" name="Picture 2" descr="フォルダのイラスト">
            <a:extLst>
              <a:ext uri="{FF2B5EF4-FFF2-40B4-BE49-F238E27FC236}">
                <a16:creationId xmlns:a16="http://schemas.microsoft.com/office/drawing/2014/main" id="{5B2E76CA-90A8-46AF-9D44-276A6A99697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124744"/>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フォルダのイラスト">
            <a:extLst>
              <a:ext uri="{FF2B5EF4-FFF2-40B4-BE49-F238E27FC236}">
                <a16:creationId xmlns:a16="http://schemas.microsoft.com/office/drawing/2014/main" id="{FE45DAE8-E53C-4E2D-97DA-785FC92DF5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688" y="1124744"/>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家のイラスト7">
            <a:extLst>
              <a:ext uri="{FF2B5EF4-FFF2-40B4-BE49-F238E27FC236}">
                <a16:creationId xmlns:a16="http://schemas.microsoft.com/office/drawing/2014/main" id="{D2864BC5-A47E-4C5E-B4C0-A75B6E0A0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1268760"/>
            <a:ext cx="360040" cy="33663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線矢印コネクタ 5">
            <a:extLst>
              <a:ext uri="{FF2B5EF4-FFF2-40B4-BE49-F238E27FC236}">
                <a16:creationId xmlns:a16="http://schemas.microsoft.com/office/drawing/2014/main" id="{424016BB-4B20-41CC-903A-49886C6F969E}"/>
              </a:ext>
            </a:extLst>
          </p:cNvPr>
          <p:cNvCxnSpPr>
            <a:stCxn id="3" idx="3"/>
            <a:endCxn id="4" idx="1"/>
          </p:cNvCxnSpPr>
          <p:nvPr/>
        </p:nvCxnSpPr>
        <p:spPr>
          <a:xfrm>
            <a:off x="1241630" y="1418739"/>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 name="Picture 2" descr="フォルダのイラスト">
            <a:extLst>
              <a:ext uri="{FF2B5EF4-FFF2-40B4-BE49-F238E27FC236}">
                <a16:creationId xmlns:a16="http://schemas.microsoft.com/office/drawing/2014/main" id="{9A053635-5149-470D-B67C-2DF25C60F9F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824" y="1124744"/>
            <a:ext cx="702078" cy="58799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矢印コネクタ 7">
            <a:extLst>
              <a:ext uri="{FF2B5EF4-FFF2-40B4-BE49-F238E27FC236}">
                <a16:creationId xmlns:a16="http://schemas.microsoft.com/office/drawing/2014/main" id="{3508ABC6-25AB-4146-87F8-3C512F53F142}"/>
              </a:ext>
            </a:extLst>
          </p:cNvPr>
          <p:cNvCxnSpPr>
            <a:endCxn id="7" idx="1"/>
          </p:cNvCxnSpPr>
          <p:nvPr/>
        </p:nvCxnSpPr>
        <p:spPr>
          <a:xfrm>
            <a:off x="2465766" y="1418739"/>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0E11C108-C2E2-43F7-96C6-7D892A705DD5}"/>
              </a:ext>
            </a:extLst>
          </p:cNvPr>
          <p:cNvSpPr txBox="1"/>
          <p:nvPr/>
        </p:nvSpPr>
        <p:spPr>
          <a:xfrm>
            <a:off x="1763688" y="1700808"/>
            <a:ext cx="813043" cy="369332"/>
          </a:xfrm>
          <a:prstGeom prst="rect">
            <a:avLst/>
          </a:prstGeom>
          <a:noFill/>
        </p:spPr>
        <p:txBody>
          <a:bodyPr wrap="none" rtlCol="0">
            <a:spAutoFit/>
          </a:bodyPr>
          <a:lstStyle/>
          <a:p>
            <a:r>
              <a:rPr kumimoji="1" lang="en-US" altLang="ja-JP" dirty="0" err="1"/>
              <a:t>github</a:t>
            </a:r>
            <a:endParaRPr kumimoji="1" lang="ja-JP" altLang="en-US" dirty="0"/>
          </a:p>
        </p:txBody>
      </p:sp>
      <p:sp>
        <p:nvSpPr>
          <p:cNvPr id="10" name="テキスト ボックス 9">
            <a:extLst>
              <a:ext uri="{FF2B5EF4-FFF2-40B4-BE49-F238E27FC236}">
                <a16:creationId xmlns:a16="http://schemas.microsoft.com/office/drawing/2014/main" id="{ABED409F-6B5A-4365-868D-5DACADC6EE35}"/>
              </a:ext>
            </a:extLst>
          </p:cNvPr>
          <p:cNvSpPr txBox="1"/>
          <p:nvPr/>
        </p:nvSpPr>
        <p:spPr>
          <a:xfrm>
            <a:off x="3059832" y="1700808"/>
            <a:ext cx="684803" cy="369332"/>
          </a:xfrm>
          <a:prstGeom prst="rect">
            <a:avLst/>
          </a:prstGeom>
          <a:noFill/>
        </p:spPr>
        <p:txBody>
          <a:bodyPr wrap="none" rtlCol="0">
            <a:spAutoFit/>
          </a:bodyPr>
          <a:lstStyle/>
          <a:p>
            <a:r>
              <a:rPr kumimoji="1" lang="en-US" altLang="ja-JP"/>
              <a:t>test2</a:t>
            </a:r>
            <a:endParaRPr kumimoji="1" lang="ja-JP" altLang="en-US" dirty="0"/>
          </a:p>
        </p:txBody>
      </p:sp>
      <p:sp>
        <p:nvSpPr>
          <p:cNvPr id="11" name="テキスト ボックス 10">
            <a:extLst>
              <a:ext uri="{FF2B5EF4-FFF2-40B4-BE49-F238E27FC236}">
                <a16:creationId xmlns:a16="http://schemas.microsoft.com/office/drawing/2014/main" id="{8FA1D426-66DF-4150-B2F2-3EAAD23B33A1}"/>
              </a:ext>
            </a:extLst>
          </p:cNvPr>
          <p:cNvSpPr txBox="1"/>
          <p:nvPr/>
        </p:nvSpPr>
        <p:spPr>
          <a:xfrm>
            <a:off x="4572000" y="1378868"/>
            <a:ext cx="3352200" cy="369332"/>
          </a:xfrm>
          <a:prstGeom prst="rect">
            <a:avLst/>
          </a:prstGeom>
          <a:noFill/>
        </p:spPr>
        <p:txBody>
          <a:bodyPr wrap="none" rtlCol="0">
            <a:spAutoFit/>
          </a:bodyPr>
          <a:lstStyle/>
          <a:p>
            <a:r>
              <a:rPr kumimoji="1" lang="en-US" altLang="ja-JP"/>
              <a:t>VSCod</a:t>
            </a:r>
            <a:r>
              <a:rPr lang="en-US" altLang="ja-JP"/>
              <a:t>e</a:t>
            </a:r>
            <a:r>
              <a:rPr lang="ja-JP" altLang="en-US"/>
              <a:t>でこのフォルダを開く</a:t>
            </a:r>
            <a:endParaRPr kumimoji="1" lang="ja-JP" altLang="en-US"/>
          </a:p>
        </p:txBody>
      </p:sp>
      <p:sp>
        <p:nvSpPr>
          <p:cNvPr id="12" name="四角形: 角を丸くする 11">
            <a:extLst>
              <a:ext uri="{FF2B5EF4-FFF2-40B4-BE49-F238E27FC236}">
                <a16:creationId xmlns:a16="http://schemas.microsoft.com/office/drawing/2014/main" id="{CB9215D8-8C97-4F64-B1F0-4EB72EAB874F}"/>
              </a:ext>
            </a:extLst>
          </p:cNvPr>
          <p:cNvSpPr/>
          <p:nvPr/>
        </p:nvSpPr>
        <p:spPr>
          <a:xfrm>
            <a:off x="2843808" y="1052736"/>
            <a:ext cx="1080120" cy="100811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0C4DD72C-2A95-4D16-B5A0-04B71984FFAD}"/>
              </a:ext>
            </a:extLst>
          </p:cNvPr>
          <p:cNvCxnSpPr>
            <a:stCxn id="11" idx="1"/>
            <a:endCxn id="12" idx="3"/>
          </p:cNvCxnSpPr>
          <p:nvPr/>
        </p:nvCxnSpPr>
        <p:spPr>
          <a:xfrm flipH="1" flipV="1">
            <a:off x="3923928" y="1556792"/>
            <a:ext cx="648072" cy="674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6" name="図 15">
            <a:extLst>
              <a:ext uri="{FF2B5EF4-FFF2-40B4-BE49-F238E27FC236}">
                <a16:creationId xmlns:a16="http://schemas.microsoft.com/office/drawing/2014/main" id="{4073B57A-A870-4D0B-BCD3-53B0C6D0A691}"/>
              </a:ext>
            </a:extLst>
          </p:cNvPr>
          <p:cNvPicPr>
            <a:picLocks noChangeAspect="1"/>
          </p:cNvPicPr>
          <p:nvPr/>
        </p:nvPicPr>
        <p:blipFill>
          <a:blip r:embed="rId4"/>
          <a:stretch>
            <a:fillRect/>
          </a:stretch>
        </p:blipFill>
        <p:spPr>
          <a:xfrm>
            <a:off x="539552" y="2562773"/>
            <a:ext cx="7618152" cy="3888432"/>
          </a:xfrm>
          <a:prstGeom prst="rect">
            <a:avLst/>
          </a:prstGeom>
        </p:spPr>
      </p:pic>
      <p:sp>
        <p:nvSpPr>
          <p:cNvPr id="17" name="四角形: 角を丸くする 16">
            <a:extLst>
              <a:ext uri="{FF2B5EF4-FFF2-40B4-BE49-F238E27FC236}">
                <a16:creationId xmlns:a16="http://schemas.microsoft.com/office/drawing/2014/main" id="{CBB96288-F33E-4E5A-8EA8-D2D8358FDCAF}"/>
              </a:ext>
            </a:extLst>
          </p:cNvPr>
          <p:cNvSpPr/>
          <p:nvPr/>
        </p:nvSpPr>
        <p:spPr>
          <a:xfrm>
            <a:off x="1835696" y="3498877"/>
            <a:ext cx="360040" cy="29641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D227AF5A-A4AF-4663-89BB-B4C13D029825}"/>
              </a:ext>
            </a:extLst>
          </p:cNvPr>
          <p:cNvSpPr/>
          <p:nvPr/>
        </p:nvSpPr>
        <p:spPr>
          <a:xfrm>
            <a:off x="1331640" y="3786909"/>
            <a:ext cx="1791816" cy="2796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616E4FD5-38A9-4E6C-81C0-3C29CEF704D9}"/>
              </a:ext>
            </a:extLst>
          </p:cNvPr>
          <p:cNvSpPr txBox="1"/>
          <p:nvPr/>
        </p:nvSpPr>
        <p:spPr>
          <a:xfrm>
            <a:off x="323528" y="2130725"/>
            <a:ext cx="1800493" cy="369332"/>
          </a:xfrm>
          <a:prstGeom prst="rect">
            <a:avLst/>
          </a:prstGeom>
          <a:noFill/>
        </p:spPr>
        <p:txBody>
          <a:bodyPr wrap="none" rtlCol="0">
            <a:spAutoFit/>
          </a:bodyPr>
          <a:lstStyle/>
          <a:p>
            <a:r>
              <a:rPr kumimoji="1" lang="ja-JP" altLang="en-US"/>
              <a:t>新規作成ボタン</a:t>
            </a:r>
          </a:p>
        </p:txBody>
      </p:sp>
      <p:cxnSp>
        <p:nvCxnSpPr>
          <p:cNvPr id="21" name="コネクタ: カギ線 20">
            <a:extLst>
              <a:ext uri="{FF2B5EF4-FFF2-40B4-BE49-F238E27FC236}">
                <a16:creationId xmlns:a16="http://schemas.microsoft.com/office/drawing/2014/main" id="{0484EE13-7159-4D3E-91AD-D760883CD9A3}"/>
              </a:ext>
            </a:extLst>
          </p:cNvPr>
          <p:cNvCxnSpPr>
            <a:stCxn id="19" idx="3"/>
            <a:endCxn id="17" idx="3"/>
          </p:cNvCxnSpPr>
          <p:nvPr/>
        </p:nvCxnSpPr>
        <p:spPr>
          <a:xfrm>
            <a:off x="2124021" y="2315391"/>
            <a:ext cx="71715" cy="1331694"/>
          </a:xfrm>
          <a:prstGeom prst="bentConnector3">
            <a:avLst>
              <a:gd name="adj1" fmla="val 418762"/>
            </a:avLst>
          </a:prstGeom>
          <a:ln w="2857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7D3C2E00-B73C-48C2-961A-01CC30707B1D}"/>
              </a:ext>
            </a:extLst>
          </p:cNvPr>
          <p:cNvSpPr txBox="1"/>
          <p:nvPr/>
        </p:nvSpPr>
        <p:spPr>
          <a:xfrm>
            <a:off x="4788024" y="5085184"/>
            <a:ext cx="2249334" cy="369332"/>
          </a:xfrm>
          <a:prstGeom prst="rect">
            <a:avLst/>
          </a:prstGeom>
          <a:solidFill>
            <a:schemeClr val="bg1"/>
          </a:solidFill>
        </p:spPr>
        <p:txBody>
          <a:bodyPr wrap="none" rtlCol="0">
            <a:spAutoFit/>
          </a:bodyPr>
          <a:lstStyle/>
          <a:p>
            <a:r>
              <a:rPr kumimoji="1" lang="en-US" altLang="ja-JP"/>
              <a:t>README.md</a:t>
            </a:r>
            <a:r>
              <a:rPr kumimoji="1" lang="ja-JP" altLang="en-US"/>
              <a:t>を作成</a:t>
            </a:r>
          </a:p>
        </p:txBody>
      </p:sp>
      <p:cxnSp>
        <p:nvCxnSpPr>
          <p:cNvPr id="23" name="コネクタ: カギ線 22">
            <a:extLst>
              <a:ext uri="{FF2B5EF4-FFF2-40B4-BE49-F238E27FC236}">
                <a16:creationId xmlns:a16="http://schemas.microsoft.com/office/drawing/2014/main" id="{C350E1F3-9F47-40EA-BF50-C08F556036AE}"/>
              </a:ext>
            </a:extLst>
          </p:cNvPr>
          <p:cNvCxnSpPr>
            <a:cxnSpLocks/>
            <a:stCxn id="22" idx="1"/>
            <a:endCxn id="18" idx="2"/>
          </p:cNvCxnSpPr>
          <p:nvPr/>
        </p:nvCxnSpPr>
        <p:spPr>
          <a:xfrm rot="10800000">
            <a:off x="2227548" y="4066558"/>
            <a:ext cx="2560476" cy="1203293"/>
          </a:xfrm>
          <a:prstGeom prst="bentConnector2">
            <a:avLst/>
          </a:prstGeom>
          <a:ln w="2857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4741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A3C511D-AB75-4EBD-A80F-0C2B6075EA99}"/>
              </a:ext>
            </a:extLst>
          </p:cNvPr>
          <p:cNvSpPr>
            <a:spLocks noGrp="1"/>
          </p:cNvSpPr>
          <p:nvPr>
            <p:ph type="body" sz="quarter" idx="10"/>
          </p:nvPr>
        </p:nvSpPr>
        <p:spPr/>
        <p:txBody>
          <a:bodyPr/>
          <a:lstStyle/>
          <a:p>
            <a:r>
              <a:rPr kumimoji="1" lang="ja-JP" altLang="en-US"/>
              <a:t>課題</a:t>
            </a:r>
            <a:r>
              <a:rPr kumimoji="1" lang="en-US" altLang="ja-JP"/>
              <a:t>2 – Step 1</a:t>
            </a:r>
            <a:endParaRPr kumimoji="1" lang="ja-JP" altLang="en-US"/>
          </a:p>
        </p:txBody>
      </p:sp>
      <p:sp>
        <p:nvSpPr>
          <p:cNvPr id="4" name="テキスト ボックス 3">
            <a:extLst>
              <a:ext uri="{FF2B5EF4-FFF2-40B4-BE49-F238E27FC236}">
                <a16:creationId xmlns:a16="http://schemas.microsoft.com/office/drawing/2014/main" id="{2F5F7287-67E0-4856-8EAD-146F7CFF458C}"/>
              </a:ext>
            </a:extLst>
          </p:cNvPr>
          <p:cNvSpPr txBox="1"/>
          <p:nvPr/>
        </p:nvSpPr>
        <p:spPr>
          <a:xfrm>
            <a:off x="395536" y="1268760"/>
            <a:ext cx="6336704" cy="1384995"/>
          </a:xfrm>
          <a:prstGeom prst="rect">
            <a:avLst/>
          </a:prstGeom>
          <a:noFill/>
          <a:ln>
            <a:solidFill>
              <a:schemeClr val="tx1"/>
            </a:solidFill>
          </a:ln>
        </p:spPr>
        <p:txBody>
          <a:bodyPr wrap="square">
            <a:spAutoFit/>
          </a:bodyPr>
          <a:lstStyle/>
          <a:p>
            <a:r>
              <a:rPr lang="ja-JP" altLang="en-US" sz="2800">
                <a:latin typeface="Consolas" panose="020B0609020204030204" pitchFamily="49" charset="0"/>
              </a:rPr>
              <a:t>git init</a:t>
            </a:r>
          </a:p>
          <a:p>
            <a:r>
              <a:rPr lang="ja-JP" altLang="en-US" sz="2800">
                <a:latin typeface="Consolas" panose="020B0609020204030204" pitchFamily="49" charset="0"/>
              </a:rPr>
              <a:t>git add README.md</a:t>
            </a:r>
          </a:p>
          <a:p>
            <a:r>
              <a:rPr lang="ja-JP" altLang="en-US" sz="2800">
                <a:latin typeface="Consolas" panose="020B0609020204030204" pitchFamily="49" charset="0"/>
              </a:rPr>
              <a:t>git commit -m "initial commit"</a:t>
            </a:r>
          </a:p>
        </p:txBody>
      </p:sp>
      <p:pic>
        <p:nvPicPr>
          <p:cNvPr id="5" name="Picture 2" descr="フォルダのイラスト">
            <a:extLst>
              <a:ext uri="{FF2B5EF4-FFF2-40B4-BE49-F238E27FC236}">
                <a16:creationId xmlns:a16="http://schemas.microsoft.com/office/drawing/2014/main" id="{4005DAA7-42FC-43AE-BB1D-F304B3665D1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4005064"/>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フォルダのイラスト">
            <a:extLst>
              <a:ext uri="{FF2B5EF4-FFF2-40B4-BE49-F238E27FC236}">
                <a16:creationId xmlns:a16="http://schemas.microsoft.com/office/drawing/2014/main" id="{9AF5A1F4-65D1-4860-B3EA-F5E2AA9BAAA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4005064"/>
            <a:ext cx="702078" cy="587990"/>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AFD93023-CC7F-438F-8D1B-3D683DE12681}"/>
              </a:ext>
            </a:extLst>
          </p:cNvPr>
          <p:cNvSpPr txBox="1"/>
          <p:nvPr/>
        </p:nvSpPr>
        <p:spPr>
          <a:xfrm>
            <a:off x="1763688" y="4509120"/>
            <a:ext cx="813043" cy="369332"/>
          </a:xfrm>
          <a:prstGeom prst="rect">
            <a:avLst/>
          </a:prstGeom>
          <a:noFill/>
        </p:spPr>
        <p:txBody>
          <a:bodyPr wrap="none" rtlCol="0">
            <a:spAutoFit/>
          </a:bodyPr>
          <a:lstStyle/>
          <a:p>
            <a:r>
              <a:rPr kumimoji="1" lang="en-US" altLang="ja-JP" dirty="0" err="1"/>
              <a:t>github</a:t>
            </a:r>
            <a:endParaRPr kumimoji="1" lang="ja-JP" altLang="en-US" dirty="0"/>
          </a:p>
        </p:txBody>
      </p:sp>
      <p:pic>
        <p:nvPicPr>
          <p:cNvPr id="8" name="Picture 2" descr="家のイラスト7">
            <a:extLst>
              <a:ext uri="{FF2B5EF4-FFF2-40B4-BE49-F238E27FC236}">
                <a16:creationId xmlns:a16="http://schemas.microsoft.com/office/drawing/2014/main" id="{1D0D7CD0-7C9E-4DD5-A4DF-FA1C749E466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4149080"/>
            <a:ext cx="360040" cy="33663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線矢印コネクタ 8">
            <a:extLst>
              <a:ext uri="{FF2B5EF4-FFF2-40B4-BE49-F238E27FC236}">
                <a16:creationId xmlns:a16="http://schemas.microsoft.com/office/drawing/2014/main" id="{F27FAE0E-C00D-4EC4-AEB5-547773DB07B9}"/>
              </a:ext>
            </a:extLst>
          </p:cNvPr>
          <p:cNvCxnSpPr>
            <a:stCxn id="5" idx="3"/>
            <a:endCxn id="6" idx="1"/>
          </p:cNvCxnSpPr>
          <p:nvPr/>
        </p:nvCxnSpPr>
        <p:spPr>
          <a:xfrm>
            <a:off x="1313638" y="4299059"/>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Picture 2" descr="フォルダのイラスト">
            <a:extLst>
              <a:ext uri="{FF2B5EF4-FFF2-40B4-BE49-F238E27FC236}">
                <a16:creationId xmlns:a16="http://schemas.microsoft.com/office/drawing/2014/main" id="{422F256C-907A-46EF-8349-33F63746A48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9832" y="4005064"/>
            <a:ext cx="702078" cy="58799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線矢印コネクタ 10">
            <a:extLst>
              <a:ext uri="{FF2B5EF4-FFF2-40B4-BE49-F238E27FC236}">
                <a16:creationId xmlns:a16="http://schemas.microsoft.com/office/drawing/2014/main" id="{D54E2C6C-B2BE-4F26-A18C-99648E87DDDA}"/>
              </a:ext>
            </a:extLst>
          </p:cNvPr>
          <p:cNvCxnSpPr>
            <a:endCxn id="10" idx="1"/>
          </p:cNvCxnSpPr>
          <p:nvPr/>
        </p:nvCxnSpPr>
        <p:spPr>
          <a:xfrm>
            <a:off x="2537774" y="4299059"/>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BFBFB022-DBAF-4C4A-BC11-2301F1507658}"/>
              </a:ext>
            </a:extLst>
          </p:cNvPr>
          <p:cNvSpPr txBox="1"/>
          <p:nvPr/>
        </p:nvSpPr>
        <p:spPr>
          <a:xfrm>
            <a:off x="3059832" y="4509120"/>
            <a:ext cx="684803" cy="369332"/>
          </a:xfrm>
          <a:prstGeom prst="rect">
            <a:avLst/>
          </a:prstGeom>
          <a:noFill/>
        </p:spPr>
        <p:txBody>
          <a:bodyPr wrap="none" rtlCol="0">
            <a:spAutoFit/>
          </a:bodyPr>
          <a:lstStyle/>
          <a:p>
            <a:r>
              <a:rPr kumimoji="1" lang="en-US" altLang="ja-JP"/>
              <a:t>test2</a:t>
            </a:r>
            <a:endParaRPr kumimoji="1" lang="ja-JP" altLang="en-US" dirty="0"/>
          </a:p>
        </p:txBody>
      </p:sp>
      <p:pic>
        <p:nvPicPr>
          <p:cNvPr id="13" name="Picture 4">
            <a:extLst>
              <a:ext uri="{FF2B5EF4-FFF2-40B4-BE49-F238E27FC236}">
                <a16:creationId xmlns:a16="http://schemas.microsoft.com/office/drawing/2014/main" id="{6C776344-742D-4396-A112-F0CBA669F84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4149080"/>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手を上げている男の子のイラスト">
            <a:extLst>
              <a:ext uri="{FF2B5EF4-FFF2-40B4-BE49-F238E27FC236}">
                <a16:creationId xmlns:a16="http://schemas.microsoft.com/office/drawing/2014/main" id="{BD8E9E40-224B-45F4-9809-B23D330F7D2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12676" y="3356992"/>
            <a:ext cx="385188" cy="5368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ファイルアイコン（テキスト）">
            <a:extLst>
              <a:ext uri="{FF2B5EF4-FFF2-40B4-BE49-F238E27FC236}">
                <a16:creationId xmlns:a16="http://schemas.microsoft.com/office/drawing/2014/main" id="{D1A67026-4462-4BF8-A881-046597527E8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89437" y="5157192"/>
            <a:ext cx="552167" cy="641226"/>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a:extLst>
              <a:ext uri="{FF2B5EF4-FFF2-40B4-BE49-F238E27FC236}">
                <a16:creationId xmlns:a16="http://schemas.microsoft.com/office/drawing/2014/main" id="{C1863974-C841-4C53-B9C4-90BF1B8C0FF1}"/>
              </a:ext>
            </a:extLst>
          </p:cNvPr>
          <p:cNvSpPr txBox="1"/>
          <p:nvPr/>
        </p:nvSpPr>
        <p:spPr>
          <a:xfrm>
            <a:off x="3635896" y="5805264"/>
            <a:ext cx="877163" cy="261610"/>
          </a:xfrm>
          <a:prstGeom prst="rect">
            <a:avLst/>
          </a:prstGeom>
          <a:noFill/>
        </p:spPr>
        <p:txBody>
          <a:bodyPr wrap="none" rtlCol="0">
            <a:spAutoFit/>
          </a:bodyPr>
          <a:lstStyle/>
          <a:p>
            <a:r>
              <a:rPr kumimoji="1" lang="en-US" altLang="ja-JP" sz="1100">
                <a:latin typeface="Consolas" panose="020B0609020204030204" pitchFamily="49" charset="0"/>
              </a:rPr>
              <a:t>README.md</a:t>
            </a:r>
            <a:endParaRPr kumimoji="1" lang="ja-JP" altLang="en-US" sz="1100">
              <a:latin typeface="Consolas" panose="020B0609020204030204" pitchFamily="49" charset="0"/>
            </a:endParaRPr>
          </a:p>
        </p:txBody>
      </p:sp>
      <p:sp>
        <p:nvSpPr>
          <p:cNvPr id="21" name="フローチャート: 磁気ディスク 20">
            <a:extLst>
              <a:ext uri="{FF2B5EF4-FFF2-40B4-BE49-F238E27FC236}">
                <a16:creationId xmlns:a16="http://schemas.microsoft.com/office/drawing/2014/main" id="{02BA47CB-9627-4099-BB09-09A22C4F3FB1}"/>
              </a:ext>
            </a:extLst>
          </p:cNvPr>
          <p:cNvSpPr/>
          <p:nvPr/>
        </p:nvSpPr>
        <p:spPr>
          <a:xfrm>
            <a:off x="3142473" y="5301208"/>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cxnSp>
        <p:nvCxnSpPr>
          <p:cNvPr id="22" name="直線コネクタ 21">
            <a:extLst>
              <a:ext uri="{FF2B5EF4-FFF2-40B4-BE49-F238E27FC236}">
                <a16:creationId xmlns:a16="http://schemas.microsoft.com/office/drawing/2014/main" id="{9383CF95-33B1-414A-B1F5-D18B1E20983A}"/>
              </a:ext>
            </a:extLst>
          </p:cNvPr>
          <p:cNvCxnSpPr>
            <a:stCxn id="21" idx="1"/>
            <a:endCxn id="12" idx="2"/>
          </p:cNvCxnSpPr>
          <p:nvPr/>
        </p:nvCxnSpPr>
        <p:spPr>
          <a:xfrm flipV="1">
            <a:off x="3394501" y="4878452"/>
            <a:ext cx="7733" cy="4227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コネクタ: カギ線 22">
            <a:extLst>
              <a:ext uri="{FF2B5EF4-FFF2-40B4-BE49-F238E27FC236}">
                <a16:creationId xmlns:a16="http://schemas.microsoft.com/office/drawing/2014/main" id="{FCBF1E1A-8CA7-41BD-BC4C-3BCD1EEBD89C}"/>
              </a:ext>
            </a:extLst>
          </p:cNvPr>
          <p:cNvCxnSpPr>
            <a:stCxn id="12" idx="2"/>
            <a:endCxn id="16" idx="0"/>
          </p:cNvCxnSpPr>
          <p:nvPr/>
        </p:nvCxnSpPr>
        <p:spPr>
          <a:xfrm rot="16200000" flipH="1">
            <a:off x="3594507" y="4686178"/>
            <a:ext cx="278740" cy="663287"/>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0588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853C627-3DE8-4071-985E-E4428A8B67D6}"/>
              </a:ext>
            </a:extLst>
          </p:cNvPr>
          <p:cNvSpPr>
            <a:spLocks noGrp="1"/>
          </p:cNvSpPr>
          <p:nvPr>
            <p:ph type="body" sz="quarter" idx="10"/>
          </p:nvPr>
        </p:nvSpPr>
        <p:spPr/>
        <p:txBody>
          <a:bodyPr/>
          <a:lstStyle/>
          <a:p>
            <a:r>
              <a:rPr kumimoji="1" lang="ja-JP" altLang="en-US"/>
              <a:t>課題</a:t>
            </a:r>
            <a:r>
              <a:rPr lang="en-US" altLang="ja-JP"/>
              <a:t>2</a:t>
            </a:r>
            <a:r>
              <a:rPr kumimoji="1" lang="en-US" altLang="ja-JP"/>
              <a:t> – Step 2</a:t>
            </a:r>
            <a:endParaRPr kumimoji="1" lang="ja-JP" altLang="en-US"/>
          </a:p>
        </p:txBody>
      </p:sp>
      <p:sp>
        <p:nvSpPr>
          <p:cNvPr id="3" name="テキスト ボックス 2">
            <a:extLst>
              <a:ext uri="{FF2B5EF4-FFF2-40B4-BE49-F238E27FC236}">
                <a16:creationId xmlns:a16="http://schemas.microsoft.com/office/drawing/2014/main" id="{EAF17105-B426-4541-A12B-B5AD207C8906}"/>
              </a:ext>
            </a:extLst>
          </p:cNvPr>
          <p:cNvSpPr txBox="1"/>
          <p:nvPr/>
        </p:nvSpPr>
        <p:spPr>
          <a:xfrm>
            <a:off x="323528" y="908720"/>
            <a:ext cx="5612434" cy="523220"/>
          </a:xfrm>
          <a:prstGeom prst="rect">
            <a:avLst/>
          </a:prstGeom>
          <a:noFill/>
        </p:spPr>
        <p:txBody>
          <a:bodyPr wrap="none" rtlCol="0">
            <a:spAutoFit/>
          </a:bodyPr>
          <a:lstStyle/>
          <a:p>
            <a:r>
              <a:rPr kumimoji="1" lang="en-US" altLang="ja-JP" sz="2800"/>
              <a:t>GitHub</a:t>
            </a:r>
            <a:r>
              <a:rPr kumimoji="1" lang="ja-JP" altLang="en-US" sz="2800"/>
              <a:t>上にベアリポジトリを作る</a:t>
            </a:r>
          </a:p>
        </p:txBody>
      </p:sp>
      <p:pic>
        <p:nvPicPr>
          <p:cNvPr id="5" name="図 4">
            <a:extLst>
              <a:ext uri="{FF2B5EF4-FFF2-40B4-BE49-F238E27FC236}">
                <a16:creationId xmlns:a16="http://schemas.microsoft.com/office/drawing/2014/main" id="{59F43244-ABC3-482A-8786-2BD8EBF89DD8}"/>
              </a:ext>
            </a:extLst>
          </p:cNvPr>
          <p:cNvPicPr>
            <a:picLocks noChangeAspect="1"/>
          </p:cNvPicPr>
          <p:nvPr/>
        </p:nvPicPr>
        <p:blipFill>
          <a:blip r:embed="rId2"/>
          <a:stretch>
            <a:fillRect/>
          </a:stretch>
        </p:blipFill>
        <p:spPr>
          <a:xfrm>
            <a:off x="467544" y="1484784"/>
            <a:ext cx="6336704" cy="4951077"/>
          </a:xfrm>
          <a:prstGeom prst="rect">
            <a:avLst/>
          </a:prstGeom>
        </p:spPr>
      </p:pic>
      <p:sp>
        <p:nvSpPr>
          <p:cNvPr id="6" name="四角形: 角を丸くする 5">
            <a:extLst>
              <a:ext uri="{FF2B5EF4-FFF2-40B4-BE49-F238E27FC236}">
                <a16:creationId xmlns:a16="http://schemas.microsoft.com/office/drawing/2014/main" id="{58506C54-2FFF-4D7C-BC04-DF11929AAC4B}"/>
              </a:ext>
            </a:extLst>
          </p:cNvPr>
          <p:cNvSpPr/>
          <p:nvPr/>
        </p:nvSpPr>
        <p:spPr>
          <a:xfrm>
            <a:off x="611560" y="3212976"/>
            <a:ext cx="4896544"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E1D55031-D29E-4454-B47B-8E60FFB9C338}"/>
              </a:ext>
            </a:extLst>
          </p:cNvPr>
          <p:cNvSpPr/>
          <p:nvPr/>
        </p:nvSpPr>
        <p:spPr>
          <a:xfrm>
            <a:off x="611560" y="4005064"/>
            <a:ext cx="4896544" cy="4320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8E0183DB-E30C-4F4C-9246-2B0C1184F5C4}"/>
              </a:ext>
            </a:extLst>
          </p:cNvPr>
          <p:cNvSpPr/>
          <p:nvPr/>
        </p:nvSpPr>
        <p:spPr>
          <a:xfrm>
            <a:off x="611560" y="4797152"/>
            <a:ext cx="216024" cy="108012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F5540EF7-9D23-455A-AD6C-947B89F4DB1F}"/>
              </a:ext>
            </a:extLst>
          </p:cNvPr>
          <p:cNvSpPr txBox="1"/>
          <p:nvPr/>
        </p:nvSpPr>
        <p:spPr>
          <a:xfrm>
            <a:off x="7020272" y="3070701"/>
            <a:ext cx="2108269" cy="646331"/>
          </a:xfrm>
          <a:prstGeom prst="rect">
            <a:avLst/>
          </a:prstGeom>
          <a:noFill/>
        </p:spPr>
        <p:txBody>
          <a:bodyPr wrap="none" rtlCol="0">
            <a:spAutoFit/>
          </a:bodyPr>
          <a:lstStyle/>
          <a:p>
            <a:r>
              <a:rPr lang="ja-JP" altLang="en-US"/>
              <a:t>説明</a:t>
            </a:r>
            <a:endParaRPr lang="en-US" altLang="ja-JP"/>
          </a:p>
          <a:p>
            <a:r>
              <a:rPr kumimoji="1" lang="ja-JP" altLang="en-US"/>
              <a:t>「</a:t>
            </a:r>
            <a:r>
              <a:rPr kumimoji="1" lang="en-US" altLang="ja-JP"/>
              <a:t>2nd repository</a:t>
            </a:r>
            <a:r>
              <a:rPr kumimoji="1" lang="ja-JP" altLang="en-US"/>
              <a:t>」</a:t>
            </a:r>
          </a:p>
        </p:txBody>
      </p:sp>
      <p:sp>
        <p:nvSpPr>
          <p:cNvPr id="10" name="テキスト ボックス 9">
            <a:extLst>
              <a:ext uri="{FF2B5EF4-FFF2-40B4-BE49-F238E27FC236}">
                <a16:creationId xmlns:a16="http://schemas.microsoft.com/office/drawing/2014/main" id="{CD84E152-B082-4BCE-94C0-038D4DAC7961}"/>
              </a:ext>
            </a:extLst>
          </p:cNvPr>
          <p:cNvSpPr txBox="1"/>
          <p:nvPr/>
        </p:nvSpPr>
        <p:spPr>
          <a:xfrm>
            <a:off x="7164288" y="4036422"/>
            <a:ext cx="1595309" cy="369332"/>
          </a:xfrm>
          <a:prstGeom prst="rect">
            <a:avLst/>
          </a:prstGeom>
          <a:noFill/>
        </p:spPr>
        <p:txBody>
          <a:bodyPr wrap="none" rtlCol="0">
            <a:spAutoFit/>
          </a:bodyPr>
          <a:lstStyle/>
          <a:p>
            <a:r>
              <a:rPr kumimoji="1" lang="en-US" altLang="ja-JP"/>
              <a:t>Private</a:t>
            </a:r>
            <a:r>
              <a:rPr kumimoji="1" lang="ja-JP" altLang="en-US"/>
              <a:t>を選ぶ</a:t>
            </a:r>
            <a:endParaRPr kumimoji="1" lang="en-US" altLang="ja-JP"/>
          </a:p>
        </p:txBody>
      </p:sp>
      <p:cxnSp>
        <p:nvCxnSpPr>
          <p:cNvPr id="12" name="直線矢印コネクタ 11">
            <a:extLst>
              <a:ext uri="{FF2B5EF4-FFF2-40B4-BE49-F238E27FC236}">
                <a16:creationId xmlns:a16="http://schemas.microsoft.com/office/drawing/2014/main" id="{3DF0EA49-1C32-42FC-B50B-A775D53B5F8E}"/>
              </a:ext>
            </a:extLst>
          </p:cNvPr>
          <p:cNvCxnSpPr>
            <a:stCxn id="10" idx="1"/>
            <a:endCxn id="7" idx="3"/>
          </p:cNvCxnSpPr>
          <p:nvPr/>
        </p:nvCxnSpPr>
        <p:spPr>
          <a:xfrm flipH="1">
            <a:off x="5508104" y="4221088"/>
            <a:ext cx="165618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4F4179E7-1B1A-4925-B47E-8C7A5F8E7CFF}"/>
              </a:ext>
            </a:extLst>
          </p:cNvPr>
          <p:cNvCxnSpPr>
            <a:cxnSpLocks/>
            <a:stCxn id="9" idx="1"/>
            <a:endCxn id="6" idx="3"/>
          </p:cNvCxnSpPr>
          <p:nvPr/>
        </p:nvCxnSpPr>
        <p:spPr>
          <a:xfrm flipH="1" flipV="1">
            <a:off x="5508104" y="3392996"/>
            <a:ext cx="1512168" cy="87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44CCFC33-D40C-4767-9CD9-F8954AFE23B8}"/>
              </a:ext>
            </a:extLst>
          </p:cNvPr>
          <p:cNvSpPr txBox="1"/>
          <p:nvPr/>
        </p:nvSpPr>
        <p:spPr>
          <a:xfrm>
            <a:off x="5652120" y="5229200"/>
            <a:ext cx="2954655" cy="369332"/>
          </a:xfrm>
          <a:prstGeom prst="rect">
            <a:avLst/>
          </a:prstGeom>
          <a:noFill/>
        </p:spPr>
        <p:txBody>
          <a:bodyPr wrap="none" rtlCol="0">
            <a:spAutoFit/>
          </a:bodyPr>
          <a:lstStyle/>
          <a:p>
            <a:r>
              <a:rPr kumimoji="1" lang="ja-JP" altLang="en-US"/>
              <a:t>チェックを全て外しておく</a:t>
            </a:r>
          </a:p>
        </p:txBody>
      </p:sp>
      <p:cxnSp>
        <p:nvCxnSpPr>
          <p:cNvPr id="19" name="直線矢印コネクタ 18">
            <a:extLst>
              <a:ext uri="{FF2B5EF4-FFF2-40B4-BE49-F238E27FC236}">
                <a16:creationId xmlns:a16="http://schemas.microsoft.com/office/drawing/2014/main" id="{00FD2144-D551-486D-B024-745B220D78A7}"/>
              </a:ext>
            </a:extLst>
          </p:cNvPr>
          <p:cNvCxnSpPr>
            <a:endCxn id="8" idx="3"/>
          </p:cNvCxnSpPr>
          <p:nvPr/>
        </p:nvCxnSpPr>
        <p:spPr>
          <a:xfrm flipH="1" flipV="1">
            <a:off x="827584" y="5337212"/>
            <a:ext cx="4824536" cy="3600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933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F976018-5B09-4B3F-A754-20A247081A59}"/>
              </a:ext>
            </a:extLst>
          </p:cNvPr>
          <p:cNvSpPr>
            <a:spLocks noGrp="1"/>
          </p:cNvSpPr>
          <p:nvPr>
            <p:ph type="body" sz="quarter" idx="10"/>
          </p:nvPr>
        </p:nvSpPr>
        <p:spPr/>
        <p:txBody>
          <a:bodyPr/>
          <a:lstStyle/>
          <a:p>
            <a:r>
              <a:rPr kumimoji="1" lang="ja-JP" altLang="en-US"/>
              <a:t>課題</a:t>
            </a:r>
            <a:r>
              <a:rPr lang="en-US" altLang="ja-JP"/>
              <a:t>2</a:t>
            </a:r>
            <a:r>
              <a:rPr kumimoji="1" lang="en-US" altLang="ja-JP"/>
              <a:t> – Step 2</a:t>
            </a:r>
            <a:endParaRPr kumimoji="1" lang="ja-JP" altLang="en-US"/>
          </a:p>
        </p:txBody>
      </p:sp>
      <p:pic>
        <p:nvPicPr>
          <p:cNvPr id="4" name="図 3">
            <a:extLst>
              <a:ext uri="{FF2B5EF4-FFF2-40B4-BE49-F238E27FC236}">
                <a16:creationId xmlns:a16="http://schemas.microsoft.com/office/drawing/2014/main" id="{7D69CB79-2CB8-44BA-A5DE-4D1CB821350E}"/>
              </a:ext>
            </a:extLst>
          </p:cNvPr>
          <p:cNvPicPr>
            <a:picLocks noChangeAspect="1"/>
          </p:cNvPicPr>
          <p:nvPr/>
        </p:nvPicPr>
        <p:blipFill>
          <a:blip r:embed="rId2"/>
          <a:stretch>
            <a:fillRect/>
          </a:stretch>
        </p:blipFill>
        <p:spPr>
          <a:xfrm>
            <a:off x="251520" y="1052736"/>
            <a:ext cx="8547036" cy="5040560"/>
          </a:xfrm>
          <a:prstGeom prst="rect">
            <a:avLst/>
          </a:prstGeom>
        </p:spPr>
      </p:pic>
      <p:sp>
        <p:nvSpPr>
          <p:cNvPr id="5" name="四角形: 角を丸くする 4">
            <a:extLst>
              <a:ext uri="{FF2B5EF4-FFF2-40B4-BE49-F238E27FC236}">
                <a16:creationId xmlns:a16="http://schemas.microsoft.com/office/drawing/2014/main" id="{F1368D29-6317-48F6-8715-7B2ED40EB411}"/>
              </a:ext>
            </a:extLst>
          </p:cNvPr>
          <p:cNvSpPr/>
          <p:nvPr/>
        </p:nvSpPr>
        <p:spPr>
          <a:xfrm>
            <a:off x="7812360" y="2924944"/>
            <a:ext cx="36004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C9CB8E37-0980-42FF-9E43-D42171C65663}"/>
              </a:ext>
            </a:extLst>
          </p:cNvPr>
          <p:cNvSpPr txBox="1"/>
          <p:nvPr/>
        </p:nvSpPr>
        <p:spPr>
          <a:xfrm>
            <a:off x="35496" y="5877272"/>
            <a:ext cx="8610049" cy="369332"/>
          </a:xfrm>
          <a:prstGeom prst="rect">
            <a:avLst/>
          </a:prstGeom>
          <a:solidFill>
            <a:schemeClr val="bg1"/>
          </a:solidFill>
          <a:ln>
            <a:solidFill>
              <a:schemeClr val="tx1"/>
            </a:solidFill>
          </a:ln>
        </p:spPr>
        <p:txBody>
          <a:bodyPr wrap="none" rtlCol="0">
            <a:spAutoFit/>
          </a:bodyPr>
          <a:lstStyle/>
          <a:p>
            <a:r>
              <a:rPr kumimoji="1" lang="ja-JP" altLang="en-US"/>
              <a:t>「</a:t>
            </a:r>
            <a:r>
              <a:rPr kumimoji="1" lang="en-US" altLang="ja-JP"/>
              <a:t>…or push an existing repository from the command line</a:t>
            </a:r>
            <a:r>
              <a:rPr kumimoji="1" lang="ja-JP" altLang="en-US"/>
              <a:t>」のコピーボタンを押す</a:t>
            </a:r>
          </a:p>
        </p:txBody>
      </p:sp>
      <p:cxnSp>
        <p:nvCxnSpPr>
          <p:cNvPr id="8" name="コネクタ: カギ線 7">
            <a:extLst>
              <a:ext uri="{FF2B5EF4-FFF2-40B4-BE49-F238E27FC236}">
                <a16:creationId xmlns:a16="http://schemas.microsoft.com/office/drawing/2014/main" id="{8D56F2E3-5454-4F3D-B6F1-4D0CBDE6808D}"/>
              </a:ext>
            </a:extLst>
          </p:cNvPr>
          <p:cNvCxnSpPr>
            <a:stCxn id="6" idx="3"/>
            <a:endCxn id="5" idx="3"/>
          </p:cNvCxnSpPr>
          <p:nvPr/>
        </p:nvCxnSpPr>
        <p:spPr>
          <a:xfrm flipH="1" flipV="1">
            <a:off x="8172400" y="3104964"/>
            <a:ext cx="473145" cy="2956974"/>
          </a:xfrm>
          <a:prstGeom prst="bentConnector3">
            <a:avLst>
              <a:gd name="adj1" fmla="val -4831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1521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6B0F8E2-8DFC-4AC4-B6B6-F63337D03E3B}"/>
              </a:ext>
            </a:extLst>
          </p:cNvPr>
          <p:cNvSpPr>
            <a:spLocks noGrp="1"/>
          </p:cNvSpPr>
          <p:nvPr>
            <p:ph type="body" sz="quarter" idx="10"/>
          </p:nvPr>
        </p:nvSpPr>
        <p:spPr/>
        <p:txBody>
          <a:bodyPr/>
          <a:lstStyle/>
          <a:p>
            <a:r>
              <a:rPr kumimoji="1" lang="ja-JP" altLang="en-US"/>
              <a:t>課題</a:t>
            </a:r>
            <a:r>
              <a:rPr lang="en-US" altLang="ja-JP"/>
              <a:t>2</a:t>
            </a:r>
            <a:r>
              <a:rPr kumimoji="1" lang="en-US" altLang="ja-JP"/>
              <a:t> – Step 2</a:t>
            </a:r>
            <a:endParaRPr kumimoji="1" lang="ja-JP" altLang="en-US"/>
          </a:p>
        </p:txBody>
      </p:sp>
      <p:sp>
        <p:nvSpPr>
          <p:cNvPr id="4" name="テキスト ボックス 3">
            <a:extLst>
              <a:ext uri="{FF2B5EF4-FFF2-40B4-BE49-F238E27FC236}">
                <a16:creationId xmlns:a16="http://schemas.microsoft.com/office/drawing/2014/main" id="{A7B9A577-5EC1-490A-BDBE-DE8CBA111DF5}"/>
              </a:ext>
            </a:extLst>
          </p:cNvPr>
          <p:cNvSpPr txBox="1"/>
          <p:nvPr/>
        </p:nvSpPr>
        <p:spPr>
          <a:xfrm>
            <a:off x="179512" y="1628800"/>
            <a:ext cx="7992888" cy="923330"/>
          </a:xfrm>
          <a:prstGeom prst="rect">
            <a:avLst/>
          </a:prstGeom>
          <a:noFill/>
          <a:ln>
            <a:solidFill>
              <a:schemeClr val="tx1"/>
            </a:solidFill>
          </a:ln>
        </p:spPr>
        <p:txBody>
          <a:bodyPr wrap="square">
            <a:spAutoFit/>
          </a:bodyPr>
          <a:lstStyle/>
          <a:p>
            <a:r>
              <a:rPr lang="ja-JP" altLang="en-US">
                <a:solidFill>
                  <a:srgbClr val="FF0000"/>
                </a:solidFill>
                <a:latin typeface="Consolas" panose="020B0609020204030204" pitchFamily="49" charset="0"/>
              </a:rPr>
              <a:t>git remote add origin git@github.com:アカウント名/test2.git</a:t>
            </a:r>
          </a:p>
          <a:p>
            <a:r>
              <a:rPr lang="ja-JP" altLang="en-US">
                <a:solidFill>
                  <a:srgbClr val="FF0000"/>
                </a:solidFill>
                <a:latin typeface="Consolas" panose="020B0609020204030204" pitchFamily="49" charset="0"/>
              </a:rPr>
              <a:t>git branch -M main</a:t>
            </a:r>
          </a:p>
          <a:p>
            <a:r>
              <a:rPr lang="ja-JP" altLang="en-US">
                <a:solidFill>
                  <a:srgbClr val="FF0000"/>
                </a:solidFill>
                <a:latin typeface="Consolas" panose="020B0609020204030204" pitchFamily="49" charset="0"/>
              </a:rPr>
              <a:t>git push -u origin main</a:t>
            </a:r>
          </a:p>
        </p:txBody>
      </p:sp>
      <p:sp>
        <p:nvSpPr>
          <p:cNvPr id="5" name="テキスト ボックス 4">
            <a:extLst>
              <a:ext uri="{FF2B5EF4-FFF2-40B4-BE49-F238E27FC236}">
                <a16:creationId xmlns:a16="http://schemas.microsoft.com/office/drawing/2014/main" id="{6B495E8D-F58F-458F-A70B-BE2E32DF340E}"/>
              </a:ext>
            </a:extLst>
          </p:cNvPr>
          <p:cNvSpPr txBox="1"/>
          <p:nvPr/>
        </p:nvSpPr>
        <p:spPr>
          <a:xfrm>
            <a:off x="251520" y="1196752"/>
            <a:ext cx="7071167" cy="369332"/>
          </a:xfrm>
          <a:prstGeom prst="rect">
            <a:avLst/>
          </a:prstGeom>
          <a:noFill/>
        </p:spPr>
        <p:txBody>
          <a:bodyPr wrap="none" rtlCol="0">
            <a:spAutoFit/>
          </a:bodyPr>
          <a:lstStyle/>
          <a:p>
            <a:r>
              <a:rPr lang="ja-JP" altLang="en-US"/>
              <a:t>先ほどコピーした三行を、そのまま</a:t>
            </a:r>
            <a:r>
              <a:rPr lang="en-US" altLang="ja-JP"/>
              <a:t>Git Bash</a:t>
            </a:r>
            <a:r>
              <a:rPr lang="ja-JP" altLang="en-US"/>
              <a:t>に貼り付けて実行する</a:t>
            </a:r>
            <a:endParaRPr kumimoji="1" lang="ja-JP" altLang="en-US"/>
          </a:p>
        </p:txBody>
      </p:sp>
      <p:pic>
        <p:nvPicPr>
          <p:cNvPr id="6" name="Picture 8" descr="パソコンを使う会社員のイラスト（男性・笑顔）">
            <a:extLst>
              <a:ext uri="{FF2B5EF4-FFF2-40B4-BE49-F238E27FC236}">
                <a16:creationId xmlns:a16="http://schemas.microsoft.com/office/drawing/2014/main" id="{4170C816-287D-4E6B-834D-7ECE2BC3827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2996952"/>
            <a:ext cx="720080" cy="1045759"/>
          </a:xfrm>
          <a:prstGeom prst="rect">
            <a:avLst/>
          </a:prstGeom>
          <a:noFill/>
          <a:extLst>
            <a:ext uri="{909E8E84-426E-40DD-AFC4-6F175D3DCCD1}">
              <a14:hiddenFill xmlns:a14="http://schemas.microsoft.com/office/drawing/2010/main">
                <a:solidFill>
                  <a:srgbClr val="FFFFFF"/>
                </a:solidFill>
              </a14:hiddenFill>
            </a:ext>
          </a:extLst>
        </p:spPr>
      </p:pic>
      <p:sp>
        <p:nvSpPr>
          <p:cNvPr id="7" name="矢印: 右 6">
            <a:extLst>
              <a:ext uri="{FF2B5EF4-FFF2-40B4-BE49-F238E27FC236}">
                <a16:creationId xmlns:a16="http://schemas.microsoft.com/office/drawing/2014/main" id="{EF4E7EEF-189E-478D-A8A8-97079A102A86}"/>
              </a:ext>
            </a:extLst>
          </p:cNvPr>
          <p:cNvSpPr/>
          <p:nvPr/>
        </p:nvSpPr>
        <p:spPr>
          <a:xfrm rot="10800000" flipH="1">
            <a:off x="2987824" y="4725144"/>
            <a:ext cx="2880320" cy="64807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B23FC7A6-F8E6-4EA1-9BFD-F5FC8A4660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2240" y="3814880"/>
            <a:ext cx="738048" cy="738048"/>
          </a:xfrm>
          <a:prstGeom prst="rect">
            <a:avLst/>
          </a:prstGeom>
        </p:spPr>
      </p:pic>
      <p:pic>
        <p:nvPicPr>
          <p:cNvPr id="9" name="図 8">
            <a:extLst>
              <a:ext uri="{FF2B5EF4-FFF2-40B4-BE49-F238E27FC236}">
                <a16:creationId xmlns:a16="http://schemas.microsoft.com/office/drawing/2014/main" id="{C2AB7D16-139F-458E-99F5-E6DEABAD85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44209" y="3114546"/>
            <a:ext cx="1368152" cy="560942"/>
          </a:xfrm>
          <a:prstGeom prst="rect">
            <a:avLst/>
          </a:prstGeom>
        </p:spPr>
      </p:pic>
      <p:pic>
        <p:nvPicPr>
          <p:cNvPr id="10" name="Picture 2" descr="フォルダのイラスト">
            <a:extLst>
              <a:ext uri="{FF2B5EF4-FFF2-40B4-BE49-F238E27FC236}">
                <a16:creationId xmlns:a16="http://schemas.microsoft.com/office/drawing/2014/main" id="{B00589DF-F74E-4746-960D-CDA42E387B6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7584" y="4437112"/>
            <a:ext cx="702078" cy="587990"/>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BF78FEDF-2F75-4EA8-AAED-F0D1554EC8B6}"/>
              </a:ext>
            </a:extLst>
          </p:cNvPr>
          <p:cNvSpPr txBox="1"/>
          <p:nvPr/>
        </p:nvSpPr>
        <p:spPr>
          <a:xfrm>
            <a:off x="827584" y="4941168"/>
            <a:ext cx="684803" cy="369332"/>
          </a:xfrm>
          <a:prstGeom prst="rect">
            <a:avLst/>
          </a:prstGeom>
          <a:noFill/>
        </p:spPr>
        <p:txBody>
          <a:bodyPr wrap="none" rtlCol="0">
            <a:spAutoFit/>
          </a:bodyPr>
          <a:lstStyle/>
          <a:p>
            <a:r>
              <a:rPr kumimoji="1" lang="en-US" altLang="ja-JP"/>
              <a:t>test2</a:t>
            </a:r>
            <a:endParaRPr kumimoji="1" lang="ja-JP" altLang="en-US" dirty="0"/>
          </a:p>
        </p:txBody>
      </p:sp>
      <p:pic>
        <p:nvPicPr>
          <p:cNvPr id="12" name="Picture 4">
            <a:extLst>
              <a:ext uri="{FF2B5EF4-FFF2-40B4-BE49-F238E27FC236}">
                <a16:creationId xmlns:a16="http://schemas.microsoft.com/office/drawing/2014/main" id="{31F2C0EC-5F71-4E47-B7A0-C0AF3AC8FA3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71600" y="4581128"/>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ファイルアイコン（テキスト）">
            <a:extLst>
              <a:ext uri="{FF2B5EF4-FFF2-40B4-BE49-F238E27FC236}">
                <a16:creationId xmlns:a16="http://schemas.microsoft.com/office/drawing/2014/main" id="{30A77AFB-49BE-4277-845D-7AC83212F3B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57189" y="5589240"/>
            <a:ext cx="552167" cy="641226"/>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a:extLst>
              <a:ext uri="{FF2B5EF4-FFF2-40B4-BE49-F238E27FC236}">
                <a16:creationId xmlns:a16="http://schemas.microsoft.com/office/drawing/2014/main" id="{DCC69506-26D0-4A64-8A14-FBE6EB9271BE}"/>
              </a:ext>
            </a:extLst>
          </p:cNvPr>
          <p:cNvSpPr txBox="1"/>
          <p:nvPr/>
        </p:nvSpPr>
        <p:spPr>
          <a:xfrm>
            <a:off x="1403648" y="6237312"/>
            <a:ext cx="877163" cy="261610"/>
          </a:xfrm>
          <a:prstGeom prst="rect">
            <a:avLst/>
          </a:prstGeom>
          <a:noFill/>
        </p:spPr>
        <p:txBody>
          <a:bodyPr wrap="none" rtlCol="0">
            <a:spAutoFit/>
          </a:bodyPr>
          <a:lstStyle/>
          <a:p>
            <a:r>
              <a:rPr kumimoji="1" lang="en-US" altLang="ja-JP" sz="1100">
                <a:latin typeface="Consolas" panose="020B0609020204030204" pitchFamily="49" charset="0"/>
              </a:rPr>
              <a:t>README.md</a:t>
            </a:r>
            <a:endParaRPr kumimoji="1" lang="ja-JP" altLang="en-US" sz="1100">
              <a:latin typeface="Consolas" panose="020B0609020204030204" pitchFamily="49" charset="0"/>
            </a:endParaRPr>
          </a:p>
        </p:txBody>
      </p:sp>
      <p:sp>
        <p:nvSpPr>
          <p:cNvPr id="15" name="フローチャート: 磁気ディスク 14">
            <a:extLst>
              <a:ext uri="{FF2B5EF4-FFF2-40B4-BE49-F238E27FC236}">
                <a16:creationId xmlns:a16="http://schemas.microsoft.com/office/drawing/2014/main" id="{0B7BCDD6-FFE0-41E9-9355-6DC7C47CA77B}"/>
              </a:ext>
            </a:extLst>
          </p:cNvPr>
          <p:cNvSpPr/>
          <p:nvPr/>
        </p:nvSpPr>
        <p:spPr>
          <a:xfrm>
            <a:off x="913309" y="5733256"/>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cxnSp>
        <p:nvCxnSpPr>
          <p:cNvPr id="16" name="直線コネクタ 15">
            <a:extLst>
              <a:ext uri="{FF2B5EF4-FFF2-40B4-BE49-F238E27FC236}">
                <a16:creationId xmlns:a16="http://schemas.microsoft.com/office/drawing/2014/main" id="{C47102E5-1032-4CE3-A058-3960482F5BA8}"/>
              </a:ext>
            </a:extLst>
          </p:cNvPr>
          <p:cNvCxnSpPr>
            <a:stCxn id="15" idx="1"/>
            <a:endCxn id="11" idx="2"/>
          </p:cNvCxnSpPr>
          <p:nvPr/>
        </p:nvCxnSpPr>
        <p:spPr>
          <a:xfrm flipV="1">
            <a:off x="1165337" y="5310500"/>
            <a:ext cx="4649" cy="4227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C26F1F0C-D3B9-457E-A400-614E2633B045}"/>
              </a:ext>
            </a:extLst>
          </p:cNvPr>
          <p:cNvCxnSpPr>
            <a:stCxn id="11" idx="2"/>
            <a:endCxn id="13" idx="0"/>
          </p:cNvCxnSpPr>
          <p:nvPr/>
        </p:nvCxnSpPr>
        <p:spPr>
          <a:xfrm rot="16200000" flipH="1">
            <a:off x="1362259" y="5118226"/>
            <a:ext cx="278740" cy="663287"/>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四角形: 角を丸くする 17">
            <a:extLst>
              <a:ext uri="{FF2B5EF4-FFF2-40B4-BE49-F238E27FC236}">
                <a16:creationId xmlns:a16="http://schemas.microsoft.com/office/drawing/2014/main" id="{6DA7DBF8-80BC-4691-86DB-D11DD283F2C0}"/>
              </a:ext>
            </a:extLst>
          </p:cNvPr>
          <p:cNvSpPr/>
          <p:nvPr/>
        </p:nvSpPr>
        <p:spPr>
          <a:xfrm>
            <a:off x="539552" y="4293096"/>
            <a:ext cx="2088232" cy="2160240"/>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4775B56C-E736-4D48-8E02-5E0CEDFDE536}"/>
              </a:ext>
            </a:extLst>
          </p:cNvPr>
          <p:cNvSpPr txBox="1"/>
          <p:nvPr/>
        </p:nvSpPr>
        <p:spPr>
          <a:xfrm>
            <a:off x="2987824" y="3789040"/>
            <a:ext cx="2954655" cy="830997"/>
          </a:xfrm>
          <a:prstGeom prst="rect">
            <a:avLst/>
          </a:prstGeom>
          <a:noFill/>
        </p:spPr>
        <p:txBody>
          <a:bodyPr wrap="none" rtlCol="0">
            <a:spAutoFit/>
          </a:bodyPr>
          <a:lstStyle/>
          <a:p>
            <a:r>
              <a:rPr kumimoji="1" lang="ja-JP" altLang="en-US" sz="2400"/>
              <a:t>リモートを登録して</a:t>
            </a:r>
            <a:endParaRPr kumimoji="1" lang="en-US" altLang="ja-JP" sz="2400"/>
          </a:p>
          <a:p>
            <a:r>
              <a:rPr lang="en-US" altLang="ja-JP" sz="2400"/>
              <a:t>git push</a:t>
            </a:r>
            <a:endParaRPr kumimoji="1" lang="ja-JP" altLang="en-US" sz="2400"/>
          </a:p>
        </p:txBody>
      </p:sp>
      <p:sp>
        <p:nvSpPr>
          <p:cNvPr id="20" name="フローチャート: 磁気ディスク 19">
            <a:extLst>
              <a:ext uri="{FF2B5EF4-FFF2-40B4-BE49-F238E27FC236}">
                <a16:creationId xmlns:a16="http://schemas.microsoft.com/office/drawing/2014/main" id="{9D59AA91-4F1D-43F2-9ACC-29DCBD1D2984}"/>
              </a:ext>
            </a:extLst>
          </p:cNvPr>
          <p:cNvSpPr/>
          <p:nvPr/>
        </p:nvSpPr>
        <p:spPr>
          <a:xfrm>
            <a:off x="6948264" y="5517232"/>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sp>
        <p:nvSpPr>
          <p:cNvPr id="21" name="四角形: 角を丸くする 20">
            <a:extLst>
              <a:ext uri="{FF2B5EF4-FFF2-40B4-BE49-F238E27FC236}">
                <a16:creationId xmlns:a16="http://schemas.microsoft.com/office/drawing/2014/main" id="{6B9E50E6-C9F2-48DF-B775-0CCC3906EFE3}"/>
              </a:ext>
            </a:extLst>
          </p:cNvPr>
          <p:cNvSpPr/>
          <p:nvPr/>
        </p:nvSpPr>
        <p:spPr>
          <a:xfrm>
            <a:off x="6732240" y="5373216"/>
            <a:ext cx="936104" cy="57606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8D710233-E660-436A-9CF2-FF450C495850}"/>
              </a:ext>
            </a:extLst>
          </p:cNvPr>
          <p:cNvSpPr txBox="1"/>
          <p:nvPr/>
        </p:nvSpPr>
        <p:spPr>
          <a:xfrm>
            <a:off x="6300192" y="4869160"/>
            <a:ext cx="2262158" cy="369332"/>
          </a:xfrm>
          <a:prstGeom prst="rect">
            <a:avLst/>
          </a:prstGeom>
          <a:noFill/>
        </p:spPr>
        <p:txBody>
          <a:bodyPr wrap="none" rtlCol="0">
            <a:spAutoFit/>
          </a:bodyPr>
          <a:lstStyle/>
          <a:p>
            <a:pPr algn="ctr"/>
            <a:r>
              <a:rPr lang="ja-JP" altLang="en-US" dirty="0"/>
              <a:t>リモートリポジトリ</a:t>
            </a:r>
            <a:endParaRPr kumimoji="1" lang="en-US" altLang="ja-JP" dirty="0"/>
          </a:p>
        </p:txBody>
      </p:sp>
    </p:spTree>
    <p:extLst>
      <p:ext uri="{BB962C8B-B14F-4D97-AF65-F5344CB8AC3E}">
        <p14:creationId xmlns:p14="http://schemas.microsoft.com/office/powerpoint/2010/main" val="3326362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D901A1D-C710-49D0-84EE-E619CEE9843B}"/>
              </a:ext>
            </a:extLst>
          </p:cNvPr>
          <p:cNvSpPr>
            <a:spLocks noGrp="1"/>
          </p:cNvSpPr>
          <p:nvPr>
            <p:ph type="body" sz="quarter" idx="10"/>
          </p:nvPr>
        </p:nvSpPr>
        <p:spPr/>
        <p:txBody>
          <a:bodyPr/>
          <a:lstStyle/>
          <a:p>
            <a:r>
              <a:rPr kumimoji="1" lang="ja-JP" altLang="en-US" dirty="0"/>
              <a:t>公開鍵認証</a:t>
            </a:r>
          </a:p>
        </p:txBody>
      </p:sp>
      <p:pic>
        <p:nvPicPr>
          <p:cNvPr id="4" name="図 3">
            <a:extLst>
              <a:ext uri="{FF2B5EF4-FFF2-40B4-BE49-F238E27FC236}">
                <a16:creationId xmlns:a16="http://schemas.microsoft.com/office/drawing/2014/main" id="{53C5664B-D30E-4503-A484-C8499B34D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200" y="3284984"/>
            <a:ext cx="1143000" cy="1143000"/>
          </a:xfrm>
          <a:prstGeom prst="rect">
            <a:avLst/>
          </a:prstGeom>
        </p:spPr>
      </p:pic>
      <p:pic>
        <p:nvPicPr>
          <p:cNvPr id="6" name="図 5">
            <a:extLst>
              <a:ext uri="{FF2B5EF4-FFF2-40B4-BE49-F238E27FC236}">
                <a16:creationId xmlns:a16="http://schemas.microsoft.com/office/drawing/2014/main" id="{F4F09ADB-05FF-4696-A3C7-E0DDE061D3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4" y="2420888"/>
            <a:ext cx="2118829" cy="868720"/>
          </a:xfrm>
          <a:prstGeom prst="rect">
            <a:avLst/>
          </a:prstGeom>
        </p:spPr>
      </p:pic>
      <p:sp>
        <p:nvSpPr>
          <p:cNvPr id="7" name="テキスト ボックス 6">
            <a:extLst>
              <a:ext uri="{FF2B5EF4-FFF2-40B4-BE49-F238E27FC236}">
                <a16:creationId xmlns:a16="http://schemas.microsoft.com/office/drawing/2014/main" id="{209DD147-0429-436F-A134-55EA16D7E5BA}"/>
              </a:ext>
            </a:extLst>
          </p:cNvPr>
          <p:cNvSpPr txBox="1"/>
          <p:nvPr/>
        </p:nvSpPr>
        <p:spPr>
          <a:xfrm>
            <a:off x="611560" y="980728"/>
            <a:ext cx="6067687" cy="830997"/>
          </a:xfrm>
          <a:prstGeom prst="rect">
            <a:avLst/>
          </a:prstGeom>
          <a:noFill/>
        </p:spPr>
        <p:txBody>
          <a:bodyPr wrap="none" rtlCol="0">
            <a:spAutoFit/>
          </a:bodyPr>
          <a:lstStyle/>
          <a:p>
            <a:r>
              <a:rPr kumimoji="1" lang="ja-JP" altLang="en-US" sz="2400" dirty="0"/>
              <a:t>ターミナルから</a:t>
            </a:r>
            <a:r>
              <a:rPr kumimoji="1" lang="en-US" altLang="ja-JP" sz="2400" dirty="0"/>
              <a:t>GitHub</a:t>
            </a:r>
            <a:r>
              <a:rPr kumimoji="1" lang="ja-JP" altLang="en-US" sz="2400" dirty="0"/>
              <a:t>にアクセスしたい</a:t>
            </a:r>
            <a:r>
              <a:rPr lang="ja-JP" altLang="en-US" sz="2400" dirty="0"/>
              <a:t>が</a:t>
            </a:r>
            <a:endParaRPr kumimoji="1" lang="en-US" altLang="ja-JP" sz="2400" dirty="0"/>
          </a:p>
          <a:p>
            <a:r>
              <a:rPr kumimoji="1" lang="ja-JP" altLang="en-US" sz="2400" dirty="0"/>
              <a:t>他の人に勝手にアクセスされては困る</a:t>
            </a:r>
            <a:endParaRPr kumimoji="1" lang="en-US" altLang="ja-JP" sz="2400" dirty="0"/>
          </a:p>
        </p:txBody>
      </p:sp>
      <p:pic>
        <p:nvPicPr>
          <p:cNvPr id="2050" name="Picture 2" descr="ハッカーのイラスト（笑顔）">
            <a:extLst>
              <a:ext uri="{FF2B5EF4-FFF2-40B4-BE49-F238E27FC236}">
                <a16:creationId xmlns:a16="http://schemas.microsoft.com/office/drawing/2014/main" id="{99562EBD-3CBC-45DB-922A-B580ABD0F3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4149080"/>
            <a:ext cx="1186631" cy="156135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パソコンを使う人のイラスト（男性・笑顔）">
            <a:extLst>
              <a:ext uri="{FF2B5EF4-FFF2-40B4-BE49-F238E27FC236}">
                <a16:creationId xmlns:a16="http://schemas.microsoft.com/office/drawing/2014/main" id="{9C56E061-E179-4FEF-9971-59C32A427F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1988840"/>
            <a:ext cx="1147763" cy="1666875"/>
          </a:xfrm>
          <a:prstGeom prst="rect">
            <a:avLst/>
          </a:prstGeom>
          <a:noFill/>
          <a:extLst>
            <a:ext uri="{909E8E84-426E-40DD-AFC4-6F175D3DCCD1}">
              <a14:hiddenFill xmlns:a14="http://schemas.microsoft.com/office/drawing/2010/main">
                <a:solidFill>
                  <a:srgbClr val="FFFFFF"/>
                </a:solidFill>
              </a14:hiddenFill>
            </a:ext>
          </a:extLst>
        </p:spPr>
      </p:pic>
      <p:sp>
        <p:nvSpPr>
          <p:cNvPr id="8" name="矢印: 左右 7">
            <a:extLst>
              <a:ext uri="{FF2B5EF4-FFF2-40B4-BE49-F238E27FC236}">
                <a16:creationId xmlns:a16="http://schemas.microsoft.com/office/drawing/2014/main" id="{DB640B69-22BE-4495-90DF-C00A43EEEA14}"/>
              </a:ext>
            </a:extLst>
          </p:cNvPr>
          <p:cNvSpPr/>
          <p:nvPr/>
        </p:nvSpPr>
        <p:spPr>
          <a:xfrm rot="900000">
            <a:off x="3292015" y="3073074"/>
            <a:ext cx="2880320" cy="504056"/>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左右 10">
            <a:extLst>
              <a:ext uri="{FF2B5EF4-FFF2-40B4-BE49-F238E27FC236}">
                <a16:creationId xmlns:a16="http://schemas.microsoft.com/office/drawing/2014/main" id="{48F58FCA-9E1A-4F4E-B848-D5712EDC4C2D}"/>
              </a:ext>
            </a:extLst>
          </p:cNvPr>
          <p:cNvSpPr/>
          <p:nvPr/>
        </p:nvSpPr>
        <p:spPr>
          <a:xfrm rot="20700000">
            <a:off x="3292013" y="4441225"/>
            <a:ext cx="2880320" cy="504056"/>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54" name="Picture 6" descr="丸のマークのイラスト「○」">
            <a:extLst>
              <a:ext uri="{FF2B5EF4-FFF2-40B4-BE49-F238E27FC236}">
                <a16:creationId xmlns:a16="http://schemas.microsoft.com/office/drawing/2014/main" id="{1708141C-7920-4E8B-9C23-1FCD50F62AF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05114" y="2774082"/>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バツのマークのイラスト「×」">
            <a:extLst>
              <a:ext uri="{FF2B5EF4-FFF2-40B4-BE49-F238E27FC236}">
                <a16:creationId xmlns:a16="http://schemas.microsoft.com/office/drawing/2014/main" id="{B212CD70-365A-4374-9402-3FFB22E106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7944" y="4077072"/>
            <a:ext cx="1282452" cy="1282452"/>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a:extLst>
              <a:ext uri="{FF2B5EF4-FFF2-40B4-BE49-F238E27FC236}">
                <a16:creationId xmlns:a16="http://schemas.microsoft.com/office/drawing/2014/main" id="{75096627-0BF2-449C-A5F2-82E08CA426CD}"/>
              </a:ext>
            </a:extLst>
          </p:cNvPr>
          <p:cNvSpPr txBox="1"/>
          <p:nvPr/>
        </p:nvSpPr>
        <p:spPr>
          <a:xfrm>
            <a:off x="467544" y="5805264"/>
            <a:ext cx="7879080" cy="830997"/>
          </a:xfrm>
          <a:prstGeom prst="rect">
            <a:avLst/>
          </a:prstGeom>
          <a:noFill/>
        </p:spPr>
        <p:txBody>
          <a:bodyPr wrap="none" rtlCol="0">
            <a:spAutoFit/>
          </a:bodyPr>
          <a:lstStyle/>
          <a:p>
            <a:r>
              <a:rPr lang="ja-JP" altLang="en-US" sz="2400" dirty="0"/>
              <a:t>正当な権利を持つ人だけがアクセスできるようにしたい</a:t>
            </a:r>
            <a:endParaRPr lang="en-US" altLang="ja-JP" sz="2400" dirty="0"/>
          </a:p>
          <a:p>
            <a:r>
              <a:rPr lang="ja-JP" altLang="en-US" sz="2400" dirty="0"/>
              <a:t>→</a:t>
            </a:r>
            <a:r>
              <a:rPr lang="en-US" altLang="ja-JP" sz="2400" dirty="0"/>
              <a:t>SSH</a:t>
            </a:r>
            <a:r>
              <a:rPr lang="ja-JP" altLang="en-US" sz="2400" dirty="0"/>
              <a:t>公開鍵認証</a:t>
            </a:r>
            <a:endParaRPr kumimoji="1" lang="en-US" altLang="ja-JP" sz="2400" dirty="0"/>
          </a:p>
        </p:txBody>
      </p:sp>
    </p:spTree>
    <p:extLst>
      <p:ext uri="{BB962C8B-B14F-4D97-AF65-F5344CB8AC3E}">
        <p14:creationId xmlns:p14="http://schemas.microsoft.com/office/powerpoint/2010/main" val="2821879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C210DDF-7460-4826-8FA0-A29E23D6590A}"/>
              </a:ext>
            </a:extLst>
          </p:cNvPr>
          <p:cNvSpPr>
            <a:spLocks noGrp="1"/>
          </p:cNvSpPr>
          <p:nvPr>
            <p:ph type="body" sz="quarter" idx="10"/>
          </p:nvPr>
        </p:nvSpPr>
        <p:spPr/>
        <p:txBody>
          <a:bodyPr/>
          <a:lstStyle/>
          <a:p>
            <a:r>
              <a:rPr kumimoji="1" lang="ja-JP" altLang="en-US"/>
              <a:t>課題</a:t>
            </a:r>
            <a:r>
              <a:rPr lang="en-US" altLang="ja-JP"/>
              <a:t>2</a:t>
            </a:r>
            <a:r>
              <a:rPr kumimoji="1" lang="en-US" altLang="ja-JP"/>
              <a:t> – </a:t>
            </a:r>
            <a:r>
              <a:rPr kumimoji="1" lang="ja-JP" altLang="en-US"/>
              <a:t>レポート課題</a:t>
            </a:r>
          </a:p>
        </p:txBody>
      </p:sp>
      <p:pic>
        <p:nvPicPr>
          <p:cNvPr id="4" name="図 3">
            <a:extLst>
              <a:ext uri="{FF2B5EF4-FFF2-40B4-BE49-F238E27FC236}">
                <a16:creationId xmlns:a16="http://schemas.microsoft.com/office/drawing/2014/main" id="{8A85D6FC-A065-4BEF-84AC-123B1D762F5C}"/>
              </a:ext>
            </a:extLst>
          </p:cNvPr>
          <p:cNvPicPr>
            <a:picLocks noChangeAspect="1"/>
          </p:cNvPicPr>
          <p:nvPr/>
        </p:nvPicPr>
        <p:blipFill>
          <a:blip r:embed="rId2"/>
          <a:stretch>
            <a:fillRect/>
          </a:stretch>
        </p:blipFill>
        <p:spPr>
          <a:xfrm>
            <a:off x="179512" y="1916832"/>
            <a:ext cx="8620141" cy="3816424"/>
          </a:xfrm>
          <a:prstGeom prst="rect">
            <a:avLst/>
          </a:prstGeom>
        </p:spPr>
      </p:pic>
      <p:sp>
        <p:nvSpPr>
          <p:cNvPr id="5" name="テキスト ボックス 4">
            <a:extLst>
              <a:ext uri="{FF2B5EF4-FFF2-40B4-BE49-F238E27FC236}">
                <a16:creationId xmlns:a16="http://schemas.microsoft.com/office/drawing/2014/main" id="{2E59C18E-653B-478C-B3F3-1B51B376586A}"/>
              </a:ext>
            </a:extLst>
          </p:cNvPr>
          <p:cNvSpPr txBox="1"/>
          <p:nvPr/>
        </p:nvSpPr>
        <p:spPr>
          <a:xfrm>
            <a:off x="179512" y="1268760"/>
            <a:ext cx="8597225" cy="369332"/>
          </a:xfrm>
          <a:prstGeom prst="rect">
            <a:avLst/>
          </a:prstGeom>
          <a:noFill/>
        </p:spPr>
        <p:txBody>
          <a:bodyPr wrap="none" rtlCol="0">
            <a:spAutoFit/>
          </a:bodyPr>
          <a:lstStyle/>
          <a:p>
            <a:r>
              <a:rPr kumimoji="1" lang="en-US" altLang="ja-JP"/>
              <a:t>push</a:t>
            </a:r>
            <a:r>
              <a:rPr kumimoji="1" lang="ja-JP" altLang="en-US"/>
              <a:t>後、</a:t>
            </a:r>
            <a:r>
              <a:rPr kumimoji="1" lang="en-US" altLang="ja-JP"/>
              <a:t>GitHub</a:t>
            </a:r>
            <a:r>
              <a:rPr kumimoji="1" lang="ja-JP" altLang="en-US"/>
              <a:t>の</a:t>
            </a:r>
            <a:r>
              <a:rPr kumimoji="1" lang="en-US" altLang="ja-JP"/>
              <a:t>test2</a:t>
            </a:r>
            <a:r>
              <a:rPr kumimoji="1" lang="ja-JP" altLang="en-US"/>
              <a:t>のページをリロードすると、以下のような画面になるはず</a:t>
            </a:r>
          </a:p>
        </p:txBody>
      </p:sp>
      <p:sp>
        <p:nvSpPr>
          <p:cNvPr id="6" name="テキスト ボックス 5">
            <a:extLst>
              <a:ext uri="{FF2B5EF4-FFF2-40B4-BE49-F238E27FC236}">
                <a16:creationId xmlns:a16="http://schemas.microsoft.com/office/drawing/2014/main" id="{BCD3DD2F-344B-435D-832C-5891AA6CCA42}"/>
              </a:ext>
            </a:extLst>
          </p:cNvPr>
          <p:cNvSpPr txBox="1"/>
          <p:nvPr/>
        </p:nvSpPr>
        <p:spPr>
          <a:xfrm>
            <a:off x="251520" y="6021288"/>
            <a:ext cx="5032147" cy="369332"/>
          </a:xfrm>
          <a:prstGeom prst="rect">
            <a:avLst/>
          </a:prstGeom>
          <a:noFill/>
        </p:spPr>
        <p:txBody>
          <a:bodyPr wrap="none" rtlCol="0">
            <a:spAutoFit/>
          </a:bodyPr>
          <a:lstStyle/>
          <a:p>
            <a:r>
              <a:rPr kumimoji="1" lang="ja-JP" altLang="en-US"/>
              <a:t>このスクリーンショットをレポートとして提出</a:t>
            </a:r>
          </a:p>
        </p:txBody>
      </p:sp>
    </p:spTree>
    <p:extLst>
      <p:ext uri="{BB962C8B-B14F-4D97-AF65-F5344CB8AC3E}">
        <p14:creationId xmlns:p14="http://schemas.microsoft.com/office/powerpoint/2010/main" val="2908580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ホワイトボードのイラスト（ビジネス）">
            <a:extLst>
              <a:ext uri="{FF2B5EF4-FFF2-40B4-BE49-F238E27FC236}">
                <a16:creationId xmlns:a16="http://schemas.microsoft.com/office/drawing/2014/main" id="{EA8C6CC7-6B7A-4D1B-870F-6890B42E04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893867"/>
            <a:ext cx="3773016" cy="3930225"/>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a:extLst>
              <a:ext uri="{FF2B5EF4-FFF2-40B4-BE49-F238E27FC236}">
                <a16:creationId xmlns:a16="http://schemas.microsoft.com/office/drawing/2014/main" id="{C201E473-4692-4D52-B27A-E5FACF07E6E6}"/>
              </a:ext>
            </a:extLst>
          </p:cNvPr>
          <p:cNvSpPr>
            <a:spLocks noGrp="1"/>
          </p:cNvSpPr>
          <p:nvPr>
            <p:ph type="body" sz="quarter" idx="10"/>
          </p:nvPr>
        </p:nvSpPr>
        <p:spPr/>
        <p:txBody>
          <a:bodyPr/>
          <a:lstStyle/>
          <a:p>
            <a:r>
              <a:rPr lang="ja-JP" altLang="en-US"/>
              <a:t>課題</a:t>
            </a:r>
            <a:r>
              <a:rPr lang="en-US" altLang="ja-JP"/>
              <a:t>3 - Issue</a:t>
            </a:r>
            <a:r>
              <a:rPr lang="ja-JP" altLang="en-US"/>
              <a:t> </a:t>
            </a:r>
            <a:r>
              <a:rPr lang="en-US" altLang="ja-JP"/>
              <a:t>Tracking</a:t>
            </a:r>
            <a:r>
              <a:rPr lang="ja-JP" altLang="en-US"/>
              <a:t> </a:t>
            </a:r>
            <a:r>
              <a:rPr lang="en-US" altLang="ja-JP"/>
              <a:t>System</a:t>
            </a:r>
            <a:endParaRPr kumimoji="1" lang="ja-JP" altLang="en-US"/>
          </a:p>
        </p:txBody>
      </p:sp>
      <p:sp>
        <p:nvSpPr>
          <p:cNvPr id="3" name="テキスト ボックス 2">
            <a:extLst>
              <a:ext uri="{FF2B5EF4-FFF2-40B4-BE49-F238E27FC236}">
                <a16:creationId xmlns:a16="http://schemas.microsoft.com/office/drawing/2014/main" id="{74291B69-5D2B-4EFF-B85B-E64B316C3E00}"/>
              </a:ext>
            </a:extLst>
          </p:cNvPr>
          <p:cNvSpPr txBox="1"/>
          <p:nvPr/>
        </p:nvSpPr>
        <p:spPr>
          <a:xfrm>
            <a:off x="251520" y="1052736"/>
            <a:ext cx="7725192" cy="954107"/>
          </a:xfrm>
          <a:prstGeom prst="rect">
            <a:avLst/>
          </a:prstGeom>
          <a:noFill/>
        </p:spPr>
        <p:txBody>
          <a:bodyPr wrap="none" rtlCol="0">
            <a:spAutoFit/>
          </a:bodyPr>
          <a:lstStyle/>
          <a:p>
            <a:r>
              <a:rPr kumimoji="1" lang="ja-JP" altLang="en-US" sz="2800"/>
              <a:t>「いま抱えている仕事」を可視化したい</a:t>
            </a:r>
            <a:endParaRPr kumimoji="1" lang="en-US" altLang="ja-JP" sz="2800"/>
          </a:p>
          <a:p>
            <a:r>
              <a:rPr kumimoji="1" lang="ja-JP" altLang="en-US" sz="2800"/>
              <a:t>どの仕事がどこまで進んでいるかを把握したい</a:t>
            </a:r>
            <a:endParaRPr kumimoji="1" lang="en-US" altLang="ja-JP" sz="2800"/>
          </a:p>
        </p:txBody>
      </p:sp>
      <p:pic>
        <p:nvPicPr>
          <p:cNvPr id="1026" name="Picture 2" descr="四角い付箋のイラスト「淡黄色」">
            <a:extLst>
              <a:ext uri="{FF2B5EF4-FFF2-40B4-BE49-F238E27FC236}">
                <a16:creationId xmlns:a16="http://schemas.microsoft.com/office/drawing/2014/main" id="{BDE5E564-50AC-4B66-B800-D19F7DCA7D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181899"/>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四角い付箋のイラスト「淡黄色」">
            <a:extLst>
              <a:ext uri="{FF2B5EF4-FFF2-40B4-BE49-F238E27FC236}">
                <a16:creationId xmlns:a16="http://schemas.microsoft.com/office/drawing/2014/main" id="{565C0FA0-9395-4845-9F93-5FC3ED8E38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3181899"/>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四角い付箋のイラスト「淡黄色」">
            <a:extLst>
              <a:ext uri="{FF2B5EF4-FFF2-40B4-BE49-F238E27FC236}">
                <a16:creationId xmlns:a16="http://schemas.microsoft.com/office/drawing/2014/main" id="{0109AF01-48A8-4B59-8981-B147ED772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3181899"/>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四角い付箋のイラスト「淡黄色」">
            <a:extLst>
              <a:ext uri="{FF2B5EF4-FFF2-40B4-BE49-F238E27FC236}">
                <a16:creationId xmlns:a16="http://schemas.microsoft.com/office/drawing/2014/main" id="{DB3EB6E2-E496-418B-9B45-1F9826601A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045995"/>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四角い付箋のイラスト「淡黄色」">
            <a:extLst>
              <a:ext uri="{FF2B5EF4-FFF2-40B4-BE49-F238E27FC236}">
                <a16:creationId xmlns:a16="http://schemas.microsoft.com/office/drawing/2014/main" id="{DBE5EF83-B33A-4707-BC91-5BF8F84BF8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4045995"/>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四角い付箋のイラスト「淡黄色」">
            <a:extLst>
              <a:ext uri="{FF2B5EF4-FFF2-40B4-BE49-F238E27FC236}">
                <a16:creationId xmlns:a16="http://schemas.microsoft.com/office/drawing/2014/main" id="{3B418821-694D-472E-8630-E1B1E2E634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4045995"/>
            <a:ext cx="800089" cy="72008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DB1D0B92-4259-4FB9-B014-4DEE2DBBC145}"/>
              </a:ext>
            </a:extLst>
          </p:cNvPr>
          <p:cNvSpPr txBox="1"/>
          <p:nvPr/>
        </p:nvSpPr>
        <p:spPr>
          <a:xfrm>
            <a:off x="4355976" y="3181899"/>
            <a:ext cx="3215945" cy="584775"/>
          </a:xfrm>
          <a:prstGeom prst="rect">
            <a:avLst/>
          </a:prstGeom>
          <a:noFill/>
        </p:spPr>
        <p:txBody>
          <a:bodyPr wrap="none" rtlCol="0">
            <a:spAutoFit/>
          </a:bodyPr>
          <a:lstStyle/>
          <a:p>
            <a:r>
              <a:rPr lang="ja-JP" altLang="en-US" sz="3200"/>
              <a:t>「課題」＝</a:t>
            </a:r>
            <a:r>
              <a:rPr lang="en-US" altLang="ja-JP" sz="3200"/>
              <a:t>Issue</a:t>
            </a:r>
            <a:endParaRPr kumimoji="1" lang="en-US" altLang="ja-JP" sz="3200"/>
          </a:p>
        </p:txBody>
      </p:sp>
      <p:sp>
        <p:nvSpPr>
          <p:cNvPr id="6" name="テキスト ボックス 5">
            <a:extLst>
              <a:ext uri="{FF2B5EF4-FFF2-40B4-BE49-F238E27FC236}">
                <a16:creationId xmlns:a16="http://schemas.microsoft.com/office/drawing/2014/main" id="{E5001EBA-91EA-473A-A328-4544E17DCF45}"/>
              </a:ext>
            </a:extLst>
          </p:cNvPr>
          <p:cNvSpPr txBox="1"/>
          <p:nvPr/>
        </p:nvSpPr>
        <p:spPr>
          <a:xfrm>
            <a:off x="2627784" y="2204864"/>
            <a:ext cx="5331652" cy="584775"/>
          </a:xfrm>
          <a:prstGeom prst="rect">
            <a:avLst/>
          </a:prstGeom>
          <a:noFill/>
        </p:spPr>
        <p:txBody>
          <a:bodyPr wrap="none" rtlCol="0">
            <a:spAutoFit/>
          </a:bodyPr>
          <a:lstStyle/>
          <a:p>
            <a:r>
              <a:rPr kumimoji="1" lang="en-US" altLang="ja-JP" sz="3200"/>
              <a:t>Issue Tracking System (ITS)</a:t>
            </a:r>
            <a:endParaRPr kumimoji="1" lang="ja-JP" altLang="en-US" sz="3200"/>
          </a:p>
        </p:txBody>
      </p:sp>
      <p:sp>
        <p:nvSpPr>
          <p:cNvPr id="11" name="矢印: 右 10">
            <a:extLst>
              <a:ext uri="{FF2B5EF4-FFF2-40B4-BE49-F238E27FC236}">
                <a16:creationId xmlns:a16="http://schemas.microsoft.com/office/drawing/2014/main" id="{DAD63188-6853-46CA-AFA5-EDACF1247C42}"/>
              </a:ext>
            </a:extLst>
          </p:cNvPr>
          <p:cNvSpPr/>
          <p:nvPr/>
        </p:nvSpPr>
        <p:spPr>
          <a:xfrm>
            <a:off x="1835696" y="2276872"/>
            <a:ext cx="648072"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41386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3947092-DFFB-4B21-A50C-0ADE3D9FACD4}"/>
              </a:ext>
            </a:extLst>
          </p:cNvPr>
          <p:cNvSpPr>
            <a:spLocks noGrp="1"/>
          </p:cNvSpPr>
          <p:nvPr>
            <p:ph type="body" sz="quarter" idx="10"/>
          </p:nvPr>
        </p:nvSpPr>
        <p:spPr/>
        <p:txBody>
          <a:bodyPr/>
          <a:lstStyle/>
          <a:p>
            <a:r>
              <a:rPr lang="ja-JP" altLang="en-US"/>
              <a:t>課題</a:t>
            </a:r>
            <a:r>
              <a:rPr lang="en-US" altLang="ja-JP"/>
              <a:t>3 - Issue</a:t>
            </a:r>
            <a:r>
              <a:rPr lang="ja-JP" altLang="en-US"/>
              <a:t> </a:t>
            </a:r>
            <a:r>
              <a:rPr lang="en-US" altLang="ja-JP"/>
              <a:t>Tracking</a:t>
            </a:r>
            <a:r>
              <a:rPr lang="ja-JP" altLang="en-US"/>
              <a:t> </a:t>
            </a:r>
            <a:r>
              <a:rPr lang="en-US" altLang="ja-JP"/>
              <a:t>System</a:t>
            </a:r>
            <a:endParaRPr kumimoji="1" lang="ja-JP" altLang="en-US"/>
          </a:p>
        </p:txBody>
      </p:sp>
      <p:sp>
        <p:nvSpPr>
          <p:cNvPr id="3" name="楕円 4">
            <a:extLst>
              <a:ext uri="{FF2B5EF4-FFF2-40B4-BE49-F238E27FC236}">
                <a16:creationId xmlns:a16="http://schemas.microsoft.com/office/drawing/2014/main" id="{F3D90B40-8C7C-4AAD-9F5A-104B7A634E26}"/>
              </a:ext>
            </a:extLst>
          </p:cNvPr>
          <p:cNvSpPr/>
          <p:nvPr/>
        </p:nvSpPr>
        <p:spPr>
          <a:xfrm>
            <a:off x="596342" y="387191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4">
            <a:extLst>
              <a:ext uri="{FF2B5EF4-FFF2-40B4-BE49-F238E27FC236}">
                <a16:creationId xmlns:a16="http://schemas.microsoft.com/office/drawing/2014/main" id="{0E4788D2-9387-4CFA-B1F7-F953F85F263A}"/>
              </a:ext>
            </a:extLst>
          </p:cNvPr>
          <p:cNvSpPr/>
          <p:nvPr/>
        </p:nvSpPr>
        <p:spPr>
          <a:xfrm>
            <a:off x="2051427" y="2996952"/>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5EDAD4C-F848-4608-8F00-6FCA2AB934C7}"/>
              </a:ext>
            </a:extLst>
          </p:cNvPr>
          <p:cNvSpPr/>
          <p:nvPr/>
        </p:nvSpPr>
        <p:spPr>
          <a:xfrm>
            <a:off x="3491880" y="2996952"/>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4">
            <a:extLst>
              <a:ext uri="{FF2B5EF4-FFF2-40B4-BE49-F238E27FC236}">
                <a16:creationId xmlns:a16="http://schemas.microsoft.com/office/drawing/2014/main" id="{A7EC8CDF-A683-4C8D-8886-427A495BB8B7}"/>
              </a:ext>
            </a:extLst>
          </p:cNvPr>
          <p:cNvSpPr/>
          <p:nvPr/>
        </p:nvSpPr>
        <p:spPr>
          <a:xfrm>
            <a:off x="2051427" y="4725144"/>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4">
            <a:extLst>
              <a:ext uri="{FF2B5EF4-FFF2-40B4-BE49-F238E27FC236}">
                <a16:creationId xmlns:a16="http://schemas.microsoft.com/office/drawing/2014/main" id="{B5B9E273-1CEB-41C5-AF56-AB93F16F170D}"/>
              </a:ext>
            </a:extLst>
          </p:cNvPr>
          <p:cNvSpPr/>
          <p:nvPr/>
        </p:nvSpPr>
        <p:spPr>
          <a:xfrm>
            <a:off x="3491880" y="4725144"/>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B2DBFEBA-833F-409A-8752-C2C7767DC435}"/>
              </a:ext>
            </a:extLst>
          </p:cNvPr>
          <p:cNvCxnSpPr>
            <a:cxnSpLocks/>
            <a:stCxn id="3" idx="7"/>
            <a:endCxn id="4" idx="3"/>
          </p:cNvCxnSpPr>
          <p:nvPr/>
        </p:nvCxnSpPr>
        <p:spPr>
          <a:xfrm flipV="1">
            <a:off x="965118" y="3365728"/>
            <a:ext cx="1149581" cy="56946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D86C82AA-5198-4382-8BA9-DBEF3A40B08E}"/>
              </a:ext>
            </a:extLst>
          </p:cNvPr>
          <p:cNvCxnSpPr>
            <a:cxnSpLocks/>
            <a:stCxn id="5" idx="2"/>
            <a:endCxn id="4" idx="6"/>
          </p:cNvCxnSpPr>
          <p:nvPr/>
        </p:nvCxnSpPr>
        <p:spPr>
          <a:xfrm flipH="1">
            <a:off x="2483475" y="3212976"/>
            <a:ext cx="1008405"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003941C-A802-4919-A920-0F18715D217D}"/>
              </a:ext>
            </a:extLst>
          </p:cNvPr>
          <p:cNvCxnSpPr>
            <a:cxnSpLocks/>
            <a:stCxn id="3" idx="5"/>
            <a:endCxn id="6" idx="1"/>
          </p:cNvCxnSpPr>
          <p:nvPr/>
        </p:nvCxnSpPr>
        <p:spPr>
          <a:xfrm>
            <a:off x="965118" y="4240692"/>
            <a:ext cx="1149581" cy="547724"/>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92ACECC0-666F-4AE2-BDCD-3A167835CF6F}"/>
              </a:ext>
            </a:extLst>
          </p:cNvPr>
          <p:cNvCxnSpPr>
            <a:cxnSpLocks/>
            <a:stCxn id="7" idx="2"/>
            <a:endCxn id="6" idx="6"/>
          </p:cNvCxnSpPr>
          <p:nvPr/>
        </p:nvCxnSpPr>
        <p:spPr>
          <a:xfrm flipH="1">
            <a:off x="2483475" y="4941168"/>
            <a:ext cx="1008405"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四角形: 1 つの角を切り取り 1 つの角を丸める 20">
            <a:extLst>
              <a:ext uri="{FF2B5EF4-FFF2-40B4-BE49-F238E27FC236}">
                <a16:creationId xmlns:a16="http://schemas.microsoft.com/office/drawing/2014/main" id="{59BA4385-D785-4212-AEF4-65784C5B7535}"/>
              </a:ext>
            </a:extLst>
          </p:cNvPr>
          <p:cNvSpPr/>
          <p:nvPr/>
        </p:nvSpPr>
        <p:spPr>
          <a:xfrm>
            <a:off x="2949724" y="2267233"/>
            <a:ext cx="1512168" cy="360040"/>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feature_A</a:t>
            </a:r>
            <a:endParaRPr kumimoji="1" lang="ja-JP" altLang="en-US">
              <a:solidFill>
                <a:sysClr val="windowText" lastClr="000000"/>
              </a:solidFill>
              <a:latin typeface="Consolas" panose="020B0609020204030204" pitchFamily="49" charset="0"/>
            </a:endParaRPr>
          </a:p>
        </p:txBody>
      </p:sp>
      <p:cxnSp>
        <p:nvCxnSpPr>
          <p:cNvPr id="23" name="直線矢印コネクタ 22">
            <a:extLst>
              <a:ext uri="{FF2B5EF4-FFF2-40B4-BE49-F238E27FC236}">
                <a16:creationId xmlns:a16="http://schemas.microsoft.com/office/drawing/2014/main" id="{37D42FD3-D6A6-4117-A81D-B53BA7FBEAD5}"/>
              </a:ext>
            </a:extLst>
          </p:cNvPr>
          <p:cNvCxnSpPr>
            <a:stCxn id="21" idx="1"/>
            <a:endCxn id="5" idx="0"/>
          </p:cNvCxnSpPr>
          <p:nvPr/>
        </p:nvCxnSpPr>
        <p:spPr>
          <a:xfrm>
            <a:off x="3705808" y="2627273"/>
            <a:ext cx="2096" cy="36967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四角形: 1 つの角を切り取り 1 つの角を丸める 23">
            <a:extLst>
              <a:ext uri="{FF2B5EF4-FFF2-40B4-BE49-F238E27FC236}">
                <a16:creationId xmlns:a16="http://schemas.microsoft.com/office/drawing/2014/main" id="{B89817A7-CA1F-4419-9867-A699DB601396}"/>
              </a:ext>
            </a:extLst>
          </p:cNvPr>
          <p:cNvSpPr/>
          <p:nvPr/>
        </p:nvSpPr>
        <p:spPr>
          <a:xfrm>
            <a:off x="2959249" y="3913892"/>
            <a:ext cx="1512168" cy="360040"/>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feature_B</a:t>
            </a:r>
            <a:endParaRPr kumimoji="1" lang="ja-JP" altLang="en-US">
              <a:solidFill>
                <a:sysClr val="windowText" lastClr="000000"/>
              </a:solidFill>
              <a:latin typeface="Consolas" panose="020B0609020204030204" pitchFamily="49" charset="0"/>
            </a:endParaRPr>
          </a:p>
        </p:txBody>
      </p:sp>
      <p:cxnSp>
        <p:nvCxnSpPr>
          <p:cNvPr id="26" name="直線矢印コネクタ 25">
            <a:extLst>
              <a:ext uri="{FF2B5EF4-FFF2-40B4-BE49-F238E27FC236}">
                <a16:creationId xmlns:a16="http://schemas.microsoft.com/office/drawing/2014/main" id="{7FFA0184-1F4F-4E02-9CC9-33E079E65217}"/>
              </a:ext>
            </a:extLst>
          </p:cNvPr>
          <p:cNvCxnSpPr>
            <a:stCxn id="24" idx="1"/>
            <a:endCxn id="7" idx="0"/>
          </p:cNvCxnSpPr>
          <p:nvPr/>
        </p:nvCxnSpPr>
        <p:spPr>
          <a:xfrm flipH="1">
            <a:off x="3707904" y="4273932"/>
            <a:ext cx="7429" cy="45121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四角形: 1 つの角を切り取り 1 つの角を丸める 26">
            <a:extLst>
              <a:ext uri="{FF2B5EF4-FFF2-40B4-BE49-F238E27FC236}">
                <a16:creationId xmlns:a16="http://schemas.microsoft.com/office/drawing/2014/main" id="{D22B0FEC-A9F8-45C4-8B7B-E03AD0971F27}"/>
              </a:ext>
            </a:extLst>
          </p:cNvPr>
          <p:cNvSpPr/>
          <p:nvPr/>
        </p:nvSpPr>
        <p:spPr>
          <a:xfrm>
            <a:off x="347911" y="2996838"/>
            <a:ext cx="936104"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29" name="直線矢印コネクタ 28">
            <a:extLst>
              <a:ext uri="{FF2B5EF4-FFF2-40B4-BE49-F238E27FC236}">
                <a16:creationId xmlns:a16="http://schemas.microsoft.com/office/drawing/2014/main" id="{6E07249D-733B-4E16-9E06-0C5FE76EDE4A}"/>
              </a:ext>
            </a:extLst>
          </p:cNvPr>
          <p:cNvCxnSpPr>
            <a:cxnSpLocks/>
            <a:stCxn id="27" idx="1"/>
            <a:endCxn id="3" idx="0"/>
          </p:cNvCxnSpPr>
          <p:nvPr/>
        </p:nvCxnSpPr>
        <p:spPr>
          <a:xfrm flipH="1">
            <a:off x="812366" y="3356878"/>
            <a:ext cx="3597" cy="51503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40" name="Picture 4" descr="ホワイトボードのイラスト（ビジネス）">
            <a:extLst>
              <a:ext uri="{FF2B5EF4-FFF2-40B4-BE49-F238E27FC236}">
                <a16:creationId xmlns:a16="http://schemas.microsoft.com/office/drawing/2014/main" id="{D6BE7FB1-CC9B-41AA-BF17-AAFE60E33F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2132856"/>
            <a:ext cx="3012612" cy="313813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四角い付箋のイラスト「淡黄色」">
            <a:extLst>
              <a:ext uri="{FF2B5EF4-FFF2-40B4-BE49-F238E27FC236}">
                <a16:creationId xmlns:a16="http://schemas.microsoft.com/office/drawing/2014/main" id="{56F0BFAF-4240-452E-9AB9-8AFAA4E870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348880"/>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四角い付箋のイラスト「淡黄色」">
            <a:extLst>
              <a:ext uri="{FF2B5EF4-FFF2-40B4-BE49-F238E27FC236}">
                <a16:creationId xmlns:a16="http://schemas.microsoft.com/office/drawing/2014/main" id="{6DA5A887-723F-4423-B88E-1223B2A00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8344" y="2348880"/>
            <a:ext cx="800089" cy="720080"/>
          </a:xfrm>
          <a:prstGeom prst="rect">
            <a:avLst/>
          </a:prstGeom>
          <a:noFill/>
          <a:extLst>
            <a:ext uri="{909E8E84-426E-40DD-AFC4-6F175D3DCCD1}">
              <a14:hiddenFill xmlns:a14="http://schemas.microsoft.com/office/drawing/2010/main">
                <a:solidFill>
                  <a:srgbClr val="FFFFFF"/>
                </a:solidFill>
              </a14:hiddenFill>
            </a:ext>
          </a:extLst>
        </p:spPr>
      </p:pic>
      <p:sp>
        <p:nvSpPr>
          <p:cNvPr id="43" name="テキスト ボックス 42">
            <a:extLst>
              <a:ext uri="{FF2B5EF4-FFF2-40B4-BE49-F238E27FC236}">
                <a16:creationId xmlns:a16="http://schemas.microsoft.com/office/drawing/2014/main" id="{834EE1F5-9C59-46B9-A623-CC1E07CB89B9}"/>
              </a:ext>
            </a:extLst>
          </p:cNvPr>
          <p:cNvSpPr txBox="1"/>
          <p:nvPr/>
        </p:nvSpPr>
        <p:spPr>
          <a:xfrm>
            <a:off x="6012160" y="3068960"/>
            <a:ext cx="1184940" cy="369332"/>
          </a:xfrm>
          <a:prstGeom prst="rect">
            <a:avLst/>
          </a:prstGeom>
          <a:noFill/>
        </p:spPr>
        <p:txBody>
          <a:bodyPr wrap="none" rtlCol="0">
            <a:spAutoFit/>
          </a:bodyPr>
          <a:lstStyle/>
          <a:p>
            <a:r>
              <a:rPr kumimoji="1" lang="en-US" altLang="ja-JP"/>
              <a:t>feature_A</a:t>
            </a:r>
            <a:endParaRPr kumimoji="1" lang="ja-JP" altLang="en-US"/>
          </a:p>
        </p:txBody>
      </p:sp>
      <p:sp>
        <p:nvSpPr>
          <p:cNvPr id="44" name="テキスト ボックス 43">
            <a:extLst>
              <a:ext uri="{FF2B5EF4-FFF2-40B4-BE49-F238E27FC236}">
                <a16:creationId xmlns:a16="http://schemas.microsoft.com/office/drawing/2014/main" id="{876EA7AD-7C04-435C-8417-160EF3CBBBBD}"/>
              </a:ext>
            </a:extLst>
          </p:cNvPr>
          <p:cNvSpPr txBox="1"/>
          <p:nvPr/>
        </p:nvSpPr>
        <p:spPr>
          <a:xfrm>
            <a:off x="7452320" y="3068960"/>
            <a:ext cx="1184940" cy="369332"/>
          </a:xfrm>
          <a:prstGeom prst="rect">
            <a:avLst/>
          </a:prstGeom>
          <a:noFill/>
        </p:spPr>
        <p:txBody>
          <a:bodyPr wrap="none" rtlCol="0">
            <a:spAutoFit/>
          </a:bodyPr>
          <a:lstStyle/>
          <a:p>
            <a:r>
              <a:rPr kumimoji="1" lang="en-US" altLang="ja-JP"/>
              <a:t>feature_B</a:t>
            </a:r>
            <a:endParaRPr kumimoji="1" lang="ja-JP" altLang="en-US"/>
          </a:p>
        </p:txBody>
      </p:sp>
      <p:pic>
        <p:nvPicPr>
          <p:cNvPr id="45" name="図 44">
            <a:extLst>
              <a:ext uri="{FF2B5EF4-FFF2-40B4-BE49-F238E27FC236}">
                <a16:creationId xmlns:a16="http://schemas.microsoft.com/office/drawing/2014/main" id="{12D1CC22-805C-4BAD-BB6F-DEC7A62220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8264" y="2276872"/>
            <a:ext cx="738048" cy="738048"/>
          </a:xfrm>
          <a:prstGeom prst="rect">
            <a:avLst/>
          </a:prstGeom>
        </p:spPr>
      </p:pic>
      <p:pic>
        <p:nvPicPr>
          <p:cNvPr id="46" name="図 45">
            <a:extLst>
              <a:ext uri="{FF2B5EF4-FFF2-40B4-BE49-F238E27FC236}">
                <a16:creationId xmlns:a16="http://schemas.microsoft.com/office/drawing/2014/main" id="{DD0C0093-F1B7-4CA9-94BA-012849A4FB7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60233" y="1576538"/>
            <a:ext cx="1368152" cy="560942"/>
          </a:xfrm>
          <a:prstGeom prst="rect">
            <a:avLst/>
          </a:prstGeom>
        </p:spPr>
      </p:pic>
      <p:sp>
        <p:nvSpPr>
          <p:cNvPr id="47" name="テキスト ボックス 46">
            <a:extLst>
              <a:ext uri="{FF2B5EF4-FFF2-40B4-BE49-F238E27FC236}">
                <a16:creationId xmlns:a16="http://schemas.microsoft.com/office/drawing/2014/main" id="{631663E1-F2A5-443D-9089-C1C9870D5089}"/>
              </a:ext>
            </a:extLst>
          </p:cNvPr>
          <p:cNvSpPr txBox="1"/>
          <p:nvPr/>
        </p:nvSpPr>
        <p:spPr>
          <a:xfrm>
            <a:off x="0" y="1124744"/>
            <a:ext cx="9007594" cy="461665"/>
          </a:xfrm>
          <a:prstGeom prst="rect">
            <a:avLst/>
          </a:prstGeom>
          <a:noFill/>
        </p:spPr>
        <p:txBody>
          <a:bodyPr wrap="none" rtlCol="0">
            <a:spAutoFit/>
          </a:bodyPr>
          <a:lstStyle/>
          <a:p>
            <a:r>
              <a:rPr kumimoji="1" lang="en-US" altLang="ja-JP" sz="2400"/>
              <a:t>GitHub</a:t>
            </a:r>
            <a:r>
              <a:rPr kumimoji="1" lang="ja-JP" altLang="en-US" sz="2400"/>
              <a:t>には</a:t>
            </a:r>
            <a:r>
              <a:rPr kumimoji="1" lang="en-US" altLang="ja-JP" sz="2400"/>
              <a:t>ITS</a:t>
            </a:r>
            <a:r>
              <a:rPr kumimoji="1" lang="ja-JP" altLang="en-US" sz="2400"/>
              <a:t>の機能があり、ブランチやコミットと連携できる</a:t>
            </a:r>
          </a:p>
        </p:txBody>
      </p:sp>
    </p:spTree>
    <p:extLst>
      <p:ext uri="{BB962C8B-B14F-4D97-AF65-F5344CB8AC3E}">
        <p14:creationId xmlns:p14="http://schemas.microsoft.com/office/powerpoint/2010/main" val="3602433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C26B898-8C9F-4F27-BAD3-CF5DD374B3E2}"/>
              </a:ext>
            </a:extLst>
          </p:cNvPr>
          <p:cNvSpPr>
            <a:spLocks noGrp="1"/>
          </p:cNvSpPr>
          <p:nvPr>
            <p:ph type="body" sz="quarter" idx="10"/>
          </p:nvPr>
        </p:nvSpPr>
        <p:spPr/>
        <p:txBody>
          <a:bodyPr/>
          <a:lstStyle/>
          <a:p>
            <a:r>
              <a:rPr lang="ja-JP" altLang="en-US"/>
              <a:t>課題</a:t>
            </a:r>
            <a:r>
              <a:rPr lang="en-US" altLang="ja-JP"/>
              <a:t>3 - Issue</a:t>
            </a:r>
            <a:r>
              <a:rPr lang="ja-JP" altLang="en-US"/>
              <a:t> </a:t>
            </a:r>
            <a:r>
              <a:rPr lang="en-US" altLang="ja-JP"/>
              <a:t>Tracking</a:t>
            </a:r>
            <a:r>
              <a:rPr lang="ja-JP" altLang="en-US"/>
              <a:t> </a:t>
            </a:r>
            <a:r>
              <a:rPr lang="en-US" altLang="ja-JP"/>
              <a:t>System</a:t>
            </a:r>
            <a:endParaRPr kumimoji="1" lang="ja-JP" altLang="en-US"/>
          </a:p>
        </p:txBody>
      </p:sp>
      <p:sp>
        <p:nvSpPr>
          <p:cNvPr id="3" name="テキスト ボックス 2">
            <a:extLst>
              <a:ext uri="{FF2B5EF4-FFF2-40B4-BE49-F238E27FC236}">
                <a16:creationId xmlns:a16="http://schemas.microsoft.com/office/drawing/2014/main" id="{39E22DC5-4FBD-4DCD-9463-760576F056BC}"/>
              </a:ext>
            </a:extLst>
          </p:cNvPr>
          <p:cNvSpPr txBox="1"/>
          <p:nvPr/>
        </p:nvSpPr>
        <p:spPr>
          <a:xfrm>
            <a:off x="611560" y="2060848"/>
            <a:ext cx="7704855" cy="1938992"/>
          </a:xfrm>
          <a:prstGeom prst="rect">
            <a:avLst/>
          </a:prstGeom>
          <a:noFill/>
        </p:spPr>
        <p:txBody>
          <a:bodyPr wrap="square" rtlCol="0">
            <a:spAutoFit/>
          </a:bodyPr>
          <a:lstStyle/>
          <a:p>
            <a:pPr marL="342900" indent="-342900">
              <a:buAutoNum type="arabicPeriod"/>
            </a:pPr>
            <a:r>
              <a:rPr kumimoji="1" lang="ja-JP" altLang="en-US" sz="2400"/>
              <a:t>これから行う作業を</a:t>
            </a:r>
            <a:r>
              <a:rPr kumimoji="1" lang="en-US" altLang="ja-JP" sz="2400"/>
              <a:t>issue</a:t>
            </a:r>
            <a:r>
              <a:rPr kumimoji="1" lang="ja-JP" altLang="en-US" sz="2400"/>
              <a:t>に登録する</a:t>
            </a:r>
            <a:r>
              <a:rPr kumimoji="1" lang="en-US" altLang="ja-JP" sz="2400"/>
              <a:t>(issue</a:t>
            </a:r>
            <a:r>
              <a:rPr kumimoji="1" lang="ja-JP" altLang="en-US" sz="2400"/>
              <a:t>を開く</a:t>
            </a:r>
            <a:r>
              <a:rPr kumimoji="1" lang="en-US" altLang="ja-JP" sz="2400"/>
              <a:t>)</a:t>
            </a:r>
            <a:r>
              <a:rPr kumimoji="1" lang="ja-JP" altLang="en-US" sz="2400"/>
              <a:t>。</a:t>
            </a:r>
          </a:p>
          <a:p>
            <a:pPr marL="342900" indent="-342900">
              <a:buAutoNum type="arabicPeriod"/>
            </a:pPr>
            <a:r>
              <a:rPr kumimoji="1" lang="ja-JP" altLang="en-US" sz="2400"/>
              <a:t>登録された</a:t>
            </a:r>
            <a:r>
              <a:rPr kumimoji="1" lang="en-US" altLang="ja-JP" sz="2400"/>
              <a:t>issue</a:t>
            </a:r>
            <a:r>
              <a:rPr kumimoji="1" lang="ja-JP" altLang="en-US" sz="2400"/>
              <a:t>のうち、これから手をつける</a:t>
            </a:r>
            <a:r>
              <a:rPr kumimoji="1" lang="en-US" altLang="ja-JP" sz="2400"/>
              <a:t>issue</a:t>
            </a:r>
            <a:r>
              <a:rPr kumimoji="1" lang="ja-JP" altLang="en-US" sz="2400"/>
              <a:t>に対応した作業ブランチを作成する</a:t>
            </a:r>
          </a:p>
          <a:p>
            <a:pPr marL="342900" indent="-342900">
              <a:buAutoNum type="arabicPeriod"/>
            </a:pPr>
            <a:r>
              <a:rPr kumimoji="1" lang="ja-JP" altLang="en-US" sz="2400"/>
              <a:t>作業ブランチで作業し、修正をコミットする</a:t>
            </a:r>
          </a:p>
          <a:p>
            <a:pPr marL="342900" indent="-342900">
              <a:buAutoNum type="arabicPeriod"/>
            </a:pPr>
            <a:r>
              <a:rPr kumimoji="1" lang="ja-JP" altLang="en-US" sz="2400"/>
              <a:t>メインブランチにマージする</a:t>
            </a:r>
            <a:r>
              <a:rPr kumimoji="1" lang="en-US" altLang="ja-JP" sz="2400"/>
              <a:t>(issue</a:t>
            </a:r>
            <a:r>
              <a:rPr kumimoji="1" lang="ja-JP" altLang="en-US" sz="2400"/>
              <a:t>が閉じる</a:t>
            </a:r>
            <a:r>
              <a:rPr kumimoji="1" lang="en-US" altLang="ja-JP" sz="2400"/>
              <a:t>)</a:t>
            </a:r>
            <a:endParaRPr kumimoji="1" lang="ja-JP" altLang="en-US" sz="2400"/>
          </a:p>
        </p:txBody>
      </p:sp>
      <p:sp>
        <p:nvSpPr>
          <p:cNvPr id="4" name="テキスト ボックス 3">
            <a:extLst>
              <a:ext uri="{FF2B5EF4-FFF2-40B4-BE49-F238E27FC236}">
                <a16:creationId xmlns:a16="http://schemas.microsoft.com/office/drawing/2014/main" id="{2876726C-F386-4D28-9698-E10CC39991D0}"/>
              </a:ext>
            </a:extLst>
          </p:cNvPr>
          <p:cNvSpPr txBox="1"/>
          <p:nvPr/>
        </p:nvSpPr>
        <p:spPr>
          <a:xfrm>
            <a:off x="395536" y="1340768"/>
            <a:ext cx="5753498" cy="523220"/>
          </a:xfrm>
          <a:prstGeom prst="rect">
            <a:avLst/>
          </a:prstGeom>
          <a:noFill/>
        </p:spPr>
        <p:txBody>
          <a:bodyPr wrap="none" rtlCol="0">
            <a:spAutoFit/>
          </a:bodyPr>
          <a:lstStyle/>
          <a:p>
            <a:r>
              <a:rPr kumimoji="1" lang="en-US" altLang="ja-JP" sz="2800"/>
              <a:t>GitHub</a:t>
            </a:r>
            <a:r>
              <a:rPr lang="ja-JP" altLang="en-US" sz="2800"/>
              <a:t>の</a:t>
            </a:r>
            <a:r>
              <a:rPr kumimoji="1" lang="en-US" altLang="ja-JP" sz="2800"/>
              <a:t>Issue</a:t>
            </a:r>
            <a:r>
              <a:rPr kumimoji="1" lang="ja-JP" altLang="en-US" sz="2800"/>
              <a:t>を使った開発フロー</a:t>
            </a:r>
          </a:p>
        </p:txBody>
      </p:sp>
      <p:sp>
        <p:nvSpPr>
          <p:cNvPr id="5" name="楕円 4">
            <a:extLst>
              <a:ext uri="{FF2B5EF4-FFF2-40B4-BE49-F238E27FC236}">
                <a16:creationId xmlns:a16="http://schemas.microsoft.com/office/drawing/2014/main" id="{29BA5B0B-9AA6-4CFB-870E-404A88B77DE8}"/>
              </a:ext>
            </a:extLst>
          </p:cNvPr>
          <p:cNvSpPr/>
          <p:nvPr/>
        </p:nvSpPr>
        <p:spPr>
          <a:xfrm>
            <a:off x="1259632"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4">
            <a:extLst>
              <a:ext uri="{FF2B5EF4-FFF2-40B4-BE49-F238E27FC236}">
                <a16:creationId xmlns:a16="http://schemas.microsoft.com/office/drawing/2014/main" id="{A5F2BFE2-4B50-4F9E-98E4-0804D0099422}"/>
              </a:ext>
            </a:extLst>
          </p:cNvPr>
          <p:cNvSpPr/>
          <p:nvPr/>
        </p:nvSpPr>
        <p:spPr>
          <a:xfrm>
            <a:off x="2714717" y="5218332"/>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4919BF32-C76E-4567-8D54-B59A460EB8F6}"/>
              </a:ext>
            </a:extLst>
          </p:cNvPr>
          <p:cNvSpPr/>
          <p:nvPr/>
        </p:nvSpPr>
        <p:spPr>
          <a:xfrm>
            <a:off x="4155170" y="5218332"/>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0107BA7F-04C9-42FB-B4BD-897833242344}"/>
              </a:ext>
            </a:extLst>
          </p:cNvPr>
          <p:cNvCxnSpPr>
            <a:cxnSpLocks/>
            <a:stCxn id="5" idx="7"/>
            <a:endCxn id="6" idx="3"/>
          </p:cNvCxnSpPr>
          <p:nvPr/>
        </p:nvCxnSpPr>
        <p:spPr>
          <a:xfrm flipV="1">
            <a:off x="1628408" y="5587108"/>
            <a:ext cx="1149581" cy="56946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93CA489F-AC36-489D-83A9-2274A6DEE523}"/>
              </a:ext>
            </a:extLst>
          </p:cNvPr>
          <p:cNvCxnSpPr>
            <a:cxnSpLocks/>
            <a:stCxn id="7" idx="2"/>
            <a:endCxn id="6" idx="6"/>
          </p:cNvCxnSpPr>
          <p:nvPr/>
        </p:nvCxnSpPr>
        <p:spPr>
          <a:xfrm flipH="1">
            <a:off x="3146765" y="5434356"/>
            <a:ext cx="1008405"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四角形: 1 つの角を切り取り 1 つの角を丸める 9">
            <a:extLst>
              <a:ext uri="{FF2B5EF4-FFF2-40B4-BE49-F238E27FC236}">
                <a16:creationId xmlns:a16="http://schemas.microsoft.com/office/drawing/2014/main" id="{201627BF-CB81-4770-B69D-0494A1F59843}"/>
              </a:ext>
            </a:extLst>
          </p:cNvPr>
          <p:cNvSpPr/>
          <p:nvPr/>
        </p:nvSpPr>
        <p:spPr>
          <a:xfrm>
            <a:off x="3613014" y="4488613"/>
            <a:ext cx="1512168" cy="360040"/>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feature_A</a:t>
            </a:r>
            <a:endParaRPr kumimoji="1" lang="ja-JP" altLang="en-US">
              <a:solidFill>
                <a:sysClr val="windowText" lastClr="000000"/>
              </a:solidFill>
              <a:latin typeface="Consolas" panose="020B0609020204030204" pitchFamily="49" charset="0"/>
            </a:endParaRPr>
          </a:p>
        </p:txBody>
      </p:sp>
      <p:cxnSp>
        <p:nvCxnSpPr>
          <p:cNvPr id="11" name="直線矢印コネクタ 10">
            <a:extLst>
              <a:ext uri="{FF2B5EF4-FFF2-40B4-BE49-F238E27FC236}">
                <a16:creationId xmlns:a16="http://schemas.microsoft.com/office/drawing/2014/main" id="{5645768D-7421-4EC4-AD8F-F7157703E5C6}"/>
              </a:ext>
            </a:extLst>
          </p:cNvPr>
          <p:cNvCxnSpPr>
            <a:stCxn id="10" idx="1"/>
            <a:endCxn id="7" idx="0"/>
          </p:cNvCxnSpPr>
          <p:nvPr/>
        </p:nvCxnSpPr>
        <p:spPr>
          <a:xfrm>
            <a:off x="4369098" y="4848653"/>
            <a:ext cx="2096" cy="36967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四角形: 1 つの角を切り取り 1 つの角を丸める 12">
            <a:extLst>
              <a:ext uri="{FF2B5EF4-FFF2-40B4-BE49-F238E27FC236}">
                <a16:creationId xmlns:a16="http://schemas.microsoft.com/office/drawing/2014/main" id="{C36A46C0-BA90-4DC0-A175-CA845FDE9F66}"/>
              </a:ext>
            </a:extLst>
          </p:cNvPr>
          <p:cNvSpPr/>
          <p:nvPr/>
        </p:nvSpPr>
        <p:spPr>
          <a:xfrm>
            <a:off x="1011201" y="5218218"/>
            <a:ext cx="936104"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4" name="直線矢印コネクタ 13">
            <a:extLst>
              <a:ext uri="{FF2B5EF4-FFF2-40B4-BE49-F238E27FC236}">
                <a16:creationId xmlns:a16="http://schemas.microsoft.com/office/drawing/2014/main" id="{349C0016-9850-45C6-A029-50FBE50B9443}"/>
              </a:ext>
            </a:extLst>
          </p:cNvPr>
          <p:cNvCxnSpPr>
            <a:cxnSpLocks/>
            <a:stCxn id="13" idx="1"/>
            <a:endCxn id="5" idx="0"/>
          </p:cNvCxnSpPr>
          <p:nvPr/>
        </p:nvCxnSpPr>
        <p:spPr>
          <a:xfrm flipH="1">
            <a:off x="1475656" y="5578258"/>
            <a:ext cx="3597" cy="51503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1B5B055C-32F8-43ED-A481-A2FDD0A37E7E}"/>
              </a:ext>
            </a:extLst>
          </p:cNvPr>
          <p:cNvSpPr/>
          <p:nvPr/>
        </p:nvSpPr>
        <p:spPr>
          <a:xfrm>
            <a:off x="5796136"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BDC24098-BAE1-4E05-9274-229C1CF0129A}"/>
              </a:ext>
            </a:extLst>
          </p:cNvPr>
          <p:cNvCxnSpPr>
            <a:cxnSpLocks/>
            <a:stCxn id="5" idx="6"/>
            <a:endCxn id="15" idx="2"/>
          </p:cNvCxnSpPr>
          <p:nvPr/>
        </p:nvCxnSpPr>
        <p:spPr>
          <a:xfrm>
            <a:off x="1691680" y="6309320"/>
            <a:ext cx="4104456"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6E2D0332-DDF3-4716-8464-2AB7FC5FA5C5}"/>
              </a:ext>
            </a:extLst>
          </p:cNvPr>
          <p:cNvCxnSpPr>
            <a:cxnSpLocks/>
            <a:stCxn id="7" idx="5"/>
            <a:endCxn id="15" idx="1"/>
          </p:cNvCxnSpPr>
          <p:nvPr/>
        </p:nvCxnSpPr>
        <p:spPr>
          <a:xfrm>
            <a:off x="4523946" y="5587108"/>
            <a:ext cx="1335462" cy="56946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 descr="四角い付箋のイラスト「淡黄色」">
            <a:extLst>
              <a:ext uri="{FF2B5EF4-FFF2-40B4-BE49-F238E27FC236}">
                <a16:creationId xmlns:a16="http://schemas.microsoft.com/office/drawing/2014/main" id="{84CC807C-6B1B-4F69-92BF-9EAC12F8083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4509120"/>
            <a:ext cx="605541" cy="544987"/>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a:extLst>
              <a:ext uri="{FF2B5EF4-FFF2-40B4-BE49-F238E27FC236}">
                <a16:creationId xmlns:a16="http://schemas.microsoft.com/office/drawing/2014/main" id="{688E0C01-9E68-4AD6-95BE-9624CC9750E5}"/>
              </a:ext>
            </a:extLst>
          </p:cNvPr>
          <p:cNvSpPr txBox="1"/>
          <p:nvPr/>
        </p:nvSpPr>
        <p:spPr>
          <a:xfrm>
            <a:off x="1500044" y="4149080"/>
            <a:ext cx="1415772" cy="369332"/>
          </a:xfrm>
          <a:prstGeom prst="rect">
            <a:avLst/>
          </a:prstGeom>
          <a:noFill/>
        </p:spPr>
        <p:txBody>
          <a:bodyPr wrap="none" rtlCol="0">
            <a:spAutoFit/>
          </a:bodyPr>
          <a:lstStyle/>
          <a:p>
            <a:r>
              <a:rPr kumimoji="1" lang="en-US" altLang="ja-JP"/>
              <a:t>issue</a:t>
            </a:r>
            <a:r>
              <a:rPr kumimoji="1" lang="ja-JP" altLang="en-US"/>
              <a:t>を開く</a:t>
            </a:r>
          </a:p>
        </p:txBody>
      </p:sp>
      <p:pic>
        <p:nvPicPr>
          <p:cNvPr id="24" name="Picture 2" descr="四角い付箋のイラスト「淡黄色」">
            <a:extLst>
              <a:ext uri="{FF2B5EF4-FFF2-40B4-BE49-F238E27FC236}">
                <a16:creationId xmlns:a16="http://schemas.microsoft.com/office/drawing/2014/main" id="{8CB68A6D-346E-4410-9CE4-76617B686F0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3716" y="4581128"/>
            <a:ext cx="605541" cy="544987"/>
          </a:xfrm>
          <a:prstGeom prst="rect">
            <a:avLst/>
          </a:prstGeom>
          <a:noFill/>
          <a:extLst>
            <a:ext uri="{909E8E84-426E-40DD-AFC4-6F175D3DCCD1}">
              <a14:hiddenFill xmlns:a14="http://schemas.microsoft.com/office/drawing/2010/main">
                <a:solidFill>
                  <a:srgbClr val="FFFFFF"/>
                </a:solidFill>
              </a14:hiddenFill>
            </a:ext>
          </a:extLst>
        </p:spPr>
      </p:pic>
      <p:sp>
        <p:nvSpPr>
          <p:cNvPr id="25" name="テキスト ボックス 24">
            <a:extLst>
              <a:ext uri="{FF2B5EF4-FFF2-40B4-BE49-F238E27FC236}">
                <a16:creationId xmlns:a16="http://schemas.microsoft.com/office/drawing/2014/main" id="{EB685D27-3127-4B23-9F51-AA26723CA7C7}"/>
              </a:ext>
            </a:extLst>
          </p:cNvPr>
          <p:cNvSpPr txBox="1"/>
          <p:nvPr/>
        </p:nvSpPr>
        <p:spPr>
          <a:xfrm>
            <a:off x="5148064" y="4221088"/>
            <a:ext cx="1646605" cy="369332"/>
          </a:xfrm>
          <a:prstGeom prst="rect">
            <a:avLst/>
          </a:prstGeom>
          <a:noFill/>
        </p:spPr>
        <p:txBody>
          <a:bodyPr wrap="none" rtlCol="0">
            <a:spAutoFit/>
          </a:bodyPr>
          <a:lstStyle/>
          <a:p>
            <a:r>
              <a:rPr kumimoji="1" lang="en-US" altLang="ja-JP"/>
              <a:t>issue</a:t>
            </a:r>
            <a:r>
              <a:rPr kumimoji="1" lang="ja-JP" altLang="en-US"/>
              <a:t>を閉じる</a:t>
            </a:r>
          </a:p>
        </p:txBody>
      </p:sp>
      <p:cxnSp>
        <p:nvCxnSpPr>
          <p:cNvPr id="27" name="直線矢印コネクタ 26">
            <a:extLst>
              <a:ext uri="{FF2B5EF4-FFF2-40B4-BE49-F238E27FC236}">
                <a16:creationId xmlns:a16="http://schemas.microsoft.com/office/drawing/2014/main" id="{F3ECAB17-FB55-4430-ADC9-119800C2D8A3}"/>
              </a:ext>
            </a:extLst>
          </p:cNvPr>
          <p:cNvCxnSpPr>
            <a:stCxn id="22" idx="2"/>
          </p:cNvCxnSpPr>
          <p:nvPr/>
        </p:nvCxnSpPr>
        <p:spPr>
          <a:xfrm>
            <a:off x="2138467" y="5054107"/>
            <a:ext cx="57269" cy="67914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8C8EB02C-390C-4311-8737-4DC450C5DA50}"/>
              </a:ext>
            </a:extLst>
          </p:cNvPr>
          <p:cNvCxnSpPr>
            <a:stCxn id="24" idx="2"/>
          </p:cNvCxnSpPr>
          <p:nvPr/>
        </p:nvCxnSpPr>
        <p:spPr>
          <a:xfrm flipH="1">
            <a:off x="5292080" y="5126115"/>
            <a:ext cx="494407" cy="60714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41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9AE161-FC2B-4DF1-8CC1-2E5FF220F66D}"/>
              </a:ext>
            </a:extLst>
          </p:cNvPr>
          <p:cNvSpPr>
            <a:spLocks noGrp="1"/>
          </p:cNvSpPr>
          <p:nvPr>
            <p:ph type="body" sz="quarter" idx="10"/>
          </p:nvPr>
        </p:nvSpPr>
        <p:spPr/>
        <p:txBody>
          <a:bodyPr/>
          <a:lstStyle/>
          <a:p>
            <a:r>
              <a:rPr lang="ja-JP" altLang="en-US"/>
              <a:t>課題</a:t>
            </a:r>
            <a:r>
              <a:rPr lang="en-US" altLang="ja-JP"/>
              <a:t>3 - Step 1</a:t>
            </a:r>
            <a:endParaRPr kumimoji="1" lang="ja-JP" altLang="en-US"/>
          </a:p>
        </p:txBody>
      </p:sp>
      <p:sp>
        <p:nvSpPr>
          <p:cNvPr id="3" name="テキスト ボックス 2">
            <a:extLst>
              <a:ext uri="{FF2B5EF4-FFF2-40B4-BE49-F238E27FC236}">
                <a16:creationId xmlns:a16="http://schemas.microsoft.com/office/drawing/2014/main" id="{005FDED7-9EE8-4025-BC59-666023DE8867}"/>
              </a:ext>
            </a:extLst>
          </p:cNvPr>
          <p:cNvSpPr txBox="1"/>
          <p:nvPr/>
        </p:nvSpPr>
        <p:spPr>
          <a:xfrm>
            <a:off x="683568" y="1196752"/>
            <a:ext cx="7268336" cy="523220"/>
          </a:xfrm>
          <a:prstGeom prst="rect">
            <a:avLst/>
          </a:prstGeom>
          <a:noFill/>
        </p:spPr>
        <p:txBody>
          <a:bodyPr wrap="none" rtlCol="0">
            <a:spAutoFit/>
          </a:bodyPr>
          <a:lstStyle/>
          <a:p>
            <a:r>
              <a:rPr kumimoji="1" lang="en-US" altLang="ja-JP" sz="2800"/>
              <a:t>GitHub</a:t>
            </a:r>
            <a:r>
              <a:rPr kumimoji="1" lang="ja-JP" altLang="en-US" sz="2800"/>
              <a:t>で</a:t>
            </a:r>
            <a:r>
              <a:rPr kumimoji="1" lang="en-US" altLang="ja-JP" sz="2800"/>
              <a:t>test</a:t>
            </a:r>
            <a:r>
              <a:rPr kumimoji="1" lang="ja-JP" altLang="en-US" sz="2800"/>
              <a:t>リポジトリのページに移動する</a:t>
            </a:r>
          </a:p>
        </p:txBody>
      </p:sp>
      <p:pic>
        <p:nvPicPr>
          <p:cNvPr id="5" name="図 4">
            <a:extLst>
              <a:ext uri="{FF2B5EF4-FFF2-40B4-BE49-F238E27FC236}">
                <a16:creationId xmlns:a16="http://schemas.microsoft.com/office/drawing/2014/main" id="{5549172A-3EAA-434C-B59F-483B0E6FF345}"/>
              </a:ext>
            </a:extLst>
          </p:cNvPr>
          <p:cNvPicPr>
            <a:picLocks noChangeAspect="1"/>
          </p:cNvPicPr>
          <p:nvPr/>
        </p:nvPicPr>
        <p:blipFill>
          <a:blip r:embed="rId2"/>
          <a:stretch>
            <a:fillRect/>
          </a:stretch>
        </p:blipFill>
        <p:spPr>
          <a:xfrm>
            <a:off x="1403648" y="2996952"/>
            <a:ext cx="5201376" cy="2572109"/>
          </a:xfrm>
          <a:prstGeom prst="rect">
            <a:avLst/>
          </a:prstGeom>
        </p:spPr>
      </p:pic>
      <p:sp>
        <p:nvSpPr>
          <p:cNvPr id="6" name="四角形: 角を丸くする 5">
            <a:extLst>
              <a:ext uri="{FF2B5EF4-FFF2-40B4-BE49-F238E27FC236}">
                <a16:creationId xmlns:a16="http://schemas.microsoft.com/office/drawing/2014/main" id="{7B2F2A20-9F83-4ACF-87FE-2A5DF697C6C7}"/>
              </a:ext>
            </a:extLst>
          </p:cNvPr>
          <p:cNvSpPr/>
          <p:nvPr/>
        </p:nvSpPr>
        <p:spPr>
          <a:xfrm>
            <a:off x="1475656" y="5229200"/>
            <a:ext cx="2088232"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AA2C6F4D-64EB-4ED2-8AC8-63C817149CE7}"/>
              </a:ext>
            </a:extLst>
          </p:cNvPr>
          <p:cNvSpPr/>
          <p:nvPr/>
        </p:nvSpPr>
        <p:spPr>
          <a:xfrm>
            <a:off x="1403648" y="2996952"/>
            <a:ext cx="648072" cy="64807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2B316C5-66A8-4393-A0A2-A3F214A21B17}"/>
              </a:ext>
            </a:extLst>
          </p:cNvPr>
          <p:cNvSpPr txBox="1"/>
          <p:nvPr/>
        </p:nvSpPr>
        <p:spPr>
          <a:xfrm>
            <a:off x="683568" y="2060848"/>
            <a:ext cx="2954655" cy="369332"/>
          </a:xfrm>
          <a:prstGeom prst="rect">
            <a:avLst/>
          </a:prstGeom>
          <a:noFill/>
        </p:spPr>
        <p:txBody>
          <a:bodyPr wrap="none" rtlCol="0">
            <a:spAutoFit/>
          </a:bodyPr>
          <a:lstStyle/>
          <a:p>
            <a:r>
              <a:rPr kumimoji="1" lang="ja-JP" altLang="en-US"/>
              <a:t>ここを押すとホーム画面へ</a:t>
            </a:r>
          </a:p>
        </p:txBody>
      </p:sp>
      <p:cxnSp>
        <p:nvCxnSpPr>
          <p:cNvPr id="10" name="コネクタ: カギ線 9">
            <a:extLst>
              <a:ext uri="{FF2B5EF4-FFF2-40B4-BE49-F238E27FC236}">
                <a16:creationId xmlns:a16="http://schemas.microsoft.com/office/drawing/2014/main" id="{22AD0FBD-E675-401A-A35D-96FF2E81D2D0}"/>
              </a:ext>
            </a:extLst>
          </p:cNvPr>
          <p:cNvCxnSpPr>
            <a:stCxn id="8" idx="1"/>
            <a:endCxn id="7" idx="1"/>
          </p:cNvCxnSpPr>
          <p:nvPr/>
        </p:nvCxnSpPr>
        <p:spPr>
          <a:xfrm rot="10800000" flipH="1" flipV="1">
            <a:off x="683568" y="2245514"/>
            <a:ext cx="720080" cy="1075474"/>
          </a:xfrm>
          <a:prstGeom prst="bentConnector3">
            <a:avLst>
              <a:gd name="adj1" fmla="val -31746"/>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D7B01BE6-A5EB-4FF8-AA65-A4B239D55185}"/>
              </a:ext>
            </a:extLst>
          </p:cNvPr>
          <p:cNvSpPr txBox="1"/>
          <p:nvPr/>
        </p:nvSpPr>
        <p:spPr>
          <a:xfrm>
            <a:off x="1115616" y="6021288"/>
            <a:ext cx="3647152" cy="369332"/>
          </a:xfrm>
          <a:prstGeom prst="rect">
            <a:avLst/>
          </a:prstGeom>
          <a:noFill/>
        </p:spPr>
        <p:txBody>
          <a:bodyPr wrap="none" rtlCol="0">
            <a:spAutoFit/>
          </a:bodyPr>
          <a:lstStyle/>
          <a:p>
            <a:r>
              <a:rPr lang="ja-JP" altLang="en-US"/>
              <a:t>ここから目的のリポジトリを選ぶ</a:t>
            </a:r>
            <a:endParaRPr kumimoji="1" lang="ja-JP" altLang="en-US"/>
          </a:p>
        </p:txBody>
      </p:sp>
      <p:cxnSp>
        <p:nvCxnSpPr>
          <p:cNvPr id="13" name="コネクタ: カギ線 12">
            <a:extLst>
              <a:ext uri="{FF2B5EF4-FFF2-40B4-BE49-F238E27FC236}">
                <a16:creationId xmlns:a16="http://schemas.microsoft.com/office/drawing/2014/main" id="{6ACC7C7A-8D1C-4350-B7EB-2441BAC8BF72}"/>
              </a:ext>
            </a:extLst>
          </p:cNvPr>
          <p:cNvCxnSpPr>
            <a:stCxn id="11" idx="1"/>
            <a:endCxn id="6" idx="1"/>
          </p:cNvCxnSpPr>
          <p:nvPr/>
        </p:nvCxnSpPr>
        <p:spPr>
          <a:xfrm rot="10800000" flipH="1">
            <a:off x="1115616" y="5409220"/>
            <a:ext cx="360040" cy="796734"/>
          </a:xfrm>
          <a:prstGeom prst="bentConnector3">
            <a:avLst>
              <a:gd name="adj1" fmla="val -6349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6162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6ED3DC6-6AEC-4864-A22F-B49F11816418}"/>
              </a:ext>
            </a:extLst>
          </p:cNvPr>
          <p:cNvSpPr>
            <a:spLocks noGrp="1"/>
          </p:cNvSpPr>
          <p:nvPr>
            <p:ph type="body" sz="quarter" idx="10"/>
          </p:nvPr>
        </p:nvSpPr>
        <p:spPr/>
        <p:txBody>
          <a:bodyPr/>
          <a:lstStyle/>
          <a:p>
            <a:r>
              <a:rPr lang="ja-JP" altLang="en-US"/>
              <a:t>課題</a:t>
            </a:r>
            <a:r>
              <a:rPr lang="en-US" altLang="ja-JP"/>
              <a:t>3 - Step 1</a:t>
            </a:r>
            <a:endParaRPr kumimoji="1" lang="ja-JP" altLang="en-US"/>
          </a:p>
        </p:txBody>
      </p:sp>
      <p:pic>
        <p:nvPicPr>
          <p:cNvPr id="4" name="図 3">
            <a:extLst>
              <a:ext uri="{FF2B5EF4-FFF2-40B4-BE49-F238E27FC236}">
                <a16:creationId xmlns:a16="http://schemas.microsoft.com/office/drawing/2014/main" id="{52A656D5-D697-40EA-A70D-A2EA6AAD48ED}"/>
              </a:ext>
            </a:extLst>
          </p:cNvPr>
          <p:cNvPicPr>
            <a:picLocks noChangeAspect="1"/>
          </p:cNvPicPr>
          <p:nvPr/>
        </p:nvPicPr>
        <p:blipFill>
          <a:blip r:embed="rId2"/>
          <a:stretch>
            <a:fillRect/>
          </a:stretch>
        </p:blipFill>
        <p:spPr>
          <a:xfrm>
            <a:off x="251520" y="1628800"/>
            <a:ext cx="8772466" cy="3759628"/>
          </a:xfrm>
          <a:prstGeom prst="rect">
            <a:avLst/>
          </a:prstGeom>
        </p:spPr>
      </p:pic>
      <p:sp>
        <p:nvSpPr>
          <p:cNvPr id="5" name="四角形: 角を丸くする 4">
            <a:extLst>
              <a:ext uri="{FF2B5EF4-FFF2-40B4-BE49-F238E27FC236}">
                <a16:creationId xmlns:a16="http://schemas.microsoft.com/office/drawing/2014/main" id="{4C9C5D6F-B6F7-4088-AF11-5218701F62FD}"/>
              </a:ext>
            </a:extLst>
          </p:cNvPr>
          <p:cNvSpPr/>
          <p:nvPr/>
        </p:nvSpPr>
        <p:spPr>
          <a:xfrm>
            <a:off x="1043608" y="2564904"/>
            <a:ext cx="86409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7C95857B-AFA0-4E2A-9D8F-81EBC33904A7}"/>
              </a:ext>
            </a:extLst>
          </p:cNvPr>
          <p:cNvSpPr/>
          <p:nvPr/>
        </p:nvSpPr>
        <p:spPr>
          <a:xfrm>
            <a:off x="7956376" y="3068960"/>
            <a:ext cx="936104"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6150C3D-C106-45BB-8915-CF7A7B55B343}"/>
              </a:ext>
            </a:extLst>
          </p:cNvPr>
          <p:cNvSpPr txBox="1"/>
          <p:nvPr/>
        </p:nvSpPr>
        <p:spPr>
          <a:xfrm>
            <a:off x="611560" y="1052736"/>
            <a:ext cx="3536546" cy="461665"/>
          </a:xfrm>
          <a:prstGeom prst="rect">
            <a:avLst/>
          </a:prstGeom>
          <a:noFill/>
        </p:spPr>
        <p:txBody>
          <a:bodyPr wrap="none" rtlCol="0">
            <a:spAutoFit/>
          </a:bodyPr>
          <a:lstStyle/>
          <a:p>
            <a:r>
              <a:rPr kumimoji="1" lang="en-US" altLang="ja-JP" sz="2400"/>
              <a:t>Issues</a:t>
            </a:r>
            <a:r>
              <a:rPr kumimoji="1" lang="ja-JP" altLang="en-US" sz="2400"/>
              <a:t>タブを選んでから</a:t>
            </a:r>
          </a:p>
        </p:txBody>
      </p:sp>
      <p:cxnSp>
        <p:nvCxnSpPr>
          <p:cNvPr id="9" name="コネクタ: カギ線 8">
            <a:extLst>
              <a:ext uri="{FF2B5EF4-FFF2-40B4-BE49-F238E27FC236}">
                <a16:creationId xmlns:a16="http://schemas.microsoft.com/office/drawing/2014/main" id="{6FF64239-940E-472F-B669-5EDCA448834E}"/>
              </a:ext>
            </a:extLst>
          </p:cNvPr>
          <p:cNvCxnSpPr>
            <a:stCxn id="7" idx="1"/>
            <a:endCxn id="5" idx="1"/>
          </p:cNvCxnSpPr>
          <p:nvPr/>
        </p:nvCxnSpPr>
        <p:spPr>
          <a:xfrm rot="10800000" flipH="1" flipV="1">
            <a:off x="611560" y="1283568"/>
            <a:ext cx="432048" cy="1461355"/>
          </a:xfrm>
          <a:prstGeom prst="bentConnector3">
            <a:avLst>
              <a:gd name="adj1" fmla="val -5291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0C27089B-D34B-4829-94D3-79D9DD73DED8}"/>
              </a:ext>
            </a:extLst>
          </p:cNvPr>
          <p:cNvSpPr txBox="1"/>
          <p:nvPr/>
        </p:nvSpPr>
        <p:spPr>
          <a:xfrm>
            <a:off x="2987824" y="5589240"/>
            <a:ext cx="3469219" cy="461665"/>
          </a:xfrm>
          <a:prstGeom prst="rect">
            <a:avLst/>
          </a:prstGeom>
          <a:noFill/>
        </p:spPr>
        <p:txBody>
          <a:bodyPr wrap="none" rtlCol="0">
            <a:spAutoFit/>
          </a:bodyPr>
          <a:lstStyle/>
          <a:p>
            <a:r>
              <a:rPr kumimoji="1" lang="en-US" altLang="ja-JP" sz="2400"/>
              <a:t>New Issue</a:t>
            </a:r>
            <a:r>
              <a:rPr kumimoji="1" lang="ja-JP" altLang="en-US" sz="2400"/>
              <a:t>ボタンを押す</a:t>
            </a:r>
          </a:p>
        </p:txBody>
      </p:sp>
      <p:cxnSp>
        <p:nvCxnSpPr>
          <p:cNvPr id="13" name="コネクタ: カギ線 12">
            <a:extLst>
              <a:ext uri="{FF2B5EF4-FFF2-40B4-BE49-F238E27FC236}">
                <a16:creationId xmlns:a16="http://schemas.microsoft.com/office/drawing/2014/main" id="{CB56F455-2288-4275-B43E-F38ED43C4762}"/>
              </a:ext>
            </a:extLst>
          </p:cNvPr>
          <p:cNvCxnSpPr>
            <a:stCxn id="11" idx="3"/>
            <a:endCxn id="6" idx="2"/>
          </p:cNvCxnSpPr>
          <p:nvPr/>
        </p:nvCxnSpPr>
        <p:spPr>
          <a:xfrm flipV="1">
            <a:off x="6457043" y="3429000"/>
            <a:ext cx="1967385" cy="239107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9782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9828FC8-B206-41C7-8478-E85D14734EA7}"/>
              </a:ext>
            </a:extLst>
          </p:cNvPr>
          <p:cNvSpPr>
            <a:spLocks noGrp="1"/>
          </p:cNvSpPr>
          <p:nvPr>
            <p:ph type="body" sz="quarter" idx="10"/>
          </p:nvPr>
        </p:nvSpPr>
        <p:spPr/>
        <p:txBody>
          <a:bodyPr/>
          <a:lstStyle/>
          <a:p>
            <a:r>
              <a:rPr lang="ja-JP" altLang="en-US"/>
              <a:t>課題</a:t>
            </a:r>
            <a:r>
              <a:rPr lang="en-US" altLang="ja-JP"/>
              <a:t>3 - Step 1</a:t>
            </a:r>
            <a:endParaRPr kumimoji="1" lang="ja-JP" altLang="en-US"/>
          </a:p>
        </p:txBody>
      </p:sp>
      <p:pic>
        <p:nvPicPr>
          <p:cNvPr id="4" name="図 3">
            <a:extLst>
              <a:ext uri="{FF2B5EF4-FFF2-40B4-BE49-F238E27FC236}">
                <a16:creationId xmlns:a16="http://schemas.microsoft.com/office/drawing/2014/main" id="{A81A73BC-D5C7-440A-AF90-D609EF991E4D}"/>
              </a:ext>
            </a:extLst>
          </p:cNvPr>
          <p:cNvPicPr>
            <a:picLocks noChangeAspect="1"/>
          </p:cNvPicPr>
          <p:nvPr/>
        </p:nvPicPr>
        <p:blipFill>
          <a:blip r:embed="rId2"/>
          <a:stretch>
            <a:fillRect/>
          </a:stretch>
        </p:blipFill>
        <p:spPr>
          <a:xfrm>
            <a:off x="179512" y="908720"/>
            <a:ext cx="8640960" cy="4205777"/>
          </a:xfrm>
          <a:prstGeom prst="rect">
            <a:avLst/>
          </a:prstGeom>
        </p:spPr>
      </p:pic>
      <p:sp>
        <p:nvSpPr>
          <p:cNvPr id="5" name="四角形: 角を丸くする 4">
            <a:extLst>
              <a:ext uri="{FF2B5EF4-FFF2-40B4-BE49-F238E27FC236}">
                <a16:creationId xmlns:a16="http://schemas.microsoft.com/office/drawing/2014/main" id="{D53A14D2-3B13-435E-BF57-3651C2B0129F}"/>
              </a:ext>
            </a:extLst>
          </p:cNvPr>
          <p:cNvSpPr/>
          <p:nvPr/>
        </p:nvSpPr>
        <p:spPr>
          <a:xfrm>
            <a:off x="683568" y="1916832"/>
            <a:ext cx="5760640"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BE800F58-67D3-4043-A7A7-D17298FFF5C6}"/>
              </a:ext>
            </a:extLst>
          </p:cNvPr>
          <p:cNvSpPr/>
          <p:nvPr/>
        </p:nvSpPr>
        <p:spPr>
          <a:xfrm>
            <a:off x="827584" y="2708920"/>
            <a:ext cx="5544616" cy="158417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48DA2BD2-671B-4EB5-A66F-920330296E6A}"/>
              </a:ext>
            </a:extLst>
          </p:cNvPr>
          <p:cNvSpPr/>
          <p:nvPr/>
        </p:nvSpPr>
        <p:spPr>
          <a:xfrm>
            <a:off x="6516216" y="2420888"/>
            <a:ext cx="230425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5DDD30CC-0DAB-467D-BDCB-2A341B91DD78}"/>
              </a:ext>
            </a:extLst>
          </p:cNvPr>
          <p:cNvSpPr/>
          <p:nvPr/>
        </p:nvSpPr>
        <p:spPr>
          <a:xfrm>
            <a:off x="5220072" y="4437112"/>
            <a:ext cx="122413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548F8495-83C8-40A5-93DC-0448F016D4F8}"/>
              </a:ext>
            </a:extLst>
          </p:cNvPr>
          <p:cNvSpPr/>
          <p:nvPr/>
        </p:nvSpPr>
        <p:spPr>
          <a:xfrm>
            <a:off x="251520" y="1412776"/>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1</a:t>
            </a:r>
            <a:endParaRPr kumimoji="1" lang="ja-JP" altLang="en-US"/>
          </a:p>
        </p:txBody>
      </p:sp>
      <p:sp>
        <p:nvSpPr>
          <p:cNvPr id="10" name="楕円 9">
            <a:extLst>
              <a:ext uri="{FF2B5EF4-FFF2-40B4-BE49-F238E27FC236}">
                <a16:creationId xmlns:a16="http://schemas.microsoft.com/office/drawing/2014/main" id="{419AE1D2-8335-497F-AF8E-CD63621FEA89}"/>
              </a:ext>
            </a:extLst>
          </p:cNvPr>
          <p:cNvSpPr/>
          <p:nvPr/>
        </p:nvSpPr>
        <p:spPr>
          <a:xfrm>
            <a:off x="395536" y="2636912"/>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2</a:t>
            </a:r>
            <a:endParaRPr kumimoji="1" lang="ja-JP" altLang="en-US"/>
          </a:p>
        </p:txBody>
      </p:sp>
      <p:sp>
        <p:nvSpPr>
          <p:cNvPr id="11" name="楕円 10">
            <a:extLst>
              <a:ext uri="{FF2B5EF4-FFF2-40B4-BE49-F238E27FC236}">
                <a16:creationId xmlns:a16="http://schemas.microsoft.com/office/drawing/2014/main" id="{A26E3D83-8D4E-4445-A80A-E2A77C3B48CB}"/>
              </a:ext>
            </a:extLst>
          </p:cNvPr>
          <p:cNvSpPr/>
          <p:nvPr/>
        </p:nvSpPr>
        <p:spPr>
          <a:xfrm>
            <a:off x="8100392" y="1844824"/>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3</a:t>
            </a:r>
            <a:endParaRPr kumimoji="1" lang="ja-JP" altLang="en-US"/>
          </a:p>
        </p:txBody>
      </p:sp>
      <p:sp>
        <p:nvSpPr>
          <p:cNvPr id="12" name="四角形: 角を丸くする 11">
            <a:extLst>
              <a:ext uri="{FF2B5EF4-FFF2-40B4-BE49-F238E27FC236}">
                <a16:creationId xmlns:a16="http://schemas.microsoft.com/office/drawing/2014/main" id="{0FAC78FD-9908-4CFD-BFCC-717B50CB3A4C}"/>
              </a:ext>
            </a:extLst>
          </p:cNvPr>
          <p:cNvSpPr/>
          <p:nvPr/>
        </p:nvSpPr>
        <p:spPr>
          <a:xfrm>
            <a:off x="6516216" y="4581128"/>
            <a:ext cx="122413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522CF212-2AB7-455E-8ABE-16C000D2A864}"/>
              </a:ext>
            </a:extLst>
          </p:cNvPr>
          <p:cNvSpPr/>
          <p:nvPr/>
        </p:nvSpPr>
        <p:spPr>
          <a:xfrm>
            <a:off x="7812360" y="4437112"/>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3</a:t>
            </a:r>
            <a:endParaRPr kumimoji="1" lang="ja-JP" altLang="en-US"/>
          </a:p>
        </p:txBody>
      </p:sp>
      <p:sp>
        <p:nvSpPr>
          <p:cNvPr id="14" name="楕円 13">
            <a:extLst>
              <a:ext uri="{FF2B5EF4-FFF2-40B4-BE49-F238E27FC236}">
                <a16:creationId xmlns:a16="http://schemas.microsoft.com/office/drawing/2014/main" id="{AD39B841-3D75-40F4-AB25-43DE8653D15E}"/>
              </a:ext>
            </a:extLst>
          </p:cNvPr>
          <p:cNvSpPr/>
          <p:nvPr/>
        </p:nvSpPr>
        <p:spPr>
          <a:xfrm>
            <a:off x="4788024" y="4437112"/>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4</a:t>
            </a:r>
            <a:endParaRPr kumimoji="1" lang="ja-JP" altLang="en-US"/>
          </a:p>
        </p:txBody>
      </p:sp>
      <p:sp>
        <p:nvSpPr>
          <p:cNvPr id="15" name="テキスト ボックス 14">
            <a:extLst>
              <a:ext uri="{FF2B5EF4-FFF2-40B4-BE49-F238E27FC236}">
                <a16:creationId xmlns:a16="http://schemas.microsoft.com/office/drawing/2014/main" id="{350A5A6E-0EDB-4D74-B098-502C5B83B916}"/>
              </a:ext>
            </a:extLst>
          </p:cNvPr>
          <p:cNvSpPr txBox="1"/>
          <p:nvPr/>
        </p:nvSpPr>
        <p:spPr>
          <a:xfrm>
            <a:off x="683568" y="5301208"/>
            <a:ext cx="4262705" cy="1200329"/>
          </a:xfrm>
          <a:prstGeom prst="rect">
            <a:avLst/>
          </a:prstGeom>
          <a:noFill/>
        </p:spPr>
        <p:txBody>
          <a:bodyPr wrap="none" rtlCol="0">
            <a:spAutoFit/>
          </a:bodyPr>
          <a:lstStyle/>
          <a:p>
            <a:pPr marL="342900" indent="-342900">
              <a:buAutoNum type="arabicPeriod"/>
            </a:pPr>
            <a:r>
              <a:rPr kumimoji="1" lang="ja-JP" altLang="en-US"/>
              <a:t>タイトル「</a:t>
            </a:r>
            <a:r>
              <a:rPr lang="en-US" altLang="ja-JP"/>
              <a:t>README</a:t>
            </a:r>
            <a:r>
              <a:rPr lang="ja-JP" altLang="en-US"/>
              <a:t>を修正」</a:t>
            </a:r>
            <a:endParaRPr lang="en-US" altLang="ja-JP"/>
          </a:p>
          <a:p>
            <a:pPr marL="342900" indent="-342900">
              <a:buAutoNum type="arabicPeriod"/>
            </a:pPr>
            <a:r>
              <a:rPr kumimoji="1" lang="ja-JP" altLang="en-US"/>
              <a:t>内容「内容を追加」</a:t>
            </a:r>
            <a:endParaRPr kumimoji="1" lang="en-US" altLang="ja-JP"/>
          </a:p>
          <a:p>
            <a:pPr marL="342900" indent="-342900">
              <a:buAutoNum type="arabicPeriod"/>
            </a:pPr>
            <a:r>
              <a:rPr kumimoji="1" lang="ja-JP" altLang="en-US"/>
              <a:t>ラベ</a:t>
            </a:r>
            <a:r>
              <a:rPr lang="ja-JP" altLang="en-US"/>
              <a:t>ル「</a:t>
            </a:r>
            <a:r>
              <a:rPr lang="en-US" altLang="ja-JP"/>
              <a:t>enhancement</a:t>
            </a:r>
            <a:r>
              <a:rPr lang="ja-JP" altLang="en-US"/>
              <a:t>」を付与</a:t>
            </a:r>
            <a:endParaRPr lang="en-US" altLang="ja-JP"/>
          </a:p>
          <a:p>
            <a:pPr marL="342900" indent="-342900">
              <a:buAutoNum type="arabicPeriod"/>
            </a:pPr>
            <a:r>
              <a:rPr lang="ja-JP" altLang="en-US"/>
              <a:t>「</a:t>
            </a:r>
            <a:r>
              <a:rPr lang="en-US" altLang="ja-JP"/>
              <a:t>Submit new issue</a:t>
            </a:r>
            <a:r>
              <a:rPr lang="ja-JP" altLang="en-US"/>
              <a:t>」で</a:t>
            </a:r>
            <a:r>
              <a:rPr lang="en-US" altLang="ja-JP"/>
              <a:t>issue</a:t>
            </a:r>
            <a:r>
              <a:rPr lang="ja-JP" altLang="en-US"/>
              <a:t>を開く</a:t>
            </a:r>
            <a:endParaRPr kumimoji="1" lang="ja-JP" altLang="en-US"/>
          </a:p>
        </p:txBody>
      </p:sp>
    </p:spTree>
    <p:extLst>
      <p:ext uri="{BB962C8B-B14F-4D97-AF65-F5344CB8AC3E}">
        <p14:creationId xmlns:p14="http://schemas.microsoft.com/office/powerpoint/2010/main" val="37500322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85F845-D73A-478C-A734-711B1FE83F70}"/>
              </a:ext>
            </a:extLst>
          </p:cNvPr>
          <p:cNvSpPr>
            <a:spLocks noGrp="1"/>
          </p:cNvSpPr>
          <p:nvPr>
            <p:ph type="body" sz="quarter" idx="10"/>
          </p:nvPr>
        </p:nvSpPr>
        <p:spPr/>
        <p:txBody>
          <a:bodyPr/>
          <a:lstStyle/>
          <a:p>
            <a:r>
              <a:rPr lang="ja-JP" altLang="en-US"/>
              <a:t>課題</a:t>
            </a:r>
            <a:r>
              <a:rPr lang="en-US" altLang="ja-JP"/>
              <a:t>3 - Step 2</a:t>
            </a:r>
            <a:endParaRPr kumimoji="1" lang="ja-JP" altLang="en-US"/>
          </a:p>
        </p:txBody>
      </p:sp>
      <p:sp>
        <p:nvSpPr>
          <p:cNvPr id="4" name="テキスト ボックス 3">
            <a:extLst>
              <a:ext uri="{FF2B5EF4-FFF2-40B4-BE49-F238E27FC236}">
                <a16:creationId xmlns:a16="http://schemas.microsoft.com/office/drawing/2014/main" id="{33CFF985-E9EC-4E6D-93DE-A680126CC005}"/>
              </a:ext>
            </a:extLst>
          </p:cNvPr>
          <p:cNvSpPr txBox="1"/>
          <p:nvPr/>
        </p:nvSpPr>
        <p:spPr>
          <a:xfrm>
            <a:off x="539552" y="1916832"/>
            <a:ext cx="5832648" cy="1569660"/>
          </a:xfrm>
          <a:prstGeom prst="rect">
            <a:avLst/>
          </a:prstGeom>
          <a:noFill/>
          <a:ln>
            <a:solidFill>
              <a:schemeClr val="tx1"/>
            </a:solidFill>
          </a:ln>
        </p:spPr>
        <p:txBody>
          <a:bodyPr wrap="square">
            <a:spAutoFit/>
          </a:bodyPr>
          <a:lstStyle/>
          <a:p>
            <a:r>
              <a:rPr lang="en-US" altLang="ja-JP" sz="2400">
                <a:latin typeface="Consolas" panose="020B0609020204030204" pitchFamily="49" charset="0"/>
              </a:rPr>
              <a:t>cd</a:t>
            </a:r>
          </a:p>
          <a:p>
            <a:r>
              <a:rPr lang="en-US" altLang="ja-JP" sz="2400">
                <a:latin typeface="Consolas" panose="020B0609020204030204" pitchFamily="49" charset="0"/>
              </a:rPr>
              <a:t>cd github</a:t>
            </a:r>
          </a:p>
          <a:p>
            <a:r>
              <a:rPr lang="en-US" altLang="ja-JP" sz="2400">
                <a:latin typeface="Consolas" panose="020B0609020204030204" pitchFamily="49" charset="0"/>
              </a:rPr>
              <a:t>cd test</a:t>
            </a:r>
          </a:p>
          <a:p>
            <a:r>
              <a:rPr lang="en-US" altLang="ja-JP" sz="2400">
                <a:latin typeface="Consolas" panose="020B0609020204030204" pitchFamily="49" charset="0"/>
              </a:rPr>
              <a:t>git switch -c feat/1/README</a:t>
            </a:r>
          </a:p>
        </p:txBody>
      </p:sp>
      <p:sp>
        <p:nvSpPr>
          <p:cNvPr id="5" name="テキスト ボックス 4">
            <a:extLst>
              <a:ext uri="{FF2B5EF4-FFF2-40B4-BE49-F238E27FC236}">
                <a16:creationId xmlns:a16="http://schemas.microsoft.com/office/drawing/2014/main" id="{C657F5DF-CB9A-4CD6-817C-B7C2249F5CAF}"/>
              </a:ext>
            </a:extLst>
          </p:cNvPr>
          <p:cNvSpPr txBox="1"/>
          <p:nvPr/>
        </p:nvSpPr>
        <p:spPr>
          <a:xfrm>
            <a:off x="323528" y="1268760"/>
            <a:ext cx="2390398" cy="369332"/>
          </a:xfrm>
          <a:prstGeom prst="rect">
            <a:avLst/>
          </a:prstGeom>
          <a:noFill/>
        </p:spPr>
        <p:txBody>
          <a:bodyPr wrap="none" rtlCol="0">
            <a:spAutoFit/>
          </a:bodyPr>
          <a:lstStyle/>
          <a:p>
            <a:r>
              <a:rPr kumimoji="1" lang="en-US" altLang="ja-JP"/>
              <a:t>GitBash</a:t>
            </a:r>
            <a:r>
              <a:rPr kumimoji="1" lang="ja-JP" altLang="en-US"/>
              <a:t>で以下を実行</a:t>
            </a:r>
          </a:p>
        </p:txBody>
      </p:sp>
      <p:sp>
        <p:nvSpPr>
          <p:cNvPr id="6" name="楕円 5">
            <a:extLst>
              <a:ext uri="{FF2B5EF4-FFF2-40B4-BE49-F238E27FC236}">
                <a16:creationId xmlns:a16="http://schemas.microsoft.com/office/drawing/2014/main" id="{3DC4F15F-A64B-4958-A828-53E9FC6B3FD7}"/>
              </a:ext>
            </a:extLst>
          </p:cNvPr>
          <p:cNvSpPr/>
          <p:nvPr/>
        </p:nvSpPr>
        <p:spPr>
          <a:xfrm>
            <a:off x="1109427" y="45091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4">
            <a:extLst>
              <a:ext uri="{FF2B5EF4-FFF2-40B4-BE49-F238E27FC236}">
                <a16:creationId xmlns:a16="http://schemas.microsoft.com/office/drawing/2014/main" id="{9DEB3266-8E20-4801-97E7-85B41941057B}"/>
              </a:ext>
            </a:extLst>
          </p:cNvPr>
          <p:cNvSpPr/>
          <p:nvPr/>
        </p:nvSpPr>
        <p:spPr>
          <a:xfrm>
            <a:off x="2627784" y="45091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1EFB149D-C299-4048-AB93-7AEB45635426}"/>
              </a:ext>
            </a:extLst>
          </p:cNvPr>
          <p:cNvCxnSpPr>
            <a:cxnSpLocks/>
            <a:stCxn id="6" idx="6"/>
            <a:endCxn id="7" idx="2"/>
          </p:cNvCxnSpPr>
          <p:nvPr/>
        </p:nvCxnSpPr>
        <p:spPr>
          <a:xfrm>
            <a:off x="1541475" y="4725144"/>
            <a:ext cx="1086309"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四角形: 1 つの角を切り取り 1 つの角を丸める 15">
            <a:extLst>
              <a:ext uri="{FF2B5EF4-FFF2-40B4-BE49-F238E27FC236}">
                <a16:creationId xmlns:a16="http://schemas.microsoft.com/office/drawing/2014/main" id="{ED78AFEB-389A-4B80-9D38-EA68A8EAC2FA}"/>
              </a:ext>
            </a:extLst>
          </p:cNvPr>
          <p:cNvSpPr/>
          <p:nvPr/>
        </p:nvSpPr>
        <p:spPr>
          <a:xfrm>
            <a:off x="2376996" y="3645024"/>
            <a:ext cx="936104"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7" name="直線矢印コネクタ 16">
            <a:extLst>
              <a:ext uri="{FF2B5EF4-FFF2-40B4-BE49-F238E27FC236}">
                <a16:creationId xmlns:a16="http://schemas.microsoft.com/office/drawing/2014/main" id="{C320B0E8-DF3C-485F-945E-16FDE816DC11}"/>
              </a:ext>
            </a:extLst>
          </p:cNvPr>
          <p:cNvCxnSpPr>
            <a:cxnSpLocks/>
            <a:stCxn id="16" idx="1"/>
            <a:endCxn id="7" idx="0"/>
          </p:cNvCxnSpPr>
          <p:nvPr/>
        </p:nvCxnSpPr>
        <p:spPr>
          <a:xfrm flipH="1">
            <a:off x="2843808" y="4005064"/>
            <a:ext cx="124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四角形: 1 つの角を切り取り 1 つの角を丸める 19">
            <a:extLst>
              <a:ext uri="{FF2B5EF4-FFF2-40B4-BE49-F238E27FC236}">
                <a16:creationId xmlns:a16="http://schemas.microsoft.com/office/drawing/2014/main" id="{0B128C67-3F20-45C3-94F1-75BEA9908ABA}"/>
              </a:ext>
            </a:extLst>
          </p:cNvPr>
          <p:cNvSpPr/>
          <p:nvPr/>
        </p:nvSpPr>
        <p:spPr>
          <a:xfrm>
            <a:off x="1691680" y="5373216"/>
            <a:ext cx="2304256"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feat/1/README</a:t>
            </a:r>
            <a:endParaRPr kumimoji="1" lang="ja-JP" altLang="en-US">
              <a:solidFill>
                <a:sysClr val="windowText" lastClr="000000"/>
              </a:solidFill>
              <a:latin typeface="Consolas" panose="020B0609020204030204" pitchFamily="49" charset="0"/>
            </a:endParaRPr>
          </a:p>
        </p:txBody>
      </p:sp>
      <p:cxnSp>
        <p:nvCxnSpPr>
          <p:cNvPr id="22" name="直線矢印コネクタ 21">
            <a:extLst>
              <a:ext uri="{FF2B5EF4-FFF2-40B4-BE49-F238E27FC236}">
                <a16:creationId xmlns:a16="http://schemas.microsoft.com/office/drawing/2014/main" id="{9C8D6B22-6605-414D-96AF-ADC17A9AF72C}"/>
              </a:ext>
            </a:extLst>
          </p:cNvPr>
          <p:cNvCxnSpPr>
            <a:stCxn id="20" idx="3"/>
            <a:endCxn id="7" idx="4"/>
          </p:cNvCxnSpPr>
          <p:nvPr/>
        </p:nvCxnSpPr>
        <p:spPr>
          <a:xfrm flipV="1">
            <a:off x="2843808" y="4941168"/>
            <a:ext cx="0"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F60B3EBD-8E2F-4BFF-A784-DBA83F13046A}"/>
              </a:ext>
            </a:extLst>
          </p:cNvPr>
          <p:cNvSpPr txBox="1"/>
          <p:nvPr/>
        </p:nvSpPr>
        <p:spPr>
          <a:xfrm>
            <a:off x="611560" y="5949280"/>
            <a:ext cx="6006773" cy="646331"/>
          </a:xfrm>
          <a:prstGeom prst="rect">
            <a:avLst/>
          </a:prstGeom>
          <a:noFill/>
        </p:spPr>
        <p:txBody>
          <a:bodyPr wrap="none" rtlCol="0">
            <a:spAutoFit/>
          </a:bodyPr>
          <a:lstStyle/>
          <a:p>
            <a:r>
              <a:rPr lang="ja-JP" altLang="en-US"/>
              <a:t>ブランチの命名規則は人によるが、ここでは</a:t>
            </a:r>
            <a:endParaRPr lang="en-US" altLang="ja-JP"/>
          </a:p>
          <a:p>
            <a:r>
              <a:rPr kumimoji="1" lang="ja-JP" altLang="en-US"/>
              <a:t>「ラベルに対応する接頭辞</a:t>
            </a:r>
            <a:r>
              <a:rPr kumimoji="1" lang="en-US" altLang="ja-JP"/>
              <a:t>(feat)/issue</a:t>
            </a:r>
            <a:r>
              <a:rPr kumimoji="1" lang="ja-JP" altLang="en-US"/>
              <a:t>番号</a:t>
            </a:r>
            <a:r>
              <a:rPr kumimoji="1" lang="en-US" altLang="ja-JP"/>
              <a:t>/</a:t>
            </a:r>
            <a:r>
              <a:rPr kumimoji="1" lang="ja-JP" altLang="en-US"/>
              <a:t>内容」とする</a:t>
            </a:r>
          </a:p>
        </p:txBody>
      </p:sp>
    </p:spTree>
    <p:extLst>
      <p:ext uri="{BB962C8B-B14F-4D97-AF65-F5344CB8AC3E}">
        <p14:creationId xmlns:p14="http://schemas.microsoft.com/office/powerpoint/2010/main" val="3066358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8317263-2070-4B5D-B3E9-11B95B01C0D5}"/>
              </a:ext>
            </a:extLst>
          </p:cNvPr>
          <p:cNvSpPr>
            <a:spLocks noGrp="1"/>
          </p:cNvSpPr>
          <p:nvPr>
            <p:ph type="body" sz="quarter" idx="10"/>
          </p:nvPr>
        </p:nvSpPr>
        <p:spPr/>
        <p:txBody>
          <a:bodyPr/>
          <a:lstStyle/>
          <a:p>
            <a:r>
              <a:rPr lang="ja-JP" altLang="en-US"/>
              <a:t>課題</a:t>
            </a:r>
            <a:r>
              <a:rPr lang="en-US" altLang="ja-JP"/>
              <a:t>3 - Step 3</a:t>
            </a:r>
            <a:endParaRPr kumimoji="1" lang="ja-JP" altLang="en-US"/>
          </a:p>
        </p:txBody>
      </p:sp>
      <p:sp>
        <p:nvSpPr>
          <p:cNvPr id="3" name="楕円 2">
            <a:extLst>
              <a:ext uri="{FF2B5EF4-FFF2-40B4-BE49-F238E27FC236}">
                <a16:creationId xmlns:a16="http://schemas.microsoft.com/office/drawing/2014/main" id="{EF062F8E-7202-4132-8361-90C0FA90687C}"/>
              </a:ext>
            </a:extLst>
          </p:cNvPr>
          <p:cNvSpPr/>
          <p:nvPr/>
        </p:nvSpPr>
        <p:spPr>
          <a:xfrm>
            <a:off x="899592" y="522920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4">
            <a:extLst>
              <a:ext uri="{FF2B5EF4-FFF2-40B4-BE49-F238E27FC236}">
                <a16:creationId xmlns:a16="http://schemas.microsoft.com/office/drawing/2014/main" id="{3B805A3D-BFF7-49A5-BD3F-113AB2E26DBB}"/>
              </a:ext>
            </a:extLst>
          </p:cNvPr>
          <p:cNvSpPr/>
          <p:nvPr/>
        </p:nvSpPr>
        <p:spPr>
          <a:xfrm>
            <a:off x="2417949" y="522920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ECD1C247-0557-4CDF-BF8C-5672A1CBE583}"/>
              </a:ext>
            </a:extLst>
          </p:cNvPr>
          <p:cNvCxnSpPr>
            <a:cxnSpLocks/>
            <a:stCxn id="3" idx="6"/>
            <a:endCxn id="4" idx="2"/>
          </p:cNvCxnSpPr>
          <p:nvPr/>
        </p:nvCxnSpPr>
        <p:spPr>
          <a:xfrm>
            <a:off x="1331640" y="5445224"/>
            <a:ext cx="1086309"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四角形: 1 つの角を切り取り 1 つの角を丸める 5">
            <a:extLst>
              <a:ext uri="{FF2B5EF4-FFF2-40B4-BE49-F238E27FC236}">
                <a16:creationId xmlns:a16="http://schemas.microsoft.com/office/drawing/2014/main" id="{267DABA9-2D6F-4231-AB45-8091DE671063}"/>
              </a:ext>
            </a:extLst>
          </p:cNvPr>
          <p:cNvSpPr/>
          <p:nvPr/>
        </p:nvSpPr>
        <p:spPr>
          <a:xfrm>
            <a:off x="2167161" y="4365104"/>
            <a:ext cx="936104"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7" name="直線矢印コネクタ 6">
            <a:extLst>
              <a:ext uri="{FF2B5EF4-FFF2-40B4-BE49-F238E27FC236}">
                <a16:creationId xmlns:a16="http://schemas.microsoft.com/office/drawing/2014/main" id="{6DEE25D7-2D71-4C32-A484-47255F44791A}"/>
              </a:ext>
            </a:extLst>
          </p:cNvPr>
          <p:cNvCxnSpPr>
            <a:cxnSpLocks/>
            <a:stCxn id="6" idx="1"/>
            <a:endCxn id="4" idx="0"/>
          </p:cNvCxnSpPr>
          <p:nvPr/>
        </p:nvCxnSpPr>
        <p:spPr>
          <a:xfrm flipH="1">
            <a:off x="2633973" y="4725144"/>
            <a:ext cx="124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四角形: 1 つの角を切り取り 1 つの角を丸める 7">
            <a:extLst>
              <a:ext uri="{FF2B5EF4-FFF2-40B4-BE49-F238E27FC236}">
                <a16:creationId xmlns:a16="http://schemas.microsoft.com/office/drawing/2014/main" id="{229AD48C-56BF-4FBB-84BB-919E1B045C98}"/>
              </a:ext>
            </a:extLst>
          </p:cNvPr>
          <p:cNvSpPr/>
          <p:nvPr/>
        </p:nvSpPr>
        <p:spPr>
          <a:xfrm>
            <a:off x="2922005" y="6093296"/>
            <a:ext cx="2304256"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feat/1/README</a:t>
            </a:r>
            <a:endParaRPr kumimoji="1" lang="ja-JP" altLang="en-US">
              <a:solidFill>
                <a:sysClr val="windowText" lastClr="000000"/>
              </a:solidFill>
              <a:latin typeface="Consolas" panose="020B0609020204030204" pitchFamily="49" charset="0"/>
            </a:endParaRPr>
          </a:p>
        </p:txBody>
      </p:sp>
      <p:cxnSp>
        <p:nvCxnSpPr>
          <p:cNvPr id="9" name="直線矢印コネクタ 8">
            <a:extLst>
              <a:ext uri="{FF2B5EF4-FFF2-40B4-BE49-F238E27FC236}">
                <a16:creationId xmlns:a16="http://schemas.microsoft.com/office/drawing/2014/main" id="{66CD2ABD-5405-4BF7-9A0A-C569555470E6}"/>
              </a:ext>
            </a:extLst>
          </p:cNvPr>
          <p:cNvCxnSpPr>
            <a:cxnSpLocks/>
            <a:stCxn id="8" idx="3"/>
          </p:cNvCxnSpPr>
          <p:nvPr/>
        </p:nvCxnSpPr>
        <p:spPr>
          <a:xfrm flipV="1">
            <a:off x="4074133" y="5661248"/>
            <a:ext cx="0"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59DEFB5C-54A2-432D-8F8C-E0174E6D650D}"/>
              </a:ext>
            </a:extLst>
          </p:cNvPr>
          <p:cNvSpPr txBox="1"/>
          <p:nvPr/>
        </p:nvSpPr>
        <p:spPr>
          <a:xfrm>
            <a:off x="539552" y="1196752"/>
            <a:ext cx="5224507" cy="369332"/>
          </a:xfrm>
          <a:prstGeom prst="rect">
            <a:avLst/>
          </a:prstGeom>
          <a:noFill/>
        </p:spPr>
        <p:txBody>
          <a:bodyPr wrap="none" rtlCol="0">
            <a:spAutoFit/>
          </a:bodyPr>
          <a:lstStyle/>
          <a:p>
            <a:r>
              <a:rPr lang="en-US" altLang="ja-JP"/>
              <a:t>github/test/README.md</a:t>
            </a:r>
            <a:r>
              <a:rPr lang="ja-JP" altLang="en-US"/>
              <a:t>を修正してコミットする</a:t>
            </a:r>
            <a:endParaRPr kumimoji="1" lang="ja-JP" altLang="en-US"/>
          </a:p>
        </p:txBody>
      </p:sp>
      <p:sp>
        <p:nvSpPr>
          <p:cNvPr id="11" name="楕円 4">
            <a:extLst>
              <a:ext uri="{FF2B5EF4-FFF2-40B4-BE49-F238E27FC236}">
                <a16:creationId xmlns:a16="http://schemas.microsoft.com/office/drawing/2014/main" id="{CDCC688E-AF37-434B-9361-E72920B9A27E}"/>
              </a:ext>
            </a:extLst>
          </p:cNvPr>
          <p:cNvSpPr/>
          <p:nvPr/>
        </p:nvSpPr>
        <p:spPr>
          <a:xfrm>
            <a:off x="3858109" y="5229200"/>
            <a:ext cx="432048" cy="4320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F3B665F8-DB29-4AD8-AA5A-D360124B5809}"/>
              </a:ext>
            </a:extLst>
          </p:cNvPr>
          <p:cNvCxnSpPr>
            <a:cxnSpLocks/>
            <a:endCxn id="11" idx="2"/>
          </p:cNvCxnSpPr>
          <p:nvPr/>
        </p:nvCxnSpPr>
        <p:spPr>
          <a:xfrm>
            <a:off x="2771800" y="5445224"/>
            <a:ext cx="1086309"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A0424241-79A4-4BD2-A88A-6B62B70A632C}"/>
              </a:ext>
            </a:extLst>
          </p:cNvPr>
          <p:cNvSpPr txBox="1"/>
          <p:nvPr/>
        </p:nvSpPr>
        <p:spPr>
          <a:xfrm>
            <a:off x="611560" y="1988840"/>
            <a:ext cx="6624736" cy="1077218"/>
          </a:xfrm>
          <a:prstGeom prst="rect">
            <a:avLst/>
          </a:prstGeom>
          <a:noFill/>
          <a:ln>
            <a:solidFill>
              <a:schemeClr val="tx1"/>
            </a:solidFill>
          </a:ln>
        </p:spPr>
        <p:txBody>
          <a:bodyPr wrap="square">
            <a:spAutoFit/>
          </a:bodyPr>
          <a:lstStyle/>
          <a:p>
            <a:r>
              <a:rPr lang="en-US" altLang="ja-JP" sz="3200">
                <a:latin typeface="Consolas" panose="020B0609020204030204" pitchFamily="49" charset="0"/>
              </a:rPr>
              <a:t>git add README.md</a:t>
            </a:r>
          </a:p>
          <a:p>
            <a:r>
              <a:rPr lang="en-US" altLang="ja-JP" sz="3200">
                <a:latin typeface="Consolas" panose="020B0609020204030204" pitchFamily="49" charset="0"/>
              </a:rPr>
              <a:t>git commit -m "</a:t>
            </a:r>
            <a:r>
              <a:rPr lang="en-US" altLang="ja-JP" sz="3200">
                <a:solidFill>
                  <a:srgbClr val="FF0000"/>
                </a:solidFill>
                <a:latin typeface="Consolas" panose="020B0609020204030204" pitchFamily="49" charset="0"/>
              </a:rPr>
              <a:t>closes #1</a:t>
            </a:r>
            <a:r>
              <a:rPr lang="en-US" altLang="ja-JP" sz="3200">
                <a:latin typeface="Consolas" panose="020B0609020204030204" pitchFamily="49" charset="0"/>
              </a:rPr>
              <a:t>"</a:t>
            </a:r>
          </a:p>
        </p:txBody>
      </p:sp>
      <p:sp>
        <p:nvSpPr>
          <p:cNvPr id="15" name="テキスト ボックス 14">
            <a:extLst>
              <a:ext uri="{FF2B5EF4-FFF2-40B4-BE49-F238E27FC236}">
                <a16:creationId xmlns:a16="http://schemas.microsoft.com/office/drawing/2014/main" id="{6E0A2DB4-2211-4F3D-9943-472D051845C7}"/>
              </a:ext>
            </a:extLst>
          </p:cNvPr>
          <p:cNvSpPr txBox="1"/>
          <p:nvPr/>
        </p:nvSpPr>
        <p:spPr>
          <a:xfrm>
            <a:off x="3419872" y="3212976"/>
            <a:ext cx="4339650" cy="369332"/>
          </a:xfrm>
          <a:prstGeom prst="rect">
            <a:avLst/>
          </a:prstGeom>
          <a:noFill/>
        </p:spPr>
        <p:txBody>
          <a:bodyPr wrap="none" rtlCol="0">
            <a:spAutoFit/>
          </a:bodyPr>
          <a:lstStyle/>
          <a:p>
            <a:r>
              <a:rPr lang="ja-JP" altLang="en-US"/>
              <a:t>コミットメッセージを間違えないこと！</a:t>
            </a:r>
            <a:endParaRPr kumimoji="1" lang="ja-JP" altLang="en-US"/>
          </a:p>
        </p:txBody>
      </p:sp>
    </p:spTree>
    <p:extLst>
      <p:ext uri="{BB962C8B-B14F-4D97-AF65-F5344CB8AC3E}">
        <p14:creationId xmlns:p14="http://schemas.microsoft.com/office/powerpoint/2010/main" val="29020222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9B11FD1-05B5-484F-96AD-4C2DBD672C6B}"/>
              </a:ext>
            </a:extLst>
          </p:cNvPr>
          <p:cNvSpPr>
            <a:spLocks noGrp="1"/>
          </p:cNvSpPr>
          <p:nvPr>
            <p:ph type="body" sz="quarter" idx="10"/>
          </p:nvPr>
        </p:nvSpPr>
        <p:spPr/>
        <p:txBody>
          <a:bodyPr/>
          <a:lstStyle/>
          <a:p>
            <a:r>
              <a:rPr lang="ja-JP" altLang="en-US"/>
              <a:t>課題</a:t>
            </a:r>
            <a:r>
              <a:rPr lang="en-US" altLang="ja-JP"/>
              <a:t>3 - Step 3</a:t>
            </a:r>
            <a:endParaRPr kumimoji="1" lang="ja-JP" altLang="en-US"/>
          </a:p>
        </p:txBody>
      </p:sp>
      <p:sp>
        <p:nvSpPr>
          <p:cNvPr id="4" name="テキスト ボックス 3">
            <a:extLst>
              <a:ext uri="{FF2B5EF4-FFF2-40B4-BE49-F238E27FC236}">
                <a16:creationId xmlns:a16="http://schemas.microsoft.com/office/drawing/2014/main" id="{5A53F32B-8C01-4D2F-A789-F57B020FAC26}"/>
              </a:ext>
            </a:extLst>
          </p:cNvPr>
          <p:cNvSpPr txBox="1"/>
          <p:nvPr/>
        </p:nvSpPr>
        <p:spPr>
          <a:xfrm>
            <a:off x="323528" y="1844824"/>
            <a:ext cx="5382344" cy="1077218"/>
          </a:xfrm>
          <a:prstGeom prst="rect">
            <a:avLst/>
          </a:prstGeom>
          <a:noFill/>
          <a:ln>
            <a:solidFill>
              <a:schemeClr val="tx1"/>
            </a:solidFill>
          </a:ln>
        </p:spPr>
        <p:txBody>
          <a:bodyPr wrap="square">
            <a:spAutoFit/>
          </a:bodyPr>
          <a:lstStyle/>
          <a:p>
            <a:r>
              <a:rPr lang="en-US" altLang="ja-JP" sz="3200">
                <a:latin typeface="Consolas" panose="020B0609020204030204" pitchFamily="49" charset="0"/>
              </a:rPr>
              <a:t>git switch main</a:t>
            </a:r>
          </a:p>
          <a:p>
            <a:r>
              <a:rPr lang="en-US" altLang="ja-JP" sz="3200">
                <a:latin typeface="Consolas" panose="020B0609020204030204" pitchFamily="49" charset="0"/>
              </a:rPr>
              <a:t>git merge feat/1/README</a:t>
            </a:r>
          </a:p>
        </p:txBody>
      </p:sp>
      <p:sp>
        <p:nvSpPr>
          <p:cNvPr id="5" name="テキスト ボックス 4">
            <a:extLst>
              <a:ext uri="{FF2B5EF4-FFF2-40B4-BE49-F238E27FC236}">
                <a16:creationId xmlns:a16="http://schemas.microsoft.com/office/drawing/2014/main" id="{408F7F80-20E7-456C-A5C5-82AA20B0FDF6}"/>
              </a:ext>
            </a:extLst>
          </p:cNvPr>
          <p:cNvSpPr txBox="1"/>
          <p:nvPr/>
        </p:nvSpPr>
        <p:spPr>
          <a:xfrm>
            <a:off x="467544" y="1196752"/>
            <a:ext cx="4801314" cy="461665"/>
          </a:xfrm>
          <a:prstGeom prst="rect">
            <a:avLst/>
          </a:prstGeom>
          <a:noFill/>
        </p:spPr>
        <p:txBody>
          <a:bodyPr wrap="none" rtlCol="0">
            <a:spAutoFit/>
          </a:bodyPr>
          <a:lstStyle/>
          <a:p>
            <a:r>
              <a:rPr lang="ja-JP" altLang="en-US" sz="2400"/>
              <a:t>修正をメインブランチに取り込む</a:t>
            </a:r>
            <a:endParaRPr kumimoji="1" lang="ja-JP" altLang="en-US" sz="2400"/>
          </a:p>
        </p:txBody>
      </p:sp>
      <p:sp>
        <p:nvSpPr>
          <p:cNvPr id="6" name="楕円 5">
            <a:extLst>
              <a:ext uri="{FF2B5EF4-FFF2-40B4-BE49-F238E27FC236}">
                <a16:creationId xmlns:a16="http://schemas.microsoft.com/office/drawing/2014/main" id="{C0B7F804-0959-4014-9FF0-49A476A8436E}"/>
              </a:ext>
            </a:extLst>
          </p:cNvPr>
          <p:cNvSpPr/>
          <p:nvPr/>
        </p:nvSpPr>
        <p:spPr>
          <a:xfrm>
            <a:off x="899592" y="522920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4">
            <a:extLst>
              <a:ext uri="{FF2B5EF4-FFF2-40B4-BE49-F238E27FC236}">
                <a16:creationId xmlns:a16="http://schemas.microsoft.com/office/drawing/2014/main" id="{EB38647E-F9C5-43F7-8BD5-DC16FF065CE4}"/>
              </a:ext>
            </a:extLst>
          </p:cNvPr>
          <p:cNvSpPr/>
          <p:nvPr/>
        </p:nvSpPr>
        <p:spPr>
          <a:xfrm>
            <a:off x="2417949" y="522920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1A2B63B7-CE58-4D4C-83BB-AC3F71FB887C}"/>
              </a:ext>
            </a:extLst>
          </p:cNvPr>
          <p:cNvCxnSpPr>
            <a:cxnSpLocks/>
            <a:stCxn id="6" idx="6"/>
            <a:endCxn id="7" idx="2"/>
          </p:cNvCxnSpPr>
          <p:nvPr/>
        </p:nvCxnSpPr>
        <p:spPr>
          <a:xfrm>
            <a:off x="1331640" y="5445224"/>
            <a:ext cx="1086309"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四角形: 1 つの角を切り取り 1 つの角を丸める 8">
            <a:extLst>
              <a:ext uri="{FF2B5EF4-FFF2-40B4-BE49-F238E27FC236}">
                <a16:creationId xmlns:a16="http://schemas.microsoft.com/office/drawing/2014/main" id="{1CF8F568-28BD-41B8-9928-459C26A98A62}"/>
              </a:ext>
            </a:extLst>
          </p:cNvPr>
          <p:cNvSpPr/>
          <p:nvPr/>
        </p:nvSpPr>
        <p:spPr>
          <a:xfrm>
            <a:off x="3582938" y="4365104"/>
            <a:ext cx="936104"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0" name="直線矢印コネクタ 9">
            <a:extLst>
              <a:ext uri="{FF2B5EF4-FFF2-40B4-BE49-F238E27FC236}">
                <a16:creationId xmlns:a16="http://schemas.microsoft.com/office/drawing/2014/main" id="{40EFA01E-621A-48EF-995E-4A58D649B3EE}"/>
              </a:ext>
            </a:extLst>
          </p:cNvPr>
          <p:cNvCxnSpPr>
            <a:cxnSpLocks/>
            <a:stCxn id="9" idx="1"/>
          </p:cNvCxnSpPr>
          <p:nvPr/>
        </p:nvCxnSpPr>
        <p:spPr>
          <a:xfrm flipH="1">
            <a:off x="4049750" y="4725144"/>
            <a:ext cx="124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四角形: 1 つの角を切り取り 1 つの角を丸める 10">
            <a:extLst>
              <a:ext uri="{FF2B5EF4-FFF2-40B4-BE49-F238E27FC236}">
                <a16:creationId xmlns:a16="http://schemas.microsoft.com/office/drawing/2014/main" id="{7E6F99E4-FB25-46E0-BBE6-26044D8E772C}"/>
              </a:ext>
            </a:extLst>
          </p:cNvPr>
          <p:cNvSpPr/>
          <p:nvPr/>
        </p:nvSpPr>
        <p:spPr>
          <a:xfrm>
            <a:off x="2922005" y="6093296"/>
            <a:ext cx="2304256"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feat/1/README</a:t>
            </a:r>
            <a:endParaRPr kumimoji="1" lang="ja-JP" altLang="en-US">
              <a:solidFill>
                <a:sysClr val="windowText" lastClr="000000"/>
              </a:solidFill>
              <a:latin typeface="Consolas" panose="020B0609020204030204" pitchFamily="49" charset="0"/>
            </a:endParaRPr>
          </a:p>
        </p:txBody>
      </p:sp>
      <p:cxnSp>
        <p:nvCxnSpPr>
          <p:cNvPr id="12" name="直線矢印コネクタ 11">
            <a:extLst>
              <a:ext uri="{FF2B5EF4-FFF2-40B4-BE49-F238E27FC236}">
                <a16:creationId xmlns:a16="http://schemas.microsoft.com/office/drawing/2014/main" id="{B328D2FF-4FAD-4DCE-8855-A5EADDB07FFF}"/>
              </a:ext>
            </a:extLst>
          </p:cNvPr>
          <p:cNvCxnSpPr>
            <a:cxnSpLocks/>
            <a:stCxn id="11" idx="3"/>
          </p:cNvCxnSpPr>
          <p:nvPr/>
        </p:nvCxnSpPr>
        <p:spPr>
          <a:xfrm flipV="1">
            <a:off x="4074133" y="5661248"/>
            <a:ext cx="0"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楕円 4">
            <a:extLst>
              <a:ext uri="{FF2B5EF4-FFF2-40B4-BE49-F238E27FC236}">
                <a16:creationId xmlns:a16="http://schemas.microsoft.com/office/drawing/2014/main" id="{4A19ED67-610D-4EAF-8FF0-93A9E8EF36F6}"/>
              </a:ext>
            </a:extLst>
          </p:cNvPr>
          <p:cNvSpPr/>
          <p:nvPr/>
        </p:nvSpPr>
        <p:spPr>
          <a:xfrm>
            <a:off x="3858109" y="5229200"/>
            <a:ext cx="432048" cy="4320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B8FCBFBF-E079-4FBE-92A2-A194CC46D201}"/>
              </a:ext>
            </a:extLst>
          </p:cNvPr>
          <p:cNvCxnSpPr>
            <a:cxnSpLocks/>
            <a:endCxn id="13" idx="2"/>
          </p:cNvCxnSpPr>
          <p:nvPr/>
        </p:nvCxnSpPr>
        <p:spPr>
          <a:xfrm>
            <a:off x="2771800" y="5445224"/>
            <a:ext cx="1086309"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7975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C97A7CA-560E-4B9D-84DD-EDF89A06F99A}"/>
              </a:ext>
            </a:extLst>
          </p:cNvPr>
          <p:cNvSpPr>
            <a:spLocks noGrp="1"/>
          </p:cNvSpPr>
          <p:nvPr>
            <p:ph type="body" sz="quarter" idx="10"/>
          </p:nvPr>
        </p:nvSpPr>
        <p:spPr/>
        <p:txBody>
          <a:bodyPr/>
          <a:lstStyle/>
          <a:p>
            <a:r>
              <a:rPr kumimoji="1" lang="ja-JP" altLang="en-US" dirty="0"/>
              <a:t>公開鍵認証</a:t>
            </a:r>
          </a:p>
        </p:txBody>
      </p:sp>
      <p:sp>
        <p:nvSpPr>
          <p:cNvPr id="3" name="テキスト ボックス 2">
            <a:extLst>
              <a:ext uri="{FF2B5EF4-FFF2-40B4-BE49-F238E27FC236}">
                <a16:creationId xmlns:a16="http://schemas.microsoft.com/office/drawing/2014/main" id="{BC12F502-5792-4B21-B21A-437C0B4C5709}"/>
              </a:ext>
            </a:extLst>
          </p:cNvPr>
          <p:cNvSpPr txBox="1"/>
          <p:nvPr/>
        </p:nvSpPr>
        <p:spPr>
          <a:xfrm>
            <a:off x="395536" y="1124744"/>
            <a:ext cx="2698175" cy="523220"/>
          </a:xfrm>
          <a:prstGeom prst="rect">
            <a:avLst/>
          </a:prstGeom>
          <a:noFill/>
        </p:spPr>
        <p:txBody>
          <a:bodyPr wrap="none" rtlCol="0">
            <a:spAutoFit/>
          </a:bodyPr>
          <a:lstStyle/>
          <a:p>
            <a:r>
              <a:rPr kumimoji="1" lang="ja-JP" altLang="en-US" sz="2800" dirty="0"/>
              <a:t>公開鍵暗号とは</a:t>
            </a:r>
          </a:p>
        </p:txBody>
      </p:sp>
      <p:sp>
        <p:nvSpPr>
          <p:cNvPr id="5" name="テキスト ボックス 4">
            <a:extLst>
              <a:ext uri="{FF2B5EF4-FFF2-40B4-BE49-F238E27FC236}">
                <a16:creationId xmlns:a16="http://schemas.microsoft.com/office/drawing/2014/main" id="{17F18E8C-CBBF-428D-B52F-01705D7A9AE7}"/>
              </a:ext>
            </a:extLst>
          </p:cNvPr>
          <p:cNvSpPr txBox="1"/>
          <p:nvPr/>
        </p:nvSpPr>
        <p:spPr>
          <a:xfrm>
            <a:off x="1043608" y="1772816"/>
            <a:ext cx="6186309" cy="369332"/>
          </a:xfrm>
          <a:prstGeom prst="rect">
            <a:avLst/>
          </a:prstGeom>
          <a:noFill/>
        </p:spPr>
        <p:txBody>
          <a:bodyPr wrap="none" rtlCol="0">
            <a:spAutoFit/>
          </a:bodyPr>
          <a:lstStyle/>
          <a:p>
            <a:r>
              <a:rPr kumimoji="1" lang="ja-JP" altLang="en-US" dirty="0"/>
              <a:t>普通の鍵：「鍵をかける」鍵と「鍵を開ける」鍵が同じ</a:t>
            </a:r>
          </a:p>
        </p:txBody>
      </p:sp>
      <p:pic>
        <p:nvPicPr>
          <p:cNvPr id="1026" name="Picture 2" descr="鍵のイラスト">
            <a:extLst>
              <a:ext uri="{FF2B5EF4-FFF2-40B4-BE49-F238E27FC236}">
                <a16:creationId xmlns:a16="http://schemas.microsoft.com/office/drawing/2014/main" id="{28DD7707-A297-4CC8-9726-0305A0B27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420888"/>
            <a:ext cx="1001266" cy="10012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シンプルな南京錠のイラスト">
            <a:extLst>
              <a:ext uri="{FF2B5EF4-FFF2-40B4-BE49-F238E27FC236}">
                <a16:creationId xmlns:a16="http://schemas.microsoft.com/office/drawing/2014/main" id="{98DF0289-A6C7-4B80-BE89-E8C20816A4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348880"/>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6" name="矢印: 右 5">
            <a:extLst>
              <a:ext uri="{FF2B5EF4-FFF2-40B4-BE49-F238E27FC236}">
                <a16:creationId xmlns:a16="http://schemas.microsoft.com/office/drawing/2014/main" id="{A63E9E77-FF95-4FE4-BCEB-AFF66D10CCA2}"/>
              </a:ext>
            </a:extLst>
          </p:cNvPr>
          <p:cNvSpPr/>
          <p:nvPr/>
        </p:nvSpPr>
        <p:spPr>
          <a:xfrm>
            <a:off x="4067944" y="2564904"/>
            <a:ext cx="792088"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0749292E-9E51-461A-8F43-F812A5D96FC0}"/>
              </a:ext>
            </a:extLst>
          </p:cNvPr>
          <p:cNvSpPr/>
          <p:nvPr/>
        </p:nvSpPr>
        <p:spPr>
          <a:xfrm>
            <a:off x="4067944" y="2996952"/>
            <a:ext cx="792088"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ABEA8329-90F4-4B9C-B806-800B5EECF80D}"/>
              </a:ext>
            </a:extLst>
          </p:cNvPr>
          <p:cNvSpPr txBox="1"/>
          <p:nvPr/>
        </p:nvSpPr>
        <p:spPr>
          <a:xfrm>
            <a:off x="3995936" y="2204864"/>
            <a:ext cx="877163" cy="369332"/>
          </a:xfrm>
          <a:prstGeom prst="rect">
            <a:avLst/>
          </a:prstGeom>
          <a:noFill/>
        </p:spPr>
        <p:txBody>
          <a:bodyPr wrap="none" rtlCol="0">
            <a:spAutoFit/>
          </a:bodyPr>
          <a:lstStyle/>
          <a:p>
            <a:r>
              <a:rPr kumimoji="1" lang="ja-JP" altLang="en-US" dirty="0"/>
              <a:t>かける</a:t>
            </a:r>
          </a:p>
        </p:txBody>
      </p:sp>
      <p:sp>
        <p:nvSpPr>
          <p:cNvPr id="11" name="テキスト ボックス 10">
            <a:extLst>
              <a:ext uri="{FF2B5EF4-FFF2-40B4-BE49-F238E27FC236}">
                <a16:creationId xmlns:a16="http://schemas.microsoft.com/office/drawing/2014/main" id="{78E63CAB-8C5A-4593-B1CB-938DEDF92A23}"/>
              </a:ext>
            </a:extLst>
          </p:cNvPr>
          <p:cNvSpPr txBox="1"/>
          <p:nvPr/>
        </p:nvSpPr>
        <p:spPr>
          <a:xfrm>
            <a:off x="3995936" y="3356992"/>
            <a:ext cx="877163" cy="369332"/>
          </a:xfrm>
          <a:prstGeom prst="rect">
            <a:avLst/>
          </a:prstGeom>
          <a:noFill/>
        </p:spPr>
        <p:txBody>
          <a:bodyPr wrap="none" rtlCol="0">
            <a:spAutoFit/>
          </a:bodyPr>
          <a:lstStyle/>
          <a:p>
            <a:r>
              <a:rPr kumimoji="1" lang="ja-JP" altLang="en-US" dirty="0"/>
              <a:t>開ける</a:t>
            </a:r>
          </a:p>
        </p:txBody>
      </p:sp>
      <p:sp>
        <p:nvSpPr>
          <p:cNvPr id="12" name="テキスト ボックス 11">
            <a:extLst>
              <a:ext uri="{FF2B5EF4-FFF2-40B4-BE49-F238E27FC236}">
                <a16:creationId xmlns:a16="http://schemas.microsoft.com/office/drawing/2014/main" id="{7C6296CF-88E8-40CF-9E38-96384496D993}"/>
              </a:ext>
            </a:extLst>
          </p:cNvPr>
          <p:cNvSpPr txBox="1"/>
          <p:nvPr/>
        </p:nvSpPr>
        <p:spPr>
          <a:xfrm>
            <a:off x="1115616" y="3645024"/>
            <a:ext cx="6186309" cy="369332"/>
          </a:xfrm>
          <a:prstGeom prst="rect">
            <a:avLst/>
          </a:prstGeom>
          <a:noFill/>
        </p:spPr>
        <p:txBody>
          <a:bodyPr wrap="none" rtlCol="0">
            <a:spAutoFit/>
          </a:bodyPr>
          <a:lstStyle/>
          <a:p>
            <a:r>
              <a:rPr lang="ja-JP" altLang="en-US" dirty="0"/>
              <a:t>公開</a:t>
            </a:r>
            <a:r>
              <a:rPr kumimoji="1" lang="ja-JP" altLang="en-US" dirty="0"/>
              <a:t>鍵：「鍵をかける」鍵と「鍵を開ける」鍵が異なる</a:t>
            </a:r>
          </a:p>
        </p:txBody>
      </p:sp>
      <p:pic>
        <p:nvPicPr>
          <p:cNvPr id="13" name="Picture 2" descr="鍵のイラスト">
            <a:extLst>
              <a:ext uri="{FF2B5EF4-FFF2-40B4-BE49-F238E27FC236}">
                <a16:creationId xmlns:a16="http://schemas.microsoft.com/office/drawing/2014/main" id="{C9893AA3-A92A-47A8-A269-CDB5A43F18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4365104"/>
            <a:ext cx="1001266" cy="10012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シンプルな南京錠のイラスト">
            <a:extLst>
              <a:ext uri="{FF2B5EF4-FFF2-40B4-BE49-F238E27FC236}">
                <a16:creationId xmlns:a16="http://schemas.microsoft.com/office/drawing/2014/main" id="{E607B098-7E79-4023-BA34-610803CB53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4221088"/>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15" name="矢印: 右 14">
            <a:extLst>
              <a:ext uri="{FF2B5EF4-FFF2-40B4-BE49-F238E27FC236}">
                <a16:creationId xmlns:a16="http://schemas.microsoft.com/office/drawing/2014/main" id="{F577A059-F458-440B-BBE9-77E236C7E109}"/>
              </a:ext>
            </a:extLst>
          </p:cNvPr>
          <p:cNvSpPr/>
          <p:nvPr/>
        </p:nvSpPr>
        <p:spPr>
          <a:xfrm>
            <a:off x="4067944" y="4869160"/>
            <a:ext cx="792088"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EFD26A99-8954-4FF0-8287-77B43BCCD670}"/>
              </a:ext>
            </a:extLst>
          </p:cNvPr>
          <p:cNvSpPr txBox="1"/>
          <p:nvPr/>
        </p:nvSpPr>
        <p:spPr>
          <a:xfrm>
            <a:off x="3995936" y="4437112"/>
            <a:ext cx="877163" cy="369332"/>
          </a:xfrm>
          <a:prstGeom prst="rect">
            <a:avLst/>
          </a:prstGeom>
          <a:noFill/>
        </p:spPr>
        <p:txBody>
          <a:bodyPr wrap="none" rtlCol="0">
            <a:spAutoFit/>
          </a:bodyPr>
          <a:lstStyle/>
          <a:p>
            <a:r>
              <a:rPr kumimoji="1" lang="ja-JP" altLang="en-US" dirty="0"/>
              <a:t>かける</a:t>
            </a:r>
          </a:p>
        </p:txBody>
      </p:sp>
      <p:pic>
        <p:nvPicPr>
          <p:cNvPr id="1030" name="Picture 6" descr="家の鍵のイラスト（ディスクシリンダー）">
            <a:extLst>
              <a:ext uri="{FF2B5EF4-FFF2-40B4-BE49-F238E27FC236}">
                <a16:creationId xmlns:a16="http://schemas.microsoft.com/office/drawing/2014/main" id="{7AAB5D46-46BF-4D66-B25C-EDCD2B974A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5589240"/>
            <a:ext cx="864096" cy="864096"/>
          </a:xfrm>
          <a:prstGeom prst="rect">
            <a:avLst/>
          </a:prstGeom>
          <a:noFill/>
          <a:extLst>
            <a:ext uri="{909E8E84-426E-40DD-AFC4-6F175D3DCCD1}">
              <a14:hiddenFill xmlns:a14="http://schemas.microsoft.com/office/drawing/2010/main">
                <a:solidFill>
                  <a:srgbClr val="FFFFFF"/>
                </a:solidFill>
              </a14:hiddenFill>
            </a:ext>
          </a:extLst>
        </p:spPr>
      </p:pic>
      <p:sp>
        <p:nvSpPr>
          <p:cNvPr id="18" name="矢印: 右 17">
            <a:extLst>
              <a:ext uri="{FF2B5EF4-FFF2-40B4-BE49-F238E27FC236}">
                <a16:creationId xmlns:a16="http://schemas.microsoft.com/office/drawing/2014/main" id="{EC96017E-E831-4628-A6C1-549CD76A9B83}"/>
              </a:ext>
            </a:extLst>
          </p:cNvPr>
          <p:cNvSpPr/>
          <p:nvPr/>
        </p:nvSpPr>
        <p:spPr>
          <a:xfrm>
            <a:off x="4067944" y="6021288"/>
            <a:ext cx="792088"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56BEF992-F1FF-4343-8364-E3E19AA2FFA6}"/>
              </a:ext>
            </a:extLst>
          </p:cNvPr>
          <p:cNvSpPr txBox="1"/>
          <p:nvPr/>
        </p:nvSpPr>
        <p:spPr>
          <a:xfrm>
            <a:off x="4067944" y="5589240"/>
            <a:ext cx="877163" cy="369332"/>
          </a:xfrm>
          <a:prstGeom prst="rect">
            <a:avLst/>
          </a:prstGeom>
          <a:noFill/>
        </p:spPr>
        <p:txBody>
          <a:bodyPr wrap="none" rtlCol="0">
            <a:spAutoFit/>
          </a:bodyPr>
          <a:lstStyle/>
          <a:p>
            <a:r>
              <a:rPr kumimoji="1" lang="ja-JP" altLang="en-US" dirty="0"/>
              <a:t>開ける</a:t>
            </a:r>
          </a:p>
        </p:txBody>
      </p:sp>
      <p:pic>
        <p:nvPicPr>
          <p:cNvPr id="20" name="Picture 4" descr="シンプルな南京錠のイラスト">
            <a:extLst>
              <a:ext uri="{FF2B5EF4-FFF2-40B4-BE49-F238E27FC236}">
                <a16:creationId xmlns:a16="http://schemas.microsoft.com/office/drawing/2014/main" id="{BA3D3DDF-A059-48A4-8C6C-36150144C7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5445224"/>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8" name="左中かっこ 7">
            <a:extLst>
              <a:ext uri="{FF2B5EF4-FFF2-40B4-BE49-F238E27FC236}">
                <a16:creationId xmlns:a16="http://schemas.microsoft.com/office/drawing/2014/main" id="{11234926-6F3B-43A2-B5E6-25B03C63E8B9}"/>
              </a:ext>
            </a:extLst>
          </p:cNvPr>
          <p:cNvSpPr/>
          <p:nvPr/>
        </p:nvSpPr>
        <p:spPr>
          <a:xfrm>
            <a:off x="2483768" y="4365104"/>
            <a:ext cx="432048" cy="2088232"/>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3774DB83-9180-4F1A-95DC-2483BB2575D3}"/>
              </a:ext>
            </a:extLst>
          </p:cNvPr>
          <p:cNvSpPr txBox="1"/>
          <p:nvPr/>
        </p:nvSpPr>
        <p:spPr>
          <a:xfrm>
            <a:off x="1691680" y="5229200"/>
            <a:ext cx="646331" cy="369332"/>
          </a:xfrm>
          <a:prstGeom prst="rect">
            <a:avLst/>
          </a:prstGeom>
          <a:noFill/>
        </p:spPr>
        <p:txBody>
          <a:bodyPr wrap="none" rtlCol="0">
            <a:spAutoFit/>
          </a:bodyPr>
          <a:lstStyle/>
          <a:p>
            <a:r>
              <a:rPr kumimoji="1" lang="ja-JP" altLang="en-US" dirty="0"/>
              <a:t>ペア</a:t>
            </a:r>
          </a:p>
        </p:txBody>
      </p:sp>
    </p:spTree>
    <p:extLst>
      <p:ext uri="{BB962C8B-B14F-4D97-AF65-F5344CB8AC3E}">
        <p14:creationId xmlns:p14="http://schemas.microsoft.com/office/powerpoint/2010/main" val="1288945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1E7E459-FB65-4E7A-9F63-0C027EEA76A7}"/>
              </a:ext>
            </a:extLst>
          </p:cNvPr>
          <p:cNvSpPr>
            <a:spLocks noGrp="1"/>
          </p:cNvSpPr>
          <p:nvPr>
            <p:ph type="body" sz="quarter" idx="10"/>
          </p:nvPr>
        </p:nvSpPr>
        <p:spPr/>
        <p:txBody>
          <a:bodyPr/>
          <a:lstStyle/>
          <a:p>
            <a:r>
              <a:rPr lang="ja-JP" altLang="en-US"/>
              <a:t>課題</a:t>
            </a:r>
            <a:r>
              <a:rPr lang="en-US" altLang="ja-JP"/>
              <a:t>3 - Step 4</a:t>
            </a:r>
            <a:endParaRPr kumimoji="1" lang="ja-JP" altLang="en-US"/>
          </a:p>
        </p:txBody>
      </p:sp>
      <p:sp>
        <p:nvSpPr>
          <p:cNvPr id="3" name="テキスト ボックス 2">
            <a:extLst>
              <a:ext uri="{FF2B5EF4-FFF2-40B4-BE49-F238E27FC236}">
                <a16:creationId xmlns:a16="http://schemas.microsoft.com/office/drawing/2014/main" id="{49B396C0-672F-41F7-B341-5E18E3818ECC}"/>
              </a:ext>
            </a:extLst>
          </p:cNvPr>
          <p:cNvSpPr txBox="1"/>
          <p:nvPr/>
        </p:nvSpPr>
        <p:spPr>
          <a:xfrm>
            <a:off x="539552" y="2060848"/>
            <a:ext cx="5382344" cy="584775"/>
          </a:xfrm>
          <a:prstGeom prst="rect">
            <a:avLst/>
          </a:prstGeom>
          <a:noFill/>
          <a:ln>
            <a:solidFill>
              <a:schemeClr val="tx1"/>
            </a:solidFill>
          </a:ln>
        </p:spPr>
        <p:txBody>
          <a:bodyPr wrap="square">
            <a:spAutoFit/>
          </a:bodyPr>
          <a:lstStyle/>
          <a:p>
            <a:r>
              <a:rPr lang="en-US" altLang="ja-JP" sz="3200">
                <a:latin typeface="Consolas" panose="020B0609020204030204" pitchFamily="49" charset="0"/>
              </a:rPr>
              <a:t>git push</a:t>
            </a:r>
          </a:p>
        </p:txBody>
      </p:sp>
      <p:sp>
        <p:nvSpPr>
          <p:cNvPr id="4" name="テキスト ボックス 3">
            <a:extLst>
              <a:ext uri="{FF2B5EF4-FFF2-40B4-BE49-F238E27FC236}">
                <a16:creationId xmlns:a16="http://schemas.microsoft.com/office/drawing/2014/main" id="{C4F29544-41D1-44FE-B4D4-C7BF0068BA77}"/>
              </a:ext>
            </a:extLst>
          </p:cNvPr>
          <p:cNvSpPr txBox="1"/>
          <p:nvPr/>
        </p:nvSpPr>
        <p:spPr>
          <a:xfrm>
            <a:off x="251520" y="1124744"/>
            <a:ext cx="6909264" cy="584775"/>
          </a:xfrm>
          <a:prstGeom prst="rect">
            <a:avLst/>
          </a:prstGeom>
          <a:noFill/>
        </p:spPr>
        <p:txBody>
          <a:bodyPr wrap="none" rtlCol="0">
            <a:spAutoFit/>
          </a:bodyPr>
          <a:lstStyle/>
          <a:p>
            <a:r>
              <a:rPr kumimoji="1" lang="ja-JP" altLang="en-US" sz="3200"/>
              <a:t>プッシュすると</a:t>
            </a:r>
            <a:r>
              <a:rPr kumimoji="1" lang="en-US" altLang="ja-JP" sz="3200"/>
              <a:t>Issue</a:t>
            </a:r>
            <a:r>
              <a:rPr kumimoji="1" lang="ja-JP" altLang="en-US" sz="3200"/>
              <a:t>が自動で閉じる</a:t>
            </a:r>
          </a:p>
        </p:txBody>
      </p:sp>
      <p:pic>
        <p:nvPicPr>
          <p:cNvPr id="6" name="図 5">
            <a:extLst>
              <a:ext uri="{FF2B5EF4-FFF2-40B4-BE49-F238E27FC236}">
                <a16:creationId xmlns:a16="http://schemas.microsoft.com/office/drawing/2014/main" id="{0F7BC07D-40A1-4089-AF3D-5B39FDEB9D2D}"/>
              </a:ext>
            </a:extLst>
          </p:cNvPr>
          <p:cNvPicPr>
            <a:picLocks noChangeAspect="1"/>
          </p:cNvPicPr>
          <p:nvPr/>
        </p:nvPicPr>
        <p:blipFill>
          <a:blip r:embed="rId2"/>
          <a:stretch>
            <a:fillRect/>
          </a:stretch>
        </p:blipFill>
        <p:spPr>
          <a:xfrm>
            <a:off x="251520" y="2924944"/>
            <a:ext cx="4966581" cy="3724935"/>
          </a:xfrm>
          <a:prstGeom prst="rect">
            <a:avLst/>
          </a:prstGeom>
        </p:spPr>
      </p:pic>
      <p:sp>
        <p:nvSpPr>
          <p:cNvPr id="7" name="テキスト ボックス 6">
            <a:extLst>
              <a:ext uri="{FF2B5EF4-FFF2-40B4-BE49-F238E27FC236}">
                <a16:creationId xmlns:a16="http://schemas.microsoft.com/office/drawing/2014/main" id="{291618FB-4FE5-4CA6-983C-B2C375768F55}"/>
              </a:ext>
            </a:extLst>
          </p:cNvPr>
          <p:cNvSpPr txBox="1"/>
          <p:nvPr/>
        </p:nvSpPr>
        <p:spPr>
          <a:xfrm>
            <a:off x="5266015" y="3212976"/>
            <a:ext cx="3877985" cy="646331"/>
          </a:xfrm>
          <a:prstGeom prst="rect">
            <a:avLst/>
          </a:prstGeom>
          <a:noFill/>
        </p:spPr>
        <p:txBody>
          <a:bodyPr wrap="none" rtlCol="0">
            <a:spAutoFit/>
          </a:bodyPr>
          <a:lstStyle/>
          <a:p>
            <a:r>
              <a:rPr kumimoji="1" lang="ja-JP" altLang="en-US"/>
              <a:t>ブラウザでこの画面を表示したまま</a:t>
            </a:r>
            <a:endParaRPr kumimoji="1" lang="en-US" altLang="ja-JP"/>
          </a:p>
          <a:p>
            <a:r>
              <a:rPr lang="en-US" altLang="ja-JP"/>
              <a:t>git push</a:t>
            </a:r>
            <a:r>
              <a:rPr lang="ja-JP" altLang="en-US"/>
              <a:t>すると・・・？</a:t>
            </a:r>
            <a:endParaRPr kumimoji="1" lang="ja-JP" altLang="en-US"/>
          </a:p>
        </p:txBody>
      </p:sp>
    </p:spTree>
    <p:extLst>
      <p:ext uri="{BB962C8B-B14F-4D97-AF65-F5344CB8AC3E}">
        <p14:creationId xmlns:p14="http://schemas.microsoft.com/office/powerpoint/2010/main" val="36483310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384309A-20FC-4B08-8B53-258F6317613A}"/>
              </a:ext>
            </a:extLst>
          </p:cNvPr>
          <p:cNvSpPr>
            <a:spLocks noGrp="1"/>
          </p:cNvSpPr>
          <p:nvPr>
            <p:ph type="body" sz="quarter" idx="10"/>
          </p:nvPr>
        </p:nvSpPr>
        <p:spPr/>
        <p:txBody>
          <a:bodyPr/>
          <a:lstStyle/>
          <a:p>
            <a:r>
              <a:rPr lang="ja-JP" altLang="en-US"/>
              <a:t>課題</a:t>
            </a:r>
            <a:r>
              <a:rPr lang="en-US" altLang="ja-JP"/>
              <a:t>3 - </a:t>
            </a:r>
            <a:r>
              <a:rPr lang="ja-JP" altLang="en-US"/>
              <a:t>レポート課題</a:t>
            </a:r>
            <a:endParaRPr kumimoji="1" lang="ja-JP" altLang="en-US"/>
          </a:p>
        </p:txBody>
      </p:sp>
      <p:pic>
        <p:nvPicPr>
          <p:cNvPr id="6" name="図 5">
            <a:extLst>
              <a:ext uri="{FF2B5EF4-FFF2-40B4-BE49-F238E27FC236}">
                <a16:creationId xmlns:a16="http://schemas.microsoft.com/office/drawing/2014/main" id="{08844E84-4F50-43B6-8733-A6059496D597}"/>
              </a:ext>
            </a:extLst>
          </p:cNvPr>
          <p:cNvPicPr>
            <a:picLocks noChangeAspect="1"/>
          </p:cNvPicPr>
          <p:nvPr/>
        </p:nvPicPr>
        <p:blipFill>
          <a:blip r:embed="rId2"/>
          <a:stretch>
            <a:fillRect/>
          </a:stretch>
        </p:blipFill>
        <p:spPr>
          <a:xfrm>
            <a:off x="611560" y="1628800"/>
            <a:ext cx="7452320" cy="4626106"/>
          </a:xfrm>
          <a:prstGeom prst="rect">
            <a:avLst/>
          </a:prstGeom>
        </p:spPr>
      </p:pic>
      <p:sp>
        <p:nvSpPr>
          <p:cNvPr id="7" name="四角形: 角を丸くする 6">
            <a:extLst>
              <a:ext uri="{FF2B5EF4-FFF2-40B4-BE49-F238E27FC236}">
                <a16:creationId xmlns:a16="http://schemas.microsoft.com/office/drawing/2014/main" id="{7DA74770-964D-4DAC-925C-287830F05123}"/>
              </a:ext>
            </a:extLst>
          </p:cNvPr>
          <p:cNvSpPr/>
          <p:nvPr/>
        </p:nvSpPr>
        <p:spPr>
          <a:xfrm>
            <a:off x="611560" y="3212976"/>
            <a:ext cx="1080120" cy="50405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C038D0D-44AE-49E1-A979-19328B57B1CD}"/>
              </a:ext>
            </a:extLst>
          </p:cNvPr>
          <p:cNvSpPr txBox="1"/>
          <p:nvPr/>
        </p:nvSpPr>
        <p:spPr>
          <a:xfrm>
            <a:off x="539552" y="1052736"/>
            <a:ext cx="6763390" cy="369332"/>
          </a:xfrm>
          <a:prstGeom prst="rect">
            <a:avLst/>
          </a:prstGeom>
          <a:noFill/>
        </p:spPr>
        <p:txBody>
          <a:bodyPr wrap="none" rtlCol="0">
            <a:spAutoFit/>
          </a:bodyPr>
          <a:lstStyle/>
          <a:p>
            <a:r>
              <a:rPr kumimoji="1" lang="en-US" altLang="ja-JP"/>
              <a:t>push</a:t>
            </a:r>
            <a:r>
              <a:rPr kumimoji="1" lang="ja-JP" altLang="en-US"/>
              <a:t>により</a:t>
            </a:r>
            <a:r>
              <a:rPr kumimoji="1" lang="en-US" altLang="ja-JP"/>
              <a:t>issue</a:t>
            </a:r>
            <a:r>
              <a:rPr kumimoji="1" lang="ja-JP" altLang="en-US"/>
              <a:t>が閉じられた画面のスクリーンショットを提出</a:t>
            </a:r>
          </a:p>
        </p:txBody>
      </p:sp>
      <p:cxnSp>
        <p:nvCxnSpPr>
          <p:cNvPr id="10" name="コネクタ: カギ線 9">
            <a:extLst>
              <a:ext uri="{FF2B5EF4-FFF2-40B4-BE49-F238E27FC236}">
                <a16:creationId xmlns:a16="http://schemas.microsoft.com/office/drawing/2014/main" id="{BD2FE8A3-27E9-4F03-A71D-0422CD1C9367}"/>
              </a:ext>
            </a:extLst>
          </p:cNvPr>
          <p:cNvCxnSpPr>
            <a:stCxn id="8" idx="1"/>
            <a:endCxn id="7" idx="1"/>
          </p:cNvCxnSpPr>
          <p:nvPr/>
        </p:nvCxnSpPr>
        <p:spPr>
          <a:xfrm rot="10800000" flipH="1" flipV="1">
            <a:off x="539552" y="1237402"/>
            <a:ext cx="72008" cy="2227602"/>
          </a:xfrm>
          <a:prstGeom prst="bentConnector3">
            <a:avLst>
              <a:gd name="adj1" fmla="val -31746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5841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2ED3B0B-2282-47D1-BB85-4C3AA7B2D885}"/>
              </a:ext>
            </a:extLst>
          </p:cNvPr>
          <p:cNvSpPr>
            <a:spLocks noGrp="1"/>
          </p:cNvSpPr>
          <p:nvPr>
            <p:ph type="body" sz="quarter" idx="10"/>
          </p:nvPr>
        </p:nvSpPr>
        <p:spPr/>
        <p:txBody>
          <a:bodyPr/>
          <a:lstStyle/>
          <a:p>
            <a:r>
              <a:rPr lang="ja-JP" altLang="en-US"/>
              <a:t>課題</a:t>
            </a:r>
            <a:r>
              <a:rPr lang="en-US" altLang="ja-JP"/>
              <a:t>4 - Project</a:t>
            </a:r>
            <a:r>
              <a:rPr lang="ja-JP" altLang="en-US"/>
              <a:t>の利用</a:t>
            </a:r>
            <a:endParaRPr kumimoji="1" lang="ja-JP" altLang="en-US"/>
          </a:p>
        </p:txBody>
      </p:sp>
      <p:sp>
        <p:nvSpPr>
          <p:cNvPr id="3" name="テキスト ボックス 2">
            <a:extLst>
              <a:ext uri="{FF2B5EF4-FFF2-40B4-BE49-F238E27FC236}">
                <a16:creationId xmlns:a16="http://schemas.microsoft.com/office/drawing/2014/main" id="{155C07E5-1C35-45E4-BCB1-FA81F73AA20F}"/>
              </a:ext>
            </a:extLst>
          </p:cNvPr>
          <p:cNvSpPr txBox="1"/>
          <p:nvPr/>
        </p:nvSpPr>
        <p:spPr>
          <a:xfrm>
            <a:off x="3275856" y="1124744"/>
            <a:ext cx="2646878" cy="584775"/>
          </a:xfrm>
          <a:prstGeom prst="rect">
            <a:avLst/>
          </a:prstGeom>
          <a:noFill/>
        </p:spPr>
        <p:txBody>
          <a:bodyPr wrap="none" rtlCol="0">
            <a:spAutoFit/>
          </a:bodyPr>
          <a:lstStyle/>
          <a:p>
            <a:r>
              <a:rPr lang="ja-JP" altLang="en-US" sz="3200"/>
              <a:t>カンバン方式</a:t>
            </a:r>
            <a:endParaRPr kumimoji="1" lang="ja-JP" altLang="en-US" sz="3200"/>
          </a:p>
        </p:txBody>
      </p:sp>
      <p:sp>
        <p:nvSpPr>
          <p:cNvPr id="4" name="テキスト ボックス 3">
            <a:extLst>
              <a:ext uri="{FF2B5EF4-FFF2-40B4-BE49-F238E27FC236}">
                <a16:creationId xmlns:a16="http://schemas.microsoft.com/office/drawing/2014/main" id="{4B7D1D49-087E-4A23-A5F6-86F9AC860D97}"/>
              </a:ext>
            </a:extLst>
          </p:cNvPr>
          <p:cNvSpPr txBox="1"/>
          <p:nvPr/>
        </p:nvSpPr>
        <p:spPr>
          <a:xfrm>
            <a:off x="2051720" y="6237312"/>
            <a:ext cx="5827236" cy="400110"/>
          </a:xfrm>
          <a:prstGeom prst="rect">
            <a:avLst/>
          </a:prstGeom>
          <a:noFill/>
        </p:spPr>
        <p:txBody>
          <a:bodyPr wrap="none" rtlCol="0">
            <a:spAutoFit/>
          </a:bodyPr>
          <a:lstStyle/>
          <a:p>
            <a:r>
              <a:rPr lang="en-US" altLang="ja-JP" sz="2000"/>
              <a:t>※</a:t>
            </a:r>
            <a:r>
              <a:rPr lang="ja-JP" altLang="en-US" sz="2000"/>
              <a:t>オリジナルの「カンバン」はかなり違うらしい</a:t>
            </a:r>
            <a:endParaRPr kumimoji="1" lang="ja-JP" altLang="en-US" sz="2000"/>
          </a:p>
        </p:txBody>
      </p:sp>
      <p:pic>
        <p:nvPicPr>
          <p:cNvPr id="2050" name="Picture 2" descr="コルクボードのイラスト">
            <a:extLst>
              <a:ext uri="{FF2B5EF4-FFF2-40B4-BE49-F238E27FC236}">
                <a16:creationId xmlns:a16="http://schemas.microsoft.com/office/drawing/2014/main" id="{DCFAA47C-F008-4FDA-9F48-83077D200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564904"/>
            <a:ext cx="2760239" cy="20977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コルクボードのイラスト">
            <a:extLst>
              <a:ext uri="{FF2B5EF4-FFF2-40B4-BE49-F238E27FC236}">
                <a16:creationId xmlns:a16="http://schemas.microsoft.com/office/drawing/2014/main" id="{3B090697-420C-425F-B32A-10D4064946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2564904"/>
            <a:ext cx="2760239" cy="209778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コルクボードのイラスト">
            <a:extLst>
              <a:ext uri="{FF2B5EF4-FFF2-40B4-BE49-F238E27FC236}">
                <a16:creationId xmlns:a16="http://schemas.microsoft.com/office/drawing/2014/main" id="{4330D651-AD9F-4420-ADDF-A7564E0961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2564904"/>
            <a:ext cx="2760239" cy="2097782"/>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3D0B4F58-8420-48BC-BAF2-E00E6DD6D301}"/>
              </a:ext>
            </a:extLst>
          </p:cNvPr>
          <p:cNvSpPr txBox="1"/>
          <p:nvPr/>
        </p:nvSpPr>
        <p:spPr>
          <a:xfrm>
            <a:off x="467544" y="1772816"/>
            <a:ext cx="2236510" cy="830997"/>
          </a:xfrm>
          <a:prstGeom prst="rect">
            <a:avLst/>
          </a:prstGeom>
          <a:noFill/>
        </p:spPr>
        <p:txBody>
          <a:bodyPr wrap="none" rtlCol="0">
            <a:spAutoFit/>
          </a:bodyPr>
          <a:lstStyle/>
          <a:p>
            <a:r>
              <a:rPr kumimoji="1" lang="en-US" altLang="ja-JP" sz="2400"/>
              <a:t>Todo</a:t>
            </a:r>
          </a:p>
          <a:p>
            <a:r>
              <a:rPr kumimoji="1" lang="en-US" altLang="ja-JP" sz="2400"/>
              <a:t>(</a:t>
            </a:r>
            <a:r>
              <a:rPr kumimoji="1" lang="ja-JP" altLang="en-US" sz="2400"/>
              <a:t>やるべきこと</a:t>
            </a:r>
            <a:r>
              <a:rPr kumimoji="1" lang="en-US" altLang="ja-JP" sz="2400"/>
              <a:t>)</a:t>
            </a:r>
            <a:endParaRPr kumimoji="1" lang="ja-JP" altLang="en-US" sz="2400"/>
          </a:p>
        </p:txBody>
      </p:sp>
      <p:sp>
        <p:nvSpPr>
          <p:cNvPr id="9" name="テキスト ボックス 8">
            <a:extLst>
              <a:ext uri="{FF2B5EF4-FFF2-40B4-BE49-F238E27FC236}">
                <a16:creationId xmlns:a16="http://schemas.microsoft.com/office/drawing/2014/main" id="{6343AC2C-1D01-48FE-9B7D-6B037C9F10A0}"/>
              </a:ext>
            </a:extLst>
          </p:cNvPr>
          <p:cNvSpPr txBox="1"/>
          <p:nvPr/>
        </p:nvSpPr>
        <p:spPr>
          <a:xfrm>
            <a:off x="3343602" y="1772816"/>
            <a:ext cx="1758815" cy="830997"/>
          </a:xfrm>
          <a:prstGeom prst="rect">
            <a:avLst/>
          </a:prstGeom>
          <a:noFill/>
        </p:spPr>
        <p:txBody>
          <a:bodyPr wrap="none" rtlCol="0">
            <a:spAutoFit/>
          </a:bodyPr>
          <a:lstStyle/>
          <a:p>
            <a:r>
              <a:rPr kumimoji="1" lang="en-US" altLang="ja-JP" sz="2400"/>
              <a:t>In Progress</a:t>
            </a:r>
          </a:p>
          <a:p>
            <a:r>
              <a:rPr kumimoji="1" lang="en-US" altLang="ja-JP" sz="2400"/>
              <a:t>(</a:t>
            </a:r>
            <a:r>
              <a:rPr kumimoji="1" lang="ja-JP" altLang="en-US" sz="2400"/>
              <a:t>作業中</a:t>
            </a:r>
            <a:r>
              <a:rPr kumimoji="1" lang="en-US" altLang="ja-JP" sz="2400"/>
              <a:t>)</a:t>
            </a:r>
            <a:endParaRPr kumimoji="1" lang="ja-JP" altLang="en-US" sz="2400"/>
          </a:p>
        </p:txBody>
      </p:sp>
      <p:sp>
        <p:nvSpPr>
          <p:cNvPr id="10" name="テキスト ボックス 9">
            <a:extLst>
              <a:ext uri="{FF2B5EF4-FFF2-40B4-BE49-F238E27FC236}">
                <a16:creationId xmlns:a16="http://schemas.microsoft.com/office/drawing/2014/main" id="{2C999488-C5B8-4127-ADE2-138B6EEF6FBD}"/>
              </a:ext>
            </a:extLst>
          </p:cNvPr>
          <p:cNvSpPr txBox="1"/>
          <p:nvPr/>
        </p:nvSpPr>
        <p:spPr>
          <a:xfrm>
            <a:off x="6300192" y="1772816"/>
            <a:ext cx="2236510" cy="830997"/>
          </a:xfrm>
          <a:prstGeom prst="rect">
            <a:avLst/>
          </a:prstGeom>
          <a:noFill/>
        </p:spPr>
        <p:txBody>
          <a:bodyPr wrap="none" rtlCol="0">
            <a:spAutoFit/>
          </a:bodyPr>
          <a:lstStyle/>
          <a:p>
            <a:r>
              <a:rPr kumimoji="1" lang="en-US" altLang="ja-JP" sz="2400"/>
              <a:t>Done</a:t>
            </a:r>
          </a:p>
          <a:p>
            <a:r>
              <a:rPr kumimoji="1" lang="en-US" altLang="ja-JP" sz="2400"/>
              <a:t>(</a:t>
            </a:r>
            <a:r>
              <a:rPr kumimoji="1" lang="ja-JP" altLang="en-US" sz="2400"/>
              <a:t>終わったもの</a:t>
            </a:r>
            <a:r>
              <a:rPr kumimoji="1" lang="en-US" altLang="ja-JP" sz="2400"/>
              <a:t>)</a:t>
            </a:r>
            <a:endParaRPr kumimoji="1" lang="ja-JP" altLang="en-US" sz="2400"/>
          </a:p>
        </p:txBody>
      </p:sp>
      <p:pic>
        <p:nvPicPr>
          <p:cNvPr id="11" name="Picture 2" descr="四角い付箋のイラスト「淡黄色」">
            <a:extLst>
              <a:ext uri="{FF2B5EF4-FFF2-40B4-BE49-F238E27FC236}">
                <a16:creationId xmlns:a16="http://schemas.microsoft.com/office/drawing/2014/main" id="{1C85332C-44C2-4164-9665-5C528D5F85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780928"/>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四角い付箋のイラスト「淡黄色」">
            <a:extLst>
              <a:ext uri="{FF2B5EF4-FFF2-40B4-BE49-F238E27FC236}">
                <a16:creationId xmlns:a16="http://schemas.microsoft.com/office/drawing/2014/main" id="{C3997DA0-375F-41A2-9BD1-B6A67119AB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068960"/>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四角い付箋のイラスト「淡黄色」">
            <a:extLst>
              <a:ext uri="{FF2B5EF4-FFF2-40B4-BE49-F238E27FC236}">
                <a16:creationId xmlns:a16="http://schemas.microsoft.com/office/drawing/2014/main" id="{E3F4F27E-7CC3-4B1E-9528-6CEF6213CF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2780928"/>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四角い付箋のイラスト「淡黄色」">
            <a:extLst>
              <a:ext uri="{FF2B5EF4-FFF2-40B4-BE49-F238E27FC236}">
                <a16:creationId xmlns:a16="http://schemas.microsoft.com/office/drawing/2014/main" id="{8C7374B6-6DA6-4C1D-951F-D8C57A9F1D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3068960"/>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四角い付箋のイラスト「淡黄色」">
            <a:extLst>
              <a:ext uri="{FF2B5EF4-FFF2-40B4-BE49-F238E27FC236}">
                <a16:creationId xmlns:a16="http://schemas.microsoft.com/office/drawing/2014/main" id="{21F6565F-9BD9-4D37-AE7C-7797FC7A2A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501008"/>
            <a:ext cx="800089" cy="720080"/>
          </a:xfrm>
          <a:prstGeom prst="rect">
            <a:avLst/>
          </a:prstGeom>
          <a:noFill/>
          <a:extLst>
            <a:ext uri="{909E8E84-426E-40DD-AFC4-6F175D3DCCD1}">
              <a14:hiddenFill xmlns:a14="http://schemas.microsoft.com/office/drawing/2010/main">
                <a:solidFill>
                  <a:srgbClr val="FFFFFF"/>
                </a:solidFill>
              </a14:hiddenFill>
            </a:ext>
          </a:extLst>
        </p:spPr>
      </p:pic>
      <p:sp>
        <p:nvSpPr>
          <p:cNvPr id="8" name="矢印: 右 7">
            <a:extLst>
              <a:ext uri="{FF2B5EF4-FFF2-40B4-BE49-F238E27FC236}">
                <a16:creationId xmlns:a16="http://schemas.microsoft.com/office/drawing/2014/main" id="{954CC3B6-B407-49EC-942E-6BEA1F0C2DA2}"/>
              </a:ext>
            </a:extLst>
          </p:cNvPr>
          <p:cNvSpPr/>
          <p:nvPr/>
        </p:nvSpPr>
        <p:spPr>
          <a:xfrm>
            <a:off x="2483768" y="3068960"/>
            <a:ext cx="1224136"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右 16">
            <a:extLst>
              <a:ext uri="{FF2B5EF4-FFF2-40B4-BE49-F238E27FC236}">
                <a16:creationId xmlns:a16="http://schemas.microsoft.com/office/drawing/2014/main" id="{F71400A1-29ED-4DCE-B354-EFECD553F94C}"/>
              </a:ext>
            </a:extLst>
          </p:cNvPr>
          <p:cNvSpPr/>
          <p:nvPr/>
        </p:nvSpPr>
        <p:spPr>
          <a:xfrm>
            <a:off x="5580112" y="3284984"/>
            <a:ext cx="1224136"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76BDF64F-66DB-46A1-A900-5296A0269FFB}"/>
              </a:ext>
            </a:extLst>
          </p:cNvPr>
          <p:cNvSpPr txBox="1"/>
          <p:nvPr/>
        </p:nvSpPr>
        <p:spPr>
          <a:xfrm>
            <a:off x="323528" y="4941168"/>
            <a:ext cx="8550739" cy="584775"/>
          </a:xfrm>
          <a:prstGeom prst="rect">
            <a:avLst/>
          </a:prstGeom>
          <a:noFill/>
        </p:spPr>
        <p:txBody>
          <a:bodyPr wrap="none" rtlCol="0">
            <a:spAutoFit/>
          </a:bodyPr>
          <a:lstStyle/>
          <a:p>
            <a:r>
              <a:rPr kumimoji="1" lang="en-US" altLang="ja-JP" sz="3200"/>
              <a:t>Issue</a:t>
            </a:r>
            <a:r>
              <a:rPr kumimoji="1" lang="ja-JP" altLang="en-US" sz="3200"/>
              <a:t>がいまどんな状態にあるかを可視化する</a:t>
            </a:r>
          </a:p>
        </p:txBody>
      </p:sp>
    </p:spTree>
    <p:extLst>
      <p:ext uri="{BB962C8B-B14F-4D97-AF65-F5344CB8AC3E}">
        <p14:creationId xmlns:p14="http://schemas.microsoft.com/office/powerpoint/2010/main" val="41610452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C26781-C308-4608-9D76-5E22BF03044D}"/>
              </a:ext>
            </a:extLst>
          </p:cNvPr>
          <p:cNvSpPr>
            <a:spLocks noGrp="1"/>
          </p:cNvSpPr>
          <p:nvPr>
            <p:ph type="body" sz="quarter" idx="10"/>
          </p:nvPr>
        </p:nvSpPr>
        <p:spPr/>
        <p:txBody>
          <a:bodyPr/>
          <a:lstStyle/>
          <a:p>
            <a:r>
              <a:rPr lang="ja-JP" altLang="en-US"/>
              <a:t>課題</a:t>
            </a:r>
            <a:r>
              <a:rPr lang="en-US" altLang="ja-JP"/>
              <a:t>4 - Step 1</a:t>
            </a:r>
            <a:endParaRPr kumimoji="1" lang="ja-JP" altLang="en-US"/>
          </a:p>
        </p:txBody>
      </p:sp>
      <p:pic>
        <p:nvPicPr>
          <p:cNvPr id="4" name="図 3">
            <a:extLst>
              <a:ext uri="{FF2B5EF4-FFF2-40B4-BE49-F238E27FC236}">
                <a16:creationId xmlns:a16="http://schemas.microsoft.com/office/drawing/2014/main" id="{D80D9C16-D0DE-4AA8-80A5-A8B3FA4FBC15}"/>
              </a:ext>
            </a:extLst>
          </p:cNvPr>
          <p:cNvPicPr>
            <a:picLocks noChangeAspect="1"/>
          </p:cNvPicPr>
          <p:nvPr/>
        </p:nvPicPr>
        <p:blipFill>
          <a:blip r:embed="rId2"/>
          <a:stretch>
            <a:fillRect/>
          </a:stretch>
        </p:blipFill>
        <p:spPr>
          <a:xfrm>
            <a:off x="0" y="1988840"/>
            <a:ext cx="9144000" cy="3727576"/>
          </a:xfrm>
          <a:prstGeom prst="rect">
            <a:avLst/>
          </a:prstGeom>
        </p:spPr>
      </p:pic>
      <p:sp>
        <p:nvSpPr>
          <p:cNvPr id="5" name="テキスト ボックス 4">
            <a:extLst>
              <a:ext uri="{FF2B5EF4-FFF2-40B4-BE49-F238E27FC236}">
                <a16:creationId xmlns:a16="http://schemas.microsoft.com/office/drawing/2014/main" id="{A8EC0848-155C-4B93-A3D0-7FF5CB92A732}"/>
              </a:ext>
            </a:extLst>
          </p:cNvPr>
          <p:cNvSpPr txBox="1"/>
          <p:nvPr/>
        </p:nvSpPr>
        <p:spPr>
          <a:xfrm>
            <a:off x="251520" y="980728"/>
            <a:ext cx="2380780" cy="523220"/>
          </a:xfrm>
          <a:prstGeom prst="rect">
            <a:avLst/>
          </a:prstGeom>
          <a:noFill/>
        </p:spPr>
        <p:txBody>
          <a:bodyPr wrap="none" rtlCol="0">
            <a:spAutoFit/>
          </a:bodyPr>
          <a:lstStyle/>
          <a:p>
            <a:r>
              <a:rPr kumimoji="1" lang="en-US" altLang="ja-JP" sz="2800"/>
              <a:t>Project</a:t>
            </a:r>
            <a:r>
              <a:rPr kumimoji="1" lang="ja-JP" altLang="en-US" sz="2800"/>
              <a:t>の作成</a:t>
            </a:r>
          </a:p>
        </p:txBody>
      </p:sp>
      <p:sp>
        <p:nvSpPr>
          <p:cNvPr id="6" name="四角形: 角を丸くする 5">
            <a:extLst>
              <a:ext uri="{FF2B5EF4-FFF2-40B4-BE49-F238E27FC236}">
                <a16:creationId xmlns:a16="http://schemas.microsoft.com/office/drawing/2014/main" id="{699038FA-5359-42C5-BB6E-71C7478BEE84}"/>
              </a:ext>
            </a:extLst>
          </p:cNvPr>
          <p:cNvSpPr/>
          <p:nvPr/>
        </p:nvSpPr>
        <p:spPr>
          <a:xfrm>
            <a:off x="3419872" y="2492896"/>
            <a:ext cx="936104"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4A21D1B1-8FA0-4D85-8F67-BFEC7ADC547F}"/>
              </a:ext>
            </a:extLst>
          </p:cNvPr>
          <p:cNvSpPr/>
          <p:nvPr/>
        </p:nvSpPr>
        <p:spPr>
          <a:xfrm>
            <a:off x="7884368" y="3284984"/>
            <a:ext cx="1259632" cy="4320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76788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7FA6F5B-372F-416C-BD57-D5D9E857CB57}"/>
              </a:ext>
            </a:extLst>
          </p:cNvPr>
          <p:cNvSpPr>
            <a:spLocks noGrp="1"/>
          </p:cNvSpPr>
          <p:nvPr>
            <p:ph type="body" sz="quarter" idx="10"/>
          </p:nvPr>
        </p:nvSpPr>
        <p:spPr/>
        <p:txBody>
          <a:bodyPr/>
          <a:lstStyle/>
          <a:p>
            <a:r>
              <a:rPr kumimoji="1" lang="ja-JP" altLang="en-US" dirty="0"/>
              <a:t>公開鍵認証</a:t>
            </a:r>
          </a:p>
        </p:txBody>
      </p:sp>
      <p:pic>
        <p:nvPicPr>
          <p:cNvPr id="3" name="Picture 2" descr="鍵のイラスト">
            <a:extLst>
              <a:ext uri="{FF2B5EF4-FFF2-40B4-BE49-F238E27FC236}">
                <a16:creationId xmlns:a16="http://schemas.microsoft.com/office/drawing/2014/main" id="{C79B86DB-EDDB-4EAF-8E35-44CF8A3D1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844824"/>
            <a:ext cx="785242" cy="78524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家の鍵のイラスト（ディスクシリンダー）">
            <a:extLst>
              <a:ext uri="{FF2B5EF4-FFF2-40B4-BE49-F238E27FC236}">
                <a16:creationId xmlns:a16="http://schemas.microsoft.com/office/drawing/2014/main" id="{C84090EC-3C14-4443-A8EB-0A7D82123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1844824"/>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20E9A764-6B39-4CD2-8005-8FA63782E1A2}"/>
              </a:ext>
            </a:extLst>
          </p:cNvPr>
          <p:cNvSpPr txBox="1"/>
          <p:nvPr/>
        </p:nvSpPr>
        <p:spPr>
          <a:xfrm>
            <a:off x="539552" y="1196752"/>
            <a:ext cx="3546164" cy="400110"/>
          </a:xfrm>
          <a:prstGeom prst="rect">
            <a:avLst/>
          </a:prstGeom>
          <a:noFill/>
        </p:spPr>
        <p:txBody>
          <a:bodyPr wrap="none" rtlCol="0">
            <a:spAutoFit/>
          </a:bodyPr>
          <a:lstStyle/>
          <a:p>
            <a:r>
              <a:rPr kumimoji="1" lang="en-US" altLang="ja-JP" sz="2000" dirty="0"/>
              <a:t>1. </a:t>
            </a:r>
            <a:r>
              <a:rPr kumimoji="1" lang="ja-JP" altLang="en-US" sz="2000" dirty="0"/>
              <a:t>事前に鍵のペアを作成する</a:t>
            </a:r>
          </a:p>
        </p:txBody>
      </p:sp>
      <p:sp>
        <p:nvSpPr>
          <p:cNvPr id="6" name="テキスト ボックス 5">
            <a:extLst>
              <a:ext uri="{FF2B5EF4-FFF2-40B4-BE49-F238E27FC236}">
                <a16:creationId xmlns:a16="http://schemas.microsoft.com/office/drawing/2014/main" id="{B9C5D0BE-DE61-4933-83E3-3460A7B8AC4F}"/>
              </a:ext>
            </a:extLst>
          </p:cNvPr>
          <p:cNvSpPr txBox="1"/>
          <p:nvPr/>
        </p:nvSpPr>
        <p:spPr>
          <a:xfrm>
            <a:off x="1547664" y="2708920"/>
            <a:ext cx="877163" cy="369332"/>
          </a:xfrm>
          <a:prstGeom prst="rect">
            <a:avLst/>
          </a:prstGeom>
          <a:noFill/>
        </p:spPr>
        <p:txBody>
          <a:bodyPr wrap="none" rtlCol="0">
            <a:spAutoFit/>
          </a:bodyPr>
          <a:lstStyle/>
          <a:p>
            <a:r>
              <a:rPr kumimoji="1" lang="ja-JP" altLang="en-US" dirty="0"/>
              <a:t>秘密鍵</a:t>
            </a:r>
          </a:p>
        </p:txBody>
      </p:sp>
      <p:sp>
        <p:nvSpPr>
          <p:cNvPr id="7" name="テキスト ボックス 6">
            <a:extLst>
              <a:ext uri="{FF2B5EF4-FFF2-40B4-BE49-F238E27FC236}">
                <a16:creationId xmlns:a16="http://schemas.microsoft.com/office/drawing/2014/main" id="{7A95DC0E-7603-4BF6-AFF2-F76B5AEC151C}"/>
              </a:ext>
            </a:extLst>
          </p:cNvPr>
          <p:cNvSpPr txBox="1"/>
          <p:nvPr/>
        </p:nvSpPr>
        <p:spPr>
          <a:xfrm>
            <a:off x="2699792" y="2708920"/>
            <a:ext cx="877163" cy="369332"/>
          </a:xfrm>
          <a:prstGeom prst="rect">
            <a:avLst/>
          </a:prstGeom>
          <a:noFill/>
        </p:spPr>
        <p:txBody>
          <a:bodyPr wrap="none" rtlCol="0">
            <a:spAutoFit/>
          </a:bodyPr>
          <a:lstStyle/>
          <a:p>
            <a:r>
              <a:rPr kumimoji="1" lang="ja-JP" altLang="en-US" dirty="0"/>
              <a:t>公開鍵</a:t>
            </a:r>
          </a:p>
        </p:txBody>
      </p:sp>
      <p:sp>
        <p:nvSpPr>
          <p:cNvPr id="8" name="テキスト ボックス 7">
            <a:extLst>
              <a:ext uri="{FF2B5EF4-FFF2-40B4-BE49-F238E27FC236}">
                <a16:creationId xmlns:a16="http://schemas.microsoft.com/office/drawing/2014/main" id="{EC5477F1-F7B1-4189-8BB8-87BA10BF9C17}"/>
              </a:ext>
            </a:extLst>
          </p:cNvPr>
          <p:cNvSpPr txBox="1"/>
          <p:nvPr/>
        </p:nvSpPr>
        <p:spPr>
          <a:xfrm>
            <a:off x="539552" y="3212976"/>
            <a:ext cx="4059125" cy="400110"/>
          </a:xfrm>
          <a:prstGeom prst="rect">
            <a:avLst/>
          </a:prstGeom>
          <a:noFill/>
        </p:spPr>
        <p:txBody>
          <a:bodyPr wrap="none" rtlCol="0">
            <a:spAutoFit/>
          </a:bodyPr>
          <a:lstStyle/>
          <a:p>
            <a:r>
              <a:rPr kumimoji="1" lang="en-US" altLang="ja-JP" sz="2000" dirty="0"/>
              <a:t>2. </a:t>
            </a:r>
            <a:r>
              <a:rPr kumimoji="1" lang="ja-JP" altLang="en-US" sz="2000" dirty="0"/>
              <a:t>公開鍵をサーバに登録しておく</a:t>
            </a:r>
          </a:p>
        </p:txBody>
      </p:sp>
      <p:pic>
        <p:nvPicPr>
          <p:cNvPr id="9" name="図 8">
            <a:extLst>
              <a:ext uri="{FF2B5EF4-FFF2-40B4-BE49-F238E27FC236}">
                <a16:creationId xmlns:a16="http://schemas.microsoft.com/office/drawing/2014/main" id="{544B6BA8-8ED8-4593-B912-1FE55279D7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4288" y="4437112"/>
            <a:ext cx="1143000" cy="1143000"/>
          </a:xfrm>
          <a:prstGeom prst="rect">
            <a:avLst/>
          </a:prstGeom>
        </p:spPr>
      </p:pic>
      <p:pic>
        <p:nvPicPr>
          <p:cNvPr id="10" name="図 9">
            <a:extLst>
              <a:ext uri="{FF2B5EF4-FFF2-40B4-BE49-F238E27FC236}">
                <a16:creationId xmlns:a16="http://schemas.microsoft.com/office/drawing/2014/main" id="{18AA6BBB-0DD4-4549-9328-2655DEB84F2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60232" y="3573016"/>
            <a:ext cx="2118829" cy="868720"/>
          </a:xfrm>
          <a:prstGeom prst="rect">
            <a:avLst/>
          </a:prstGeom>
        </p:spPr>
      </p:pic>
      <p:pic>
        <p:nvPicPr>
          <p:cNvPr id="11" name="Picture 6" descr="家の鍵のイラスト（ディスクシリンダー）">
            <a:extLst>
              <a:ext uri="{FF2B5EF4-FFF2-40B4-BE49-F238E27FC236}">
                <a16:creationId xmlns:a16="http://schemas.microsoft.com/office/drawing/2014/main" id="{C92DB54D-8214-4E24-8EB4-3340F55CD8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4221088"/>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395403DC-C25B-4BA5-9F49-CCF173029778}"/>
              </a:ext>
            </a:extLst>
          </p:cNvPr>
          <p:cNvSpPr txBox="1"/>
          <p:nvPr/>
        </p:nvSpPr>
        <p:spPr>
          <a:xfrm>
            <a:off x="5868144" y="5085184"/>
            <a:ext cx="877163" cy="369332"/>
          </a:xfrm>
          <a:prstGeom prst="rect">
            <a:avLst/>
          </a:prstGeom>
          <a:noFill/>
        </p:spPr>
        <p:txBody>
          <a:bodyPr wrap="none" rtlCol="0">
            <a:spAutoFit/>
          </a:bodyPr>
          <a:lstStyle/>
          <a:p>
            <a:r>
              <a:rPr kumimoji="1" lang="ja-JP" altLang="en-US" dirty="0"/>
              <a:t>公開鍵</a:t>
            </a:r>
          </a:p>
        </p:txBody>
      </p:sp>
      <p:pic>
        <p:nvPicPr>
          <p:cNvPr id="13" name="Picture 4" descr="パソコンを使う人のイラスト（男性・笑顔）">
            <a:extLst>
              <a:ext uri="{FF2B5EF4-FFF2-40B4-BE49-F238E27FC236}">
                <a16:creationId xmlns:a16="http://schemas.microsoft.com/office/drawing/2014/main" id="{D0CBAA88-96DF-47E5-8F47-63DA1D6B4B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92" y="4077072"/>
            <a:ext cx="1147763" cy="16668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鍵のイラスト">
            <a:extLst>
              <a:ext uri="{FF2B5EF4-FFF2-40B4-BE49-F238E27FC236}">
                <a16:creationId xmlns:a16="http://schemas.microsoft.com/office/drawing/2014/main" id="{8A011430-B050-4EFA-9A0E-8D2EDB7544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4221088"/>
            <a:ext cx="785242" cy="785242"/>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612D47C3-0E71-4C69-9FAD-E4B4FDEACBA3}"/>
              </a:ext>
            </a:extLst>
          </p:cNvPr>
          <p:cNvSpPr txBox="1"/>
          <p:nvPr/>
        </p:nvSpPr>
        <p:spPr>
          <a:xfrm>
            <a:off x="2123728" y="5085184"/>
            <a:ext cx="877163" cy="369332"/>
          </a:xfrm>
          <a:prstGeom prst="rect">
            <a:avLst/>
          </a:prstGeom>
          <a:noFill/>
        </p:spPr>
        <p:txBody>
          <a:bodyPr wrap="none" rtlCol="0">
            <a:spAutoFit/>
          </a:bodyPr>
          <a:lstStyle/>
          <a:p>
            <a:r>
              <a:rPr kumimoji="1" lang="ja-JP" altLang="en-US" dirty="0"/>
              <a:t>秘密鍵</a:t>
            </a:r>
          </a:p>
        </p:txBody>
      </p:sp>
    </p:spTree>
    <p:extLst>
      <p:ext uri="{BB962C8B-B14F-4D97-AF65-F5344CB8AC3E}">
        <p14:creationId xmlns:p14="http://schemas.microsoft.com/office/powerpoint/2010/main" val="3500450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3749CE2-2DB1-47E1-8329-F4220052E52B}"/>
              </a:ext>
            </a:extLst>
          </p:cNvPr>
          <p:cNvSpPr>
            <a:spLocks noGrp="1"/>
          </p:cNvSpPr>
          <p:nvPr>
            <p:ph type="body" sz="quarter" idx="10"/>
          </p:nvPr>
        </p:nvSpPr>
        <p:spPr/>
        <p:txBody>
          <a:bodyPr/>
          <a:lstStyle/>
          <a:p>
            <a:r>
              <a:rPr kumimoji="1" lang="ja-JP" altLang="en-US" dirty="0"/>
              <a:t>公開鍵認証</a:t>
            </a:r>
          </a:p>
        </p:txBody>
      </p:sp>
      <p:sp>
        <p:nvSpPr>
          <p:cNvPr id="3" name="テキスト ボックス 2">
            <a:extLst>
              <a:ext uri="{FF2B5EF4-FFF2-40B4-BE49-F238E27FC236}">
                <a16:creationId xmlns:a16="http://schemas.microsoft.com/office/drawing/2014/main" id="{60EA6C8F-F6B0-4620-A5E8-B22A46A4D765}"/>
              </a:ext>
            </a:extLst>
          </p:cNvPr>
          <p:cNvSpPr txBox="1"/>
          <p:nvPr/>
        </p:nvSpPr>
        <p:spPr>
          <a:xfrm>
            <a:off x="539552" y="1196752"/>
            <a:ext cx="5085046" cy="400110"/>
          </a:xfrm>
          <a:prstGeom prst="rect">
            <a:avLst/>
          </a:prstGeom>
          <a:noFill/>
        </p:spPr>
        <p:txBody>
          <a:bodyPr wrap="none" rtlCol="0">
            <a:spAutoFit/>
          </a:bodyPr>
          <a:lstStyle/>
          <a:p>
            <a:r>
              <a:rPr lang="en-US" altLang="ja-JP" sz="2000" dirty="0"/>
              <a:t>3</a:t>
            </a:r>
            <a:r>
              <a:rPr kumimoji="1" lang="en-US" altLang="ja-JP" sz="2000" dirty="0"/>
              <a:t>. </a:t>
            </a:r>
            <a:r>
              <a:rPr lang="ja-JP" altLang="en-US" sz="2000" dirty="0"/>
              <a:t>秘密鍵で鍵をかけた署名をサーバへ送る</a:t>
            </a:r>
            <a:endParaRPr kumimoji="1" lang="ja-JP" altLang="en-US" sz="2000" dirty="0"/>
          </a:p>
        </p:txBody>
      </p:sp>
      <p:pic>
        <p:nvPicPr>
          <p:cNvPr id="4" name="Picture 2" descr="鍵のイラスト">
            <a:extLst>
              <a:ext uri="{FF2B5EF4-FFF2-40B4-BE49-F238E27FC236}">
                <a16:creationId xmlns:a16="http://schemas.microsoft.com/office/drawing/2014/main" id="{33B7E15A-5FFF-4DFE-B272-A1BFBD9023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1001266" cy="10012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シンプルな南京錠のイラスト">
            <a:extLst>
              <a:ext uri="{FF2B5EF4-FFF2-40B4-BE49-F238E27FC236}">
                <a16:creationId xmlns:a16="http://schemas.microsoft.com/office/drawing/2014/main" id="{58E83959-3C96-4113-B6F6-8F72206AB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336" y="2276872"/>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6" name="矢印: 右 5">
            <a:extLst>
              <a:ext uri="{FF2B5EF4-FFF2-40B4-BE49-F238E27FC236}">
                <a16:creationId xmlns:a16="http://schemas.microsoft.com/office/drawing/2014/main" id="{18B43777-A96D-4C9C-B0E7-9119E537C8F9}"/>
              </a:ext>
            </a:extLst>
          </p:cNvPr>
          <p:cNvSpPr/>
          <p:nvPr/>
        </p:nvSpPr>
        <p:spPr>
          <a:xfrm>
            <a:off x="7020272" y="2780928"/>
            <a:ext cx="576064"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5DFF0A3-027F-40D0-9560-E2CC4ED450F0}"/>
              </a:ext>
            </a:extLst>
          </p:cNvPr>
          <p:cNvSpPr txBox="1"/>
          <p:nvPr/>
        </p:nvSpPr>
        <p:spPr>
          <a:xfrm>
            <a:off x="1115616" y="1844824"/>
            <a:ext cx="2262158" cy="369332"/>
          </a:xfrm>
          <a:prstGeom prst="rect">
            <a:avLst/>
          </a:prstGeom>
          <a:noFill/>
        </p:spPr>
        <p:txBody>
          <a:bodyPr wrap="none" rtlCol="0">
            <a:spAutoFit/>
          </a:bodyPr>
          <a:lstStyle/>
          <a:p>
            <a:r>
              <a:rPr lang="ja-JP" altLang="en-US" dirty="0"/>
              <a:t>秘密鍵で鍵</a:t>
            </a:r>
            <a:r>
              <a:rPr kumimoji="1" lang="ja-JP" altLang="en-US" dirty="0"/>
              <a:t>をかける</a:t>
            </a:r>
          </a:p>
        </p:txBody>
      </p:sp>
      <p:pic>
        <p:nvPicPr>
          <p:cNvPr id="8" name="Picture 4" descr="シンプルな南京錠のイラスト">
            <a:extLst>
              <a:ext uri="{FF2B5EF4-FFF2-40B4-BE49-F238E27FC236}">
                <a16:creationId xmlns:a16="http://schemas.microsoft.com/office/drawing/2014/main" id="{5F1D5AB9-B7F3-435B-89AF-439E11177B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2276872"/>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43E8395C-E91F-4BCE-9275-2BD588B6460B}"/>
              </a:ext>
            </a:extLst>
          </p:cNvPr>
          <p:cNvSpPr txBox="1"/>
          <p:nvPr/>
        </p:nvSpPr>
        <p:spPr>
          <a:xfrm>
            <a:off x="3851920" y="1844824"/>
            <a:ext cx="1569660" cy="369332"/>
          </a:xfrm>
          <a:prstGeom prst="rect">
            <a:avLst/>
          </a:prstGeom>
          <a:noFill/>
        </p:spPr>
        <p:txBody>
          <a:bodyPr wrap="none" rtlCol="0">
            <a:spAutoFit/>
          </a:bodyPr>
          <a:lstStyle/>
          <a:p>
            <a:r>
              <a:rPr kumimoji="1" lang="ja-JP" altLang="en-US" dirty="0"/>
              <a:t>サーバに送る</a:t>
            </a:r>
          </a:p>
        </p:txBody>
      </p:sp>
      <p:pic>
        <p:nvPicPr>
          <p:cNvPr id="10" name="Picture 6" descr="家の鍵のイラスト（ディスクシリンダー）">
            <a:extLst>
              <a:ext uri="{FF2B5EF4-FFF2-40B4-BE49-F238E27FC236}">
                <a16:creationId xmlns:a16="http://schemas.microsoft.com/office/drawing/2014/main" id="{577C0542-E387-44FB-B35F-0592B58B90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2492896"/>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5F8A3581-4DE2-4D7B-A1DC-B503C44BF925}"/>
              </a:ext>
            </a:extLst>
          </p:cNvPr>
          <p:cNvSpPr txBox="1"/>
          <p:nvPr/>
        </p:nvSpPr>
        <p:spPr>
          <a:xfrm>
            <a:off x="6588224" y="1844824"/>
            <a:ext cx="1569660" cy="369332"/>
          </a:xfrm>
          <a:prstGeom prst="rect">
            <a:avLst/>
          </a:prstGeom>
          <a:noFill/>
        </p:spPr>
        <p:txBody>
          <a:bodyPr wrap="none" rtlCol="0">
            <a:spAutoFit/>
          </a:bodyPr>
          <a:lstStyle/>
          <a:p>
            <a:r>
              <a:rPr kumimoji="1" lang="ja-JP" altLang="en-US" dirty="0"/>
              <a:t>公開鍵で開く</a:t>
            </a:r>
          </a:p>
        </p:txBody>
      </p:sp>
      <p:pic>
        <p:nvPicPr>
          <p:cNvPr id="12" name="Picture 4" descr="パソコンを使う人のイラスト（男性・笑顔）">
            <a:extLst>
              <a:ext uri="{FF2B5EF4-FFF2-40B4-BE49-F238E27FC236}">
                <a16:creationId xmlns:a16="http://schemas.microsoft.com/office/drawing/2014/main" id="{D31BF4DB-0F2A-4B78-B7AF-8BCC3E4722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4077072"/>
            <a:ext cx="1008112" cy="14640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シンプルな南京錠のイラスト">
            <a:extLst>
              <a:ext uri="{FF2B5EF4-FFF2-40B4-BE49-F238E27FC236}">
                <a16:creationId xmlns:a16="http://schemas.microsoft.com/office/drawing/2014/main" id="{C586E202-7FEB-4169-ABF3-0FC75A187F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2276872"/>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14" name="矢印: 右 13">
            <a:extLst>
              <a:ext uri="{FF2B5EF4-FFF2-40B4-BE49-F238E27FC236}">
                <a16:creationId xmlns:a16="http://schemas.microsoft.com/office/drawing/2014/main" id="{E7E6883F-C6CA-4DE3-AB65-7F1AA262B2D8}"/>
              </a:ext>
            </a:extLst>
          </p:cNvPr>
          <p:cNvSpPr/>
          <p:nvPr/>
        </p:nvSpPr>
        <p:spPr>
          <a:xfrm>
            <a:off x="1763688" y="2780928"/>
            <a:ext cx="576064"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a:extLst>
              <a:ext uri="{FF2B5EF4-FFF2-40B4-BE49-F238E27FC236}">
                <a16:creationId xmlns:a16="http://schemas.microsoft.com/office/drawing/2014/main" id="{E29A005E-6CA3-4B58-9460-082BDF763C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20272" y="4437112"/>
            <a:ext cx="1143000" cy="1143000"/>
          </a:xfrm>
          <a:prstGeom prst="rect">
            <a:avLst/>
          </a:prstGeom>
        </p:spPr>
      </p:pic>
      <p:pic>
        <p:nvPicPr>
          <p:cNvPr id="16" name="図 15">
            <a:extLst>
              <a:ext uri="{FF2B5EF4-FFF2-40B4-BE49-F238E27FC236}">
                <a16:creationId xmlns:a16="http://schemas.microsoft.com/office/drawing/2014/main" id="{813C7D26-998F-4BAC-A257-FBD084492BE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16216" y="3573016"/>
            <a:ext cx="2118829" cy="868720"/>
          </a:xfrm>
          <a:prstGeom prst="rect">
            <a:avLst/>
          </a:prstGeom>
        </p:spPr>
      </p:pic>
      <p:sp>
        <p:nvSpPr>
          <p:cNvPr id="17" name="テキスト ボックス 16">
            <a:extLst>
              <a:ext uri="{FF2B5EF4-FFF2-40B4-BE49-F238E27FC236}">
                <a16:creationId xmlns:a16="http://schemas.microsoft.com/office/drawing/2014/main" id="{9BC3E88B-9EAC-4EFD-AB22-6AE1B5006CCB}"/>
              </a:ext>
            </a:extLst>
          </p:cNvPr>
          <p:cNvSpPr txBox="1"/>
          <p:nvPr/>
        </p:nvSpPr>
        <p:spPr>
          <a:xfrm>
            <a:off x="1547664" y="5733256"/>
            <a:ext cx="5493812" cy="923330"/>
          </a:xfrm>
          <a:prstGeom prst="rect">
            <a:avLst/>
          </a:prstGeom>
          <a:noFill/>
        </p:spPr>
        <p:txBody>
          <a:bodyPr wrap="none" rtlCol="0">
            <a:spAutoFit/>
          </a:bodyPr>
          <a:lstStyle/>
          <a:p>
            <a:r>
              <a:rPr kumimoji="1" lang="ja-JP" altLang="en-US" dirty="0"/>
              <a:t>事前に登録してあった公開鍵で開けることができた</a:t>
            </a:r>
            <a:endParaRPr kumimoji="1" lang="en-US" altLang="ja-JP" dirty="0"/>
          </a:p>
          <a:p>
            <a:r>
              <a:rPr lang="ja-JP" altLang="en-US" dirty="0"/>
              <a:t>→データを送ってきた人は秘密鍵を持っている人だ</a:t>
            </a:r>
            <a:endParaRPr lang="en-US" altLang="ja-JP" dirty="0"/>
          </a:p>
          <a:p>
            <a:r>
              <a:rPr kumimoji="1" lang="ja-JP" altLang="en-US" dirty="0"/>
              <a:t>→アクセスする権利がある人である</a:t>
            </a:r>
            <a:r>
              <a:rPr kumimoji="1" lang="en-US" altLang="ja-JP" dirty="0"/>
              <a:t>(</a:t>
            </a:r>
            <a:r>
              <a:rPr kumimoji="1" lang="ja-JP" altLang="en-US" dirty="0"/>
              <a:t>認証</a:t>
            </a:r>
            <a:r>
              <a:rPr kumimoji="1" lang="en-US" altLang="ja-JP" dirty="0"/>
              <a:t>)</a:t>
            </a:r>
            <a:endParaRPr kumimoji="1" lang="ja-JP" altLang="en-US" dirty="0"/>
          </a:p>
        </p:txBody>
      </p:sp>
    </p:spTree>
    <p:extLst>
      <p:ext uri="{BB962C8B-B14F-4D97-AF65-F5344CB8AC3E}">
        <p14:creationId xmlns:p14="http://schemas.microsoft.com/office/powerpoint/2010/main" val="1708262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B0B2E08-2322-4621-96D8-09F280581721}"/>
              </a:ext>
            </a:extLst>
          </p:cNvPr>
          <p:cNvSpPr>
            <a:spLocks noGrp="1"/>
          </p:cNvSpPr>
          <p:nvPr>
            <p:ph type="body" sz="quarter" idx="10"/>
          </p:nvPr>
        </p:nvSpPr>
        <p:spPr/>
        <p:txBody>
          <a:bodyPr/>
          <a:lstStyle/>
          <a:p>
            <a:r>
              <a:rPr kumimoji="1" lang="ja-JP" altLang="en-US" dirty="0"/>
              <a:t>課題</a:t>
            </a:r>
            <a:r>
              <a:rPr kumimoji="1" lang="en-US" altLang="ja-JP" dirty="0"/>
              <a:t>1 – Step 1</a:t>
            </a:r>
            <a:endParaRPr kumimoji="1" lang="ja-JP" altLang="en-US" dirty="0"/>
          </a:p>
        </p:txBody>
      </p:sp>
      <p:pic>
        <p:nvPicPr>
          <p:cNvPr id="8" name="図 7">
            <a:extLst>
              <a:ext uri="{FF2B5EF4-FFF2-40B4-BE49-F238E27FC236}">
                <a16:creationId xmlns:a16="http://schemas.microsoft.com/office/drawing/2014/main" id="{6A3157A1-DA66-47F9-9DA8-AE056AF0CE79}"/>
              </a:ext>
            </a:extLst>
          </p:cNvPr>
          <p:cNvPicPr>
            <a:picLocks noChangeAspect="1"/>
          </p:cNvPicPr>
          <p:nvPr/>
        </p:nvPicPr>
        <p:blipFill>
          <a:blip r:embed="rId2"/>
          <a:stretch>
            <a:fillRect/>
          </a:stretch>
        </p:blipFill>
        <p:spPr>
          <a:xfrm>
            <a:off x="323528" y="1772816"/>
            <a:ext cx="7920880" cy="4798426"/>
          </a:xfrm>
          <a:prstGeom prst="rect">
            <a:avLst/>
          </a:prstGeom>
        </p:spPr>
      </p:pic>
      <p:sp>
        <p:nvSpPr>
          <p:cNvPr id="9" name="テキスト ボックス 8">
            <a:extLst>
              <a:ext uri="{FF2B5EF4-FFF2-40B4-BE49-F238E27FC236}">
                <a16:creationId xmlns:a16="http://schemas.microsoft.com/office/drawing/2014/main" id="{73002C78-8EA9-4928-BD9F-E8A62CF1C801}"/>
              </a:ext>
            </a:extLst>
          </p:cNvPr>
          <p:cNvSpPr txBox="1"/>
          <p:nvPr/>
        </p:nvSpPr>
        <p:spPr>
          <a:xfrm>
            <a:off x="323528" y="1196752"/>
            <a:ext cx="4455066" cy="369332"/>
          </a:xfrm>
          <a:prstGeom prst="rect">
            <a:avLst/>
          </a:prstGeom>
          <a:noFill/>
        </p:spPr>
        <p:txBody>
          <a:bodyPr wrap="none" rtlCol="0">
            <a:spAutoFit/>
          </a:bodyPr>
          <a:lstStyle/>
          <a:p>
            <a:r>
              <a:rPr kumimoji="1" lang="en-US" altLang="ja-JP" dirty="0"/>
              <a:t>GitHub</a:t>
            </a:r>
            <a:r>
              <a:rPr kumimoji="1" lang="ja-JP" altLang="en-US" dirty="0"/>
              <a:t>にアクセスして「</a:t>
            </a:r>
            <a:r>
              <a:rPr kumimoji="1" lang="en-US" altLang="ja-JP" dirty="0"/>
              <a:t>Sign up</a:t>
            </a:r>
            <a:r>
              <a:rPr kumimoji="1" lang="ja-JP" altLang="en-US" dirty="0"/>
              <a:t>」を選ぶ</a:t>
            </a:r>
          </a:p>
        </p:txBody>
      </p:sp>
      <p:sp>
        <p:nvSpPr>
          <p:cNvPr id="13" name="四角形: 角を丸くする 12">
            <a:extLst>
              <a:ext uri="{FF2B5EF4-FFF2-40B4-BE49-F238E27FC236}">
                <a16:creationId xmlns:a16="http://schemas.microsoft.com/office/drawing/2014/main" id="{A44656BD-D70A-4A25-868C-F048A5682C2A}"/>
              </a:ext>
            </a:extLst>
          </p:cNvPr>
          <p:cNvSpPr/>
          <p:nvPr/>
        </p:nvSpPr>
        <p:spPr>
          <a:xfrm>
            <a:off x="7596336" y="1772816"/>
            <a:ext cx="648072" cy="4320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コネクタ: カギ線 15">
            <a:extLst>
              <a:ext uri="{FF2B5EF4-FFF2-40B4-BE49-F238E27FC236}">
                <a16:creationId xmlns:a16="http://schemas.microsoft.com/office/drawing/2014/main" id="{828B939A-6E99-4955-B674-55C82553448F}"/>
              </a:ext>
            </a:extLst>
          </p:cNvPr>
          <p:cNvCxnSpPr>
            <a:stCxn id="9" idx="3"/>
            <a:endCxn id="13" idx="0"/>
          </p:cNvCxnSpPr>
          <p:nvPr/>
        </p:nvCxnSpPr>
        <p:spPr>
          <a:xfrm>
            <a:off x="4778594" y="1381418"/>
            <a:ext cx="3141778" cy="39139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065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D1CCA7F-1D68-400B-A6E7-2A7F6D0E3A03}"/>
              </a:ext>
            </a:extLst>
          </p:cNvPr>
          <p:cNvSpPr>
            <a:spLocks noGrp="1"/>
          </p:cNvSpPr>
          <p:nvPr>
            <p:ph type="body" sz="quarter" idx="10"/>
          </p:nvPr>
        </p:nvSpPr>
        <p:spPr/>
        <p:txBody>
          <a:bodyPr/>
          <a:lstStyle/>
          <a:p>
            <a:r>
              <a:rPr kumimoji="1" lang="ja-JP" altLang="en-US" dirty="0"/>
              <a:t>課題</a:t>
            </a:r>
            <a:r>
              <a:rPr kumimoji="1" lang="en-US" altLang="ja-JP" dirty="0"/>
              <a:t>1 – Step 1</a:t>
            </a:r>
            <a:endParaRPr kumimoji="1" lang="ja-JP" altLang="en-US" dirty="0"/>
          </a:p>
        </p:txBody>
      </p:sp>
      <p:pic>
        <p:nvPicPr>
          <p:cNvPr id="4" name="図 3">
            <a:extLst>
              <a:ext uri="{FF2B5EF4-FFF2-40B4-BE49-F238E27FC236}">
                <a16:creationId xmlns:a16="http://schemas.microsoft.com/office/drawing/2014/main" id="{6B00CF13-C948-4B57-A8B7-FDA6290FCCD0}"/>
              </a:ext>
            </a:extLst>
          </p:cNvPr>
          <p:cNvPicPr>
            <a:picLocks noChangeAspect="1"/>
          </p:cNvPicPr>
          <p:nvPr/>
        </p:nvPicPr>
        <p:blipFill>
          <a:blip r:embed="rId2"/>
          <a:stretch>
            <a:fillRect/>
          </a:stretch>
        </p:blipFill>
        <p:spPr>
          <a:xfrm>
            <a:off x="611560" y="2420888"/>
            <a:ext cx="8100392" cy="2380811"/>
          </a:xfrm>
          <a:prstGeom prst="rect">
            <a:avLst/>
          </a:prstGeom>
        </p:spPr>
      </p:pic>
      <p:sp>
        <p:nvSpPr>
          <p:cNvPr id="5" name="テキスト ボックス 4">
            <a:extLst>
              <a:ext uri="{FF2B5EF4-FFF2-40B4-BE49-F238E27FC236}">
                <a16:creationId xmlns:a16="http://schemas.microsoft.com/office/drawing/2014/main" id="{111552F1-F97B-4F1A-A5C1-DB9A19AFDB2A}"/>
              </a:ext>
            </a:extLst>
          </p:cNvPr>
          <p:cNvSpPr txBox="1"/>
          <p:nvPr/>
        </p:nvSpPr>
        <p:spPr>
          <a:xfrm>
            <a:off x="467544" y="980728"/>
            <a:ext cx="3647152" cy="1200329"/>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メールアドレス</a:t>
            </a:r>
            <a:endParaRPr kumimoji="1" lang="en-US" altLang="ja-JP" dirty="0"/>
          </a:p>
          <a:p>
            <a:pPr marL="285750" indent="-285750">
              <a:buFont typeface="Arial" panose="020B0604020202020204" pitchFamily="34" charset="0"/>
              <a:buChar char="•"/>
            </a:pPr>
            <a:r>
              <a:rPr lang="ja-JP" altLang="en-US" dirty="0"/>
              <a:t>パスワード</a:t>
            </a:r>
            <a:endParaRPr lang="en-US" altLang="ja-JP" dirty="0"/>
          </a:p>
          <a:p>
            <a:pPr marL="285750" indent="-285750">
              <a:buFont typeface="Arial" panose="020B0604020202020204" pitchFamily="34" charset="0"/>
              <a:buChar char="•"/>
            </a:pPr>
            <a:r>
              <a:rPr kumimoji="1" lang="ja-JP" altLang="en-US" dirty="0"/>
              <a:t>アカウント</a:t>
            </a:r>
            <a:r>
              <a:rPr lang="ja-JP" altLang="en-US" dirty="0"/>
              <a:t>名</a:t>
            </a:r>
            <a:endParaRPr lang="en-US" altLang="ja-JP" dirty="0"/>
          </a:p>
          <a:p>
            <a:r>
              <a:rPr lang="ja-JP" altLang="en-US" dirty="0"/>
              <a:t>等を聞かれるので、順番に答える</a:t>
            </a:r>
            <a:endParaRPr lang="en-US" altLang="ja-JP" dirty="0"/>
          </a:p>
        </p:txBody>
      </p:sp>
      <p:sp>
        <p:nvSpPr>
          <p:cNvPr id="6" name="テキスト ボックス 5">
            <a:extLst>
              <a:ext uri="{FF2B5EF4-FFF2-40B4-BE49-F238E27FC236}">
                <a16:creationId xmlns:a16="http://schemas.microsoft.com/office/drawing/2014/main" id="{178F1BE2-2F66-4615-98BE-BBE6FB67FB6A}"/>
              </a:ext>
            </a:extLst>
          </p:cNvPr>
          <p:cNvSpPr txBox="1"/>
          <p:nvPr/>
        </p:nvSpPr>
        <p:spPr>
          <a:xfrm>
            <a:off x="539552" y="5085184"/>
            <a:ext cx="7686720" cy="646331"/>
          </a:xfrm>
          <a:prstGeom prst="rect">
            <a:avLst/>
          </a:prstGeom>
          <a:noFill/>
        </p:spPr>
        <p:txBody>
          <a:bodyPr wrap="none" rtlCol="0">
            <a:spAutoFit/>
          </a:bodyPr>
          <a:lstStyle/>
          <a:p>
            <a:r>
              <a:rPr lang="ja-JP" altLang="en-US" dirty="0"/>
              <a:t>「</a:t>
            </a:r>
            <a:r>
              <a:rPr lang="en-US" altLang="ja-JP" dirty="0"/>
              <a:t>Learn Git and GitHub without any code!</a:t>
            </a:r>
            <a:r>
              <a:rPr lang="ja-JP" altLang="en-US" dirty="0"/>
              <a:t>」という画面が出たら登録完了</a:t>
            </a:r>
            <a:endParaRPr lang="en-US" altLang="ja-JP" dirty="0"/>
          </a:p>
          <a:p>
            <a:r>
              <a:rPr kumimoji="1" lang="ja-JP" altLang="en-US" dirty="0">
                <a:solidFill>
                  <a:srgbClr val="FF0000"/>
                </a:solidFill>
              </a:rPr>
              <a:t>ブラウザをまだ閉じない事</a:t>
            </a:r>
          </a:p>
        </p:txBody>
      </p:sp>
    </p:spTree>
    <p:extLst>
      <p:ext uri="{BB962C8B-B14F-4D97-AF65-F5344CB8AC3E}">
        <p14:creationId xmlns:p14="http://schemas.microsoft.com/office/powerpoint/2010/main" val="3425569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4BF958E-8031-45CD-B53F-3F80FFCA1259}"/>
              </a:ext>
            </a:extLst>
          </p:cNvPr>
          <p:cNvSpPr>
            <a:spLocks noGrp="1"/>
          </p:cNvSpPr>
          <p:nvPr>
            <p:ph type="body" sz="quarter" idx="10"/>
          </p:nvPr>
        </p:nvSpPr>
        <p:spPr/>
        <p:txBody>
          <a:bodyPr/>
          <a:lstStyle/>
          <a:p>
            <a:r>
              <a:rPr kumimoji="1" lang="ja-JP" altLang="en-US" dirty="0"/>
              <a:t>課題</a:t>
            </a:r>
            <a:r>
              <a:rPr kumimoji="1" lang="en-US" altLang="ja-JP" dirty="0"/>
              <a:t>1 – Step 2</a:t>
            </a:r>
            <a:endParaRPr kumimoji="1" lang="ja-JP" altLang="en-US" dirty="0"/>
          </a:p>
        </p:txBody>
      </p:sp>
      <p:sp>
        <p:nvSpPr>
          <p:cNvPr id="5" name="テキスト ボックス 4">
            <a:extLst>
              <a:ext uri="{FF2B5EF4-FFF2-40B4-BE49-F238E27FC236}">
                <a16:creationId xmlns:a16="http://schemas.microsoft.com/office/drawing/2014/main" id="{10AA060E-244F-4079-846E-64EAB8281119}"/>
              </a:ext>
            </a:extLst>
          </p:cNvPr>
          <p:cNvSpPr txBox="1"/>
          <p:nvPr/>
        </p:nvSpPr>
        <p:spPr>
          <a:xfrm>
            <a:off x="323528" y="1124744"/>
            <a:ext cx="2698175" cy="523220"/>
          </a:xfrm>
          <a:prstGeom prst="rect">
            <a:avLst/>
          </a:prstGeom>
          <a:noFill/>
        </p:spPr>
        <p:txBody>
          <a:bodyPr wrap="none" rtlCol="0">
            <a:spAutoFit/>
          </a:bodyPr>
          <a:lstStyle/>
          <a:p>
            <a:r>
              <a:rPr kumimoji="1" lang="ja-JP" altLang="en-US" sz="2800" dirty="0"/>
              <a:t>鍵の</a:t>
            </a:r>
            <a:r>
              <a:rPr lang="ja-JP" altLang="en-US" sz="2800" dirty="0"/>
              <a:t>ペアの</a:t>
            </a:r>
            <a:r>
              <a:rPr kumimoji="1" lang="ja-JP" altLang="en-US" sz="2800" dirty="0"/>
              <a:t>作成</a:t>
            </a:r>
          </a:p>
        </p:txBody>
      </p:sp>
      <p:sp>
        <p:nvSpPr>
          <p:cNvPr id="6" name="テキスト ボックス 5">
            <a:extLst>
              <a:ext uri="{FF2B5EF4-FFF2-40B4-BE49-F238E27FC236}">
                <a16:creationId xmlns:a16="http://schemas.microsoft.com/office/drawing/2014/main" id="{88AA63EC-1F7C-4501-8280-1B7D337413AC}"/>
              </a:ext>
            </a:extLst>
          </p:cNvPr>
          <p:cNvSpPr txBox="1"/>
          <p:nvPr/>
        </p:nvSpPr>
        <p:spPr>
          <a:xfrm>
            <a:off x="467544" y="1772816"/>
            <a:ext cx="1883849" cy="830997"/>
          </a:xfrm>
          <a:prstGeom prst="rect">
            <a:avLst/>
          </a:prstGeom>
          <a:noFill/>
          <a:ln>
            <a:solidFill>
              <a:schemeClr val="tx1"/>
            </a:solidFill>
          </a:ln>
        </p:spPr>
        <p:txBody>
          <a:bodyPr wrap="none" rtlCol="0">
            <a:spAutoFit/>
          </a:bodyPr>
          <a:lstStyle/>
          <a:p>
            <a:r>
              <a:rPr kumimoji="1" lang="en-US" altLang="ja-JP" sz="2400" dirty="0">
                <a:latin typeface="Consolas" panose="020B0609020204030204" pitchFamily="49" charset="0"/>
              </a:rPr>
              <a:t>cd</a:t>
            </a:r>
          </a:p>
          <a:p>
            <a:r>
              <a:rPr lang="en-US" altLang="ja-JP" sz="2400" dirty="0" err="1">
                <a:latin typeface="Consolas" panose="020B0609020204030204" pitchFamily="49" charset="0"/>
              </a:rPr>
              <a:t>ssh</a:t>
            </a:r>
            <a:r>
              <a:rPr lang="en-US" altLang="ja-JP" sz="2400" dirty="0">
                <a:latin typeface="Consolas" panose="020B0609020204030204" pitchFamily="49" charset="0"/>
              </a:rPr>
              <a:t>-keygen</a:t>
            </a:r>
            <a:endParaRPr kumimoji="1" lang="ja-JP" altLang="en-US" sz="2400" dirty="0">
              <a:latin typeface="Consolas" panose="020B0609020204030204" pitchFamily="49" charset="0"/>
            </a:endParaRPr>
          </a:p>
        </p:txBody>
      </p:sp>
      <p:sp>
        <p:nvSpPr>
          <p:cNvPr id="9" name="テキスト ボックス 8">
            <a:extLst>
              <a:ext uri="{FF2B5EF4-FFF2-40B4-BE49-F238E27FC236}">
                <a16:creationId xmlns:a16="http://schemas.microsoft.com/office/drawing/2014/main" id="{7E586FFF-C9EA-42B6-A219-2A3AC03EDCB6}"/>
              </a:ext>
            </a:extLst>
          </p:cNvPr>
          <p:cNvSpPr txBox="1"/>
          <p:nvPr/>
        </p:nvSpPr>
        <p:spPr>
          <a:xfrm>
            <a:off x="2555776" y="2204864"/>
            <a:ext cx="2031325" cy="369332"/>
          </a:xfrm>
          <a:prstGeom prst="rect">
            <a:avLst/>
          </a:prstGeom>
          <a:noFill/>
        </p:spPr>
        <p:txBody>
          <a:bodyPr wrap="none" rtlCol="0">
            <a:spAutoFit/>
          </a:bodyPr>
          <a:lstStyle/>
          <a:p>
            <a:r>
              <a:rPr lang="ja-JP" altLang="en-US" dirty="0"/>
              <a:t>鍵を作るコマンド</a:t>
            </a:r>
            <a:endParaRPr kumimoji="1" lang="ja-JP" altLang="en-US" dirty="0"/>
          </a:p>
        </p:txBody>
      </p:sp>
      <p:sp>
        <p:nvSpPr>
          <p:cNvPr id="10" name="テキスト ボックス 9">
            <a:extLst>
              <a:ext uri="{FF2B5EF4-FFF2-40B4-BE49-F238E27FC236}">
                <a16:creationId xmlns:a16="http://schemas.microsoft.com/office/drawing/2014/main" id="{1A4A456E-5CF7-45CA-A44A-1962FC11C332}"/>
              </a:ext>
            </a:extLst>
          </p:cNvPr>
          <p:cNvSpPr txBox="1"/>
          <p:nvPr/>
        </p:nvSpPr>
        <p:spPr>
          <a:xfrm>
            <a:off x="755576" y="3573016"/>
            <a:ext cx="7656263" cy="1477328"/>
          </a:xfrm>
          <a:prstGeom prst="rect">
            <a:avLst/>
          </a:prstGeom>
          <a:noFill/>
          <a:ln>
            <a:solidFill>
              <a:schemeClr val="tx1"/>
            </a:solidFill>
          </a:ln>
        </p:spPr>
        <p:txBody>
          <a:bodyPr wrap="none" rtlCol="0">
            <a:spAutoFit/>
          </a:bodyPr>
          <a:lstStyle/>
          <a:p>
            <a:r>
              <a:rPr kumimoji="1" lang="en-US" altLang="ja-JP" dirty="0">
                <a:latin typeface="Consolas" panose="020B0609020204030204" pitchFamily="49" charset="0"/>
              </a:rPr>
              <a:t>Generating public/private </a:t>
            </a:r>
            <a:r>
              <a:rPr kumimoji="1" lang="en-US" altLang="ja-JP" dirty="0" err="1">
                <a:latin typeface="Consolas" panose="020B0609020204030204" pitchFamily="49" charset="0"/>
              </a:rPr>
              <a:t>rsa</a:t>
            </a:r>
            <a:r>
              <a:rPr kumimoji="1" lang="en-US" altLang="ja-JP" dirty="0">
                <a:latin typeface="Consolas" panose="020B0609020204030204" pitchFamily="49" charset="0"/>
              </a:rPr>
              <a:t> key pair.</a:t>
            </a:r>
          </a:p>
          <a:p>
            <a:r>
              <a:rPr kumimoji="1" lang="en-US" altLang="ja-JP" dirty="0">
                <a:latin typeface="Consolas" panose="020B0609020204030204" pitchFamily="49" charset="0"/>
              </a:rPr>
              <a:t>Enter file in which to save the key (/path/to/.</a:t>
            </a:r>
            <a:r>
              <a:rPr kumimoji="1" lang="en-US" altLang="ja-JP" dirty="0" err="1">
                <a:latin typeface="Consolas" panose="020B0609020204030204" pitchFamily="49" charset="0"/>
              </a:rPr>
              <a:t>ssh</a:t>
            </a:r>
            <a:r>
              <a:rPr kumimoji="1" lang="en-US" altLang="ja-JP" dirty="0">
                <a:latin typeface="Consolas" panose="020B0609020204030204" pitchFamily="49" charset="0"/>
              </a:rPr>
              <a:t>/</a:t>
            </a:r>
            <a:r>
              <a:rPr kumimoji="1" lang="en-US" altLang="ja-JP" dirty="0" err="1">
                <a:latin typeface="Consolas" panose="020B0609020204030204" pitchFamily="49" charset="0"/>
              </a:rPr>
              <a:t>id_rsa</a:t>
            </a:r>
            <a:r>
              <a:rPr kumimoji="1" lang="en-US" altLang="ja-JP" dirty="0">
                <a:latin typeface="Consolas" panose="020B0609020204030204" pitchFamily="49" charset="0"/>
              </a:rPr>
              <a:t>):</a:t>
            </a:r>
          </a:p>
          <a:p>
            <a:r>
              <a:rPr kumimoji="1" lang="en-US" altLang="ja-JP" dirty="0">
                <a:latin typeface="Consolas" panose="020B0609020204030204" pitchFamily="49" charset="0"/>
              </a:rPr>
              <a:t>Created directory '/c/Users/watanabe/.</a:t>
            </a:r>
            <a:r>
              <a:rPr kumimoji="1" lang="en-US" altLang="ja-JP" dirty="0" err="1">
                <a:latin typeface="Consolas" panose="020B0609020204030204" pitchFamily="49" charset="0"/>
              </a:rPr>
              <a:t>ssh</a:t>
            </a:r>
            <a:r>
              <a:rPr kumimoji="1" lang="en-US" altLang="ja-JP" dirty="0">
                <a:latin typeface="Consolas" panose="020B0609020204030204" pitchFamily="49" charset="0"/>
              </a:rPr>
              <a:t>'.</a:t>
            </a:r>
          </a:p>
          <a:p>
            <a:r>
              <a:rPr kumimoji="1" lang="en-US" altLang="ja-JP" dirty="0">
                <a:latin typeface="Consolas" panose="020B0609020204030204" pitchFamily="49" charset="0"/>
              </a:rPr>
              <a:t>Enter passphrase (empty for no passphrase):</a:t>
            </a:r>
          </a:p>
          <a:p>
            <a:r>
              <a:rPr kumimoji="1" lang="en-US" altLang="ja-JP" dirty="0">
                <a:latin typeface="Consolas" panose="020B0609020204030204" pitchFamily="49" charset="0"/>
              </a:rPr>
              <a:t>Enter same passphrase again: </a:t>
            </a:r>
          </a:p>
        </p:txBody>
      </p:sp>
      <p:sp>
        <p:nvSpPr>
          <p:cNvPr id="11" name="テキスト ボックス 10">
            <a:extLst>
              <a:ext uri="{FF2B5EF4-FFF2-40B4-BE49-F238E27FC236}">
                <a16:creationId xmlns:a16="http://schemas.microsoft.com/office/drawing/2014/main" id="{798F6A88-8D49-467E-8CDC-74E0CF8FF185}"/>
              </a:ext>
            </a:extLst>
          </p:cNvPr>
          <p:cNvSpPr txBox="1"/>
          <p:nvPr/>
        </p:nvSpPr>
        <p:spPr>
          <a:xfrm>
            <a:off x="467544" y="2996952"/>
            <a:ext cx="5647700" cy="369332"/>
          </a:xfrm>
          <a:prstGeom prst="rect">
            <a:avLst/>
          </a:prstGeom>
          <a:noFill/>
        </p:spPr>
        <p:txBody>
          <a:bodyPr wrap="none" rtlCol="0">
            <a:spAutoFit/>
          </a:bodyPr>
          <a:lstStyle/>
          <a:p>
            <a:r>
              <a:rPr lang="ja-JP" altLang="en-US" dirty="0"/>
              <a:t>実行すると以下のような表示になる</a:t>
            </a:r>
            <a:r>
              <a:rPr lang="en-US" altLang="ja-JP" dirty="0"/>
              <a:t>(</a:t>
            </a:r>
            <a:r>
              <a:rPr lang="ja-JP" altLang="en-US" dirty="0"/>
              <a:t>順番に聞かれる</a:t>
            </a:r>
            <a:r>
              <a:rPr lang="en-US" altLang="ja-JP" dirty="0"/>
              <a:t>)</a:t>
            </a:r>
            <a:endParaRPr kumimoji="1" lang="ja-JP" altLang="en-US" dirty="0"/>
          </a:p>
        </p:txBody>
      </p:sp>
      <p:sp>
        <p:nvSpPr>
          <p:cNvPr id="13" name="テキスト ボックス 12">
            <a:extLst>
              <a:ext uri="{FF2B5EF4-FFF2-40B4-BE49-F238E27FC236}">
                <a16:creationId xmlns:a16="http://schemas.microsoft.com/office/drawing/2014/main" id="{B2205027-1218-46D2-8F57-6680DC51BBF2}"/>
              </a:ext>
            </a:extLst>
          </p:cNvPr>
          <p:cNvSpPr txBox="1"/>
          <p:nvPr/>
        </p:nvSpPr>
        <p:spPr>
          <a:xfrm>
            <a:off x="467544" y="3861048"/>
            <a:ext cx="312906" cy="1200329"/>
          </a:xfrm>
          <a:prstGeom prst="rect">
            <a:avLst/>
          </a:prstGeom>
          <a:noFill/>
        </p:spPr>
        <p:txBody>
          <a:bodyPr wrap="none" rtlCol="0">
            <a:spAutoFit/>
          </a:bodyPr>
          <a:lstStyle/>
          <a:p>
            <a:r>
              <a:rPr kumimoji="1" lang="en-US" altLang="ja-JP" dirty="0">
                <a:solidFill>
                  <a:srgbClr val="FF0000"/>
                </a:solidFill>
                <a:latin typeface="Consolas" panose="020B0609020204030204" pitchFamily="49" charset="0"/>
              </a:rPr>
              <a:t>1</a:t>
            </a:r>
          </a:p>
          <a:p>
            <a:r>
              <a:rPr lang="en-US" altLang="ja-JP" dirty="0">
                <a:solidFill>
                  <a:srgbClr val="FF0000"/>
                </a:solidFill>
                <a:latin typeface="Consolas" panose="020B0609020204030204" pitchFamily="49" charset="0"/>
              </a:rPr>
              <a:t>2</a:t>
            </a:r>
          </a:p>
          <a:p>
            <a:endParaRPr lang="en-US" altLang="ja-JP" dirty="0">
              <a:solidFill>
                <a:srgbClr val="FF0000"/>
              </a:solidFill>
              <a:latin typeface="Consolas" panose="020B0609020204030204" pitchFamily="49" charset="0"/>
            </a:endParaRPr>
          </a:p>
          <a:p>
            <a:r>
              <a:rPr lang="en-US" altLang="ja-JP" dirty="0">
                <a:solidFill>
                  <a:srgbClr val="FF0000"/>
                </a:solidFill>
                <a:latin typeface="Consolas" panose="020B0609020204030204" pitchFamily="49" charset="0"/>
              </a:rPr>
              <a:t>3</a:t>
            </a:r>
            <a:endParaRPr kumimoji="1" lang="ja-JP" altLang="en-US" dirty="0">
              <a:solidFill>
                <a:srgbClr val="FF0000"/>
              </a:solidFill>
              <a:latin typeface="Consolas" panose="020B0609020204030204" pitchFamily="49" charset="0"/>
            </a:endParaRPr>
          </a:p>
        </p:txBody>
      </p:sp>
      <p:sp>
        <p:nvSpPr>
          <p:cNvPr id="14" name="テキスト ボックス 13">
            <a:extLst>
              <a:ext uri="{FF2B5EF4-FFF2-40B4-BE49-F238E27FC236}">
                <a16:creationId xmlns:a16="http://schemas.microsoft.com/office/drawing/2014/main" id="{B93369CB-141F-4EF6-871F-EC0780AE858A}"/>
              </a:ext>
            </a:extLst>
          </p:cNvPr>
          <p:cNvSpPr txBox="1"/>
          <p:nvPr/>
        </p:nvSpPr>
        <p:spPr>
          <a:xfrm>
            <a:off x="467544" y="5373216"/>
            <a:ext cx="6878806" cy="1200329"/>
          </a:xfrm>
          <a:prstGeom prst="rect">
            <a:avLst/>
          </a:prstGeom>
          <a:noFill/>
        </p:spPr>
        <p:txBody>
          <a:bodyPr wrap="none" rtlCol="0">
            <a:spAutoFit/>
          </a:bodyPr>
          <a:lstStyle/>
          <a:p>
            <a:r>
              <a:rPr kumimoji="1" lang="en-US" altLang="ja-JP" dirty="0"/>
              <a:t>1: </a:t>
            </a:r>
            <a:r>
              <a:rPr kumimoji="1" lang="ja-JP" altLang="en-US" dirty="0"/>
              <a:t>どこに鍵のペアを保存するか。</a:t>
            </a:r>
            <a:r>
              <a:rPr kumimoji="1" lang="en-US" altLang="ja-JP" dirty="0"/>
              <a:t>z/</a:t>
            </a:r>
            <a:r>
              <a:rPr kumimoji="1" lang="ja-JP" altLang="en-US" dirty="0"/>
              <a:t>ユーザ名</a:t>
            </a:r>
            <a:r>
              <a:rPr kumimoji="1" lang="en-US" altLang="ja-JP" dirty="0"/>
              <a:t>/.</a:t>
            </a:r>
            <a:r>
              <a:rPr kumimoji="1" lang="en-US" altLang="ja-JP" dirty="0" err="1"/>
              <a:t>ssh</a:t>
            </a:r>
            <a:r>
              <a:rPr kumimoji="1" lang="en-US" altLang="ja-JP" dirty="0"/>
              <a:t>/</a:t>
            </a:r>
            <a:r>
              <a:rPr kumimoji="1" lang="en-US" altLang="ja-JP" dirty="0" err="1"/>
              <a:t>id_rsa</a:t>
            </a:r>
            <a:r>
              <a:rPr kumimoji="1" lang="ja-JP" altLang="en-US" dirty="0"/>
              <a:t>とする。</a:t>
            </a:r>
            <a:endParaRPr kumimoji="1" lang="en-US" altLang="ja-JP" dirty="0"/>
          </a:p>
          <a:p>
            <a:r>
              <a:rPr lang="en-US" altLang="ja-JP" dirty="0"/>
              <a:t>     </a:t>
            </a:r>
            <a:r>
              <a:rPr lang="ja-JP" altLang="en-US" dirty="0"/>
              <a:t>「</a:t>
            </a:r>
            <a:r>
              <a:rPr lang="en-US" altLang="ja-JP" dirty="0"/>
              <a:t>z//</a:t>
            </a:r>
            <a:r>
              <a:rPr lang="ja-JP" altLang="en-US" dirty="0"/>
              <a:t>」とスラッシュが二つ続いていたら一つにすること。</a:t>
            </a:r>
            <a:endParaRPr lang="en-US" altLang="ja-JP" dirty="0"/>
          </a:p>
          <a:p>
            <a:r>
              <a:rPr kumimoji="1" lang="en-US" altLang="ja-JP" dirty="0"/>
              <a:t>2: </a:t>
            </a:r>
            <a:r>
              <a:rPr kumimoji="1" lang="ja-JP" altLang="en-US" dirty="0"/>
              <a:t>パスフレーズ</a:t>
            </a:r>
            <a:r>
              <a:rPr kumimoji="1" lang="en-US" altLang="ja-JP" dirty="0"/>
              <a:t>(</a:t>
            </a:r>
            <a:r>
              <a:rPr kumimoji="1" lang="ja-JP" altLang="en-US" dirty="0"/>
              <a:t>パスワード</a:t>
            </a:r>
            <a:r>
              <a:rPr kumimoji="1" lang="en-US" altLang="ja-JP" dirty="0"/>
              <a:t>)</a:t>
            </a:r>
            <a:r>
              <a:rPr kumimoji="1" lang="ja-JP" altLang="en-US" dirty="0"/>
              <a:t>を入力。</a:t>
            </a:r>
            <a:r>
              <a:rPr kumimoji="1" lang="ja-JP" altLang="en-US" dirty="0">
                <a:solidFill>
                  <a:srgbClr val="FF0000"/>
                </a:solidFill>
              </a:rPr>
              <a:t>必ず入力すること。</a:t>
            </a:r>
            <a:endParaRPr kumimoji="1" lang="en-US" altLang="ja-JP" dirty="0">
              <a:solidFill>
                <a:srgbClr val="FF0000"/>
              </a:solidFill>
            </a:endParaRPr>
          </a:p>
          <a:p>
            <a:r>
              <a:rPr lang="en-US" altLang="ja-JP" dirty="0"/>
              <a:t>3: </a:t>
            </a:r>
            <a:r>
              <a:rPr lang="ja-JP" altLang="en-US" dirty="0"/>
              <a:t>同じパスフレーズを入力。</a:t>
            </a:r>
            <a:endParaRPr lang="en-US" altLang="ja-JP" dirty="0"/>
          </a:p>
        </p:txBody>
      </p:sp>
    </p:spTree>
    <p:extLst>
      <p:ext uri="{BB962C8B-B14F-4D97-AF65-F5344CB8AC3E}">
        <p14:creationId xmlns:p14="http://schemas.microsoft.com/office/powerpoint/2010/main" val="3714162092"/>
      </p:ext>
    </p:extLst>
  </p:cSld>
  <p:clrMapOvr>
    <a:masterClrMapping/>
  </p:clrMapOvr>
</p:sld>
</file>

<file path=ppt/theme/theme1.xml><?xml version="1.0" encoding="utf-8"?>
<a:theme xmlns:a="http://schemas.openxmlformats.org/drawingml/2006/main" name="パーセル">
  <a:themeElements>
    <a:clrScheme name="ユーザー定義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{11DA09EC-ABC8-2D40-8DBB-00E840906C4E}tf10001120</Template>
  <TotalTime>8319</TotalTime>
  <Words>1563</Words>
  <Application>Microsoft Office PowerPoint</Application>
  <PresentationFormat>画面に合わせる (4:3)</PresentationFormat>
  <Paragraphs>276</Paragraphs>
  <Slides>43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43</vt:i4>
      </vt:variant>
    </vt:vector>
  </HeadingPairs>
  <TitlesOfParts>
    <vt:vector size="49" baseType="lpstr">
      <vt:lpstr>HGｺﾞｼｯｸE</vt:lpstr>
      <vt:lpstr>游ゴシック</vt:lpstr>
      <vt:lpstr>Arial</vt:lpstr>
      <vt:lpstr>Consolas</vt:lpstr>
      <vt:lpstr>Lucida Console</vt:lpstr>
      <vt:lpstr>パーセル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1670</cp:revision>
  <dcterms:created xsi:type="dcterms:W3CDTF">2019-01-02T05:23:01Z</dcterms:created>
  <dcterms:modified xsi:type="dcterms:W3CDTF">2021-10-27T14:49:50Z</dcterms:modified>
</cp:coreProperties>
</file>