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256" r:id="rId2"/>
    <p:sldId id="274" r:id="rId3"/>
    <p:sldId id="275" r:id="rId4"/>
    <p:sldId id="276" r:id="rId5"/>
    <p:sldId id="277" r:id="rId6"/>
    <p:sldId id="273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CCECFF"/>
    <a:srgbClr val="FFFF99"/>
    <a:srgbClr val="CCFFCC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72" d="100"/>
          <a:sy n="72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バージョン管理とは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C4BE27-0953-4591-A77E-4A66CC69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pic>
        <p:nvPicPr>
          <p:cNvPr id="1034" name="Picture 10" descr="パソコンを使う会社員のイラスト（男性・笑顔）">
            <a:extLst>
              <a:ext uri="{FF2B5EF4-FFF2-40B4-BE49-F238E27FC236}">
                <a16:creationId xmlns:a16="http://schemas.microsoft.com/office/drawing/2014/main" id="{C19E5CC8-555F-44FD-A2F6-4C7B76C0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34439"/>
            <a:ext cx="850171" cy="123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パソコンを使う会社員のイラスト（男性・怒った顔）">
            <a:extLst>
              <a:ext uri="{FF2B5EF4-FFF2-40B4-BE49-F238E27FC236}">
                <a16:creationId xmlns:a16="http://schemas.microsoft.com/office/drawing/2014/main" id="{29D361C8-32D7-4565-BF59-903FA534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ノートパソコンのキャラクター（笑顔）">
            <a:extLst>
              <a:ext uri="{FF2B5EF4-FFF2-40B4-BE49-F238E27FC236}">
                <a16:creationId xmlns:a16="http://schemas.microsoft.com/office/drawing/2014/main" id="{90148B63-9254-46AE-9085-E0ECB7BAB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1296144" cy="121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110726-C59B-40EC-8D36-DB48706FF173}"/>
              </a:ext>
            </a:extLst>
          </p:cNvPr>
          <p:cNvSpPr txBox="1"/>
          <p:nvPr/>
        </p:nvSpPr>
        <p:spPr>
          <a:xfrm>
            <a:off x="2195736" y="321297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実行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119F40-FF6B-44E2-8255-959E11EEBA48}"/>
              </a:ext>
            </a:extLst>
          </p:cNvPr>
          <p:cNvSpPr txBox="1"/>
          <p:nvPr/>
        </p:nvSpPr>
        <p:spPr>
          <a:xfrm>
            <a:off x="539552" y="543963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開発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55866E-DCB5-4F69-B3B8-BD8293C731AA}"/>
              </a:ext>
            </a:extLst>
          </p:cNvPr>
          <p:cNvSpPr txBox="1"/>
          <p:nvPr/>
        </p:nvSpPr>
        <p:spPr>
          <a:xfrm>
            <a:off x="3635896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デバッグ</a:t>
            </a:r>
            <a:endParaRPr kumimoji="1" lang="ja-JP" altLang="en-US" sz="2800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53EA26A2-9114-49D6-8CB8-E74B0AF76B5C}"/>
              </a:ext>
            </a:extLst>
          </p:cNvPr>
          <p:cNvSpPr/>
          <p:nvPr/>
        </p:nvSpPr>
        <p:spPr>
          <a:xfrm rot="2700000">
            <a:off x="1332432" y="3372637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F21E51E4-A8B1-4A8F-9D7E-14B0CFED8318}"/>
              </a:ext>
            </a:extLst>
          </p:cNvPr>
          <p:cNvSpPr/>
          <p:nvPr/>
        </p:nvSpPr>
        <p:spPr>
          <a:xfrm rot="16200000">
            <a:off x="2396908" y="5172044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A84D48F6-840A-4DE6-A03A-5C8122DEF969}"/>
              </a:ext>
            </a:extLst>
          </p:cNvPr>
          <p:cNvSpPr/>
          <p:nvPr/>
        </p:nvSpPr>
        <p:spPr>
          <a:xfrm rot="8100000">
            <a:off x="3564680" y="3300629"/>
            <a:ext cx="504056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6" descr="作文の添削をしている先生のイラスト（男性）">
            <a:extLst>
              <a:ext uri="{FF2B5EF4-FFF2-40B4-BE49-F238E27FC236}">
                <a16:creationId xmlns:a16="http://schemas.microsoft.com/office/drawing/2014/main" id="{3CF1DA45-B532-49C0-B4ED-9A1B0843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916832"/>
            <a:ext cx="1080120" cy="12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読書感想文を書く男の子のイラスト">
            <a:extLst>
              <a:ext uri="{FF2B5EF4-FFF2-40B4-BE49-F238E27FC236}">
                <a16:creationId xmlns:a16="http://schemas.microsoft.com/office/drawing/2014/main" id="{90A7C53A-C621-438B-A31E-680D37172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6"/>
            <a:ext cx="1222010" cy="128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2D7F916-7104-407D-A595-51543E1B2866}"/>
              </a:ext>
            </a:extLst>
          </p:cNvPr>
          <p:cNvSpPr txBox="1"/>
          <p:nvPr/>
        </p:nvSpPr>
        <p:spPr>
          <a:xfrm>
            <a:off x="1331640" y="623731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多くの知的生産活動は、修正を繰り返す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534F153-3A30-4062-80AB-C30E6D3D9F1F}"/>
              </a:ext>
            </a:extLst>
          </p:cNvPr>
          <p:cNvSpPr txBox="1"/>
          <p:nvPr/>
        </p:nvSpPr>
        <p:spPr>
          <a:xfrm>
            <a:off x="6804248" y="55892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執筆</a:t>
            </a:r>
            <a:endParaRPr kumimoji="1" lang="ja-JP" altLang="en-US" sz="2800" dirty="0"/>
          </a:p>
        </p:txBody>
      </p:sp>
      <p:sp>
        <p:nvSpPr>
          <p:cNvPr id="6" name="矢印: 右カーブ 5">
            <a:extLst>
              <a:ext uri="{FF2B5EF4-FFF2-40B4-BE49-F238E27FC236}">
                <a16:creationId xmlns:a16="http://schemas.microsoft.com/office/drawing/2014/main" id="{0435D55A-71AE-425D-8FF7-3D66C9D01B9E}"/>
              </a:ext>
            </a:extLst>
          </p:cNvPr>
          <p:cNvSpPr/>
          <p:nvPr/>
        </p:nvSpPr>
        <p:spPr>
          <a:xfrm>
            <a:off x="6084168" y="3140968"/>
            <a:ext cx="504056" cy="1360168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矢印: 右カーブ 21">
            <a:extLst>
              <a:ext uri="{FF2B5EF4-FFF2-40B4-BE49-F238E27FC236}">
                <a16:creationId xmlns:a16="http://schemas.microsoft.com/office/drawing/2014/main" id="{CD013CB6-5BAB-466B-AD1F-0D59530D21E2}"/>
              </a:ext>
            </a:extLst>
          </p:cNvPr>
          <p:cNvSpPr/>
          <p:nvPr/>
        </p:nvSpPr>
        <p:spPr>
          <a:xfrm rot="10800000">
            <a:off x="7884368" y="3068960"/>
            <a:ext cx="504056" cy="1360168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5C9915-9979-4836-A8A6-35620A9723F1}"/>
              </a:ext>
            </a:extLst>
          </p:cNvPr>
          <p:cNvSpPr txBox="1"/>
          <p:nvPr/>
        </p:nvSpPr>
        <p:spPr>
          <a:xfrm>
            <a:off x="6804248" y="3140968"/>
            <a:ext cx="108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添削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1C9387-1A78-4F46-953C-6B931F990022}"/>
              </a:ext>
            </a:extLst>
          </p:cNvPr>
          <p:cNvSpPr txBox="1"/>
          <p:nvPr/>
        </p:nvSpPr>
        <p:spPr>
          <a:xfrm>
            <a:off x="1331640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プログラム開発</a:t>
            </a:r>
            <a:endParaRPr kumimoji="1" lang="ja-JP" altLang="en-US" sz="24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24FEEA-C97A-44D4-8857-6D747B584A02}"/>
              </a:ext>
            </a:extLst>
          </p:cNvPr>
          <p:cNvSpPr txBox="1"/>
          <p:nvPr/>
        </p:nvSpPr>
        <p:spPr>
          <a:xfrm>
            <a:off x="6444208" y="14127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論文執筆</a:t>
            </a:r>
          </a:p>
        </p:txBody>
      </p:sp>
    </p:spTree>
    <p:extLst>
      <p:ext uri="{BB962C8B-B14F-4D97-AF65-F5344CB8AC3E}">
        <p14:creationId xmlns:p14="http://schemas.microsoft.com/office/powerpoint/2010/main" val="11848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728E34-BD26-46B4-A403-7FEADAA3A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B190CD-BBD5-4832-B55F-C776271FA39A}"/>
              </a:ext>
            </a:extLst>
          </p:cNvPr>
          <p:cNvSpPr txBox="1"/>
          <p:nvPr/>
        </p:nvSpPr>
        <p:spPr>
          <a:xfrm>
            <a:off x="1619672" y="1412776"/>
            <a:ext cx="3257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ありがちな事例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D92C1C-00F9-41C3-8F8F-39E9BC4B5FD3}"/>
              </a:ext>
            </a:extLst>
          </p:cNvPr>
          <p:cNvSpPr txBox="1"/>
          <p:nvPr/>
        </p:nvSpPr>
        <p:spPr>
          <a:xfrm>
            <a:off x="2195736" y="206084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先生</a:t>
            </a:r>
            <a:r>
              <a:rPr lang="ja-JP" altLang="en-US" sz="2400" dirty="0"/>
              <a:t>から添削済みの</a:t>
            </a:r>
            <a:r>
              <a:rPr kumimoji="1" lang="ja-JP" altLang="en-US" sz="2400" dirty="0"/>
              <a:t>論文受け取ったとき、家で修正した最新版ではなく、大学の</a:t>
            </a:r>
            <a:r>
              <a:rPr kumimoji="1" lang="en-US" altLang="ja-JP" sz="2400" dirty="0"/>
              <a:t>PC</a:t>
            </a:r>
            <a:r>
              <a:rPr kumimoji="1" lang="ja-JP" altLang="en-US" sz="2400" dirty="0"/>
              <a:t>に入っていた古い版を渡していたことに気づく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661DE4-AE1E-4E18-BA7E-4B3E00773237}"/>
              </a:ext>
            </a:extLst>
          </p:cNvPr>
          <p:cNvSpPr txBox="1"/>
          <p:nvPr/>
        </p:nvSpPr>
        <p:spPr>
          <a:xfrm>
            <a:off x="251520" y="4221088"/>
            <a:ext cx="325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ありがちな事例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EA73CC-2A18-4834-B0CC-7F82A1CF61C1}"/>
              </a:ext>
            </a:extLst>
          </p:cNvPr>
          <p:cNvSpPr txBox="1"/>
          <p:nvPr/>
        </p:nvSpPr>
        <p:spPr>
          <a:xfrm>
            <a:off x="611560" y="4869160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開発したコードをスパコンで実行しようとしたら動かず、苦労して動くように修正。その後、スパコンで実行中に新機能を開発、それをスパコンにアップロードした時に動くように修正したコードを上書きしてしまう。</a:t>
            </a:r>
            <a:endParaRPr kumimoji="1" lang="ja-JP" altLang="en-US" sz="2400" dirty="0"/>
          </a:p>
        </p:txBody>
      </p:sp>
      <p:pic>
        <p:nvPicPr>
          <p:cNvPr id="2052" name="Picture 4" descr="書類を見て焦る会社員のイラスト（男性）">
            <a:extLst>
              <a:ext uri="{FF2B5EF4-FFF2-40B4-BE49-F238E27FC236}">
                <a16:creationId xmlns:a16="http://schemas.microsoft.com/office/drawing/2014/main" id="{94A6EFF2-D952-4220-AF8C-151E639D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1827515" cy="222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1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3D7CBA-DA71-44A3-9771-3276185B8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バージョンを管理するということ</a:t>
            </a:r>
            <a:endParaRPr kumimoji="1" lang="ja-JP" altLang="en-US" dirty="0"/>
          </a:p>
        </p:txBody>
      </p:sp>
      <p:pic>
        <p:nvPicPr>
          <p:cNvPr id="3074" name="Picture 2" descr="中年男性の表情のイラスト「疑問」">
            <a:extLst>
              <a:ext uri="{FF2B5EF4-FFF2-40B4-BE49-F238E27FC236}">
                <a16:creationId xmlns:a16="http://schemas.microsoft.com/office/drawing/2014/main" id="{1B2D9DAC-838F-4DD7-B986-9B223827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60848"/>
            <a:ext cx="1584176" cy="182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ファイルアイコン（ブランク）">
            <a:extLst>
              <a:ext uri="{FF2B5EF4-FFF2-40B4-BE49-F238E27FC236}">
                <a16:creationId xmlns:a16="http://schemas.microsoft.com/office/drawing/2014/main" id="{E0B1B8DB-9149-4E38-A9A0-82EE9C5EF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1476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ファイルアイコン（ブランク）">
            <a:extLst>
              <a:ext uri="{FF2B5EF4-FFF2-40B4-BE49-F238E27FC236}">
                <a16:creationId xmlns:a16="http://schemas.microsoft.com/office/drawing/2014/main" id="{7D19C7D1-85B4-4960-A9B6-459565FD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64904"/>
            <a:ext cx="1476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D425A3-8181-4CEC-862C-15C5D45554E5}"/>
              </a:ext>
            </a:extLst>
          </p:cNvPr>
          <p:cNvSpPr txBox="1"/>
          <p:nvPr/>
        </p:nvSpPr>
        <p:spPr>
          <a:xfrm>
            <a:off x="611560" y="436510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仕様書</a:t>
            </a:r>
            <a:r>
              <a:rPr lang="en-US" altLang="ja-JP" dirty="0"/>
              <a:t>_</a:t>
            </a:r>
            <a:r>
              <a:rPr lang="ja-JP" altLang="en-US" dirty="0"/>
              <a:t>佐藤修正</a:t>
            </a:r>
            <a:r>
              <a:rPr lang="en-US" altLang="ja-JP" dirty="0"/>
              <a:t>_</a:t>
            </a:r>
            <a:r>
              <a:rPr lang="ja-JP" altLang="en-US" dirty="0"/>
              <a:t>吉本追記</a:t>
            </a:r>
            <a:r>
              <a:rPr lang="en-US" altLang="ja-JP" dirty="0"/>
              <a:t>.docx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1C8E62-6363-4878-A537-CF0E6C990449}"/>
              </a:ext>
            </a:extLst>
          </p:cNvPr>
          <p:cNvSpPr txBox="1"/>
          <p:nvPr/>
        </p:nvSpPr>
        <p:spPr>
          <a:xfrm>
            <a:off x="5364088" y="436510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仕様書</a:t>
            </a:r>
            <a:r>
              <a:rPr lang="en-US" altLang="ja-JP" dirty="0"/>
              <a:t>_</a:t>
            </a:r>
            <a:r>
              <a:rPr lang="ja-JP" altLang="en-US" dirty="0"/>
              <a:t>最終版</a:t>
            </a:r>
            <a:r>
              <a:rPr lang="en-US" altLang="ja-JP" dirty="0"/>
              <a:t>_</a:t>
            </a:r>
            <a:r>
              <a:rPr lang="ja-JP" altLang="en-US" dirty="0"/>
              <a:t>田中修正</a:t>
            </a:r>
            <a:r>
              <a:rPr lang="en-US" altLang="ja-JP" dirty="0"/>
              <a:t>v2.docx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DF782A-3932-4303-BB4D-7C206AEA2AA4}"/>
              </a:ext>
            </a:extLst>
          </p:cNvPr>
          <p:cNvSpPr txBox="1"/>
          <p:nvPr/>
        </p:nvSpPr>
        <p:spPr>
          <a:xfrm>
            <a:off x="2771800" y="126876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どっちが最新？</a:t>
            </a:r>
            <a:endParaRPr kumimoji="1" lang="ja-JP" altLang="en-US" sz="36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2A8489-9BD5-43A7-AF94-AC57B02A838F}"/>
              </a:ext>
            </a:extLst>
          </p:cNvPr>
          <p:cNvSpPr/>
          <p:nvPr/>
        </p:nvSpPr>
        <p:spPr>
          <a:xfrm>
            <a:off x="1907704" y="5805264"/>
            <a:ext cx="792088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DA4083-1E38-4AB5-BC66-783FAD94C926}"/>
              </a:ext>
            </a:extLst>
          </p:cNvPr>
          <p:cNvSpPr txBox="1"/>
          <p:nvPr/>
        </p:nvSpPr>
        <p:spPr>
          <a:xfrm>
            <a:off x="2771800" y="580526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バージョン管理システム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046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6585F2-52AE-4F31-8521-6F56CC42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バージョン管理システム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B41241-5A38-4279-BDB1-EE0F73AB0423}"/>
              </a:ext>
            </a:extLst>
          </p:cNvPr>
          <p:cNvSpPr txBox="1"/>
          <p:nvPr/>
        </p:nvSpPr>
        <p:spPr>
          <a:xfrm>
            <a:off x="179512" y="1412776"/>
            <a:ext cx="84241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ファイルの編集履歴を管理するためのシステム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編集履歴をすべて保存する「リポジトリ」というデータベースを持つ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ユーザはリポジトリにアクセスしながら開発を行う</a:t>
            </a:r>
            <a:endParaRPr kumimoji="1" lang="ja-JP" altLang="en-US" sz="2000" dirty="0"/>
          </a:p>
        </p:txBody>
      </p:sp>
      <p:pic>
        <p:nvPicPr>
          <p:cNvPr id="4100" name="Picture 4" descr="ホテルのフロントのイラスト">
            <a:extLst>
              <a:ext uri="{FF2B5EF4-FFF2-40B4-BE49-F238E27FC236}">
                <a16:creationId xmlns:a16="http://schemas.microsoft.com/office/drawing/2014/main" id="{9E2C8B98-02BB-46F8-AFDF-FC6C8B4D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89040"/>
            <a:ext cx="2337048" cy="233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5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270B83B-447B-445C-9E88-EAA290256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19CF5E-6A8E-48FB-AFEE-8C575F13D3BA}"/>
              </a:ext>
            </a:extLst>
          </p:cNvPr>
          <p:cNvSpPr txBox="1"/>
          <p:nvPr/>
        </p:nvSpPr>
        <p:spPr>
          <a:xfrm>
            <a:off x="179512" y="1157843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研究発表は「自分の貢献」を明確に伝える場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8075DB-F329-4F30-BB7C-3E11FDC8ACEA}"/>
              </a:ext>
            </a:extLst>
          </p:cNvPr>
          <p:cNvSpPr txBox="1"/>
          <p:nvPr/>
        </p:nvSpPr>
        <p:spPr>
          <a:xfrm>
            <a:off x="683568" y="1805915"/>
            <a:ext cx="8084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背景、先行研究をちゃんと把握する</a:t>
            </a:r>
            <a:endParaRPr kumimoji="1" lang="en-US" altLang="ja-JP" sz="2400"/>
          </a:p>
          <a:p>
            <a:r>
              <a:rPr lang="en-US" altLang="ja-JP" sz="2400"/>
              <a:t>(</a:t>
            </a:r>
            <a:r>
              <a:rPr lang="ja-JP" altLang="en-US" sz="2400"/>
              <a:t>自身の結果も含めた</a:t>
            </a:r>
            <a:r>
              <a:rPr lang="en-US" altLang="ja-JP" sz="2400"/>
              <a:t>)</a:t>
            </a:r>
            <a:r>
              <a:rPr lang="ja-JP" altLang="en-US" sz="2400"/>
              <a:t>研究のこれまで、これからを語る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61B6E8-A169-45C8-9535-ABC4CF190D35}"/>
              </a:ext>
            </a:extLst>
          </p:cNvPr>
          <p:cNvSpPr txBox="1"/>
          <p:nvPr/>
        </p:nvSpPr>
        <p:spPr>
          <a:xfrm>
            <a:off x="179512" y="292494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ひとりよがりな発表を避ける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361F99-D316-4E8C-9A23-6F390B959E5F}"/>
              </a:ext>
            </a:extLst>
          </p:cNvPr>
          <p:cNvSpPr txBox="1"/>
          <p:nvPr/>
        </p:nvSpPr>
        <p:spPr>
          <a:xfrm>
            <a:off x="683568" y="3645024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その用語の意味は聴衆と共有しているか？</a:t>
            </a:r>
            <a:endParaRPr lang="en-US" altLang="ja-JP" sz="2400"/>
          </a:p>
          <a:p>
            <a:r>
              <a:rPr kumimoji="1" lang="ja-JP" altLang="en-US" sz="2400"/>
              <a:t>研究室内だけで伝わる話し方をしていないか？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82E29C-4C23-4AB8-95F9-FBCAFBCB43EB}"/>
              </a:ext>
            </a:extLst>
          </p:cNvPr>
          <p:cNvSpPr txBox="1"/>
          <p:nvPr/>
        </p:nvSpPr>
        <p:spPr>
          <a:xfrm>
            <a:off x="179512" y="479715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とにかく練習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9E4691-9818-4A0D-B263-AD659252F72F}"/>
              </a:ext>
            </a:extLst>
          </p:cNvPr>
          <p:cNvSpPr txBox="1"/>
          <p:nvPr/>
        </p:nvSpPr>
        <p:spPr>
          <a:xfrm>
            <a:off x="755576" y="5445224"/>
            <a:ext cx="6375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時間を測って練習しないと</a:t>
            </a:r>
            <a:r>
              <a:rPr kumimoji="1" lang="en-US" altLang="ja-JP" sz="2400">
                <a:solidFill>
                  <a:srgbClr val="FF0000"/>
                </a:solidFill>
              </a:rPr>
              <a:t>10</a:t>
            </a:r>
            <a:r>
              <a:rPr kumimoji="1" lang="ja-JP" altLang="en-US" sz="2400">
                <a:solidFill>
                  <a:srgbClr val="FF0000"/>
                </a:solidFill>
              </a:rPr>
              <a:t>分発表は不可能</a:t>
            </a:r>
            <a:endParaRPr kumimoji="1" lang="en-US" altLang="ja-JP" sz="2400">
              <a:solidFill>
                <a:srgbClr val="FF0000"/>
              </a:solidFill>
            </a:endParaRPr>
          </a:p>
          <a:p>
            <a:r>
              <a:rPr kumimoji="1" lang="ja-JP" altLang="en-US" sz="2400"/>
              <a:t>発表しやすいスライドを作る</a:t>
            </a:r>
            <a:endParaRPr kumimoji="1" lang="en-US" altLang="ja-JP" sz="2400"/>
          </a:p>
        </p:txBody>
      </p:sp>
      <p:pic>
        <p:nvPicPr>
          <p:cNvPr id="4098" name="Picture 2" descr="ボイストレーニングのイラスト（大人）">
            <a:extLst>
              <a:ext uri="{FF2B5EF4-FFF2-40B4-BE49-F238E27FC236}">
                <a16:creationId xmlns:a16="http://schemas.microsoft.com/office/drawing/2014/main" id="{4700633C-71F8-41B0-AC4C-642EA4C3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750830" cy="160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048799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6059</TotalTime>
  <Words>292</Words>
  <Application>Microsoft Office PowerPoint</Application>
  <PresentationFormat>画面に合わせる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1266</cp:revision>
  <dcterms:created xsi:type="dcterms:W3CDTF">2019-01-02T05:23:01Z</dcterms:created>
  <dcterms:modified xsi:type="dcterms:W3CDTF">2021-09-21T08:40:23Z</dcterms:modified>
</cp:coreProperties>
</file>