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7"/>
  </p:notesMasterIdLst>
  <p:sldIdLst>
    <p:sldId id="256" r:id="rId2"/>
    <p:sldId id="297" r:id="rId3"/>
    <p:sldId id="299" r:id="rId4"/>
    <p:sldId id="298" r:id="rId5"/>
    <p:sldId id="30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>
      <p:cViewPr>
        <p:scale>
          <a:sx n="114" d="100"/>
          <a:sy n="114" d="100"/>
        </p:scale>
        <p:origin x="175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10/1/2021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XpnKHJAok8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solidFill>
                  <a:srgbClr val="011893"/>
                </a:solidFill>
              </a:rPr>
              <a:t>ブランチ操作</a:t>
            </a:r>
            <a:endParaRPr lang="en-US" altLang="ja-JP" sz="40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A011EC-0533-452F-8288-3C596E364ED5}"/>
              </a:ext>
            </a:extLst>
          </p:cNvPr>
          <p:cNvSpPr txBox="1"/>
          <p:nvPr/>
        </p:nvSpPr>
        <p:spPr>
          <a:xfrm>
            <a:off x="539552" y="1484784"/>
            <a:ext cx="77768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Git</a:t>
            </a:r>
            <a:r>
              <a:rPr lang="ja-JP" altLang="en-US" sz="3200"/>
              <a:t>でのブランチ操作、特にブランチの必要性と使い方について理解する</a:t>
            </a:r>
            <a:endParaRPr lang="en-US" altLang="ja-JP" sz="3200"/>
          </a:p>
          <a:p>
            <a:r>
              <a:rPr lang="ja-JP" altLang="en-US" sz="3200"/>
              <a:t>マージと衝突の解決について理解する</a:t>
            </a:r>
            <a:endParaRPr lang="en-US" altLang="ja-JP" sz="3200"/>
          </a:p>
          <a:p>
            <a:r>
              <a:rPr lang="ja-JP" altLang="en-US" sz="3200"/>
              <a:t>「歴史を分岐、改変する」とはどういうことかを理解する</a:t>
            </a:r>
            <a:endParaRPr lang="en-US" altLang="ja-JP" sz="3200"/>
          </a:p>
        </p:txBody>
      </p:sp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2A9FF40-24CA-4928-A3CB-75C904733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なぜブランチを分けるか</a:t>
            </a:r>
            <a:endParaRPr lang="en-US"/>
          </a:p>
        </p:txBody>
      </p:sp>
      <p:pic>
        <p:nvPicPr>
          <p:cNvPr id="3" name="Picture 2" descr="パソコンを使う会社員のイラスト（女性・笑顔）">
            <a:extLst>
              <a:ext uri="{FF2B5EF4-FFF2-40B4-BE49-F238E27FC236}">
                <a16:creationId xmlns:a16="http://schemas.microsoft.com/office/drawing/2014/main" id="{432860F1-32E8-4BA5-AA86-EB5E1E456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5616" y="2420888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EB4F89-3D1F-46C7-A9EE-CADBEBF741ED}"/>
              </a:ext>
            </a:extLst>
          </p:cNvPr>
          <p:cNvSpPr txBox="1"/>
          <p:nvPr/>
        </p:nvSpPr>
        <p:spPr>
          <a:xfrm>
            <a:off x="399753" y="2636912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872AD86-B2D5-4F3B-A87F-803A10A02A3F}"/>
              </a:ext>
            </a:extLst>
          </p:cNvPr>
          <p:cNvSpPr txBox="1"/>
          <p:nvPr/>
        </p:nvSpPr>
        <p:spPr>
          <a:xfrm>
            <a:off x="971600" y="1196752"/>
            <a:ext cx="6633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Alice</a:t>
            </a:r>
            <a:r>
              <a:rPr lang="ja-JP" altLang="en-US" sz="2400"/>
              <a:t>と</a:t>
            </a:r>
            <a:r>
              <a:rPr lang="en-US" altLang="ja-JP" sz="2400"/>
              <a:t>Bob</a:t>
            </a:r>
            <a:r>
              <a:rPr lang="ja-JP" altLang="en-US" sz="2400"/>
              <a:t>の二人が開発に関わるプロジェクト</a:t>
            </a:r>
            <a:endParaRPr 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1729794-A94C-4584-9FA2-B590D07E9808}"/>
              </a:ext>
            </a:extLst>
          </p:cNvPr>
          <p:cNvSpPr txBox="1"/>
          <p:nvPr/>
        </p:nvSpPr>
        <p:spPr>
          <a:xfrm>
            <a:off x="2339752" y="2708920"/>
            <a:ext cx="6269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機能</a:t>
            </a:r>
            <a:r>
              <a:rPr lang="en-US" altLang="ja-JP"/>
              <a:t>A</a:t>
            </a:r>
            <a:r>
              <a:rPr lang="ja-JP" altLang="en-US"/>
              <a:t>の達成のためには、サブモジュール</a:t>
            </a:r>
            <a:r>
              <a:rPr lang="en-US" altLang="ja-JP"/>
              <a:t>A1</a:t>
            </a:r>
            <a:r>
              <a:rPr lang="ja-JP" altLang="en-US"/>
              <a:t>と</a:t>
            </a:r>
            <a:r>
              <a:rPr lang="en-US" altLang="ja-JP"/>
              <a:t>A2</a:t>
            </a:r>
            <a:r>
              <a:rPr lang="ja-JP" altLang="en-US"/>
              <a:t>が必要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A1</a:t>
            </a:r>
            <a:r>
              <a:rPr lang="ja-JP" altLang="en-US"/>
              <a:t>を実装しただけでは正しく動作しない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A2</a:t>
            </a:r>
            <a:r>
              <a:rPr lang="ja-JP" altLang="en-US"/>
              <a:t>まで実装して初めて全体として正しく動作する</a:t>
            </a:r>
            <a:endParaRPr lang="en-US"/>
          </a:p>
        </p:txBody>
      </p:sp>
      <p:pic>
        <p:nvPicPr>
          <p:cNvPr id="7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06D398A0-1A11-4842-9B71-E0F175196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9592" y="4941168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E21E768-844A-4EE8-9E15-5E07585CDE9D}"/>
              </a:ext>
            </a:extLst>
          </p:cNvPr>
          <p:cNvSpPr txBox="1"/>
          <p:nvPr/>
        </p:nvSpPr>
        <p:spPr>
          <a:xfrm>
            <a:off x="251520" y="5301208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7CCED3F-BAB9-4E5E-BF18-6F8D8FEC0674}"/>
              </a:ext>
            </a:extLst>
          </p:cNvPr>
          <p:cNvSpPr txBox="1"/>
          <p:nvPr/>
        </p:nvSpPr>
        <p:spPr>
          <a:xfrm>
            <a:off x="2267744" y="5157192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機能</a:t>
            </a:r>
            <a:r>
              <a:rPr lang="en-US" altLang="ja-JP" sz="2800"/>
              <a:t>B</a:t>
            </a:r>
            <a:r>
              <a:rPr lang="ja-JP" altLang="en-US" sz="2800"/>
              <a:t>を開発</a:t>
            </a:r>
            <a:endParaRPr 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BB18C96-1320-4040-AB1B-584DEC7523F6}"/>
              </a:ext>
            </a:extLst>
          </p:cNvPr>
          <p:cNvSpPr txBox="1"/>
          <p:nvPr/>
        </p:nvSpPr>
        <p:spPr>
          <a:xfrm>
            <a:off x="2195736" y="2060848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機能</a:t>
            </a:r>
            <a:r>
              <a:rPr lang="en-US" altLang="ja-JP" sz="2800"/>
              <a:t>A</a:t>
            </a:r>
            <a:r>
              <a:rPr lang="ja-JP" altLang="en-US" sz="2800"/>
              <a:t>を開発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6680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E00571F-61BC-4B34-91C4-2E0F53EE0E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なぜブランチを分けるか</a:t>
            </a:r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EC3C2AF2-7986-4CDF-9369-14EE8A66583C}"/>
              </a:ext>
            </a:extLst>
          </p:cNvPr>
          <p:cNvSpPr/>
          <p:nvPr/>
        </p:nvSpPr>
        <p:spPr>
          <a:xfrm>
            <a:off x="1547664" y="314096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A56F7AAD-A48E-4F71-8544-0479FA0A8CCA}"/>
              </a:ext>
            </a:extLst>
          </p:cNvPr>
          <p:cNvSpPr/>
          <p:nvPr/>
        </p:nvSpPr>
        <p:spPr>
          <a:xfrm>
            <a:off x="2267744" y="170080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A2012A4-820B-46B9-833F-BBCF12552C88}"/>
              </a:ext>
            </a:extLst>
          </p:cNvPr>
          <p:cNvSpPr/>
          <p:nvPr/>
        </p:nvSpPr>
        <p:spPr>
          <a:xfrm>
            <a:off x="3707904" y="170080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BA0B6340-DACF-49FC-8D15-19A0B76F6412}"/>
              </a:ext>
            </a:extLst>
          </p:cNvPr>
          <p:cNvSpPr/>
          <p:nvPr/>
        </p:nvSpPr>
        <p:spPr>
          <a:xfrm>
            <a:off x="4427984" y="1700808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9A988D1-738A-4C50-B697-E6931F0AD281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139952" y="1916832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FB321F74-BCF7-4FDB-9A1C-53FF074A6B09}"/>
              </a:ext>
            </a:extLst>
          </p:cNvPr>
          <p:cNvSpPr/>
          <p:nvPr/>
        </p:nvSpPr>
        <p:spPr>
          <a:xfrm>
            <a:off x="3707904" y="314096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75BDE2D4-C5F6-43B9-9358-006F7D1D3289}"/>
              </a:ext>
            </a:extLst>
          </p:cNvPr>
          <p:cNvSpPr/>
          <p:nvPr/>
        </p:nvSpPr>
        <p:spPr>
          <a:xfrm>
            <a:off x="4427984" y="3140968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ACE7C9C-0DEB-4A04-894C-5BFAE90E3B2D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4139952" y="3356992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4">
            <a:extLst>
              <a:ext uri="{FF2B5EF4-FFF2-40B4-BE49-F238E27FC236}">
                <a16:creationId xmlns:a16="http://schemas.microsoft.com/office/drawing/2014/main" id="{2BD81F64-9D42-4C2D-8043-698453B99A25}"/>
              </a:ext>
            </a:extLst>
          </p:cNvPr>
          <p:cNvSpPr/>
          <p:nvPr/>
        </p:nvSpPr>
        <p:spPr>
          <a:xfrm>
            <a:off x="3707904" y="458112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8D60685-B668-4FF5-B9BA-39B25FDDF173}"/>
              </a:ext>
            </a:extLst>
          </p:cNvPr>
          <p:cNvSpPr/>
          <p:nvPr/>
        </p:nvSpPr>
        <p:spPr>
          <a:xfrm>
            <a:off x="4427984" y="4581128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4A9D953-CDEA-40C9-AD56-EED685874775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4139952" y="4797152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17EFF9EB-A258-41AD-BEA4-37B022008265}"/>
              </a:ext>
            </a:extLst>
          </p:cNvPr>
          <p:cNvSpPr/>
          <p:nvPr/>
        </p:nvSpPr>
        <p:spPr>
          <a:xfrm>
            <a:off x="5868144" y="458112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575AE7A9-2E1D-4901-99B3-25A63A213826}"/>
              </a:ext>
            </a:extLst>
          </p:cNvPr>
          <p:cNvSpPr/>
          <p:nvPr/>
        </p:nvSpPr>
        <p:spPr>
          <a:xfrm>
            <a:off x="6588224" y="4581128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A995CF8-4042-4103-910C-71C303E3AF23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6300192" y="4797152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1F1EEDF8-2E8B-41C2-BEC7-1CCEFE015FE9}"/>
              </a:ext>
            </a:extLst>
          </p:cNvPr>
          <p:cNvSpPr/>
          <p:nvPr/>
        </p:nvSpPr>
        <p:spPr>
          <a:xfrm>
            <a:off x="7308304" y="4581128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A7F97EA-9CC8-4824-ADD1-AF1B0BBF8578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>
            <a:off x="7020272" y="4797152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4">
            <a:extLst>
              <a:ext uri="{FF2B5EF4-FFF2-40B4-BE49-F238E27FC236}">
                <a16:creationId xmlns:a16="http://schemas.microsoft.com/office/drawing/2014/main" id="{E127803A-3D5E-4241-AF12-BD3B36E54702}"/>
              </a:ext>
            </a:extLst>
          </p:cNvPr>
          <p:cNvSpPr/>
          <p:nvPr/>
        </p:nvSpPr>
        <p:spPr>
          <a:xfrm>
            <a:off x="5868144" y="314096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B4EEDE6C-573D-4702-9253-817129193111}"/>
              </a:ext>
            </a:extLst>
          </p:cNvPr>
          <p:cNvSpPr/>
          <p:nvPr/>
        </p:nvSpPr>
        <p:spPr>
          <a:xfrm>
            <a:off x="6588224" y="3140968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B29B6F8-2219-4B86-A639-5BA2E63F19E8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300192" y="3356992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62E83FE4-E2C6-4F41-A273-1EAD65D90B58}"/>
              </a:ext>
            </a:extLst>
          </p:cNvPr>
          <p:cNvSpPr/>
          <p:nvPr/>
        </p:nvSpPr>
        <p:spPr>
          <a:xfrm>
            <a:off x="7308304" y="3140968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8DDF9F0-F293-42BB-B7FD-CF5F9954873B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7020272" y="3356992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4">
            <a:extLst>
              <a:ext uri="{FF2B5EF4-FFF2-40B4-BE49-F238E27FC236}">
                <a16:creationId xmlns:a16="http://schemas.microsoft.com/office/drawing/2014/main" id="{CD00C5A6-23AF-4C0F-9390-FC440EDFDFD5}"/>
              </a:ext>
            </a:extLst>
          </p:cNvPr>
          <p:cNvSpPr/>
          <p:nvPr/>
        </p:nvSpPr>
        <p:spPr>
          <a:xfrm>
            <a:off x="5868144" y="170080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BEEB288A-7D79-41BE-BAFE-C23220A4121C}"/>
              </a:ext>
            </a:extLst>
          </p:cNvPr>
          <p:cNvSpPr/>
          <p:nvPr/>
        </p:nvSpPr>
        <p:spPr>
          <a:xfrm>
            <a:off x="6588224" y="1700808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24E2A5D4-81A7-46FC-864F-F84BEE1A5C83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6300192" y="1916832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37BA2B2A-120F-45A6-AF9F-AE3BAABDEA54}"/>
              </a:ext>
            </a:extLst>
          </p:cNvPr>
          <p:cNvSpPr/>
          <p:nvPr/>
        </p:nvSpPr>
        <p:spPr>
          <a:xfrm>
            <a:off x="7308304" y="1700808"/>
            <a:ext cx="432048" cy="43204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E4927BC-9477-4569-A881-3CC3256F54E8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>
            <a:off x="7020272" y="1916832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パソコンを使う会社員のイラスト（女性・笑顔）">
            <a:extLst>
              <a:ext uri="{FF2B5EF4-FFF2-40B4-BE49-F238E27FC236}">
                <a16:creationId xmlns:a16="http://schemas.microsoft.com/office/drawing/2014/main" id="{5A74CD42-0F0C-420A-8EE7-E0CDF7F1F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3367" y="1412776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4C1A0BAE-C676-4D5F-A387-53A9E25C1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7584" y="4221088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2B458E1-D5E1-4E6F-A3AA-A7F05DA7C5E0}"/>
              </a:ext>
            </a:extLst>
          </p:cNvPr>
          <p:cNvSpPr txBox="1"/>
          <p:nvPr/>
        </p:nvSpPr>
        <p:spPr>
          <a:xfrm>
            <a:off x="107504" y="1628800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8C4E700-9BDE-4912-B94A-654ED1FEC834}"/>
              </a:ext>
            </a:extLst>
          </p:cNvPr>
          <p:cNvSpPr txBox="1"/>
          <p:nvPr/>
        </p:nvSpPr>
        <p:spPr>
          <a:xfrm>
            <a:off x="179512" y="4581128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8232DA8-32A7-4E13-A071-E3CC6EFD4F4B}"/>
              </a:ext>
            </a:extLst>
          </p:cNvPr>
          <p:cNvSpPr txBox="1"/>
          <p:nvPr/>
        </p:nvSpPr>
        <p:spPr>
          <a:xfrm>
            <a:off x="179512" y="2996952"/>
            <a:ext cx="1440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中央</a:t>
            </a:r>
            <a:endParaRPr lang="en-US" altLang="ja-JP"/>
          </a:p>
          <a:p>
            <a:r>
              <a:rPr lang="ja-JP" altLang="en-US"/>
              <a:t>リポジトリ</a:t>
            </a:r>
            <a:endParaRPr lang="en-US"/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4C5A9944-BB86-4DA7-9B15-145A57B61A9C}"/>
              </a:ext>
            </a:extLst>
          </p:cNvPr>
          <p:cNvSpPr/>
          <p:nvPr/>
        </p:nvSpPr>
        <p:spPr>
          <a:xfrm rot="18031016">
            <a:off x="1639012" y="2377934"/>
            <a:ext cx="864096" cy="41262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FC1C7DA-F8CD-4756-9750-35AB6C839D1F}"/>
              </a:ext>
            </a:extLst>
          </p:cNvPr>
          <p:cNvSpPr txBox="1"/>
          <p:nvPr/>
        </p:nvSpPr>
        <p:spPr>
          <a:xfrm>
            <a:off x="2195736" y="256490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/>
              <a:t>クローン</a:t>
            </a:r>
            <a:endParaRPr 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304AF94-BE89-4BA2-AF38-7A90F9B3CD63}"/>
              </a:ext>
            </a:extLst>
          </p:cNvPr>
          <p:cNvSpPr txBox="1"/>
          <p:nvPr/>
        </p:nvSpPr>
        <p:spPr>
          <a:xfrm>
            <a:off x="2699792" y="98072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2. </a:t>
            </a:r>
            <a:r>
              <a:rPr lang="ja-JP" altLang="en-US"/>
              <a:t>機能</a:t>
            </a:r>
            <a:r>
              <a:rPr lang="en-US" altLang="ja-JP"/>
              <a:t>A1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37" name="矢印: 右 36">
            <a:extLst>
              <a:ext uri="{FF2B5EF4-FFF2-40B4-BE49-F238E27FC236}">
                <a16:creationId xmlns:a16="http://schemas.microsoft.com/office/drawing/2014/main" id="{45EB58F4-4F30-455A-9812-4B16FD32C531}"/>
              </a:ext>
            </a:extLst>
          </p:cNvPr>
          <p:cNvSpPr/>
          <p:nvPr/>
        </p:nvSpPr>
        <p:spPr>
          <a:xfrm>
            <a:off x="2915816" y="1700808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7F7CFCBF-F6BD-46D8-9025-65BD94E71049}"/>
              </a:ext>
            </a:extLst>
          </p:cNvPr>
          <p:cNvSpPr/>
          <p:nvPr/>
        </p:nvSpPr>
        <p:spPr>
          <a:xfrm rot="5400000">
            <a:off x="3995936" y="2420888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5B7ED77-72DC-4619-BC27-2B815FE4CA4F}"/>
              </a:ext>
            </a:extLst>
          </p:cNvPr>
          <p:cNvSpPr txBox="1"/>
          <p:nvPr/>
        </p:nvSpPr>
        <p:spPr>
          <a:xfrm>
            <a:off x="4499992" y="242088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3. </a:t>
            </a:r>
            <a:r>
              <a:rPr lang="ja-JP" altLang="en-US"/>
              <a:t>プッシュ</a:t>
            </a:r>
            <a:endParaRPr lang="en-US"/>
          </a:p>
        </p:txBody>
      </p:sp>
      <p:sp>
        <p:nvSpPr>
          <p:cNvPr id="40" name="矢印: 右 39">
            <a:extLst>
              <a:ext uri="{FF2B5EF4-FFF2-40B4-BE49-F238E27FC236}">
                <a16:creationId xmlns:a16="http://schemas.microsoft.com/office/drawing/2014/main" id="{B9FD8A9E-F118-46C4-A291-9387754BF84F}"/>
              </a:ext>
            </a:extLst>
          </p:cNvPr>
          <p:cNvSpPr/>
          <p:nvPr/>
        </p:nvSpPr>
        <p:spPr>
          <a:xfrm rot="5400000">
            <a:off x="3995936" y="3861048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6AE04AF-E4DE-4DE6-99D7-8FADEB176698}"/>
              </a:ext>
            </a:extLst>
          </p:cNvPr>
          <p:cNvSpPr txBox="1"/>
          <p:nvPr/>
        </p:nvSpPr>
        <p:spPr>
          <a:xfrm>
            <a:off x="4572000" y="386104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4. </a:t>
            </a:r>
            <a:r>
              <a:rPr lang="ja-JP" altLang="en-US"/>
              <a:t>クローン</a:t>
            </a:r>
            <a:endParaRPr lang="en-US"/>
          </a:p>
        </p:txBody>
      </p:sp>
      <p:pic>
        <p:nvPicPr>
          <p:cNvPr id="42" name="Picture 2" descr="パソコンを使う会社員のイラスト（男性・怒った顔）">
            <a:extLst>
              <a:ext uri="{FF2B5EF4-FFF2-40B4-BE49-F238E27FC236}">
                <a16:creationId xmlns:a16="http://schemas.microsoft.com/office/drawing/2014/main" id="{C0463013-A2F6-4D19-96F9-3FE920511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805264"/>
            <a:ext cx="708880" cy="10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872BBBD-152E-4123-9C05-7DC3EA1BFEC3}"/>
              </a:ext>
            </a:extLst>
          </p:cNvPr>
          <p:cNvSpPr txBox="1"/>
          <p:nvPr/>
        </p:nvSpPr>
        <p:spPr>
          <a:xfrm>
            <a:off x="4427984" y="530120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5. </a:t>
            </a:r>
            <a:r>
              <a:rPr lang="ja-JP" altLang="en-US"/>
              <a:t>機能</a:t>
            </a:r>
            <a:r>
              <a:rPr lang="en-US" altLang="ja-JP"/>
              <a:t>A1</a:t>
            </a:r>
            <a:r>
              <a:rPr lang="ja-JP" altLang="en-US"/>
              <a:t>を無効化して機能</a:t>
            </a:r>
            <a:r>
              <a:rPr lang="en-US" altLang="ja-JP"/>
              <a:t>B</a:t>
            </a:r>
            <a:r>
              <a:rPr lang="ja-JP" altLang="en-US"/>
              <a:t>追加</a:t>
            </a:r>
            <a:endParaRPr lang="en-US" altLang="ja-JP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D53927B4-4976-4F67-8B15-9CFEBA985FEF}"/>
              </a:ext>
            </a:extLst>
          </p:cNvPr>
          <p:cNvSpPr/>
          <p:nvPr/>
        </p:nvSpPr>
        <p:spPr>
          <a:xfrm>
            <a:off x="5148064" y="4581128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0FB2A23B-397D-4855-97B8-379A4FD48FD8}"/>
              </a:ext>
            </a:extLst>
          </p:cNvPr>
          <p:cNvSpPr/>
          <p:nvPr/>
        </p:nvSpPr>
        <p:spPr>
          <a:xfrm rot="16200000">
            <a:off x="6516216" y="3861048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D4583D0-FE5B-4714-9232-031D2582E20F}"/>
              </a:ext>
            </a:extLst>
          </p:cNvPr>
          <p:cNvSpPr txBox="1"/>
          <p:nvPr/>
        </p:nvSpPr>
        <p:spPr>
          <a:xfrm>
            <a:off x="7164288" y="39330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5. </a:t>
            </a:r>
            <a:r>
              <a:rPr lang="ja-JP" altLang="en-US"/>
              <a:t>プッシュ</a:t>
            </a:r>
            <a:endParaRPr lang="en-US"/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CADB3BD7-08C7-43B8-A0F7-6A221FC18BC2}"/>
              </a:ext>
            </a:extLst>
          </p:cNvPr>
          <p:cNvSpPr/>
          <p:nvPr/>
        </p:nvSpPr>
        <p:spPr>
          <a:xfrm>
            <a:off x="5148064" y="1700808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2D34405-A402-4562-8B7D-EC0B7D1618C8}"/>
              </a:ext>
            </a:extLst>
          </p:cNvPr>
          <p:cNvSpPr txBox="1"/>
          <p:nvPr/>
        </p:nvSpPr>
        <p:spPr>
          <a:xfrm>
            <a:off x="4788024" y="98072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6. </a:t>
            </a:r>
            <a:r>
              <a:rPr lang="ja-JP" altLang="en-US"/>
              <a:t>機能</a:t>
            </a:r>
            <a:r>
              <a:rPr lang="en-US" altLang="ja-JP"/>
              <a:t>A2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49" name="矢印: 上下 48">
            <a:extLst>
              <a:ext uri="{FF2B5EF4-FFF2-40B4-BE49-F238E27FC236}">
                <a16:creationId xmlns:a16="http://schemas.microsoft.com/office/drawing/2014/main" id="{79F1FBD8-0AB4-4B91-94E3-2B5D349060CE}"/>
              </a:ext>
            </a:extLst>
          </p:cNvPr>
          <p:cNvSpPr/>
          <p:nvPr/>
        </p:nvSpPr>
        <p:spPr>
          <a:xfrm>
            <a:off x="7308304" y="2204864"/>
            <a:ext cx="360040" cy="864096"/>
          </a:xfrm>
          <a:prstGeom prst="up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0" name="爆発: 14 pt 49">
            <a:extLst>
              <a:ext uri="{FF2B5EF4-FFF2-40B4-BE49-F238E27FC236}">
                <a16:creationId xmlns:a16="http://schemas.microsoft.com/office/drawing/2014/main" id="{11D91604-B0CB-44E3-A870-492AA6B5F468}"/>
              </a:ext>
            </a:extLst>
          </p:cNvPr>
          <p:cNvSpPr/>
          <p:nvPr/>
        </p:nvSpPr>
        <p:spPr>
          <a:xfrm>
            <a:off x="7164288" y="2420888"/>
            <a:ext cx="720080" cy="432048"/>
          </a:xfrm>
          <a:prstGeom prst="irregularSeal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51" name="Picture 4" descr="パソコンを使う会社員のイラスト（女性・怒った顔）">
            <a:extLst>
              <a:ext uri="{FF2B5EF4-FFF2-40B4-BE49-F238E27FC236}">
                <a16:creationId xmlns:a16="http://schemas.microsoft.com/office/drawing/2014/main" id="{DFBB981A-8A0B-46E0-A952-72C52DF67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980728"/>
            <a:ext cx="808045" cy="117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7F40F0F-70B7-41CB-8A04-20BDC228C283}"/>
              </a:ext>
            </a:extLst>
          </p:cNvPr>
          <p:cNvSpPr txBox="1"/>
          <p:nvPr/>
        </p:nvSpPr>
        <p:spPr>
          <a:xfrm>
            <a:off x="7956376" y="23488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競合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7081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5141FAC-09C0-401A-BCC1-22818028D6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なぜブランチを分けるか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AD3FFB8-44C9-462B-9A59-183F8F3CE898}"/>
              </a:ext>
            </a:extLst>
          </p:cNvPr>
          <p:cNvSpPr txBox="1"/>
          <p:nvPr/>
        </p:nvSpPr>
        <p:spPr>
          <a:xfrm>
            <a:off x="107504" y="126876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何が問題だったか？</a:t>
            </a:r>
            <a:endParaRPr 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F099DB-9CD0-4AB8-823F-04F7B3887068}"/>
              </a:ext>
            </a:extLst>
          </p:cNvPr>
          <p:cNvSpPr txBox="1"/>
          <p:nvPr/>
        </p:nvSpPr>
        <p:spPr>
          <a:xfrm>
            <a:off x="722020" y="1913339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Alice</a:t>
            </a:r>
            <a:r>
              <a:rPr lang="ja-JP" altLang="en-US"/>
              <a:t>が機能</a:t>
            </a:r>
            <a:r>
              <a:rPr lang="en-US" altLang="ja-JP"/>
              <a:t>A1</a:t>
            </a:r>
            <a:r>
              <a:rPr lang="ja-JP" altLang="en-US"/>
              <a:t>を実装した状態という「中途半端な状態」をコミットした</a:t>
            </a:r>
            <a:endParaRPr lang="en-US" altLang="ja-JP"/>
          </a:p>
          <a:p>
            <a:r>
              <a:rPr lang="en-US"/>
              <a:t>Bob</a:t>
            </a:r>
            <a:r>
              <a:rPr lang="ja-JP" altLang="en-US"/>
              <a:t>はその状態をクローン、動作しないので</a:t>
            </a:r>
            <a:r>
              <a:rPr lang="en-US" altLang="ja-JP"/>
              <a:t>A1</a:t>
            </a:r>
            <a:r>
              <a:rPr lang="ja-JP" altLang="en-US"/>
              <a:t>を無効化せざるを得なかった</a:t>
            </a:r>
            <a:endParaRPr lang="en-US" altLang="ja-JP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8DA7C12-B2AD-4F7F-8666-2DDF0CF95CB2}"/>
              </a:ext>
            </a:extLst>
          </p:cNvPr>
          <p:cNvSpPr txBox="1"/>
          <p:nvPr/>
        </p:nvSpPr>
        <p:spPr>
          <a:xfrm>
            <a:off x="107504" y="278092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どうすれば良い？</a:t>
            </a:r>
            <a:endParaRPr 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951AB3A-41F4-43E8-B469-45FAE01671EC}"/>
              </a:ext>
            </a:extLst>
          </p:cNvPr>
          <p:cNvSpPr txBox="1"/>
          <p:nvPr/>
        </p:nvSpPr>
        <p:spPr>
          <a:xfrm>
            <a:off x="683568" y="3429000"/>
            <a:ext cx="828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案</a:t>
            </a:r>
            <a:r>
              <a:rPr lang="en-US" altLang="ja-JP"/>
              <a:t>1: </a:t>
            </a:r>
            <a:r>
              <a:rPr lang="ja-JP" altLang="en-US"/>
              <a:t>「中途半端な状態をコミットしてはならぬ」というルールを作る</a:t>
            </a:r>
            <a:endParaRPr lang="en-US" altLang="ja-JP"/>
          </a:p>
          <a:p>
            <a:r>
              <a:rPr lang="ja-JP" altLang="en-US"/>
              <a:t>案</a:t>
            </a:r>
            <a:r>
              <a:rPr lang="en-US" altLang="ja-JP"/>
              <a:t>2: </a:t>
            </a:r>
            <a:r>
              <a:rPr lang="ja-JP" altLang="en-US">
                <a:solidFill>
                  <a:srgbClr val="FF0000"/>
                </a:solidFill>
              </a:rPr>
              <a:t>ブランチを作成して自由にコミットするが、マージの時にルールを作る</a:t>
            </a:r>
            <a:endParaRPr lang="en-US" altLang="ja-JP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3D8D250-03F6-4528-B868-796F036566E4}"/>
              </a:ext>
            </a:extLst>
          </p:cNvPr>
          <p:cNvSpPr txBox="1"/>
          <p:nvPr/>
        </p:nvSpPr>
        <p:spPr>
          <a:xfrm>
            <a:off x="2483768" y="6309320"/>
            <a:ext cx="5760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https://www.youtube.com/watch?v=4XpnKHJAok8</a:t>
            </a:r>
            <a:endParaRPr 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730217A-F239-4120-8D59-E2DAC96BD13F}"/>
              </a:ext>
            </a:extLst>
          </p:cNvPr>
          <p:cNvSpPr txBox="1"/>
          <p:nvPr/>
        </p:nvSpPr>
        <p:spPr>
          <a:xfrm>
            <a:off x="2051720" y="5949280"/>
            <a:ext cx="324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Tech Talk: Linus Torvals on git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20BC96-0D60-4569-8B36-28169664F877}"/>
              </a:ext>
            </a:extLst>
          </p:cNvPr>
          <p:cNvSpPr txBox="1"/>
          <p:nvPr/>
        </p:nvSpPr>
        <p:spPr>
          <a:xfrm>
            <a:off x="1907704" y="465313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ワークフローの導入</a:t>
            </a:r>
            <a:endParaRPr lang="en-US" altLang="ja-JP" sz="280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2CC5D37A-E43E-453D-8EEF-2613D3752924}"/>
              </a:ext>
            </a:extLst>
          </p:cNvPr>
          <p:cNvSpPr/>
          <p:nvPr/>
        </p:nvSpPr>
        <p:spPr>
          <a:xfrm>
            <a:off x="1259632" y="4725144"/>
            <a:ext cx="576064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3668086116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7992</TotalTime>
  <Words>274</Words>
  <Application>Microsoft Office PowerPoint</Application>
  <PresentationFormat>画面に合わせる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HGｺﾞｼｯｸE</vt:lpstr>
      <vt:lpstr>游ゴシック</vt:lpstr>
      <vt:lpstr>Arial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1481</cp:revision>
  <dcterms:created xsi:type="dcterms:W3CDTF">2019-01-02T05:23:01Z</dcterms:created>
  <dcterms:modified xsi:type="dcterms:W3CDTF">2021-10-01T10:22:44Z</dcterms:modified>
</cp:coreProperties>
</file>