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7"/>
  </p:notesMasterIdLst>
  <p:sldIdLst>
    <p:sldId id="256" r:id="rId2"/>
    <p:sldId id="297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26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FF99"/>
    <a:srgbClr val="CCFFCC"/>
    <a:srgbClr val="CCECFF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>
      <p:cViewPr varScale="1">
        <p:scale>
          <a:sx n="90" d="100"/>
          <a:sy n="90" d="100"/>
        </p:scale>
        <p:origin x="571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2021/9/28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>
                <a:solidFill>
                  <a:srgbClr val="011893"/>
                </a:solidFill>
              </a:rPr>
              <a:t>Git</a:t>
            </a:r>
            <a:r>
              <a:rPr lang="ja-JP" altLang="en-US" sz="4000" dirty="0">
                <a:solidFill>
                  <a:srgbClr val="011893"/>
                </a:solidFill>
              </a:rPr>
              <a:t>の基本的な使い方</a:t>
            </a:r>
            <a:endParaRPr lang="en-US" altLang="ja-JP" sz="40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27881F9-9864-4B31-AD5B-67192FD613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リポジトリの初期化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C65F215-A68F-4420-9CCC-F1C7A9DB843D}"/>
              </a:ext>
            </a:extLst>
          </p:cNvPr>
          <p:cNvSpPr txBox="1"/>
          <p:nvPr/>
        </p:nvSpPr>
        <p:spPr>
          <a:xfrm>
            <a:off x="467544" y="1340768"/>
            <a:ext cx="331236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Consolas" panose="020B0609020204030204" pitchFamily="49" charset="0"/>
              </a:rPr>
              <a:t>$ </a:t>
            </a:r>
            <a:r>
              <a:rPr lang="en-US" altLang="ja-JP" sz="2800" dirty="0">
                <a:latin typeface="Consolas" panose="020B0609020204030204" pitchFamily="49" charset="0"/>
              </a:rPr>
              <a:t>cd</a:t>
            </a:r>
          </a:p>
          <a:p>
            <a:r>
              <a:rPr lang="en-US" altLang="ja-JP" sz="2800" dirty="0">
                <a:latin typeface="Consolas" panose="020B0609020204030204" pitchFamily="49" charset="0"/>
              </a:rPr>
              <a:t>$ </a:t>
            </a:r>
            <a:r>
              <a:rPr lang="en-US" altLang="ja-JP" sz="2800" dirty="0" err="1">
                <a:latin typeface="Consolas" panose="020B0609020204030204" pitchFamily="49" charset="0"/>
              </a:rPr>
              <a:t>mkdir</a:t>
            </a:r>
            <a:r>
              <a:rPr lang="en-US" altLang="ja-JP" sz="2800" dirty="0">
                <a:latin typeface="Consolas" panose="020B0609020204030204" pitchFamily="49" charset="0"/>
              </a:rPr>
              <a:t> project</a:t>
            </a:r>
          </a:p>
          <a:p>
            <a:r>
              <a:rPr lang="en-US" altLang="ja-JP" sz="2800" dirty="0">
                <a:latin typeface="Consolas" panose="020B0609020204030204" pitchFamily="49" charset="0"/>
              </a:rPr>
              <a:t>$ cd project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3075B19-A53A-43F3-B3B8-E15CC5EB56C7}"/>
              </a:ext>
            </a:extLst>
          </p:cNvPr>
          <p:cNvSpPr txBox="1"/>
          <p:nvPr/>
        </p:nvSpPr>
        <p:spPr>
          <a:xfrm>
            <a:off x="4139952" y="1340768"/>
            <a:ext cx="44967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ホームディレクトリへ移動</a:t>
            </a:r>
            <a:endParaRPr kumimoji="1" lang="en-US" altLang="ja-JP" sz="2800" dirty="0"/>
          </a:p>
          <a:p>
            <a:r>
              <a:rPr lang="en-US" altLang="ja-JP" sz="2800" dirty="0"/>
              <a:t>project</a:t>
            </a:r>
            <a:r>
              <a:rPr lang="ja-JP" altLang="en-US" sz="2800" dirty="0"/>
              <a:t>ディレクトリを作成</a:t>
            </a:r>
            <a:endParaRPr lang="en-US" altLang="ja-JP" sz="2800" dirty="0"/>
          </a:p>
          <a:p>
            <a:r>
              <a:rPr kumimoji="1" lang="en-US" altLang="ja-JP" sz="2800" dirty="0"/>
              <a:t>project</a:t>
            </a:r>
            <a:r>
              <a:rPr kumimoji="1" lang="ja-JP" altLang="en-US" sz="2800" dirty="0"/>
              <a:t>ディレクトリへ移動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4FD5AA3-36AB-44CD-8567-2A6184EBF846}"/>
              </a:ext>
            </a:extLst>
          </p:cNvPr>
          <p:cNvSpPr txBox="1"/>
          <p:nvPr/>
        </p:nvSpPr>
        <p:spPr>
          <a:xfrm>
            <a:off x="539552" y="3645024"/>
            <a:ext cx="820891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Consolas" panose="020B0609020204030204" pitchFamily="49" charset="0"/>
              </a:rPr>
              <a:t>$ </a:t>
            </a:r>
            <a:r>
              <a:rPr lang="en-US" altLang="ja-JP" sz="2800" dirty="0">
                <a:latin typeface="Consolas" panose="020B0609020204030204" pitchFamily="49" charset="0"/>
              </a:rPr>
              <a:t>git init</a:t>
            </a:r>
          </a:p>
          <a:p>
            <a:r>
              <a:rPr lang="en-US" altLang="ja-JP" sz="2800" dirty="0">
                <a:latin typeface="Consolas" panose="020B0609020204030204" pitchFamily="49" charset="0"/>
              </a:rPr>
              <a:t>Initialized empty Git repository in C:/path/to/project/.git/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7E9AA1-376A-4868-8BEC-95820A4A2139}"/>
              </a:ext>
            </a:extLst>
          </p:cNvPr>
          <p:cNvSpPr txBox="1"/>
          <p:nvPr/>
        </p:nvSpPr>
        <p:spPr>
          <a:xfrm>
            <a:off x="611560" y="3140968"/>
            <a:ext cx="555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カレントディレクトリを</a:t>
            </a:r>
            <a:r>
              <a:rPr lang="en-US" altLang="ja-JP" dirty="0"/>
              <a:t>Git</a:t>
            </a:r>
            <a:r>
              <a:rPr lang="ja-JP" altLang="en-US" dirty="0"/>
              <a:t>リポジトリとして初期化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528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D5EBD31-8A5E-4144-AC40-A6E4F51C18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最初のコミット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BF7FA10-BA5A-4D13-8E75-75A7EF4E56B4}"/>
              </a:ext>
            </a:extLst>
          </p:cNvPr>
          <p:cNvSpPr txBox="1"/>
          <p:nvPr/>
        </p:nvSpPr>
        <p:spPr>
          <a:xfrm>
            <a:off x="539552" y="1772816"/>
            <a:ext cx="568863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Consolas" panose="020B0609020204030204" pitchFamily="49" charset="0"/>
              </a:rPr>
              <a:t>$</a:t>
            </a:r>
            <a:r>
              <a:rPr lang="en-US" altLang="ja-JP" sz="2800" dirty="0">
                <a:latin typeface="Consolas" panose="020B0609020204030204" pitchFamily="49" charset="0"/>
              </a:rPr>
              <a:t> echo “Hello” &gt; README.md</a:t>
            </a:r>
          </a:p>
          <a:p>
            <a:r>
              <a:rPr lang="en-US" altLang="ja-JP" sz="2800" dirty="0">
                <a:latin typeface="Consolas" panose="020B0609020204030204" pitchFamily="49" charset="0"/>
              </a:rPr>
              <a:t>$ git add README.md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1EE1EC-48FA-4CE2-B2EA-1EC00DE0F959}"/>
              </a:ext>
            </a:extLst>
          </p:cNvPr>
          <p:cNvSpPr txBox="1"/>
          <p:nvPr/>
        </p:nvSpPr>
        <p:spPr>
          <a:xfrm>
            <a:off x="323528" y="1196752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新しいファイルを作成し、インデックスに登録する</a:t>
            </a:r>
            <a:endParaRPr kumimoji="1" lang="ja-JP" altLang="en-US" sz="2400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2C0476A4-11DE-439E-9491-D028AE1C1D1D}"/>
              </a:ext>
            </a:extLst>
          </p:cNvPr>
          <p:cNvGrpSpPr/>
          <p:nvPr/>
        </p:nvGrpSpPr>
        <p:grpSpPr>
          <a:xfrm>
            <a:off x="3563888" y="3429000"/>
            <a:ext cx="764145" cy="639971"/>
            <a:chOff x="1446791" y="3284984"/>
            <a:chExt cx="764145" cy="639971"/>
          </a:xfrm>
        </p:grpSpPr>
        <p:pic>
          <p:nvPicPr>
            <p:cNvPr id="7" name="Picture 2" descr="フォルダのイラスト">
              <a:extLst>
                <a:ext uri="{FF2B5EF4-FFF2-40B4-BE49-F238E27FC236}">
                  <a16:creationId xmlns:a16="http://schemas.microsoft.com/office/drawing/2014/main" id="{E9BB0278-6A9A-48E7-B688-4FA5858F32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6791" y="3284984"/>
              <a:ext cx="764145" cy="639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9036E93C-808A-495E-9B33-E7196E66A8F7}"/>
                </a:ext>
              </a:extLst>
            </p:cNvPr>
            <p:cNvSpPr txBox="1"/>
            <p:nvPr/>
          </p:nvSpPr>
          <p:spPr>
            <a:xfrm>
              <a:off x="1475656" y="342900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Consolas" panose="020B0609020204030204" pitchFamily="49" charset="0"/>
                </a:rPr>
                <a:t>Home</a:t>
              </a:r>
              <a:endParaRPr kumimoji="1" lang="ja-JP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7BCA618-7B98-495A-9C93-C53EA8993ABD}"/>
              </a:ext>
            </a:extLst>
          </p:cNvPr>
          <p:cNvGrpSpPr/>
          <p:nvPr/>
        </p:nvGrpSpPr>
        <p:grpSpPr>
          <a:xfrm>
            <a:off x="3563888" y="4293096"/>
            <a:ext cx="764145" cy="639971"/>
            <a:chOff x="2555776" y="3284984"/>
            <a:chExt cx="764145" cy="639971"/>
          </a:xfrm>
        </p:grpSpPr>
        <p:pic>
          <p:nvPicPr>
            <p:cNvPr id="9" name="Picture 2" descr="フォルダのイラスト">
              <a:extLst>
                <a:ext uri="{FF2B5EF4-FFF2-40B4-BE49-F238E27FC236}">
                  <a16:creationId xmlns:a16="http://schemas.microsoft.com/office/drawing/2014/main" id="{FF9BA130-B98A-43B8-AF48-A0D3982D72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3284984"/>
              <a:ext cx="764145" cy="639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E8D7994-9360-4F82-87DA-2549CEA2FA80}"/>
                </a:ext>
              </a:extLst>
            </p:cNvPr>
            <p:cNvSpPr txBox="1"/>
            <p:nvPr/>
          </p:nvSpPr>
          <p:spPr>
            <a:xfrm>
              <a:off x="2555776" y="3501008"/>
              <a:ext cx="7232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100" dirty="0">
                  <a:solidFill>
                    <a:schemeClr val="bg1"/>
                  </a:solidFill>
                  <a:latin typeface="Consolas" panose="020B0609020204030204" pitchFamily="49" charset="0"/>
                </a:rPr>
                <a:t>Project</a:t>
              </a:r>
              <a:endParaRPr kumimoji="1" lang="ja-JP" altLang="en-US" sz="11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A91F63D-87C8-49B6-99C2-602BBE91B10D}"/>
              </a:ext>
            </a:extLst>
          </p:cNvPr>
          <p:cNvGrpSpPr/>
          <p:nvPr/>
        </p:nvGrpSpPr>
        <p:grpSpPr>
          <a:xfrm>
            <a:off x="3563888" y="5157192"/>
            <a:ext cx="764145" cy="639971"/>
            <a:chOff x="3563888" y="3284984"/>
            <a:chExt cx="764145" cy="639971"/>
          </a:xfrm>
        </p:grpSpPr>
        <p:pic>
          <p:nvPicPr>
            <p:cNvPr id="12" name="Picture 2" descr="フォルダのイラスト">
              <a:extLst>
                <a:ext uri="{FF2B5EF4-FFF2-40B4-BE49-F238E27FC236}">
                  <a16:creationId xmlns:a16="http://schemas.microsoft.com/office/drawing/2014/main" id="{E81CD853-3B69-4953-AF89-430166F71D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8" y="3284984"/>
              <a:ext cx="764145" cy="639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2750073E-8E17-4E15-9EFE-8EDD097D8047}"/>
                </a:ext>
              </a:extLst>
            </p:cNvPr>
            <p:cNvSpPr txBox="1"/>
            <p:nvPr/>
          </p:nvSpPr>
          <p:spPr>
            <a:xfrm>
              <a:off x="3563888" y="342900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Consolas" panose="020B0609020204030204" pitchFamily="49" charset="0"/>
                </a:rPr>
                <a:t>.git</a:t>
              </a:r>
              <a:endParaRPr kumimoji="1" lang="ja-JP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1E62CE2-A70F-45FD-B050-BF6BA06B9E7E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3945961" y="4068971"/>
            <a:ext cx="0" cy="22412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A75F270-DAE8-4D26-A42C-6A8A54B482E9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3945961" y="4933067"/>
            <a:ext cx="0" cy="22412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ファイルアイコン（ブランク）">
            <a:extLst>
              <a:ext uri="{FF2B5EF4-FFF2-40B4-BE49-F238E27FC236}">
                <a16:creationId xmlns:a16="http://schemas.microsoft.com/office/drawing/2014/main" id="{ECB73045-BFF1-427E-BE95-1F627676A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15719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FC36777-013C-4427-B9D0-B6110B834637}"/>
              </a:ext>
            </a:extLst>
          </p:cNvPr>
          <p:cNvSpPr txBox="1"/>
          <p:nvPr/>
        </p:nvSpPr>
        <p:spPr>
          <a:xfrm>
            <a:off x="4427984" y="5805264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400" dirty="0">
                <a:latin typeface="Consolas" panose="020B0609020204030204" pitchFamily="49" charset="0"/>
              </a:rPr>
              <a:t>README.md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BC8BD163-C5EC-49D6-A644-038E1726528E}"/>
              </a:ext>
            </a:extLst>
          </p:cNvPr>
          <p:cNvCxnSpPr>
            <a:stCxn id="9" idx="2"/>
            <a:endCxn id="22" idx="0"/>
          </p:cNvCxnSpPr>
          <p:nvPr/>
        </p:nvCxnSpPr>
        <p:spPr>
          <a:xfrm rot="16200000" flipH="1">
            <a:off x="4322438" y="4556590"/>
            <a:ext cx="224125" cy="97707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255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240F771-FBFC-48BD-949C-FCAA84A52F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状態の確認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E604FF0-AC9C-401B-BD73-C1B201BAC89A}"/>
              </a:ext>
            </a:extLst>
          </p:cNvPr>
          <p:cNvSpPr txBox="1"/>
          <p:nvPr/>
        </p:nvSpPr>
        <p:spPr>
          <a:xfrm>
            <a:off x="467544" y="1268760"/>
            <a:ext cx="7632848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dirty="0">
                <a:latin typeface="Consolas" panose="020B0609020204030204" pitchFamily="49" charset="0"/>
              </a:rPr>
              <a:t>$</a:t>
            </a:r>
            <a:r>
              <a:rPr lang="en-US" altLang="ja-JP" sz="2000" dirty="0">
                <a:latin typeface="Consolas" panose="020B0609020204030204" pitchFamily="49" charset="0"/>
              </a:rPr>
              <a:t> git status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On branch main</a:t>
            </a:r>
          </a:p>
          <a:p>
            <a:endParaRPr lang="en-US" altLang="ja-JP" sz="2000" dirty="0">
              <a:latin typeface="Consolas" panose="020B0609020204030204" pitchFamily="49" charset="0"/>
            </a:endParaRPr>
          </a:p>
          <a:p>
            <a:r>
              <a:rPr lang="en-US" altLang="ja-JP" sz="2000" dirty="0">
                <a:latin typeface="Consolas" panose="020B0609020204030204" pitchFamily="49" charset="0"/>
              </a:rPr>
              <a:t>No commits yet</a:t>
            </a:r>
          </a:p>
          <a:p>
            <a:endParaRPr lang="en-US" altLang="ja-JP" sz="2000" dirty="0">
              <a:latin typeface="Consolas" panose="020B0609020204030204" pitchFamily="49" charset="0"/>
            </a:endParaRPr>
          </a:p>
          <a:p>
            <a:r>
              <a:rPr lang="en-US" altLang="ja-JP" sz="2000" dirty="0">
                <a:latin typeface="Consolas" panose="020B0609020204030204" pitchFamily="49" charset="0"/>
              </a:rPr>
              <a:t>Changes to be committed: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ja-JP" sz="2000" dirty="0" err="1">
                <a:latin typeface="Consolas" panose="020B0609020204030204" pitchFamily="49" charset="0"/>
              </a:rPr>
              <a:t>unstage</a:t>
            </a:r>
            <a:r>
              <a:rPr lang="en-US" altLang="ja-JP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        new file:   README.md</a:t>
            </a:r>
            <a:endParaRPr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5F82DAA-A4FD-46E3-9866-79BAE7A83C0F}"/>
              </a:ext>
            </a:extLst>
          </p:cNvPr>
          <p:cNvSpPr txBox="1"/>
          <p:nvPr/>
        </p:nvSpPr>
        <p:spPr>
          <a:xfrm>
            <a:off x="539552" y="4725144"/>
            <a:ext cx="76995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現在のカレントブランチは</a:t>
            </a:r>
            <a:r>
              <a:rPr kumimoji="1" lang="en-US" altLang="ja-JP" sz="2000" dirty="0"/>
              <a:t>main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まだ歴史はない</a:t>
            </a: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現在コミットした場合に反映される修正は</a:t>
            </a:r>
            <a:r>
              <a:rPr kumimoji="1" lang="en-US" altLang="ja-JP" sz="2000" dirty="0"/>
              <a:t>README.md</a:t>
            </a:r>
            <a:r>
              <a:rPr kumimoji="1" lang="ja-JP" altLang="en-US" sz="2000" dirty="0"/>
              <a:t>の追加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4883EA-EA7C-4DE9-A6BC-C97D92246360}"/>
              </a:ext>
            </a:extLst>
          </p:cNvPr>
          <p:cNvSpPr txBox="1"/>
          <p:nvPr/>
        </p:nvSpPr>
        <p:spPr>
          <a:xfrm>
            <a:off x="251520" y="4077072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以下のようなことが書いてある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3844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56FC8D9-3AF2-49D6-8182-12A29AFC8D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コミット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169EA2-3684-4CA1-AFD0-286FA4C93D5A}"/>
              </a:ext>
            </a:extLst>
          </p:cNvPr>
          <p:cNvSpPr txBox="1"/>
          <p:nvPr/>
        </p:nvSpPr>
        <p:spPr>
          <a:xfrm>
            <a:off x="539552" y="1052736"/>
            <a:ext cx="208823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dirty="0">
                <a:latin typeface="Consolas" panose="020B0609020204030204" pitchFamily="49" charset="0"/>
              </a:rPr>
              <a:t>$</a:t>
            </a:r>
            <a:r>
              <a:rPr lang="en-US" altLang="ja-JP" sz="2000" dirty="0">
                <a:latin typeface="Consolas" panose="020B0609020204030204" pitchFamily="49" charset="0"/>
              </a:rPr>
              <a:t> git commit</a:t>
            </a:r>
            <a:endParaRPr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541708-102C-444D-B56A-35444B751D01}"/>
              </a:ext>
            </a:extLst>
          </p:cNvPr>
          <p:cNvSpPr txBox="1"/>
          <p:nvPr/>
        </p:nvSpPr>
        <p:spPr>
          <a:xfrm>
            <a:off x="683568" y="1772816"/>
            <a:ext cx="696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デフォルトエディタ</a:t>
            </a:r>
            <a:r>
              <a:rPr lang="en-US" altLang="ja-JP" dirty="0"/>
              <a:t>(Vim)</a:t>
            </a:r>
            <a:r>
              <a:rPr lang="ja-JP" altLang="en-US" dirty="0"/>
              <a:t>が開いて、以下のような画面が出てくる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79742FB-52E3-4ABF-98B6-77A70BFC4FFB}"/>
              </a:ext>
            </a:extLst>
          </p:cNvPr>
          <p:cNvSpPr txBox="1"/>
          <p:nvPr/>
        </p:nvSpPr>
        <p:spPr>
          <a:xfrm>
            <a:off x="467544" y="2492896"/>
            <a:ext cx="8064896" cy="2616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600" dirty="0">
                <a:latin typeface="Consolas" panose="020B0609020204030204" pitchFamily="49" charset="0"/>
              </a:rPr>
              <a:t># Please enter the commit message for your changes. Lines starting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# with '#' will be ignored, and an empty message aborts the commit.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#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# On branch main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#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# Initial commit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#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# Changes to be committed: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#       new file:   README.md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#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47DF093-348F-45BD-9A64-0C02B0E967BA}"/>
              </a:ext>
            </a:extLst>
          </p:cNvPr>
          <p:cNvSpPr txBox="1"/>
          <p:nvPr/>
        </p:nvSpPr>
        <p:spPr>
          <a:xfrm>
            <a:off x="899592" y="5301208"/>
            <a:ext cx="57054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コミットメッセージを書け</a:t>
            </a: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行頭に「</a:t>
            </a:r>
            <a:r>
              <a:rPr lang="en-US" altLang="ja-JP" sz="2400" dirty="0"/>
              <a:t>#</a:t>
            </a:r>
            <a:r>
              <a:rPr lang="ja-JP" altLang="en-US" sz="2400" dirty="0"/>
              <a:t>」がある行は無視される</a:t>
            </a: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空メッセージならコミットを中断する</a:t>
            </a:r>
          </a:p>
        </p:txBody>
      </p:sp>
    </p:spTree>
    <p:extLst>
      <p:ext uri="{BB962C8B-B14F-4D97-AF65-F5344CB8AC3E}">
        <p14:creationId xmlns:p14="http://schemas.microsoft.com/office/powerpoint/2010/main" val="3551802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7BDAE44-4D34-439F-9BE6-F5B9748E60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最初のコミット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4427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2BAB1D1-77B1-4FD7-92A3-0D7FF032B8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B1DECF6-CC41-451B-B6DD-74C039DB47FF}"/>
              </a:ext>
            </a:extLst>
          </p:cNvPr>
          <p:cNvSpPr txBox="1"/>
          <p:nvPr/>
        </p:nvSpPr>
        <p:spPr>
          <a:xfrm>
            <a:off x="611560" y="1988840"/>
            <a:ext cx="839204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インタフェースにはコマンドラインとグラフィカルなものがある</a:t>
            </a:r>
            <a:endParaRPr kumimoji="1" lang="en-US" altLang="ja-JP" sz="2000" dirty="0"/>
          </a:p>
          <a:p>
            <a:r>
              <a:rPr lang="ja-JP" altLang="en-US" sz="2000" dirty="0"/>
              <a:t>本講義では</a:t>
            </a:r>
            <a:r>
              <a:rPr lang="en-US" altLang="ja-JP" sz="2000" dirty="0"/>
              <a:t>Git</a:t>
            </a:r>
            <a:r>
              <a:rPr lang="ja-JP" altLang="en-US" sz="2000" dirty="0"/>
              <a:t>を主にコマンドラインで使う</a:t>
            </a:r>
            <a:endParaRPr lang="en-US" altLang="ja-JP" sz="2000" dirty="0"/>
          </a:p>
          <a:p>
            <a:r>
              <a:rPr kumimoji="1" lang="ja-JP" altLang="en-US" sz="2000" dirty="0"/>
              <a:t>コマンドラインインタフェースでは、プロンプトにコマンドを入力する</a:t>
            </a:r>
            <a:endParaRPr kumimoji="1" lang="en-US" altLang="ja-JP" sz="2000" dirty="0"/>
          </a:p>
          <a:p>
            <a:r>
              <a:rPr kumimoji="1" lang="ja-JP" altLang="en-US" sz="2000" dirty="0"/>
              <a:t>コマンドには引数やオプションを与える</a:t>
            </a:r>
            <a:endParaRPr kumimoji="1" lang="en-US" altLang="ja-JP" sz="2000" dirty="0"/>
          </a:p>
          <a:p>
            <a:r>
              <a:rPr lang="ja-JP" altLang="en-US" sz="2000" dirty="0"/>
              <a:t>エラーメッセージを読む</a:t>
            </a:r>
            <a:endParaRPr kumimoji="1" lang="ja-JP" altLang="en-US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49F2D1-1E42-449B-BF41-799B1712FD3F}"/>
              </a:ext>
            </a:extLst>
          </p:cNvPr>
          <p:cNvSpPr txBox="1"/>
          <p:nvPr/>
        </p:nvSpPr>
        <p:spPr>
          <a:xfrm>
            <a:off x="251520" y="134076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11893"/>
                </a:solidFill>
              </a:rPr>
              <a:t>インタフェースについて</a:t>
            </a:r>
            <a:endParaRPr kumimoji="1" lang="ja-JP" altLang="en-US" sz="24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24FDAC2-0E63-44B7-AEF2-8BC99411A3D8}"/>
              </a:ext>
            </a:extLst>
          </p:cNvPr>
          <p:cNvSpPr txBox="1"/>
          <p:nvPr/>
        </p:nvSpPr>
        <p:spPr>
          <a:xfrm>
            <a:off x="395536" y="4005064"/>
            <a:ext cx="70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011893"/>
                </a:solidFill>
              </a:rPr>
              <a:t>Vim</a:t>
            </a:r>
            <a:endParaRPr kumimoji="1" lang="ja-JP" altLang="en-US" sz="2400" dirty="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889AFD-EFBD-48F2-A831-9C693E7EFE2F}"/>
              </a:ext>
            </a:extLst>
          </p:cNvPr>
          <p:cNvSpPr txBox="1"/>
          <p:nvPr/>
        </p:nvSpPr>
        <p:spPr>
          <a:xfrm>
            <a:off x="611560" y="4509120"/>
            <a:ext cx="50531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本講義では</a:t>
            </a:r>
            <a:r>
              <a:rPr lang="en-US" altLang="ja-JP" sz="2000" dirty="0"/>
              <a:t>Git</a:t>
            </a:r>
            <a:r>
              <a:rPr lang="ja-JP" altLang="en-US" sz="2000" dirty="0"/>
              <a:t>のエディタとして</a:t>
            </a:r>
            <a:r>
              <a:rPr lang="en-US" altLang="ja-JP" sz="2000" dirty="0"/>
              <a:t>Vim</a:t>
            </a:r>
            <a:r>
              <a:rPr lang="ja-JP" altLang="en-US" sz="2000" dirty="0"/>
              <a:t>を使う</a:t>
            </a:r>
            <a:endParaRPr lang="en-US" altLang="ja-JP" sz="2000" dirty="0"/>
          </a:p>
          <a:p>
            <a:r>
              <a:rPr lang="en-US" altLang="ja-JP" sz="2000" dirty="0"/>
              <a:t>Vim</a:t>
            </a:r>
            <a:r>
              <a:rPr lang="ja-JP" altLang="en-US" sz="2000" dirty="0"/>
              <a:t>にはモードがある</a:t>
            </a:r>
            <a:endParaRPr lang="en-US" altLang="ja-JP" sz="2000" dirty="0"/>
          </a:p>
          <a:p>
            <a:r>
              <a:rPr lang="ja-JP" altLang="en-US" sz="2000" dirty="0"/>
              <a:t>困ったらエスケープキー</a:t>
            </a:r>
            <a:endParaRPr lang="en-US" altLang="ja-JP" sz="2000" dirty="0"/>
          </a:p>
          <a:p>
            <a:r>
              <a:rPr lang="ja-JP" altLang="en-US" sz="2000" dirty="0"/>
              <a:t>終了は「</a:t>
            </a:r>
            <a:r>
              <a:rPr lang="en-US" altLang="ja-JP" sz="2000" dirty="0"/>
              <a:t>ZZ</a:t>
            </a:r>
            <a:r>
              <a:rPr lang="ja-JP" altLang="en-US" sz="2000" dirty="0"/>
              <a:t>」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86380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3EAC2E-574A-4BF8-8DAE-C46E6B084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A011EC-0533-452F-8288-3C596E364ED5}"/>
              </a:ext>
            </a:extLst>
          </p:cNvPr>
          <p:cNvSpPr txBox="1"/>
          <p:nvPr/>
        </p:nvSpPr>
        <p:spPr>
          <a:xfrm>
            <a:off x="539552" y="1484784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Git</a:t>
            </a:r>
            <a:r>
              <a:rPr lang="ja-JP" altLang="en-US" sz="3200" dirty="0"/>
              <a:t>での一連の操作を概観する</a:t>
            </a:r>
            <a:endParaRPr lang="en-US" altLang="ja-JP" sz="3200" dirty="0"/>
          </a:p>
          <a:p>
            <a:r>
              <a:rPr lang="ja-JP" altLang="en-US" sz="3200" dirty="0"/>
              <a:t>基本的なコマンドを覚える</a:t>
            </a:r>
            <a:endParaRPr lang="en-US" altLang="ja-JP" sz="3200" dirty="0"/>
          </a:p>
          <a:p>
            <a:r>
              <a:rPr lang="ja-JP" altLang="en-US" sz="3200"/>
              <a:t>メッセージの読み方を覚える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65220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ED87ABF-8329-4B85-BE54-4BFF8EDA22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のコマンド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6B2BE0-AED2-4D9E-A00F-CED9CF1B15B8}"/>
              </a:ext>
            </a:extLst>
          </p:cNvPr>
          <p:cNvSpPr txBox="1"/>
          <p:nvPr/>
        </p:nvSpPr>
        <p:spPr>
          <a:xfrm>
            <a:off x="611560" y="1340768"/>
            <a:ext cx="76258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onsolas" panose="020B0609020204030204" pitchFamily="49" charset="0"/>
              </a:rPr>
              <a:t>$ git switch –c branch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8119E8D-49FE-448C-850F-C711829DAAB7}"/>
              </a:ext>
            </a:extLst>
          </p:cNvPr>
          <p:cNvCxnSpPr>
            <a:cxnSpLocks/>
          </p:cNvCxnSpPr>
          <p:nvPr/>
        </p:nvCxnSpPr>
        <p:spPr>
          <a:xfrm flipH="1">
            <a:off x="539552" y="2204864"/>
            <a:ext cx="720080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050B25-9988-4029-BBBA-F2819239841C}"/>
              </a:ext>
            </a:extLst>
          </p:cNvPr>
          <p:cNvSpPr txBox="1"/>
          <p:nvPr/>
        </p:nvSpPr>
        <p:spPr>
          <a:xfrm>
            <a:off x="323528" y="2276872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/>
              <a:t>コマンド</a:t>
            </a:r>
            <a:endParaRPr lang="en-US" altLang="ja-JP" sz="1600"/>
          </a:p>
          <a:p>
            <a:r>
              <a:rPr lang="ja-JP" altLang="en-US" sz="1600"/>
              <a:t>プロンプト</a:t>
            </a:r>
            <a:endParaRPr lang="en-US" sz="160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B0FF9BC-FE4F-42D2-BE9E-1004CD4E2F01}"/>
              </a:ext>
            </a:extLst>
          </p:cNvPr>
          <p:cNvCxnSpPr>
            <a:cxnSpLocks/>
          </p:cNvCxnSpPr>
          <p:nvPr/>
        </p:nvCxnSpPr>
        <p:spPr>
          <a:xfrm flipH="1">
            <a:off x="2699792" y="2204864"/>
            <a:ext cx="2016224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7612377-6C06-4908-AC63-F9D3085D6FCF}"/>
              </a:ext>
            </a:extLst>
          </p:cNvPr>
          <p:cNvSpPr txBox="1"/>
          <p:nvPr/>
        </p:nvSpPr>
        <p:spPr>
          <a:xfrm>
            <a:off x="3203848" y="22768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コマンド</a:t>
            </a:r>
            <a:endParaRPr lang="en-US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737F083-7400-49EF-A7FE-B5CCC695CCA5}"/>
              </a:ext>
            </a:extLst>
          </p:cNvPr>
          <p:cNvCxnSpPr>
            <a:cxnSpLocks/>
          </p:cNvCxnSpPr>
          <p:nvPr/>
        </p:nvCxnSpPr>
        <p:spPr>
          <a:xfrm flipH="1">
            <a:off x="4932040" y="2204864"/>
            <a:ext cx="864096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E28936B-0214-4AF6-8077-5691DCF044B0}"/>
              </a:ext>
            </a:extLst>
          </p:cNvPr>
          <p:cNvSpPr txBox="1"/>
          <p:nvPr/>
        </p:nvSpPr>
        <p:spPr>
          <a:xfrm>
            <a:off x="4716016" y="22768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オプション</a:t>
            </a:r>
            <a:endParaRPr lang="en-US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3C23186-8A90-409B-8DDE-1CED8262865B}"/>
              </a:ext>
            </a:extLst>
          </p:cNvPr>
          <p:cNvCxnSpPr>
            <a:cxnSpLocks/>
          </p:cNvCxnSpPr>
          <p:nvPr/>
        </p:nvCxnSpPr>
        <p:spPr>
          <a:xfrm flipH="1">
            <a:off x="6084168" y="2204864"/>
            <a:ext cx="2016224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7ABB75-8668-46B4-9296-B8FD5B1C017E}"/>
              </a:ext>
            </a:extLst>
          </p:cNvPr>
          <p:cNvSpPr txBox="1"/>
          <p:nvPr/>
        </p:nvSpPr>
        <p:spPr>
          <a:xfrm>
            <a:off x="6660232" y="227687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引数</a:t>
            </a:r>
            <a:endParaRPr lang="en-US" sz="20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D35B9DD-7592-4C98-87FE-04B806FD2157}"/>
              </a:ext>
            </a:extLst>
          </p:cNvPr>
          <p:cNvSpPr txBox="1"/>
          <p:nvPr/>
        </p:nvSpPr>
        <p:spPr>
          <a:xfrm>
            <a:off x="467544" y="3501008"/>
            <a:ext cx="8289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Git</a:t>
            </a:r>
            <a:r>
              <a:rPr kumimoji="1" lang="ja-JP" altLang="en-US" sz="2400" dirty="0"/>
              <a:t>は「</a:t>
            </a:r>
            <a:r>
              <a:rPr kumimoji="1" lang="en-US" altLang="ja-JP" sz="2400" dirty="0"/>
              <a:t>git</a:t>
            </a:r>
            <a:r>
              <a:rPr kumimoji="1" lang="ja-JP" altLang="en-US" sz="2400" dirty="0"/>
              <a:t>」の後にコマンドやオプション、引数を指定する</a:t>
            </a:r>
          </a:p>
        </p:txBody>
      </p:sp>
    </p:spTree>
    <p:extLst>
      <p:ext uri="{BB962C8B-B14F-4D97-AF65-F5344CB8AC3E}">
        <p14:creationId xmlns:p14="http://schemas.microsoft.com/office/powerpoint/2010/main" val="397722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70DB44E-F975-45A2-AD8C-EBE44C8535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コマンドのヘルプ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1B1AA4F-5DB0-42CE-A0CC-BA1B5825B314}"/>
              </a:ext>
            </a:extLst>
          </p:cNvPr>
          <p:cNvSpPr txBox="1"/>
          <p:nvPr/>
        </p:nvSpPr>
        <p:spPr>
          <a:xfrm>
            <a:off x="755576" y="1916832"/>
            <a:ext cx="6983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onsolas" panose="020B0609020204030204" pitchFamily="49" charset="0"/>
              </a:rPr>
              <a:t>$ git help </a:t>
            </a:r>
            <a:r>
              <a:rPr lang="ja-JP" altLang="en-US" sz="4800" dirty="0">
                <a:latin typeface="Consolas" panose="020B0609020204030204" pitchFamily="49" charset="0"/>
              </a:rPr>
              <a:t>コマンド名</a:t>
            </a:r>
            <a:endParaRPr lang="en-US" sz="4800" dirty="0">
              <a:latin typeface="Consolas" panose="020B060902020403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310211-57DD-4118-8B53-DFF8AC8DA543}"/>
              </a:ext>
            </a:extLst>
          </p:cNvPr>
          <p:cNvSpPr txBox="1"/>
          <p:nvPr/>
        </p:nvSpPr>
        <p:spPr>
          <a:xfrm>
            <a:off x="467544" y="1124744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以下でヘルプが参照できる</a:t>
            </a:r>
            <a:endParaRPr kumimoji="1" lang="ja-JP" altLang="en-US" sz="3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E3C3E6-8227-4636-B00C-65BE318AC0E9}"/>
              </a:ext>
            </a:extLst>
          </p:cNvPr>
          <p:cNvSpPr txBox="1"/>
          <p:nvPr/>
        </p:nvSpPr>
        <p:spPr>
          <a:xfrm>
            <a:off x="467544" y="3212976"/>
            <a:ext cx="768511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Git</a:t>
            </a:r>
            <a:r>
              <a:rPr lang="ja-JP" altLang="en-US" sz="3200" dirty="0"/>
              <a:t>に限らず、近代的なツールはヘルプが</a:t>
            </a:r>
            <a:endParaRPr lang="en-US" altLang="ja-JP" sz="3200" dirty="0"/>
          </a:p>
          <a:p>
            <a:r>
              <a:rPr kumimoji="1" lang="ja-JP" altLang="en-US" sz="3200" dirty="0"/>
              <a:t>非常に充実していることが多い</a:t>
            </a:r>
            <a:endParaRPr kumimoji="1" lang="en-US" altLang="ja-JP" sz="3200" dirty="0"/>
          </a:p>
          <a:p>
            <a:r>
              <a:rPr lang="ja-JP" altLang="en-US" sz="3200" dirty="0">
                <a:solidFill>
                  <a:srgbClr val="FF0000"/>
                </a:solidFill>
              </a:rPr>
              <a:t>「公式ヘルプを読む」</a:t>
            </a:r>
            <a:endParaRPr lang="en-US" altLang="ja-JP" sz="3200" dirty="0">
              <a:solidFill>
                <a:srgbClr val="FF0000"/>
              </a:solidFill>
            </a:endParaRPr>
          </a:p>
          <a:p>
            <a:r>
              <a:rPr kumimoji="1" lang="ja-JP" altLang="en-US" sz="3200" dirty="0">
                <a:solidFill>
                  <a:srgbClr val="FF0000"/>
                </a:solidFill>
              </a:rPr>
              <a:t>「エラーメッセージを読む」</a:t>
            </a:r>
            <a:endParaRPr kumimoji="1" lang="en-US" altLang="ja-JP" sz="3200" dirty="0">
              <a:solidFill>
                <a:srgbClr val="FF0000"/>
              </a:solidFill>
            </a:endParaRPr>
          </a:p>
          <a:p>
            <a:r>
              <a:rPr lang="ja-JP" altLang="en-US" sz="3200" dirty="0"/>
              <a:t>この二つが上達の近道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997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5B59B7C-0E32-4ECC-92FB-380776F41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の初期設定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933707-9652-4D56-895D-2F486F87AE81}"/>
              </a:ext>
            </a:extLst>
          </p:cNvPr>
          <p:cNvSpPr txBox="1"/>
          <p:nvPr/>
        </p:nvSpPr>
        <p:spPr>
          <a:xfrm>
            <a:off x="323528" y="980728"/>
            <a:ext cx="85795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Git</a:t>
            </a:r>
            <a:r>
              <a:rPr lang="ja-JP" altLang="en-US" sz="2400" dirty="0"/>
              <a:t>は</a:t>
            </a:r>
            <a:r>
              <a:rPr kumimoji="1" lang="ja-JP" altLang="en-US" sz="2400" dirty="0"/>
              <a:t>「名前とメールアドレス」を教えないとコミット</a:t>
            </a:r>
            <a:r>
              <a:rPr lang="ja-JP" altLang="en-US" sz="2400" dirty="0"/>
              <a:t>できず</a:t>
            </a:r>
            <a:endParaRPr lang="en-US" altLang="ja-JP" sz="2400" dirty="0"/>
          </a:p>
          <a:p>
            <a:r>
              <a:rPr kumimoji="1" lang="ja-JP" altLang="en-US" sz="2400" dirty="0"/>
              <a:t>エラーになる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4C1273-470E-46C9-B7C5-35EB744D90B8}"/>
              </a:ext>
            </a:extLst>
          </p:cNvPr>
          <p:cNvSpPr txBox="1"/>
          <p:nvPr/>
        </p:nvSpPr>
        <p:spPr>
          <a:xfrm>
            <a:off x="323528" y="1844824"/>
            <a:ext cx="8496944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commit -m "initial commit"</a:t>
            </a:r>
          </a:p>
          <a:p>
            <a:r>
              <a:rPr lang="en-US" altLang="ja-JP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Author identity unknown</a:t>
            </a:r>
          </a:p>
          <a:p>
            <a:endParaRPr lang="ja-JP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ja-JP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*** Please tell me who you are.</a:t>
            </a:r>
          </a:p>
          <a:p>
            <a:endParaRPr lang="ja-JP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ja-JP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Run</a:t>
            </a:r>
          </a:p>
          <a:p>
            <a:endParaRPr lang="ja-JP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ja-JP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git config --global </a:t>
            </a:r>
            <a:r>
              <a:rPr lang="en-US" altLang="ja-JP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user.email</a:t>
            </a:r>
            <a:r>
              <a:rPr lang="en-US" altLang="ja-JP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"you@example.com"</a:t>
            </a:r>
          </a:p>
          <a:p>
            <a:r>
              <a:rPr lang="en-US" altLang="ja-JP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git config --global user.name "Your Name"</a:t>
            </a:r>
          </a:p>
          <a:p>
            <a:endParaRPr lang="ja-JP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ja-JP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to set your account's default identity.</a:t>
            </a:r>
          </a:p>
          <a:p>
            <a:r>
              <a:rPr lang="en-US" altLang="ja-JP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Omit --global to set the identity only in this repository.</a:t>
            </a:r>
          </a:p>
          <a:p>
            <a:endParaRPr lang="ja-JP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ja-JP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fatal: unable to auto-detect email address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448B802-33BB-452E-8A38-2D9EF08BEC8B}"/>
              </a:ext>
            </a:extLst>
          </p:cNvPr>
          <p:cNvSpPr/>
          <p:nvPr/>
        </p:nvSpPr>
        <p:spPr>
          <a:xfrm>
            <a:off x="395536" y="3212976"/>
            <a:ext cx="7200800" cy="1728192"/>
          </a:xfrm>
          <a:prstGeom prst="roundRect">
            <a:avLst>
              <a:gd name="adj" fmla="val 870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8A2D2FC-E209-4DBE-8E37-94676F69DECA}"/>
              </a:ext>
            </a:extLst>
          </p:cNvPr>
          <p:cNvSpPr txBox="1"/>
          <p:nvPr/>
        </p:nvSpPr>
        <p:spPr>
          <a:xfrm>
            <a:off x="467544" y="6021288"/>
            <a:ext cx="6481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は問題が起きたときに「こうすれば？」と提案してくれる</a:t>
            </a:r>
            <a:endParaRPr kumimoji="1" lang="en-US" altLang="ja-JP" dirty="0"/>
          </a:p>
          <a:p>
            <a:r>
              <a:rPr lang="ja-JP" altLang="en-US" dirty="0"/>
              <a:t>→エラーメッセージを読む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311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1E521F5-4E57-4A53-BC72-88A230771E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の初期設定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3D0CE22-5B9D-4CE5-A3DD-2821766079B7}"/>
              </a:ext>
            </a:extLst>
          </p:cNvPr>
          <p:cNvSpPr txBox="1"/>
          <p:nvPr/>
        </p:nvSpPr>
        <p:spPr>
          <a:xfrm>
            <a:off x="395536" y="1700808"/>
            <a:ext cx="81369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$ </a:t>
            </a:r>
            <a:r>
              <a:rPr lang="ja-JP" altLang="en-US" sz="2000" dirty="0">
                <a:latin typeface="Consolas" panose="020B0609020204030204" pitchFamily="49" charset="0"/>
              </a:rPr>
              <a:t>git config --global user.name "H. Watanabe"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$ </a:t>
            </a:r>
            <a:r>
              <a:rPr lang="ja-JP" altLang="en-US" sz="2000" dirty="0">
                <a:latin typeface="Consolas" panose="020B0609020204030204" pitchFamily="49" charset="0"/>
              </a:rPr>
              <a:t>git config --global user.email hwatanabe@example.com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9B5E521-C6EC-480E-9238-7BE762752F23}"/>
              </a:ext>
            </a:extLst>
          </p:cNvPr>
          <p:cNvSpPr txBox="1"/>
          <p:nvPr/>
        </p:nvSpPr>
        <p:spPr>
          <a:xfrm>
            <a:off x="107504" y="1052736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名前とメールアドレスの設定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C7F7BC-FA0C-4157-94BA-3CED0288E410}"/>
              </a:ext>
            </a:extLst>
          </p:cNvPr>
          <p:cNvSpPr txBox="1"/>
          <p:nvPr/>
        </p:nvSpPr>
        <p:spPr>
          <a:xfrm>
            <a:off x="107504" y="3284984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デフォルトエディタの設定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07DFC98-EBE6-4382-8C5C-3EFC19933572}"/>
              </a:ext>
            </a:extLst>
          </p:cNvPr>
          <p:cNvSpPr txBox="1"/>
          <p:nvPr/>
        </p:nvSpPr>
        <p:spPr>
          <a:xfrm>
            <a:off x="395536" y="4005064"/>
            <a:ext cx="8136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$ </a:t>
            </a:r>
            <a:r>
              <a:rPr lang="ja-JP" altLang="en-US" sz="2000" dirty="0">
                <a:latin typeface="Consolas" panose="020B0609020204030204" pitchFamily="49" charset="0"/>
              </a:rPr>
              <a:t>git config </a:t>
            </a:r>
            <a:r>
              <a:rPr lang="en-US" altLang="ja-JP" sz="2000" dirty="0">
                <a:latin typeface="Consolas" panose="020B0609020204030204" pitchFamily="49" charset="0"/>
              </a:rPr>
              <a:t>--</a:t>
            </a:r>
            <a:r>
              <a:rPr lang="ja-JP" altLang="en-US" sz="2000" dirty="0">
                <a:latin typeface="Consolas" panose="020B0609020204030204" pitchFamily="49" charset="0"/>
              </a:rPr>
              <a:t>global </a:t>
            </a:r>
            <a:r>
              <a:rPr lang="en-US" altLang="ja-JP" sz="2000" dirty="0" err="1">
                <a:latin typeface="Consolas" panose="020B0609020204030204" pitchFamily="49" charset="0"/>
              </a:rPr>
              <a:t>core.editor</a:t>
            </a:r>
            <a:r>
              <a:rPr lang="en-US" altLang="ja-JP" sz="2000" dirty="0">
                <a:latin typeface="Consolas" panose="020B0609020204030204" pitchFamily="49" charset="0"/>
              </a:rPr>
              <a:t> vim</a:t>
            </a:r>
            <a:endParaRPr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9D0B206-0C2E-48FC-ADA1-639AB30C5273}"/>
              </a:ext>
            </a:extLst>
          </p:cNvPr>
          <p:cNvSpPr txBox="1"/>
          <p:nvPr/>
        </p:nvSpPr>
        <p:spPr>
          <a:xfrm>
            <a:off x="2195736" y="2636912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この情報は公開リポジトリでは全世界に公開されるので注意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68BE258-E92E-496D-9B0A-C3562057E49A}"/>
              </a:ext>
            </a:extLst>
          </p:cNvPr>
          <p:cNvSpPr txBox="1"/>
          <p:nvPr/>
        </p:nvSpPr>
        <p:spPr>
          <a:xfrm>
            <a:off x="179512" y="4869160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デフォルトブランチの設定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19DF76D-98F1-4953-B24A-65F50150DE85}"/>
              </a:ext>
            </a:extLst>
          </p:cNvPr>
          <p:cNvSpPr txBox="1"/>
          <p:nvPr/>
        </p:nvSpPr>
        <p:spPr>
          <a:xfrm>
            <a:off x="395536" y="5733256"/>
            <a:ext cx="8136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$ </a:t>
            </a:r>
            <a:r>
              <a:rPr lang="ja-JP" altLang="en-US" sz="2000" dirty="0">
                <a:latin typeface="Consolas" panose="020B0609020204030204" pitchFamily="49" charset="0"/>
              </a:rPr>
              <a:t>git config </a:t>
            </a:r>
            <a:r>
              <a:rPr lang="en-US" altLang="ja-JP" sz="2000" dirty="0">
                <a:latin typeface="Consolas" panose="020B0609020204030204" pitchFamily="49" charset="0"/>
              </a:rPr>
              <a:t>--</a:t>
            </a:r>
            <a:r>
              <a:rPr lang="ja-JP" altLang="en-US" sz="2000" dirty="0">
                <a:latin typeface="Consolas" panose="020B0609020204030204" pitchFamily="49" charset="0"/>
              </a:rPr>
              <a:t>global </a:t>
            </a:r>
            <a:r>
              <a:rPr lang="en-US" altLang="ja-JP" sz="2000" dirty="0" err="1">
                <a:latin typeface="Consolas" panose="020B0609020204030204" pitchFamily="49" charset="0"/>
              </a:rPr>
              <a:t>init.defaultBranch</a:t>
            </a:r>
            <a:r>
              <a:rPr lang="en-US" altLang="ja-JP" sz="2000" dirty="0">
                <a:latin typeface="Consolas" panose="020B0609020204030204" pitchFamily="49" charset="0"/>
              </a:rPr>
              <a:t> main</a:t>
            </a:r>
            <a:endParaRPr lang="ja-JP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985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E562FA7-C046-4B23-9CDD-41A5E66E6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の初期設定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1E7CA8-6537-4B02-8818-CC8E84F2945B}"/>
              </a:ext>
            </a:extLst>
          </p:cNvPr>
          <p:cNvSpPr txBox="1"/>
          <p:nvPr/>
        </p:nvSpPr>
        <p:spPr>
          <a:xfrm>
            <a:off x="323528" y="1196752"/>
            <a:ext cx="857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「</a:t>
            </a:r>
            <a:r>
              <a:rPr lang="en-US" altLang="ja-JP" dirty="0"/>
              <a:t>--global</a:t>
            </a:r>
            <a:r>
              <a:rPr lang="ja-JP" altLang="en-US" dirty="0"/>
              <a:t>」をつけて設定した情報はホームディレクトリの</a:t>
            </a:r>
            <a:r>
              <a:rPr lang="en-US" altLang="ja-JP" dirty="0"/>
              <a:t>.</a:t>
            </a:r>
            <a:r>
              <a:rPr lang="en-US" altLang="ja-JP" dirty="0" err="1"/>
              <a:t>gitconfig</a:t>
            </a:r>
            <a:r>
              <a:rPr lang="ja-JP" altLang="en-US" dirty="0"/>
              <a:t>に保存される</a:t>
            </a:r>
            <a:endParaRPr kumimoji="1"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93BEE0B-2BD9-42DE-B7A1-85119E3341F8}"/>
              </a:ext>
            </a:extLst>
          </p:cNvPr>
          <p:cNvSpPr txBox="1"/>
          <p:nvPr/>
        </p:nvSpPr>
        <p:spPr>
          <a:xfrm>
            <a:off x="827584" y="1916832"/>
            <a:ext cx="7848872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Consolas" panose="020B0609020204030204" pitchFamily="49" charset="0"/>
              </a:rPr>
              <a:t>$ cat .gitconfig</a:t>
            </a:r>
          </a:p>
          <a:p>
            <a:r>
              <a:rPr lang="ja-JP" altLang="en-US" sz="2800" dirty="0">
                <a:latin typeface="Consolas" panose="020B0609020204030204" pitchFamily="49" charset="0"/>
              </a:rPr>
              <a:t>[user]</a:t>
            </a:r>
          </a:p>
          <a:p>
            <a:r>
              <a:rPr lang="ja-JP" altLang="en-US" sz="2800" dirty="0">
                <a:latin typeface="Consolas" panose="020B0609020204030204" pitchFamily="49" charset="0"/>
              </a:rPr>
              <a:t>        name = H. Watanabe</a:t>
            </a:r>
          </a:p>
          <a:p>
            <a:r>
              <a:rPr lang="ja-JP" altLang="en-US" sz="2800" dirty="0">
                <a:latin typeface="Consolas" panose="020B0609020204030204" pitchFamily="49" charset="0"/>
              </a:rPr>
              <a:t>        email = hwatanabe@example.com</a:t>
            </a:r>
          </a:p>
          <a:p>
            <a:r>
              <a:rPr lang="ja-JP" altLang="en-US" sz="2800" dirty="0">
                <a:latin typeface="Consolas" panose="020B0609020204030204" pitchFamily="49" charset="0"/>
              </a:rPr>
              <a:t>[core]</a:t>
            </a:r>
          </a:p>
          <a:p>
            <a:r>
              <a:rPr lang="ja-JP" altLang="en-US" sz="2800" dirty="0">
                <a:latin typeface="Consolas" panose="020B0609020204030204" pitchFamily="49" charset="0"/>
              </a:rPr>
              <a:t>        editor = vim</a:t>
            </a:r>
          </a:p>
          <a:p>
            <a:r>
              <a:rPr lang="ja-JP" altLang="en-US" sz="2800" dirty="0">
                <a:latin typeface="Consolas" panose="020B0609020204030204" pitchFamily="49" charset="0"/>
              </a:rPr>
              <a:t>[init]</a:t>
            </a:r>
          </a:p>
          <a:p>
            <a:r>
              <a:rPr lang="ja-JP" altLang="en-US" sz="2800" dirty="0">
                <a:latin typeface="Consolas" panose="020B0609020204030204" pitchFamily="49" charset="0"/>
              </a:rPr>
              <a:t>        defaultBranch = main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26C0673-9ACB-4280-8C5F-8AA09D674C6F}"/>
              </a:ext>
            </a:extLst>
          </p:cNvPr>
          <p:cNvSpPr txBox="1"/>
          <p:nvPr/>
        </p:nvSpPr>
        <p:spPr>
          <a:xfrm>
            <a:off x="1043608" y="6237312"/>
            <a:ext cx="58326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$ </a:t>
            </a:r>
            <a:r>
              <a:rPr lang="ja-JP" altLang="en-US" sz="2000" dirty="0">
                <a:latin typeface="Consolas" panose="020B0609020204030204" pitchFamily="49" charset="0"/>
              </a:rPr>
              <a:t>git config </a:t>
            </a:r>
            <a:r>
              <a:rPr lang="en-US" altLang="ja-JP" sz="2000" dirty="0">
                <a:latin typeface="Consolas" panose="020B0609020204030204" pitchFamily="49" charset="0"/>
              </a:rPr>
              <a:t>--</a:t>
            </a:r>
            <a:r>
              <a:rPr lang="ja-JP" altLang="en-US" sz="2000" dirty="0">
                <a:latin typeface="Consolas" panose="020B0609020204030204" pitchFamily="49" charset="0"/>
              </a:rPr>
              <a:t>global </a:t>
            </a:r>
            <a:r>
              <a:rPr lang="en-US" altLang="ja-JP" sz="2000" dirty="0" err="1">
                <a:latin typeface="Consolas" panose="020B0609020204030204" pitchFamily="49" charset="0"/>
              </a:rPr>
              <a:t>core.editor</a:t>
            </a:r>
            <a:r>
              <a:rPr lang="en-US" altLang="ja-JP" sz="2000" dirty="0">
                <a:latin typeface="Consolas" panose="020B0609020204030204" pitchFamily="49" charset="0"/>
              </a:rPr>
              <a:t> vim</a:t>
            </a:r>
            <a:endParaRPr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D3B266-DEE6-492C-B9D1-B4B9C6CB0748}"/>
              </a:ext>
            </a:extLst>
          </p:cNvPr>
          <p:cNvSpPr txBox="1"/>
          <p:nvPr/>
        </p:nvSpPr>
        <p:spPr>
          <a:xfrm>
            <a:off x="395536" y="573325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コマンドとの対応関係に注意</a:t>
            </a:r>
          </a:p>
        </p:txBody>
      </p:sp>
    </p:spTree>
    <p:extLst>
      <p:ext uri="{BB962C8B-B14F-4D97-AF65-F5344CB8AC3E}">
        <p14:creationId xmlns:p14="http://schemas.microsoft.com/office/powerpoint/2010/main" val="297548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A89A623-4526-4101-BAAE-DC996E3212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の初期設定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A5BDA34-4452-4D6A-869B-5B5772D9165C}"/>
              </a:ext>
            </a:extLst>
          </p:cNvPr>
          <p:cNvSpPr txBox="1"/>
          <p:nvPr/>
        </p:nvSpPr>
        <p:spPr>
          <a:xfrm>
            <a:off x="827584" y="2060848"/>
            <a:ext cx="583264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$ </a:t>
            </a:r>
            <a:r>
              <a:rPr lang="ja-JP" altLang="en-US" sz="2000" dirty="0">
                <a:latin typeface="Consolas" panose="020B0609020204030204" pitchFamily="49" charset="0"/>
              </a:rPr>
              <a:t>git config user.name "H. Watanabe"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817370-BF43-46C3-B432-07D7A03FCF92}"/>
              </a:ext>
            </a:extLst>
          </p:cNvPr>
          <p:cNvSpPr txBox="1"/>
          <p:nvPr/>
        </p:nvSpPr>
        <p:spPr>
          <a:xfrm>
            <a:off x="34445" y="1124744"/>
            <a:ext cx="8222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「</a:t>
            </a:r>
            <a:r>
              <a:rPr lang="en-US" altLang="ja-JP" sz="2000" dirty="0"/>
              <a:t>--global</a:t>
            </a:r>
            <a:r>
              <a:rPr lang="ja-JP" altLang="en-US" sz="2000" dirty="0"/>
              <a:t>」をつけなかった場合は、そのリポジトリ固有の設定となる</a:t>
            </a:r>
            <a:endParaRPr lang="en-US" altLang="ja-JP" sz="2000" dirty="0"/>
          </a:p>
          <a:p>
            <a:r>
              <a:rPr kumimoji="1" lang="ja-JP" altLang="en-US" sz="2000" dirty="0"/>
              <a:t>リポジトリ毎に別の名前やアドレスを使いたい場合に有用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65B24B-8A32-40B4-AE7F-E74ECCAF6EC7}"/>
              </a:ext>
            </a:extLst>
          </p:cNvPr>
          <p:cNvSpPr txBox="1"/>
          <p:nvPr/>
        </p:nvSpPr>
        <p:spPr>
          <a:xfrm>
            <a:off x="179512" y="2780928"/>
            <a:ext cx="3918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現在の設定は</a:t>
            </a:r>
            <a:r>
              <a:rPr lang="ja-JP" altLang="en-US" sz="2000" dirty="0"/>
              <a:t>「</a:t>
            </a:r>
            <a:r>
              <a:rPr lang="en-US" altLang="ja-JP" sz="2000" dirty="0"/>
              <a:t>-l</a:t>
            </a:r>
            <a:r>
              <a:rPr lang="ja-JP" altLang="en-US" sz="2000" dirty="0"/>
              <a:t>」で表示できる</a:t>
            </a:r>
            <a:endParaRPr kumimoji="1"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DFBF921-E986-48D5-94F2-119865281F16}"/>
              </a:ext>
            </a:extLst>
          </p:cNvPr>
          <p:cNvSpPr txBox="1"/>
          <p:nvPr/>
        </p:nvSpPr>
        <p:spPr>
          <a:xfrm>
            <a:off x="827584" y="3429000"/>
            <a:ext cx="583264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$ </a:t>
            </a:r>
            <a:r>
              <a:rPr lang="ja-JP" altLang="en-US" sz="2000" dirty="0">
                <a:latin typeface="Consolas" panose="020B0609020204030204" pitchFamily="49" charset="0"/>
              </a:rPr>
              <a:t>git config </a:t>
            </a:r>
            <a:r>
              <a:rPr lang="en-US" altLang="ja-JP" sz="2000" dirty="0">
                <a:latin typeface="Consolas" panose="020B0609020204030204" pitchFamily="49" charset="0"/>
              </a:rPr>
              <a:t>-l</a:t>
            </a:r>
            <a:endParaRPr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79C1E4-ED87-4C97-BBD7-B591FF5D5678}"/>
              </a:ext>
            </a:extLst>
          </p:cNvPr>
          <p:cNvSpPr txBox="1"/>
          <p:nvPr/>
        </p:nvSpPr>
        <p:spPr>
          <a:xfrm>
            <a:off x="251520" y="4149080"/>
            <a:ext cx="7039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このオプション「</a:t>
            </a:r>
            <a:r>
              <a:rPr lang="en-US" altLang="ja-JP" sz="2000" dirty="0"/>
              <a:t>-l</a:t>
            </a:r>
            <a:r>
              <a:rPr lang="ja-JP" altLang="en-US" sz="2000" dirty="0"/>
              <a:t>」を忘れたのなら、</a:t>
            </a:r>
            <a:r>
              <a:rPr lang="en-US" altLang="ja-JP" sz="2000" dirty="0"/>
              <a:t>git help config</a:t>
            </a:r>
            <a:r>
              <a:rPr lang="ja-JP" altLang="en-US" sz="2000" dirty="0"/>
              <a:t>を実行</a:t>
            </a:r>
            <a:endParaRPr kumimoji="1" lang="en-US" altLang="ja-JP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EB17935-B8DB-4913-B36A-E7513097469E}"/>
              </a:ext>
            </a:extLst>
          </p:cNvPr>
          <p:cNvSpPr txBox="1"/>
          <p:nvPr/>
        </p:nvSpPr>
        <p:spPr>
          <a:xfrm>
            <a:off x="323528" y="4725144"/>
            <a:ext cx="860444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>
                <a:latin typeface="Consolas" panose="020B0609020204030204" pitchFamily="49" charset="0"/>
              </a:rPr>
              <a:t>-l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--list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   List all variables set in config file, along with their values.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C371C04-08F0-477B-AC09-9D124F5A08BD}"/>
              </a:ext>
            </a:extLst>
          </p:cNvPr>
          <p:cNvSpPr txBox="1"/>
          <p:nvPr/>
        </p:nvSpPr>
        <p:spPr>
          <a:xfrm>
            <a:off x="395536" y="6021288"/>
            <a:ext cx="813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上記の記述を見つけ、目的のオプションが「</a:t>
            </a:r>
            <a:r>
              <a:rPr lang="en-US" altLang="ja-JP" dirty="0"/>
              <a:t>-l</a:t>
            </a:r>
            <a:r>
              <a:rPr lang="ja-JP" altLang="en-US" dirty="0"/>
              <a:t>」「</a:t>
            </a:r>
            <a:r>
              <a:rPr lang="en-US" altLang="ja-JP" dirty="0"/>
              <a:t>--list</a:t>
            </a:r>
            <a:r>
              <a:rPr lang="ja-JP" altLang="en-US" dirty="0"/>
              <a:t>」であることがわかる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858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D0A9CBE-82B1-40D3-8FA3-5F70C63DBA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の一連の操作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F254E2C-693C-48C4-B4AF-D2F6C2495166}"/>
              </a:ext>
            </a:extLst>
          </p:cNvPr>
          <p:cNvSpPr txBox="1"/>
          <p:nvPr/>
        </p:nvSpPr>
        <p:spPr>
          <a:xfrm>
            <a:off x="323528" y="1340768"/>
            <a:ext cx="6314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Git</a:t>
            </a:r>
            <a:r>
              <a:rPr kumimoji="1" lang="ja-JP" altLang="en-US" sz="3600" dirty="0"/>
              <a:t>は以下のような操作を行う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2B0F73-0D0A-4F40-9FD6-F4CBC9F98D4C}"/>
              </a:ext>
            </a:extLst>
          </p:cNvPr>
          <p:cNvSpPr txBox="1"/>
          <p:nvPr/>
        </p:nvSpPr>
        <p:spPr>
          <a:xfrm>
            <a:off x="467544" y="2420888"/>
            <a:ext cx="73981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sz="3600" dirty="0"/>
              <a:t>リポジトリの初期化</a:t>
            </a:r>
            <a:endParaRPr kumimoji="1"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sz="3600" dirty="0"/>
              <a:t>ファイルをインデックスに登録</a:t>
            </a:r>
            <a:endParaRPr kumimoji="1"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/>
              <a:t>コミット</a:t>
            </a:r>
            <a:endParaRPr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sz="3600" dirty="0"/>
              <a:t>ファイルを修正</a:t>
            </a:r>
            <a:endParaRPr kumimoji="1"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/>
              <a:t>ステージング＆コミット</a:t>
            </a:r>
            <a:endParaRPr kumimoji="1" lang="ja-JP" altLang="en-US" sz="3600" dirty="0"/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83CE721F-4958-4297-BA3D-AC9BACDA2935}"/>
              </a:ext>
            </a:extLst>
          </p:cNvPr>
          <p:cNvSpPr/>
          <p:nvPr/>
        </p:nvSpPr>
        <p:spPr>
          <a:xfrm>
            <a:off x="6444208" y="4077072"/>
            <a:ext cx="216024" cy="1224136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72487CB-21F1-4628-AE37-363FCD2E5925}"/>
              </a:ext>
            </a:extLst>
          </p:cNvPr>
          <p:cNvSpPr txBox="1"/>
          <p:nvPr/>
        </p:nvSpPr>
        <p:spPr>
          <a:xfrm>
            <a:off x="6732240" y="443711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以後繰り返し</a:t>
            </a:r>
          </a:p>
        </p:txBody>
      </p:sp>
    </p:spTree>
    <p:extLst>
      <p:ext uri="{BB962C8B-B14F-4D97-AF65-F5344CB8AC3E}">
        <p14:creationId xmlns:p14="http://schemas.microsoft.com/office/powerpoint/2010/main" val="1639209602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7892</TotalTime>
  <Words>845</Words>
  <Application>Microsoft Office PowerPoint</Application>
  <PresentationFormat>画面に合わせる (4:3)</PresentationFormat>
  <Paragraphs>143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HGｺﾞｼｯｸE</vt:lpstr>
      <vt:lpstr>游ゴシック</vt:lpstr>
      <vt:lpstr>Arial</vt:lpstr>
      <vt:lpstr>Consolas</vt:lpstr>
      <vt:lpstr>Lucida Console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1427</cp:revision>
  <dcterms:created xsi:type="dcterms:W3CDTF">2019-01-02T05:23:01Z</dcterms:created>
  <dcterms:modified xsi:type="dcterms:W3CDTF">2021-09-28T09:52:41Z</dcterms:modified>
</cp:coreProperties>
</file>