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sldIdLst>
    <p:sldId id="256" r:id="rId2"/>
    <p:sldId id="298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>
        <p:scale>
          <a:sx n="67" d="100"/>
          <a:sy n="67" d="100"/>
        </p:scale>
        <p:origin x="14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9/27/2021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コマンドラインの使い方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1475656" y="2132856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95536" y="2276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2550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30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F97BC2-BA6C-4127-959D-57F8172DC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11BE7-0D9C-4521-B5EC-BF5266B51E24}"/>
              </a:ext>
            </a:extLst>
          </p:cNvPr>
          <p:cNvSpPr txBox="1"/>
          <p:nvPr/>
        </p:nvSpPr>
        <p:spPr>
          <a:xfrm>
            <a:off x="323528" y="119675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特別なディレクトリ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A4B3E5-4EE3-4670-9FB0-20C80EC03C27}"/>
              </a:ext>
            </a:extLst>
          </p:cNvPr>
          <p:cNvSpPr txBox="1"/>
          <p:nvPr/>
        </p:nvSpPr>
        <p:spPr>
          <a:xfrm>
            <a:off x="805788" y="19696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739A51-889D-4C1C-8DD6-EEE53DE4A898}"/>
              </a:ext>
            </a:extLst>
          </p:cNvPr>
          <p:cNvSpPr txBox="1"/>
          <p:nvPr/>
        </p:nvSpPr>
        <p:spPr>
          <a:xfrm>
            <a:off x="755576" y="254574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E13DF-D528-43D3-9902-09A00540A425}"/>
              </a:ext>
            </a:extLst>
          </p:cNvPr>
          <p:cNvSpPr txBox="1"/>
          <p:nvPr/>
        </p:nvSpPr>
        <p:spPr>
          <a:xfrm>
            <a:off x="1403648" y="19888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47B57B-C152-4317-B31C-3D0C1BC29C1A}"/>
              </a:ext>
            </a:extLst>
          </p:cNvPr>
          <p:cNvSpPr txBox="1"/>
          <p:nvPr/>
        </p:nvSpPr>
        <p:spPr>
          <a:xfrm>
            <a:off x="1403648" y="25457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カレントディレクトリの親ディレクトリ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819AA-514C-459A-808B-07622C26DE3A}"/>
              </a:ext>
            </a:extLst>
          </p:cNvPr>
          <p:cNvSpPr txBox="1"/>
          <p:nvPr/>
        </p:nvSpPr>
        <p:spPr>
          <a:xfrm>
            <a:off x="251520" y="378904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相対パスで「真下」以外のパスを指定するのに使用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58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2123728" y="3501008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131840" y="35730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09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321821-D1EE-4730-AFE4-563B916FA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コマンドプロンプト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BF906C-9E62-4A37-A173-DFCA4BEFAAC5}"/>
              </a:ext>
            </a:extLst>
          </p:cNvPr>
          <p:cNvSpPr txBox="1"/>
          <p:nvPr/>
        </p:nvSpPr>
        <p:spPr>
          <a:xfrm>
            <a:off x="395536" y="170080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シェルにおいて、ユーザからの入力待ちを示すもの</a:t>
            </a:r>
            <a:endParaRPr lang="en-US" altLang="ja-JP" sz="2800"/>
          </a:p>
          <a:p>
            <a:r>
              <a:rPr lang="en-US" sz="2800"/>
              <a:t>Git Bash</a:t>
            </a:r>
            <a:r>
              <a:rPr lang="ja-JP" altLang="en-US" sz="2800"/>
              <a:t>では、「</a:t>
            </a:r>
            <a:r>
              <a:rPr lang="en-US" altLang="ja-JP" sz="2800"/>
              <a:t>$</a:t>
            </a:r>
            <a:r>
              <a:rPr lang="ja-JP" altLang="en-US" sz="2800"/>
              <a:t>」の隣でカーソルが点滅する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18FB61-3959-4BA9-9ED5-5F4C162D53A6}"/>
              </a:ext>
            </a:extLst>
          </p:cNvPr>
          <p:cNvSpPr txBox="1"/>
          <p:nvPr/>
        </p:nvSpPr>
        <p:spPr>
          <a:xfrm>
            <a:off x="1259632" y="4797152"/>
            <a:ext cx="628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Consolas" panose="020B0609020204030204" pitchFamily="49" charset="0"/>
              </a:rPr>
              <a:t>$ ls –la dir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B9E2E-706E-4B98-B51C-213008A7554E}"/>
              </a:ext>
            </a:extLst>
          </p:cNvPr>
          <p:cNvSpPr txBox="1"/>
          <p:nvPr/>
        </p:nvSpPr>
        <p:spPr>
          <a:xfrm>
            <a:off x="107504" y="1052736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コマンドプロンプト </a:t>
            </a:r>
            <a:r>
              <a:rPr lang="en-US" altLang="ja-JP" sz="2800">
                <a:solidFill>
                  <a:srgbClr val="011893"/>
                </a:solidFill>
              </a:rPr>
              <a:t>(command prompt)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F72E76-C79D-4BC0-B738-445FA8E994F0}"/>
              </a:ext>
            </a:extLst>
          </p:cNvPr>
          <p:cNvSpPr txBox="1"/>
          <p:nvPr/>
        </p:nvSpPr>
        <p:spPr>
          <a:xfrm>
            <a:off x="107504" y="2780928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 </a:t>
            </a:r>
            <a:r>
              <a:rPr lang="en-US" altLang="ja-JP" sz="2800">
                <a:solidFill>
                  <a:srgbClr val="011893"/>
                </a:solidFill>
              </a:rPr>
              <a:t>(command)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BAB7A2-DADC-4F01-A461-18D9C2717CF1}"/>
              </a:ext>
            </a:extLst>
          </p:cNvPr>
          <p:cNvSpPr txBox="1"/>
          <p:nvPr/>
        </p:nvSpPr>
        <p:spPr>
          <a:xfrm>
            <a:off x="395536" y="34290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プロンプトに入力する命令</a:t>
            </a:r>
            <a:endParaRPr lang="en-US" altLang="ja-JP" sz="2800"/>
          </a:p>
          <a:p>
            <a:r>
              <a:rPr lang="ja-JP" altLang="en-US" sz="2800"/>
              <a:t>引数</a:t>
            </a:r>
            <a:r>
              <a:rPr lang="en-US" altLang="ja-JP" sz="2800"/>
              <a:t>(</a:t>
            </a:r>
            <a:r>
              <a:rPr lang="ja-JP" altLang="en-US" sz="2800"/>
              <a:t>ひきすう</a:t>
            </a:r>
            <a:r>
              <a:rPr lang="en-US" altLang="ja-JP" sz="2800"/>
              <a:t>)</a:t>
            </a:r>
            <a:r>
              <a:rPr lang="ja-JP" altLang="en-US" sz="2800"/>
              <a:t>やオプションを指定できる</a:t>
            </a:r>
            <a:endParaRPr lang="en-US" altLang="ja-JP" sz="28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D47D1A-4CDF-4747-97BD-80967FFAF09E}"/>
              </a:ext>
            </a:extLst>
          </p:cNvPr>
          <p:cNvCxnSpPr>
            <a:cxnSpLocks/>
          </p:cNvCxnSpPr>
          <p:nvPr/>
        </p:nvCxnSpPr>
        <p:spPr>
          <a:xfrm flipH="1">
            <a:off x="1187624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3DE629-FAC9-473C-A2EA-463006D90866}"/>
              </a:ext>
            </a:extLst>
          </p:cNvPr>
          <p:cNvSpPr txBox="1"/>
          <p:nvPr/>
        </p:nvSpPr>
        <p:spPr>
          <a:xfrm>
            <a:off x="971600" y="59492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0042702-BF7A-406C-A706-C8E46BA49FAC}"/>
              </a:ext>
            </a:extLst>
          </p:cNvPr>
          <p:cNvCxnSpPr>
            <a:cxnSpLocks/>
          </p:cNvCxnSpPr>
          <p:nvPr/>
        </p:nvCxnSpPr>
        <p:spPr>
          <a:xfrm flipH="1">
            <a:off x="2483768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A89A67-FD01-478E-B469-5780800826C1}"/>
              </a:ext>
            </a:extLst>
          </p:cNvPr>
          <p:cNvSpPr txBox="1"/>
          <p:nvPr/>
        </p:nvSpPr>
        <p:spPr>
          <a:xfrm>
            <a:off x="2339752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コマンド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6D9066-DC22-40A7-AD22-433752D8F6DD}"/>
              </a:ext>
            </a:extLst>
          </p:cNvPr>
          <p:cNvCxnSpPr>
            <a:cxnSpLocks/>
          </p:cNvCxnSpPr>
          <p:nvPr/>
        </p:nvCxnSpPr>
        <p:spPr>
          <a:xfrm flipH="1">
            <a:off x="377991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AAC833-2C43-45C3-A8EE-C104B65BF1BC}"/>
              </a:ext>
            </a:extLst>
          </p:cNvPr>
          <p:cNvSpPr txBox="1"/>
          <p:nvPr/>
        </p:nvSpPr>
        <p:spPr>
          <a:xfrm>
            <a:off x="3851920" y="59492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オプション</a:t>
            </a:r>
            <a:endParaRPr lang="en-US" sz="200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3CFC207-C639-4513-BA21-7923B69FF99F}"/>
              </a:ext>
            </a:extLst>
          </p:cNvPr>
          <p:cNvCxnSpPr>
            <a:cxnSpLocks/>
          </p:cNvCxnSpPr>
          <p:nvPr/>
        </p:nvCxnSpPr>
        <p:spPr>
          <a:xfrm flipH="1">
            <a:off x="594015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95BAB0-8AA5-4B65-BE09-D85778735A81}"/>
              </a:ext>
            </a:extLst>
          </p:cNvPr>
          <p:cNvSpPr txBox="1"/>
          <p:nvPr/>
        </p:nvSpPr>
        <p:spPr>
          <a:xfrm>
            <a:off x="6300192" y="59492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53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C7A215-D503-4E07-844D-136EB635D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6A9378-3808-4A27-888C-C125C452E925}"/>
              </a:ext>
            </a:extLst>
          </p:cNvPr>
          <p:cNvSpPr txBox="1"/>
          <p:nvPr/>
        </p:nvSpPr>
        <p:spPr>
          <a:xfrm>
            <a:off x="251520" y="112474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指定したディレクトリ内のファイルやディレクトリを表示する</a:t>
            </a:r>
            <a:endParaRPr lang="en-US" altLang="ja-JP" sz="2400"/>
          </a:p>
          <a:p>
            <a:r>
              <a:rPr lang="ja-JP" altLang="en-US" sz="2400"/>
              <a:t>引数を指定しない場合はカレントディレクトリ直下を表示する</a:t>
            </a:r>
            <a:endParaRPr lang="en-US" sz="24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ABDD30B9-3A04-4075-B378-38BC79AC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086B2A-957D-4052-9C05-785D55E88547}"/>
              </a:ext>
            </a:extLst>
          </p:cNvPr>
          <p:cNvSpPr txBox="1"/>
          <p:nvPr/>
        </p:nvSpPr>
        <p:spPr>
          <a:xfrm>
            <a:off x="5207124" y="4005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54B7AC9-8EA1-4A5C-A398-DD948898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B4E2E7-F02E-4091-A8C0-2EFC1700AFD7}"/>
              </a:ext>
            </a:extLst>
          </p:cNvPr>
          <p:cNvSpPr txBox="1"/>
          <p:nvPr/>
        </p:nvSpPr>
        <p:spPr>
          <a:xfrm>
            <a:off x="5207124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75C12749-4674-448E-A80B-6F4E1E4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8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698BB-98A8-4F61-9BF2-2DA20DF80939}"/>
              </a:ext>
            </a:extLst>
          </p:cNvPr>
          <p:cNvSpPr txBox="1"/>
          <p:nvPr/>
        </p:nvSpPr>
        <p:spPr>
          <a:xfrm>
            <a:off x="6172093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DEE3EBF3-164A-4C03-8905-A4C3B186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40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79E9D-5B5F-4E6F-8152-0F90C8BEAAB4}"/>
              </a:ext>
            </a:extLst>
          </p:cNvPr>
          <p:cNvSpPr txBox="1"/>
          <p:nvPr/>
        </p:nvSpPr>
        <p:spPr>
          <a:xfrm>
            <a:off x="6935316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1234DFA-6E99-4C15-8C3C-BD314D5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52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65517A-0168-4593-A366-110A747671B0}"/>
              </a:ext>
            </a:extLst>
          </p:cNvPr>
          <p:cNvSpPr txBox="1"/>
          <p:nvPr/>
        </p:nvSpPr>
        <p:spPr>
          <a:xfrm>
            <a:off x="7943428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CCF55761-89F1-4D9C-9719-5B1AF09F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32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7039A1-379A-4EC1-8ED0-DEDD5EDE287A}"/>
              </a:ext>
            </a:extLst>
          </p:cNvPr>
          <p:cNvSpPr txBox="1"/>
          <p:nvPr/>
        </p:nvSpPr>
        <p:spPr>
          <a:xfrm>
            <a:off x="5098157" y="643016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0909D43-E0D4-46CB-9552-E0510276755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4750" y="416660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CD70154-9B94-465D-9207-2C54B780439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47285" y="371406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4C428C3-B93B-4742-AE58-0C57AE03343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851341" y="321000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F9CBEDF-CF4A-46D8-BB2C-2A78383A471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60332" y="450101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3442DEE-7471-495B-BD2C-CB2267F2FE37}"/>
              </a:ext>
            </a:extLst>
          </p:cNvPr>
          <p:cNvCxnSpPr/>
          <p:nvPr/>
        </p:nvCxnSpPr>
        <p:spPr>
          <a:xfrm>
            <a:off x="5567164" y="537321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84DB86-E8D4-4DF5-AFEE-0BD8111DB51B}"/>
              </a:ext>
            </a:extLst>
          </p:cNvPr>
          <p:cNvSpPr/>
          <p:nvPr/>
        </p:nvSpPr>
        <p:spPr>
          <a:xfrm>
            <a:off x="5063108" y="378904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DC870E-C403-4A3D-809D-6F1F75DD5E09}"/>
              </a:ext>
            </a:extLst>
          </p:cNvPr>
          <p:cNvSpPr txBox="1"/>
          <p:nvPr/>
        </p:nvSpPr>
        <p:spPr>
          <a:xfrm>
            <a:off x="4703068" y="34290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90515C7-C330-4DA9-987D-55A6EFBF4D3A}"/>
              </a:ext>
            </a:extLst>
          </p:cNvPr>
          <p:cNvSpPr/>
          <p:nvPr/>
        </p:nvSpPr>
        <p:spPr>
          <a:xfrm>
            <a:off x="5063108" y="4581128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76794B-4758-4B24-AB81-0B30140466FA}"/>
              </a:ext>
            </a:extLst>
          </p:cNvPr>
          <p:cNvSpPr txBox="1"/>
          <p:nvPr/>
        </p:nvSpPr>
        <p:spPr>
          <a:xfrm>
            <a:off x="6575276" y="407707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44C064-3042-4338-A6D4-7E3DF78A5488}"/>
              </a:ext>
            </a:extLst>
          </p:cNvPr>
          <p:cNvSpPr txBox="1"/>
          <p:nvPr/>
        </p:nvSpPr>
        <p:spPr>
          <a:xfrm>
            <a:off x="107504" y="2060848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引数 </a:t>
            </a:r>
            <a:r>
              <a:rPr lang="en-US" altLang="ja-JP" sz="2800">
                <a:solidFill>
                  <a:srgbClr val="011893"/>
                </a:solidFill>
              </a:rPr>
              <a:t>(argument)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540060-1655-4355-8049-F67AA4E57357}"/>
              </a:ext>
            </a:extLst>
          </p:cNvPr>
          <p:cNvSpPr txBox="1"/>
          <p:nvPr/>
        </p:nvSpPr>
        <p:spPr>
          <a:xfrm>
            <a:off x="611560" y="2636912"/>
            <a:ext cx="446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コマンドの直接の目的語</a:t>
            </a:r>
            <a:endParaRPr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167737-2198-46A5-B530-04CE9342B60A}"/>
              </a:ext>
            </a:extLst>
          </p:cNvPr>
          <p:cNvSpPr txBox="1"/>
          <p:nvPr/>
        </p:nvSpPr>
        <p:spPr>
          <a:xfrm>
            <a:off x="35496" y="3790781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49958-E0E0-4FA6-BC1F-1EC61F74B1CD}"/>
              </a:ext>
            </a:extLst>
          </p:cNvPr>
          <p:cNvSpPr txBox="1"/>
          <p:nvPr/>
        </p:nvSpPr>
        <p:spPr>
          <a:xfrm>
            <a:off x="35496" y="4869160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dir1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</p:spTree>
    <p:extLst>
      <p:ext uri="{BB962C8B-B14F-4D97-AF65-F5344CB8AC3E}">
        <p14:creationId xmlns:p14="http://schemas.microsoft.com/office/powerpoint/2010/main" val="12705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96CD69-5867-4B86-8DFB-A4FFAC926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0CBA2-70C7-45A6-BFE5-E8AFF2FEF531}"/>
              </a:ext>
            </a:extLst>
          </p:cNvPr>
          <p:cNvSpPr txBox="1"/>
          <p:nvPr/>
        </p:nvSpPr>
        <p:spPr>
          <a:xfrm>
            <a:off x="179512" y="836712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オプション </a:t>
            </a:r>
            <a:r>
              <a:rPr lang="en-US" altLang="ja-JP" sz="2800">
                <a:solidFill>
                  <a:srgbClr val="011893"/>
                </a:solidFill>
              </a:rPr>
              <a:t>(option)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4F77A0-44C9-443C-AB46-23F918BEF6D2}"/>
              </a:ext>
            </a:extLst>
          </p:cNvPr>
          <p:cNvSpPr txBox="1"/>
          <p:nvPr/>
        </p:nvSpPr>
        <p:spPr>
          <a:xfrm>
            <a:off x="539552" y="1412776"/>
            <a:ext cx="511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コマンドの振る舞いを変えるもの</a:t>
            </a:r>
            <a:endParaRPr lang="en-US" altLang="ja-JP" sz="2400"/>
          </a:p>
          <a:p>
            <a:r>
              <a:rPr lang="ja-JP" altLang="en-US" sz="2400"/>
              <a:t>ハイフンに続けて渡す</a:t>
            </a:r>
            <a:endParaRPr lang="en-US" altLang="ja-JP" sz="2400"/>
          </a:p>
          <a:p>
            <a:r>
              <a:rPr lang="ja-JP" altLang="en-US" sz="2400"/>
              <a:t>一度に複数指定することもできる</a:t>
            </a:r>
            <a:endParaRPr lang="en-US" altLang="ja-JP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E7598-ACAE-40B3-82CF-9DF50B1E7280}"/>
              </a:ext>
            </a:extLst>
          </p:cNvPr>
          <p:cNvSpPr txBox="1"/>
          <p:nvPr/>
        </p:nvSpPr>
        <p:spPr>
          <a:xfrm>
            <a:off x="323528" y="3429000"/>
            <a:ext cx="797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-l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file1.txt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file2.txt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29678-033F-4DD8-B783-34F52F68D753}"/>
              </a:ext>
            </a:extLst>
          </p:cNvPr>
          <p:cNvSpPr txBox="1"/>
          <p:nvPr/>
        </p:nvSpPr>
        <p:spPr>
          <a:xfrm>
            <a:off x="323528" y="5949280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-a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17EB8B-CEB5-42C0-ABD4-B48FB6BC8853}"/>
              </a:ext>
            </a:extLst>
          </p:cNvPr>
          <p:cNvSpPr txBox="1"/>
          <p:nvPr/>
        </p:nvSpPr>
        <p:spPr>
          <a:xfrm>
            <a:off x="323528" y="278092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B69844-C716-4864-978A-B2CC3623CD16}"/>
              </a:ext>
            </a:extLst>
          </p:cNvPr>
          <p:cNvSpPr txBox="1"/>
          <p:nvPr/>
        </p:nvSpPr>
        <p:spPr>
          <a:xfrm>
            <a:off x="899592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リスト表示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9EE242-62EE-4C07-B010-8D35CE61D0F4}"/>
              </a:ext>
            </a:extLst>
          </p:cNvPr>
          <p:cNvSpPr txBox="1"/>
          <p:nvPr/>
        </p:nvSpPr>
        <p:spPr>
          <a:xfrm>
            <a:off x="395536" y="542606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F660F6-4F4F-44C0-A24D-84539097F730}"/>
              </a:ext>
            </a:extLst>
          </p:cNvPr>
          <p:cNvSpPr txBox="1"/>
          <p:nvPr/>
        </p:nvSpPr>
        <p:spPr>
          <a:xfrm>
            <a:off x="971600" y="544522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隠しファイルも表示する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172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1EA244D-1103-4076-BE40-3DF47C28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エラーメッセージ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D2AB4F-0988-42C0-B3A8-7EB68ED3743F}"/>
              </a:ext>
            </a:extLst>
          </p:cNvPr>
          <p:cNvSpPr txBox="1"/>
          <p:nvPr/>
        </p:nvSpPr>
        <p:spPr>
          <a:xfrm>
            <a:off x="539552" y="119675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できない操作を指示するとエラーが表示される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37C5F-0922-4B8B-840A-40E0FD247167}"/>
              </a:ext>
            </a:extLst>
          </p:cNvPr>
          <p:cNvSpPr txBox="1"/>
          <p:nvPr/>
        </p:nvSpPr>
        <p:spPr>
          <a:xfrm>
            <a:off x="107504" y="278092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non-existing-dir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ls: cannot access 'non-existing-dir': No such file or directory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5196C1-2FBF-4FE6-B033-2A6DC0C510D6}"/>
              </a:ext>
            </a:extLst>
          </p:cNvPr>
          <p:cNvSpPr txBox="1"/>
          <p:nvPr/>
        </p:nvSpPr>
        <p:spPr>
          <a:xfrm>
            <a:off x="107504" y="2060848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例： </a:t>
            </a:r>
            <a:r>
              <a:rPr lang="en-US" altLang="ja-JP" sz="2800"/>
              <a:t>ls</a:t>
            </a:r>
            <a:r>
              <a:rPr lang="ja-JP" altLang="en-US" sz="2800"/>
              <a:t>の引数に存在しないディレクトリを指定した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E4916-551F-4240-97C6-E7597B3EDD04}"/>
              </a:ext>
            </a:extLst>
          </p:cNvPr>
          <p:cNvSpPr txBox="1"/>
          <p:nvPr/>
        </p:nvSpPr>
        <p:spPr>
          <a:xfrm>
            <a:off x="251520" y="3717032"/>
            <a:ext cx="7263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エラーの現象と理由が表示される</a:t>
            </a:r>
            <a:endParaRPr lang="en-US" altLang="ja-JP" sz="2400"/>
          </a:p>
          <a:p>
            <a:r>
              <a:rPr lang="ja-JP" altLang="en-US" sz="2400"/>
              <a:t>現象：</a:t>
            </a:r>
            <a:r>
              <a:rPr lang="en-US" altLang="ja-JP" sz="2400"/>
              <a:t>non-existing-dir</a:t>
            </a:r>
            <a:r>
              <a:rPr lang="ja-JP" altLang="en-US" sz="2400"/>
              <a:t>にアクセスできない</a:t>
            </a:r>
            <a:endParaRPr lang="en-US" altLang="ja-JP" sz="2400"/>
          </a:p>
          <a:p>
            <a:r>
              <a:rPr lang="ja-JP" altLang="en-US" sz="2400"/>
              <a:t>理由：そんなファイルやディレクトリが存在しない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950EAA-96C5-415A-BA70-43E989FBEB11}"/>
              </a:ext>
            </a:extLst>
          </p:cNvPr>
          <p:cNvSpPr txBox="1"/>
          <p:nvPr/>
        </p:nvSpPr>
        <p:spPr>
          <a:xfrm>
            <a:off x="539552" y="5157192"/>
            <a:ext cx="8084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エラーメッセージは平易な英語なので読めるはず</a:t>
            </a:r>
            <a:endParaRPr lang="en-US" altLang="ja-JP" sz="2800"/>
          </a:p>
          <a:p>
            <a:r>
              <a:rPr lang="ja-JP" altLang="en-US" sz="2800"/>
              <a:t>ちゃんと読むのが脱初心者への近道</a:t>
            </a:r>
            <a:endParaRPr lang="en-US" altLang="ja-JP" sz="2800"/>
          </a:p>
          <a:p>
            <a:r>
              <a:rPr lang="ja-JP" altLang="en-US" sz="2800"/>
              <a:t>→ </a:t>
            </a:r>
            <a:r>
              <a:rPr lang="ja-JP" altLang="en-US" sz="2800">
                <a:solidFill>
                  <a:srgbClr val="FF0000"/>
                </a:solidFill>
              </a:rPr>
              <a:t>読め！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52F03B-A329-4206-A0BD-EC917895D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26413-2CC6-4E1D-8CCB-CF35B6FC7C9C}"/>
              </a:ext>
            </a:extLst>
          </p:cNvPr>
          <p:cNvSpPr txBox="1"/>
          <p:nvPr/>
        </p:nvSpPr>
        <p:spPr>
          <a:xfrm>
            <a:off x="251520" y="1124744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引数で指定したディレクトリをカレントディレクトリとする</a:t>
            </a:r>
            <a:endParaRPr lang="en-US" altLang="ja-JP" sz="2400"/>
          </a:p>
          <a:p>
            <a:r>
              <a:rPr lang="ja-JP" altLang="en-US" sz="2400"/>
              <a:t>引数を指定しない場合はホームディレクトリへ移動する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7076BB-2B48-4650-8605-A56B259D3101}"/>
              </a:ext>
            </a:extLst>
          </p:cNvPr>
          <p:cNvSpPr txBox="1"/>
          <p:nvPr/>
        </p:nvSpPr>
        <p:spPr>
          <a:xfrm>
            <a:off x="251520" y="3645024"/>
            <a:ext cx="3456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dir1</a:t>
            </a:r>
          </a:p>
          <a:p>
            <a:endParaRPr lang="en-US" sz="2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A477FD85-42CC-4F3D-8CD1-4E9685A3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1E1EBC-CFC2-4959-A544-CEAED430A914}"/>
              </a:ext>
            </a:extLst>
          </p:cNvPr>
          <p:cNvSpPr txBox="1"/>
          <p:nvPr/>
        </p:nvSpPr>
        <p:spPr>
          <a:xfrm>
            <a:off x="5220072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E6A6D1A4-9EC6-4046-B868-59B9165D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B44B43-ADB7-415D-9970-AFC1B9E89D5F}"/>
              </a:ext>
            </a:extLst>
          </p:cNvPr>
          <p:cNvSpPr txBox="1"/>
          <p:nvPr/>
        </p:nvSpPr>
        <p:spPr>
          <a:xfrm>
            <a:off x="5220072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C66ECC57-4FE4-4A34-96B6-BBF47332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F75030-14B1-47C4-868F-8DA2741B5103}"/>
              </a:ext>
            </a:extLst>
          </p:cNvPr>
          <p:cNvSpPr txBox="1"/>
          <p:nvPr/>
        </p:nvSpPr>
        <p:spPr>
          <a:xfrm>
            <a:off x="6185041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4DDB810-BD73-4ADC-9894-8A764BA8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0E49A7-9B0E-45D9-8FDE-D831CA46B587}"/>
              </a:ext>
            </a:extLst>
          </p:cNvPr>
          <p:cNvSpPr txBox="1"/>
          <p:nvPr/>
        </p:nvSpPr>
        <p:spPr>
          <a:xfrm>
            <a:off x="6948264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B696740-0D2A-4D12-98C0-00B77AAD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6EACEF-CFCA-4E30-A379-A2B08AB326CD}"/>
              </a:ext>
            </a:extLst>
          </p:cNvPr>
          <p:cNvSpPr txBox="1"/>
          <p:nvPr/>
        </p:nvSpPr>
        <p:spPr>
          <a:xfrm>
            <a:off x="7956376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F7D08E77-68E4-4654-8BAD-38AD4E26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F66C6-0186-469F-938A-56FFF1487A4F}"/>
              </a:ext>
            </a:extLst>
          </p:cNvPr>
          <p:cNvSpPr txBox="1"/>
          <p:nvPr/>
        </p:nvSpPr>
        <p:spPr>
          <a:xfrm>
            <a:off x="5111105" y="48459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BBE23CC3-D07C-47C4-AF65-0E81AA17811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907698" y="25824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6BE83DB1-9F00-4D47-8E4A-22425B1D49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360233" y="21298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DA2288B-0CAC-44D2-8B45-0FDF97FE2F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6864289" y="162583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6A8FC18-3166-40A4-AFDD-3F2DE67DDC2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73280" y="29168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57E62A-94C6-4A76-A556-9AB026D6B6AC}"/>
              </a:ext>
            </a:extLst>
          </p:cNvPr>
          <p:cNvCxnSpPr/>
          <p:nvPr/>
        </p:nvCxnSpPr>
        <p:spPr>
          <a:xfrm>
            <a:off x="5580112" y="37890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0946FBB-033B-49FA-8E25-83BDFBDC1151}"/>
              </a:ext>
            </a:extLst>
          </p:cNvPr>
          <p:cNvSpPr/>
          <p:nvPr/>
        </p:nvSpPr>
        <p:spPr>
          <a:xfrm>
            <a:off x="5076056" y="32129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C255AC7-7A42-4D38-93C4-1EBA2D564163}"/>
              </a:ext>
            </a:extLst>
          </p:cNvPr>
          <p:cNvSpPr/>
          <p:nvPr/>
        </p:nvSpPr>
        <p:spPr>
          <a:xfrm>
            <a:off x="5076056" y="4149080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D5C634-9942-4ABE-9C85-EE2606F0B2CA}"/>
              </a:ext>
            </a:extLst>
          </p:cNvPr>
          <p:cNvSpPr txBox="1"/>
          <p:nvPr/>
        </p:nvSpPr>
        <p:spPr>
          <a:xfrm>
            <a:off x="6372200" y="450912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016CC62-EE95-4F89-97F4-E0A4C5E6830F}"/>
              </a:ext>
            </a:extLst>
          </p:cNvPr>
          <p:cNvCxnSpPr>
            <a:stCxn id="7" idx="1"/>
            <a:endCxn id="23" idx="1"/>
          </p:cNvCxnSpPr>
          <p:nvPr/>
        </p:nvCxnSpPr>
        <p:spPr>
          <a:xfrm rot="10800000" flipV="1">
            <a:off x="5076056" y="2605554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0FBE26-213C-4DF7-95F5-DD2CE1171D28}"/>
              </a:ext>
            </a:extLst>
          </p:cNvPr>
          <p:cNvSpPr txBox="1"/>
          <p:nvPr/>
        </p:nvSpPr>
        <p:spPr>
          <a:xfrm>
            <a:off x="3779912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45D6A-A39B-4B26-93A3-3ED02A2DD4A9}"/>
              </a:ext>
            </a:extLst>
          </p:cNvPr>
          <p:cNvSpPr txBox="1"/>
          <p:nvPr/>
        </p:nvSpPr>
        <p:spPr>
          <a:xfrm>
            <a:off x="4499992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23ECE-D39A-494B-9478-7E4502B3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702C6-4A83-48D0-B38E-1214E3747E11}"/>
              </a:ext>
            </a:extLst>
          </p:cNvPr>
          <p:cNvSpPr txBox="1"/>
          <p:nvPr/>
        </p:nvSpPr>
        <p:spPr>
          <a:xfrm>
            <a:off x="323528" y="1124744"/>
            <a:ext cx="115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8A1C42-8F6F-48BB-AC89-B2D1F8BEA20E}"/>
              </a:ext>
            </a:extLst>
          </p:cNvPr>
          <p:cNvSpPr txBox="1"/>
          <p:nvPr/>
        </p:nvSpPr>
        <p:spPr>
          <a:xfrm>
            <a:off x="683568" y="1844824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引数無しではホームディレクトリへ移動する</a:t>
            </a:r>
            <a:endParaRPr lang="en-US" altLang="ja-JP" sz="2800"/>
          </a:p>
          <a:p>
            <a:r>
              <a:rPr lang="ja-JP" altLang="en-US" sz="2800"/>
              <a:t>場所がよくわからなくなったらこれを使う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AACE0C-3259-4B16-B3C6-96E283E20F27}"/>
              </a:ext>
            </a:extLst>
          </p:cNvPr>
          <p:cNvSpPr txBox="1"/>
          <p:nvPr/>
        </p:nvSpPr>
        <p:spPr>
          <a:xfrm>
            <a:off x="323528" y="3356992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3D5583-400B-4DC2-A836-F631C5270E1B}"/>
              </a:ext>
            </a:extLst>
          </p:cNvPr>
          <p:cNvSpPr txBox="1"/>
          <p:nvPr/>
        </p:nvSpPr>
        <p:spPr>
          <a:xfrm>
            <a:off x="683568" y="400506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親ディレクトリへ移動する</a:t>
            </a:r>
            <a:endParaRPr lang="en-US" altLang="ja-JP" sz="2800"/>
          </a:p>
          <a:p>
            <a:r>
              <a:rPr lang="ja-JP" altLang="en-US" sz="2800"/>
              <a:t>よく使うので覚えておくこと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3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E2D363-B07F-4F6C-A916-5FD6D17C2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mkdir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D51CDD-F304-4BF0-9BA5-FD373C0F5791}"/>
              </a:ext>
            </a:extLst>
          </p:cNvPr>
          <p:cNvSpPr txBox="1"/>
          <p:nvPr/>
        </p:nvSpPr>
        <p:spPr>
          <a:xfrm>
            <a:off x="539552" y="1196752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引数で指定したディレクトリを作成する</a:t>
            </a:r>
            <a:endParaRPr lang="en-US" altLang="ja-JP" sz="2800"/>
          </a:p>
          <a:p>
            <a:r>
              <a:rPr lang="en-US" sz="2800"/>
              <a:t>(</a:t>
            </a:r>
            <a:r>
              <a:rPr lang="ja-JP" altLang="en-US" sz="2800"/>
              <a:t>新規作成→フォルダ</a:t>
            </a:r>
            <a:r>
              <a:rPr lang="en-US" sz="2800"/>
              <a:t>)</a:t>
            </a:r>
          </a:p>
          <a:p>
            <a:r>
              <a:rPr lang="ja-JP" altLang="en-US" sz="2800"/>
              <a:t>引数は必須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0EB7A-B7C1-4A59-B52A-FEC4EE7C184E}"/>
              </a:ext>
            </a:extLst>
          </p:cNvPr>
          <p:cNvSpPr txBox="1"/>
          <p:nvPr/>
        </p:nvSpPr>
        <p:spPr>
          <a:xfrm>
            <a:off x="251520" y="3284984"/>
            <a:ext cx="61926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mkdir dir3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dir3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4368F-4841-4DED-90B0-E02C34EBFD3A}"/>
              </a:ext>
            </a:extLst>
          </p:cNvPr>
          <p:cNvSpPr txBox="1"/>
          <p:nvPr/>
        </p:nvSpPr>
        <p:spPr>
          <a:xfrm>
            <a:off x="3707904" y="263691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を作成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F8D575-9CAE-48C1-BB71-CD0167161871}"/>
              </a:ext>
            </a:extLst>
          </p:cNvPr>
          <p:cNvSpPr txBox="1"/>
          <p:nvPr/>
        </p:nvSpPr>
        <p:spPr>
          <a:xfrm>
            <a:off x="3563888" y="5661248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が作成された</a:t>
            </a:r>
            <a:endParaRPr lang="en-US" altLang="ja-JP" sz="24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542588E-1A96-4D52-A63B-16B7CB54D0F5}"/>
              </a:ext>
            </a:extLst>
          </p:cNvPr>
          <p:cNvSpPr/>
          <p:nvPr/>
        </p:nvSpPr>
        <p:spPr>
          <a:xfrm>
            <a:off x="539552" y="4077072"/>
            <a:ext cx="1512168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4388F8-4255-45E2-A6A5-D62BCF331E1E}"/>
              </a:ext>
            </a:extLst>
          </p:cNvPr>
          <p:cNvSpPr/>
          <p:nvPr/>
        </p:nvSpPr>
        <p:spPr>
          <a:xfrm>
            <a:off x="2123728" y="4869160"/>
            <a:ext cx="936104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5F10CA91-8F91-4EEB-8659-166D3826A41B}"/>
              </a:ext>
            </a:extLst>
          </p:cNvPr>
          <p:cNvCxnSpPr>
            <a:stCxn id="6" idx="2"/>
          </p:cNvCxnSpPr>
          <p:nvPr/>
        </p:nvCxnSpPr>
        <p:spPr>
          <a:xfrm rot="5400000">
            <a:off x="3171098" y="1979200"/>
            <a:ext cx="1194519" cy="34332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05D2613-F8DA-4A1F-8CB2-4CE2F7B7B6CD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>
            <a:off x="2591780" y="5301209"/>
            <a:ext cx="972108" cy="5908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344615-8F5B-482F-B90A-CF0E3F6F7BBB}"/>
              </a:ext>
            </a:extLst>
          </p:cNvPr>
          <p:cNvSpPr txBox="1"/>
          <p:nvPr/>
        </p:nvSpPr>
        <p:spPr>
          <a:xfrm>
            <a:off x="251520" y="6309320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ディレクトリの削除は</a:t>
            </a:r>
            <a:r>
              <a:rPr lang="en-US" altLang="ja-JP"/>
              <a:t>rmdir</a:t>
            </a:r>
            <a:r>
              <a:rPr lang="ja-JP" altLang="en-US"/>
              <a:t>だが、あまり使わない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1DCC14-C0C6-4036-9D65-F5157E67B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6C665-36CC-4E81-A690-6ACFDDB1B601}"/>
              </a:ext>
            </a:extLst>
          </p:cNvPr>
          <p:cNvSpPr txBox="1"/>
          <p:nvPr/>
        </p:nvSpPr>
        <p:spPr>
          <a:xfrm>
            <a:off x="467544" y="1628800"/>
            <a:ext cx="810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Git</a:t>
            </a:r>
            <a:r>
              <a:rPr lang="ja-JP" altLang="en-US" sz="2800"/>
              <a:t>は、もともと</a:t>
            </a:r>
            <a:r>
              <a:rPr lang="en-US" altLang="ja-JP" sz="2800"/>
              <a:t>Linux</a:t>
            </a:r>
            <a:r>
              <a:rPr lang="ja-JP" altLang="en-US" sz="2800"/>
              <a:t>の開発のために作られた</a:t>
            </a:r>
            <a:endParaRPr lang="en-US" altLang="ja-JP" sz="2800"/>
          </a:p>
          <a:p>
            <a:r>
              <a:rPr lang="ja-JP" altLang="en-US" sz="2800"/>
              <a:t>コマンドラインから操作することが前提</a:t>
            </a:r>
            <a:endParaRPr lang="en-US" altLang="ja-JP" sz="2800"/>
          </a:p>
          <a:p>
            <a:r>
              <a:rPr lang="ja-JP" altLang="en-US" sz="2800"/>
              <a:t>本講義でも</a:t>
            </a:r>
            <a:r>
              <a:rPr lang="en-US" altLang="ja-JP" sz="2800"/>
              <a:t>Git</a:t>
            </a:r>
            <a:r>
              <a:rPr lang="ja-JP" altLang="en-US" sz="2800"/>
              <a:t>を主にコマンドラインから操作する</a:t>
            </a:r>
            <a:endParaRPr lang="en-US" altLang="ja-JP" sz="280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7CBD529-656D-4BC7-B09C-81FF3644A828}"/>
              </a:ext>
            </a:extLst>
          </p:cNvPr>
          <p:cNvSpPr/>
          <p:nvPr/>
        </p:nvSpPr>
        <p:spPr>
          <a:xfrm>
            <a:off x="899592" y="3356992"/>
            <a:ext cx="648072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D3744-63C6-4542-A87C-9AA83F5E6405}"/>
              </a:ext>
            </a:extLst>
          </p:cNvPr>
          <p:cNvSpPr txBox="1"/>
          <p:nvPr/>
        </p:nvSpPr>
        <p:spPr>
          <a:xfrm>
            <a:off x="1835696" y="3356992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そもそもコマンドラインとは何か？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7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DEBCC9-B04A-4428-9486-7FFA9C188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132DA2-927C-4304-8257-40A9015A5E11}"/>
              </a:ext>
            </a:extLst>
          </p:cNvPr>
          <p:cNvSpPr txBox="1"/>
          <p:nvPr/>
        </p:nvSpPr>
        <p:spPr>
          <a:xfrm>
            <a:off x="179512" y="198884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ファイルやディレクトリの移動、リネームを行う</a:t>
            </a:r>
            <a:endParaRPr lang="en-US" altLang="ja-JP" sz="2400"/>
          </a:p>
          <a:p>
            <a:r>
              <a:rPr lang="ja-JP" altLang="en-US" sz="2400"/>
              <a:t>「移動元」「移動先」と引数を二つとる</a:t>
            </a:r>
            <a:endParaRPr lang="en-US" altLang="ja-JP" sz="2400"/>
          </a:p>
          <a:p>
            <a:r>
              <a:rPr lang="ja-JP" altLang="en-US" sz="2400"/>
              <a:t>移動元は存在するファイルやディレクトリでなければならない</a:t>
            </a:r>
            <a:endParaRPr lang="en-US" altLang="ja-JP" sz="2400"/>
          </a:p>
          <a:p>
            <a:r>
              <a:rPr lang="ja-JP" altLang="en-US" sz="2400"/>
              <a:t>移動先が存在するかしないかで動作が変わる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4D60C0-B358-49F0-8345-9D7F687DDC11}"/>
              </a:ext>
            </a:extLst>
          </p:cNvPr>
          <p:cNvSpPr txBox="1"/>
          <p:nvPr/>
        </p:nvSpPr>
        <p:spPr>
          <a:xfrm>
            <a:off x="2051720" y="980728"/>
            <a:ext cx="4232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mv </a:t>
            </a:r>
            <a:r>
              <a:rPr lang="ja-JP" altLang="en-US" sz="4000"/>
              <a:t>移動元 移動先</a:t>
            </a:r>
            <a:endParaRPr 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0FE023-2354-435F-8BA3-50ED6B4BA40B}"/>
              </a:ext>
            </a:extLst>
          </p:cNvPr>
          <p:cNvSpPr txBox="1"/>
          <p:nvPr/>
        </p:nvSpPr>
        <p:spPr>
          <a:xfrm>
            <a:off x="251520" y="4221088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移動先が存在するディレクトリ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→そこに移動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移動先が存在しないファイルやディレクトリ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>
                <a:solidFill>
                  <a:srgbClr val="24292F"/>
                </a:solidFill>
                <a:latin typeface="-apple-system"/>
              </a:rPr>
              <a:t>→</a:t>
            </a:r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移動元のファイルやディレクトリを移動した上でリネーム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25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C15FC4-6A75-41E9-9144-6A1E12026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0303B108-EBAA-4B5E-A953-699BDEFB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531343-8B5E-4968-9219-78D6146802D0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7F4F179-656D-4ADF-B292-A90C723B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C2F09-C3ED-4952-9E27-E5594D781791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5A1161BD-A504-4B6E-A1DE-311566A4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486958-8942-44F8-9564-466C54C95D78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B98509F6-4528-4D69-8439-FA6E4FA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FE322-6FB0-4E5B-B5B3-7C524E823A83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FCB71963-FD03-4C9A-AA0F-A5C8E672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B004D1-8F86-46E1-A0E0-AFB8FF37F401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ABEB054B-41FC-4C24-B0B6-BB3F6F8E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5E43CB-98CE-491B-BBBF-5E0DAED7B8CC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AD109F3-95A9-4490-B98E-497D16564C0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968884B-3C2A-41EB-A79F-8993A25A824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45AE0E4-A927-4075-ADA2-3D447D25A8D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2ECA9EA-4829-4B13-9812-5B8C579C58E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8AE49B3-984B-4AFE-BBCE-FB1044FEAA64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CB5E2BD-1A65-488E-BF1B-CD4B4CB851E1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7D60A5-1E23-47C4-BF2C-B6A33E7CEE62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3492D9-6283-403D-970E-B9A7EBE677F5}"/>
              </a:ext>
            </a:extLst>
          </p:cNvPr>
          <p:cNvSpPr txBox="1"/>
          <p:nvPr/>
        </p:nvSpPr>
        <p:spPr>
          <a:xfrm>
            <a:off x="251520" y="2391271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file1.txt dir2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9E2329-E2DF-4DC5-8C3C-B03FCF582798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26" name="矢印: 左カーブ 25">
            <a:extLst>
              <a:ext uri="{FF2B5EF4-FFF2-40B4-BE49-F238E27FC236}">
                <a16:creationId xmlns:a16="http://schemas.microsoft.com/office/drawing/2014/main" id="{4379E209-68AB-4C61-8736-080441A1A38A}"/>
              </a:ext>
            </a:extLst>
          </p:cNvPr>
          <p:cNvSpPr/>
          <p:nvPr/>
        </p:nvSpPr>
        <p:spPr>
          <a:xfrm rot="5400000">
            <a:off x="3959932" y="4977172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6067E4-1204-498A-A86E-CB180E00092B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51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8277CA-1079-472C-810A-E903CC030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9F1EB7-9A92-49BF-BAF4-4ADF80C875E9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DBB02-6FD2-4534-88FD-7B45BE6A3260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2629259-A285-4F21-9820-8889A12E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371703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E3CE6C-B751-498A-9EA4-6448902DB868}"/>
              </a:ext>
            </a:extLst>
          </p:cNvPr>
          <p:cNvSpPr txBox="1"/>
          <p:nvPr/>
        </p:nvSpPr>
        <p:spPr>
          <a:xfrm>
            <a:off x="2627784" y="38610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20F2ADF-FC7F-40D4-9ED7-D286824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3B478C-C71E-4365-940C-51C5DB5CF066}"/>
              </a:ext>
            </a:extLst>
          </p:cNvPr>
          <p:cNvSpPr txBox="1"/>
          <p:nvPr/>
        </p:nvSpPr>
        <p:spPr>
          <a:xfrm>
            <a:off x="2627784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DA1D7CCC-E91A-429D-98FD-A4D64734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6F6FD-51E8-46A3-9205-54360CCD5777}"/>
              </a:ext>
            </a:extLst>
          </p:cNvPr>
          <p:cNvSpPr txBox="1"/>
          <p:nvPr/>
        </p:nvSpPr>
        <p:spPr>
          <a:xfrm>
            <a:off x="3592753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AB020BED-7F56-4CC2-B11D-90D86F7E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99ED0C-AF25-4349-A445-C936CD9C7360}"/>
              </a:ext>
            </a:extLst>
          </p:cNvPr>
          <p:cNvSpPr txBox="1"/>
          <p:nvPr/>
        </p:nvSpPr>
        <p:spPr>
          <a:xfrm>
            <a:off x="4355976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EED81E03-9D79-4EC9-AA10-8F5F6494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9C1B8-D2B6-40A8-B827-3F498439686C}"/>
              </a:ext>
            </a:extLst>
          </p:cNvPr>
          <p:cNvSpPr txBox="1"/>
          <p:nvPr/>
        </p:nvSpPr>
        <p:spPr>
          <a:xfrm>
            <a:off x="5364088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22DA800E-6246-4DA0-837E-5FED8D1F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83B9E5-8CCD-4F0A-B92E-3855261F62CF}"/>
              </a:ext>
            </a:extLst>
          </p:cNvPr>
          <p:cNvSpPr txBox="1"/>
          <p:nvPr/>
        </p:nvSpPr>
        <p:spPr>
          <a:xfrm>
            <a:off x="2518817" y="628615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D627738-87E6-4DC2-8852-5D252B5A364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315410" y="402258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18E3904C-1FD1-4146-8064-74998A7F107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3767945" y="357004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CB86970-F3BF-41ED-8475-9782D3B64F9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272001" y="306599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FF5E66-4376-45E8-B3A0-2B59D3D39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80992" y="435700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AF8F48-1B17-4C17-BB00-ED7D2D12B319}"/>
              </a:ext>
            </a:extLst>
          </p:cNvPr>
          <p:cNvCxnSpPr/>
          <p:nvPr/>
        </p:nvCxnSpPr>
        <p:spPr>
          <a:xfrm>
            <a:off x="2987824" y="522920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895E26C-642B-4963-BDC9-929016B163D2}"/>
              </a:ext>
            </a:extLst>
          </p:cNvPr>
          <p:cNvSpPr/>
          <p:nvPr/>
        </p:nvSpPr>
        <p:spPr>
          <a:xfrm>
            <a:off x="3491880" y="465313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D1DD5F-E03A-4277-85EC-82A1010EBE50}"/>
              </a:ext>
            </a:extLst>
          </p:cNvPr>
          <p:cNvSpPr txBox="1"/>
          <p:nvPr/>
        </p:nvSpPr>
        <p:spPr>
          <a:xfrm>
            <a:off x="3419872" y="32129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5" name="矢印: 左カーブ 24">
            <a:extLst>
              <a:ext uri="{FF2B5EF4-FFF2-40B4-BE49-F238E27FC236}">
                <a16:creationId xmlns:a16="http://schemas.microsoft.com/office/drawing/2014/main" id="{FD81E007-E98E-45B1-85D1-8406FB9AB0DA}"/>
              </a:ext>
            </a:extLst>
          </p:cNvPr>
          <p:cNvSpPr/>
          <p:nvPr/>
        </p:nvSpPr>
        <p:spPr>
          <a:xfrm rot="5400000">
            <a:off x="4247964" y="519319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95460A5-BB69-4FBF-9789-959E6808F074}"/>
              </a:ext>
            </a:extLst>
          </p:cNvPr>
          <p:cNvCxnSpPr>
            <a:cxnSpLocks/>
          </p:cNvCxnSpPr>
          <p:nvPr/>
        </p:nvCxnSpPr>
        <p:spPr>
          <a:xfrm>
            <a:off x="3707904" y="3717032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DE2399-0E15-4BFC-B510-F39B6459C928}"/>
              </a:ext>
            </a:extLst>
          </p:cNvPr>
          <p:cNvSpPr txBox="1"/>
          <p:nvPr/>
        </p:nvSpPr>
        <p:spPr>
          <a:xfrm>
            <a:off x="251520" y="2420888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325370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45D2D-7469-4CEA-9E90-D6226BAA7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ABA2B7-61BF-44B6-BAAC-69BCCD5F995D}"/>
              </a:ext>
            </a:extLst>
          </p:cNvPr>
          <p:cNvSpPr txBox="1"/>
          <p:nvPr/>
        </p:nvSpPr>
        <p:spPr>
          <a:xfrm>
            <a:off x="2051720" y="1052736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ファイル</a:t>
            </a:r>
            <a:endParaRPr lang="en-US" sz="32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8FBF099F-4AFB-41EB-9E66-158598BC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1E0198-B561-4EFD-92D3-64E5D34F7527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26B1572-821C-4236-8A06-E5D4917B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48F-A5F3-4980-8ABA-346C74D0505E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B1720207-8CCD-4D8B-A678-113C8E5D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69B129-9056-467F-9A85-A63B383DD5BA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B8E3F9A-6E25-4777-B31A-5C61F999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24582-7FC4-466D-97C2-EBCCB0508E58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2201630-E698-4405-A4C7-900DB4EA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CE12E6-EA4E-40DF-96E1-55CBD3BCC3E7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A49FDD5-2D74-4EC3-9B9B-1C5A9022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4E4F3B-8D2F-4572-A97F-9C81D373ACE6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13F691F-4377-4EF6-8D3A-EC26CBE6B8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D0DB23F-AFAC-457F-9C9E-C3DDCF86E5E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26E422C-5934-40E7-BB7D-418192C5AC8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3C29D9-6379-4322-B23A-7D63DF4903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CF2C7B5-3879-4D85-B431-E83D295AA919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C728C41-C77C-45E6-A7BE-C5B694D84E5D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B8EABF-390A-44D7-87D9-FC783794C0AE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6AF719-5E74-4859-93C8-8FA1A6D191F8}"/>
              </a:ext>
            </a:extLst>
          </p:cNvPr>
          <p:cNvSpPr txBox="1"/>
          <p:nvPr/>
        </p:nvSpPr>
        <p:spPr>
          <a:xfrm>
            <a:off x="251520" y="2204864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file2.txt file3.txt</a:t>
            </a:r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DD233E7A-D993-4029-9739-10D8CD7A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41BEDC-7B78-4DEF-8DCB-BA9CA6254A6E}"/>
              </a:ext>
            </a:extLst>
          </p:cNvPr>
          <p:cNvSpPr txBox="1"/>
          <p:nvPr/>
        </p:nvSpPr>
        <p:spPr>
          <a:xfrm>
            <a:off x="6444208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E52776F-6E6C-41E1-838F-DF8570F35733}"/>
              </a:ext>
            </a:extLst>
          </p:cNvPr>
          <p:cNvSpPr/>
          <p:nvPr/>
        </p:nvSpPr>
        <p:spPr>
          <a:xfrm>
            <a:off x="6012160" y="4581128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13B529-665F-43D9-818A-CAFB4B98E27C}"/>
              </a:ext>
            </a:extLst>
          </p:cNvPr>
          <p:cNvSpPr txBox="1"/>
          <p:nvPr/>
        </p:nvSpPr>
        <p:spPr>
          <a:xfrm>
            <a:off x="5796136" y="4221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リネーム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39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7AD000-8F25-4E7A-A7C0-BD90BA41E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cp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DD6E76-C162-4B68-B75C-0D4C958A2721}"/>
              </a:ext>
            </a:extLst>
          </p:cNvPr>
          <p:cNvSpPr txBox="1"/>
          <p:nvPr/>
        </p:nvSpPr>
        <p:spPr>
          <a:xfrm>
            <a:off x="395536" y="908720"/>
            <a:ext cx="820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ファイルをコピーする</a:t>
            </a:r>
            <a:endParaRPr lang="en-US" altLang="ja-JP" sz="2800"/>
          </a:p>
          <a:p>
            <a:r>
              <a:rPr lang="ja-JP" altLang="en-US" sz="2800"/>
              <a:t>移動元のファイルが消えない以外はほぼ</a:t>
            </a:r>
            <a:r>
              <a:rPr lang="en-US" altLang="ja-JP" sz="2800"/>
              <a:t>mv</a:t>
            </a:r>
            <a:r>
              <a:rPr lang="ja-JP" altLang="en-US" sz="2800"/>
              <a:t>と同じ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7CB1D655-73F7-4D82-AEDB-25733BE3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A3D295-5596-49A1-8AC5-038BFF035F89}"/>
              </a:ext>
            </a:extLst>
          </p:cNvPr>
          <p:cNvSpPr txBox="1"/>
          <p:nvPr/>
        </p:nvSpPr>
        <p:spPr>
          <a:xfrm>
            <a:off x="2339752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84CD96F-1270-4022-A1D8-23F3FC2B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2F8A08-0E70-4D39-8ABF-88696745FFC1}"/>
              </a:ext>
            </a:extLst>
          </p:cNvPr>
          <p:cNvSpPr txBox="1"/>
          <p:nvPr/>
        </p:nvSpPr>
        <p:spPr>
          <a:xfrm>
            <a:off x="2339752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66CDE48-1F71-4EF3-BA0C-E60CC9DF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270E42-C7B4-43BA-B749-DB6F70AC7FF7}"/>
              </a:ext>
            </a:extLst>
          </p:cNvPr>
          <p:cNvSpPr txBox="1"/>
          <p:nvPr/>
        </p:nvSpPr>
        <p:spPr>
          <a:xfrm>
            <a:off x="3304721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796F7EE-E31F-4DF6-B741-511D42A7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A2A77A-50D9-45BA-8348-3401603FE534}"/>
              </a:ext>
            </a:extLst>
          </p:cNvPr>
          <p:cNvSpPr txBox="1"/>
          <p:nvPr/>
        </p:nvSpPr>
        <p:spPr>
          <a:xfrm>
            <a:off x="4067944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D3CC8A89-F7FF-42E2-A0D8-DEB50954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1C753F-302C-45B7-8EC9-091FBFDFFC19}"/>
              </a:ext>
            </a:extLst>
          </p:cNvPr>
          <p:cNvSpPr txBox="1"/>
          <p:nvPr/>
        </p:nvSpPr>
        <p:spPr>
          <a:xfrm>
            <a:off x="5076056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C4BD243-4B76-4FA1-A79F-403EC32D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06350A-BD14-4BA6-A005-39AAB52917FC}"/>
              </a:ext>
            </a:extLst>
          </p:cNvPr>
          <p:cNvSpPr txBox="1"/>
          <p:nvPr/>
        </p:nvSpPr>
        <p:spPr>
          <a:xfrm>
            <a:off x="2230785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63CCE3F-8EF0-4E0B-BDB6-1286664A8B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2F9AB9F-5747-4378-9D8A-8D6CB402C7B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F18C547-EEDB-4C1B-8CBF-C5AF3A67172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63987A2-F5EA-473C-A2E5-EA8F2F32A8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5FC8BD1-E3A3-49B1-8B72-6206559280D6}"/>
              </a:ext>
            </a:extLst>
          </p:cNvPr>
          <p:cNvCxnSpPr/>
          <p:nvPr/>
        </p:nvCxnSpPr>
        <p:spPr>
          <a:xfrm>
            <a:off x="2699792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8279FA7-C00A-45FF-8355-571A74A29B6D}"/>
              </a:ext>
            </a:extLst>
          </p:cNvPr>
          <p:cNvSpPr/>
          <p:nvPr/>
        </p:nvSpPr>
        <p:spPr>
          <a:xfrm>
            <a:off x="2195736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4C1CD0-1282-4667-89ED-DBDEC57C2ADF}"/>
              </a:ext>
            </a:extLst>
          </p:cNvPr>
          <p:cNvSpPr txBox="1"/>
          <p:nvPr/>
        </p:nvSpPr>
        <p:spPr>
          <a:xfrm>
            <a:off x="1043608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B5E06B5-22AF-4C3B-A943-B8C569ACCD7D}"/>
              </a:ext>
            </a:extLst>
          </p:cNvPr>
          <p:cNvSpPr txBox="1"/>
          <p:nvPr/>
        </p:nvSpPr>
        <p:spPr>
          <a:xfrm>
            <a:off x="251520" y="1988840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cp –r dir1 dir2</a:t>
            </a:r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0E531FB6-EBB4-489C-9C32-916A9D3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411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A7C9AE1-02D7-4F14-B0C7-5E81CDADEB0E}"/>
              </a:ext>
            </a:extLst>
          </p:cNvPr>
          <p:cNvSpPr txBox="1"/>
          <p:nvPr/>
        </p:nvSpPr>
        <p:spPr>
          <a:xfrm>
            <a:off x="3304721" y="5085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7" name="Picture 2" descr="ファイルアイコン（ブランク）">
            <a:extLst>
              <a:ext uri="{FF2B5EF4-FFF2-40B4-BE49-F238E27FC236}">
                <a16:creationId xmlns:a16="http://schemas.microsoft.com/office/drawing/2014/main" id="{2D44E2CB-E997-4EA3-A4DA-745E279B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9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D67D0E4-7690-4E87-BBFB-8B6B8F85CDDA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655760" y="5581139"/>
            <a:ext cx="2169" cy="224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CD0F5E-EC57-4DC9-85A7-2267FE0EC8AA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3657929" y="4645035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25BC05-2650-4EA0-AFC7-82E50BE8AAE9}"/>
              </a:ext>
            </a:extLst>
          </p:cNvPr>
          <p:cNvSpPr txBox="1"/>
          <p:nvPr/>
        </p:nvSpPr>
        <p:spPr>
          <a:xfrm>
            <a:off x="3131840" y="6406207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88F9256-2CDB-469F-8569-2D339735BE01}"/>
              </a:ext>
            </a:extLst>
          </p:cNvPr>
          <p:cNvSpPr/>
          <p:nvPr/>
        </p:nvSpPr>
        <p:spPr>
          <a:xfrm>
            <a:off x="2195736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A09DD12-1F6C-4B21-BB2F-808937D77AE5}"/>
              </a:ext>
            </a:extLst>
          </p:cNvPr>
          <p:cNvSpPr/>
          <p:nvPr/>
        </p:nvSpPr>
        <p:spPr>
          <a:xfrm>
            <a:off x="3203848" y="4769768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8730074-F957-4EC3-A494-A6B7A40A2C62}"/>
              </a:ext>
            </a:extLst>
          </p:cNvPr>
          <p:cNvSpPr/>
          <p:nvPr/>
        </p:nvSpPr>
        <p:spPr>
          <a:xfrm rot="2952038">
            <a:off x="2834478" y="4569827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C1DF97-CD67-41E5-9E70-5B28F16E89A9}"/>
              </a:ext>
            </a:extLst>
          </p:cNvPr>
          <p:cNvSpPr txBox="1"/>
          <p:nvPr/>
        </p:nvSpPr>
        <p:spPr>
          <a:xfrm>
            <a:off x="3995936" y="2636912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ディレクトリのコピーには</a:t>
            </a:r>
            <a:r>
              <a:rPr lang="en-US" altLang="ja-JP"/>
              <a:t>-r</a:t>
            </a:r>
            <a:r>
              <a:rPr lang="ja-JP" altLang="en-US"/>
              <a:t>オプションが必要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3D186F-033B-4E9D-970A-CA6E39B22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95298F-E918-4843-92C5-99D9F2D02A51}"/>
              </a:ext>
            </a:extLst>
          </p:cNvPr>
          <p:cNvSpPr txBox="1"/>
          <p:nvPr/>
        </p:nvSpPr>
        <p:spPr>
          <a:xfrm>
            <a:off x="395536" y="1052736"/>
            <a:ext cx="724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ファイルやディレクトリを削除する</a:t>
            </a:r>
            <a:endParaRPr lang="en-US" altLang="ja-JP" sz="2800"/>
          </a:p>
          <a:p>
            <a:r>
              <a:rPr lang="ja-JP" altLang="en-US" sz="2800"/>
              <a:t>ディレクトリの削除には</a:t>
            </a:r>
            <a:r>
              <a:rPr lang="en-US" altLang="ja-JP" sz="2800"/>
              <a:t>-r</a:t>
            </a:r>
            <a:r>
              <a:rPr lang="ja-JP" altLang="en-US" sz="2800"/>
              <a:t>オプションが必要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772A356-CF4D-4DB2-A5CC-E9BBA8EE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DB40DE-A2AD-4662-9C20-2DA99A70F5AB}"/>
              </a:ext>
            </a:extLst>
          </p:cNvPr>
          <p:cNvSpPr txBox="1"/>
          <p:nvPr/>
        </p:nvSpPr>
        <p:spPr>
          <a:xfrm>
            <a:off x="4644008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1010DC7-0E3E-4124-BD77-81DA683C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B490A5-1601-4A50-80A7-B5246FF31E15}"/>
              </a:ext>
            </a:extLst>
          </p:cNvPr>
          <p:cNvSpPr txBox="1"/>
          <p:nvPr/>
        </p:nvSpPr>
        <p:spPr>
          <a:xfrm>
            <a:off x="4644008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8E5FE1A0-A0A7-4694-9C47-C2E9F5AF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6065F8-6320-48BC-864D-6BF5A1618117}"/>
              </a:ext>
            </a:extLst>
          </p:cNvPr>
          <p:cNvSpPr txBox="1"/>
          <p:nvPr/>
        </p:nvSpPr>
        <p:spPr>
          <a:xfrm>
            <a:off x="5608977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D8E06F9-20F1-433E-BF93-316D31E3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C2BDA2-6597-4797-8E08-0FB7475D124F}"/>
              </a:ext>
            </a:extLst>
          </p:cNvPr>
          <p:cNvSpPr txBox="1"/>
          <p:nvPr/>
        </p:nvSpPr>
        <p:spPr>
          <a:xfrm>
            <a:off x="6372200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A35C0925-8075-48BE-B8E3-9B7A0200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01BBB9-8657-45AB-A21C-EA4F49E45818}"/>
              </a:ext>
            </a:extLst>
          </p:cNvPr>
          <p:cNvSpPr txBox="1"/>
          <p:nvPr/>
        </p:nvSpPr>
        <p:spPr>
          <a:xfrm>
            <a:off x="7380312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944010B-3E05-4F46-8216-66EF1ED3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916EAA-0917-47CC-A582-FDA8B72BBDF1}"/>
              </a:ext>
            </a:extLst>
          </p:cNvPr>
          <p:cNvSpPr txBox="1"/>
          <p:nvPr/>
        </p:nvSpPr>
        <p:spPr>
          <a:xfrm>
            <a:off x="4535041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D8E1BC1-FB05-4586-8EDB-0A224273F3B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331634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B5219BA5-32A2-45A0-B16C-FB667C45D3A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784169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B06CD51-10E6-4524-BDC9-983071B1D21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288225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1BD95D2-EEFB-42D8-B126-B92AC8D21D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997216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8111B11-02C4-49C4-ADE9-AD09E73AFFA8}"/>
              </a:ext>
            </a:extLst>
          </p:cNvPr>
          <p:cNvCxnSpPr/>
          <p:nvPr/>
        </p:nvCxnSpPr>
        <p:spPr>
          <a:xfrm>
            <a:off x="5004048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26E21A4-B9C7-4731-9316-5629C399BAEC}"/>
              </a:ext>
            </a:extLst>
          </p:cNvPr>
          <p:cNvSpPr/>
          <p:nvPr/>
        </p:nvSpPr>
        <p:spPr>
          <a:xfrm>
            <a:off x="4499992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0B56E0-01D7-4E4C-8C9B-A935CC8D2C18}"/>
              </a:ext>
            </a:extLst>
          </p:cNvPr>
          <p:cNvSpPr txBox="1"/>
          <p:nvPr/>
        </p:nvSpPr>
        <p:spPr>
          <a:xfrm>
            <a:off x="4139952" y="263691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AC1EA14-CB4A-47B6-A5B6-08B1B1B24ABE}"/>
              </a:ext>
            </a:extLst>
          </p:cNvPr>
          <p:cNvSpPr/>
          <p:nvPr/>
        </p:nvSpPr>
        <p:spPr>
          <a:xfrm>
            <a:off x="4572000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ゴミ箱のイラスト（満杯・丸）">
            <a:extLst>
              <a:ext uri="{FF2B5EF4-FFF2-40B4-BE49-F238E27FC236}">
                <a16:creationId xmlns:a16="http://schemas.microsoft.com/office/drawing/2014/main" id="{9DD27F30-7C74-43C6-8E01-97615F6E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97152"/>
            <a:ext cx="114877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1E62D0D8-D1D5-42FE-A0D4-CAEF378FBEAB}"/>
              </a:ext>
            </a:extLst>
          </p:cNvPr>
          <p:cNvSpPr/>
          <p:nvPr/>
        </p:nvSpPr>
        <p:spPr>
          <a:xfrm rot="8100000">
            <a:off x="3918790" y="4639453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AC9E05-0B7A-4BC0-A6D2-F1A3575FCDBC}"/>
              </a:ext>
            </a:extLst>
          </p:cNvPr>
          <p:cNvSpPr txBox="1"/>
          <p:nvPr/>
        </p:nvSpPr>
        <p:spPr>
          <a:xfrm>
            <a:off x="251520" y="2132856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rm –r dir1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3F9AECB-B134-4841-9194-B7F89D44A70B}"/>
              </a:ext>
            </a:extLst>
          </p:cNvPr>
          <p:cNvSpPr txBox="1"/>
          <p:nvPr/>
        </p:nvSpPr>
        <p:spPr>
          <a:xfrm>
            <a:off x="251520" y="630932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問答無用で中身ごと削除するので注意。</a:t>
            </a:r>
            <a:r>
              <a:rPr lang="en-US" altLang="ja-JP"/>
              <a:t>-i</a:t>
            </a:r>
            <a:r>
              <a:rPr lang="ja-JP" altLang="en-US"/>
              <a:t>オプションを付けると確認する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915941-7948-4535-B976-01BED15BC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cat</a:t>
            </a:r>
            <a:r>
              <a:rPr lang="ja-JP" altLang="en-US"/>
              <a:t>と</a:t>
            </a:r>
            <a:r>
              <a:rPr lang="en-US"/>
              <a:t>echo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5C71A0-62BF-4D2C-AA35-7B5A1106CCE8}"/>
              </a:ext>
            </a:extLst>
          </p:cNvPr>
          <p:cNvSpPr txBox="1"/>
          <p:nvPr/>
        </p:nvSpPr>
        <p:spPr>
          <a:xfrm>
            <a:off x="467544" y="980728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cat </a:t>
            </a:r>
            <a:r>
              <a:rPr lang="ja-JP" altLang="en-US" sz="4400"/>
              <a:t>ファイル名</a:t>
            </a:r>
            <a:endParaRPr lang="en-US" sz="4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FBE83-B8A6-4718-A119-B14B40F868A2}"/>
              </a:ext>
            </a:extLst>
          </p:cNvPr>
          <p:cNvSpPr txBox="1"/>
          <p:nvPr/>
        </p:nvSpPr>
        <p:spPr>
          <a:xfrm>
            <a:off x="1043608" y="18448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ファイルの中身を表示する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EFBF2-B050-400F-AD1A-C4E0481AF522}"/>
              </a:ext>
            </a:extLst>
          </p:cNvPr>
          <p:cNvSpPr txBox="1"/>
          <p:nvPr/>
        </p:nvSpPr>
        <p:spPr>
          <a:xfrm>
            <a:off x="467544" y="2420888"/>
            <a:ext cx="4387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echo </a:t>
            </a:r>
            <a:r>
              <a:rPr lang="ja-JP" altLang="en-US" sz="4400"/>
              <a:t>メッセージ</a:t>
            </a:r>
            <a:endParaRPr lang="en-US" sz="4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CE5A0F-885A-47C9-8412-CFD92D394FA2}"/>
              </a:ext>
            </a:extLst>
          </p:cNvPr>
          <p:cNvSpPr txBox="1"/>
          <p:nvPr/>
        </p:nvSpPr>
        <p:spPr>
          <a:xfrm>
            <a:off x="827584" y="350100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メッセージを表示する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700FFB-E28C-49E5-9BAF-399FB8F2EEE1}"/>
              </a:ext>
            </a:extLst>
          </p:cNvPr>
          <p:cNvSpPr txBox="1"/>
          <p:nvPr/>
        </p:nvSpPr>
        <p:spPr>
          <a:xfrm>
            <a:off x="971600" y="5445224"/>
            <a:ext cx="553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| </a:t>
            </a:r>
            <a:r>
              <a:rPr lang="ja-JP" altLang="en-US" sz="3600"/>
              <a:t>プログラム</a:t>
            </a:r>
            <a:endParaRPr lang="en-US" sz="3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B3E0C7-AD8E-41D6-A046-543A698C7760}"/>
              </a:ext>
            </a:extLst>
          </p:cNvPr>
          <p:cNvSpPr txBox="1"/>
          <p:nvPr/>
        </p:nvSpPr>
        <p:spPr>
          <a:xfrm>
            <a:off x="1475656" y="479715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メッセージを中身とするファイルを作成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0DE304-76C7-4316-957D-EB83A526829E}"/>
              </a:ext>
            </a:extLst>
          </p:cNvPr>
          <p:cNvSpPr txBox="1"/>
          <p:nvPr/>
        </p:nvSpPr>
        <p:spPr>
          <a:xfrm>
            <a:off x="971600" y="4149080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&gt; </a:t>
            </a:r>
            <a:r>
              <a:rPr lang="ja-JP" altLang="en-US" sz="3600"/>
              <a:t>ファイル名</a:t>
            </a:r>
            <a:endParaRPr 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A9C222-6673-4ECF-B9FE-5DEDC72461E6}"/>
              </a:ext>
            </a:extLst>
          </p:cNvPr>
          <p:cNvSpPr txBox="1"/>
          <p:nvPr/>
        </p:nvSpPr>
        <p:spPr>
          <a:xfrm>
            <a:off x="154766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メッセージをプログラムの入力として実行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432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89563E-9994-41E9-A955-A08EE610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BD616F-7FB0-4383-B8AB-46BF3815E504}"/>
              </a:ext>
            </a:extLst>
          </p:cNvPr>
          <p:cNvSpPr txBox="1"/>
          <p:nvPr/>
        </p:nvSpPr>
        <p:spPr>
          <a:xfrm>
            <a:off x="323528" y="989335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Vim (</a:t>
            </a:r>
            <a:r>
              <a:rPr lang="ja-JP" altLang="en-US" sz="3200"/>
              <a:t>ヴィム</a:t>
            </a:r>
            <a:r>
              <a:rPr lang="en-US" altLang="ja-JP" sz="3200"/>
              <a:t>)</a:t>
            </a:r>
          </a:p>
          <a:p>
            <a:r>
              <a:rPr lang="ja-JP" altLang="en-US" sz="3200"/>
              <a:t>多くの環境で</a:t>
            </a:r>
            <a:r>
              <a:rPr lang="en-US" altLang="ja-JP" sz="3200"/>
              <a:t>Git</a:t>
            </a:r>
            <a:r>
              <a:rPr lang="ja-JP" altLang="en-US" sz="3200"/>
              <a:t>のデフォルトエディタ</a:t>
            </a:r>
            <a:endParaRPr lang="en-US" altLang="ja-JP" sz="3200"/>
          </a:p>
          <a:p>
            <a:r>
              <a:rPr lang="ja-JP" altLang="en-US" sz="3200"/>
              <a:t>モードという概念がある</a:t>
            </a:r>
            <a:endParaRPr lang="en-US" altLang="ja-JP" sz="3200"/>
          </a:p>
          <a:p>
            <a:r>
              <a:rPr lang="ja-JP" altLang="en-US" sz="3200"/>
              <a:t>とっつきにくいが慣れると使いやすい</a:t>
            </a:r>
            <a:endParaRPr lang="en-US" altLang="ja-JP" sz="3200"/>
          </a:p>
        </p:txBody>
      </p:sp>
      <p:pic>
        <p:nvPicPr>
          <p:cNvPr id="2050" name="Picture 2" descr="vim">
            <a:extLst>
              <a:ext uri="{FF2B5EF4-FFF2-40B4-BE49-F238E27FC236}">
                <a16:creationId xmlns:a16="http://schemas.microsoft.com/office/drawing/2014/main" id="{1B3329A6-1495-438F-ACAC-ABF87687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1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0078CE-BBA4-4446-8FE4-CFC1D915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  <a:r>
              <a:rPr lang="ja-JP" altLang="en-US"/>
              <a:t>のモード</a:t>
            </a:r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25F49C-A7D7-41F6-97B2-0B6AE54C2EEF}"/>
              </a:ext>
            </a:extLst>
          </p:cNvPr>
          <p:cNvSpPr/>
          <p:nvPr/>
        </p:nvSpPr>
        <p:spPr>
          <a:xfrm>
            <a:off x="3533931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ノーマル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EDB53D2-E866-4549-BA0B-5CC57F12F259}"/>
              </a:ext>
            </a:extLst>
          </p:cNvPr>
          <p:cNvSpPr/>
          <p:nvPr/>
        </p:nvSpPr>
        <p:spPr>
          <a:xfrm>
            <a:off x="3533931" y="1700808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インサート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CE0E17-3970-4C14-B206-6A9BA5074723}"/>
              </a:ext>
            </a:extLst>
          </p:cNvPr>
          <p:cNvSpPr/>
          <p:nvPr/>
        </p:nvSpPr>
        <p:spPr>
          <a:xfrm>
            <a:off x="67377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ビジュアル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6E40B59-6521-4924-AD48-C21CDAA22E8F}"/>
              </a:ext>
            </a:extLst>
          </p:cNvPr>
          <p:cNvSpPr/>
          <p:nvPr/>
        </p:nvSpPr>
        <p:spPr>
          <a:xfrm>
            <a:off x="3655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コマンドライン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435CC0-0BD2-46D3-B755-C3CB5CA25691}"/>
              </a:ext>
            </a:extLst>
          </p:cNvPr>
          <p:cNvSpPr txBox="1"/>
          <p:nvPr/>
        </p:nvSpPr>
        <p:spPr>
          <a:xfrm>
            <a:off x="4427984" y="638132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https://knowledge.sakura.ad.jp/21687/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C1963A-DAD9-4E5D-A7BB-1F6D83660446}"/>
              </a:ext>
            </a:extLst>
          </p:cNvPr>
          <p:cNvSpPr txBox="1"/>
          <p:nvPr/>
        </p:nvSpPr>
        <p:spPr>
          <a:xfrm>
            <a:off x="2123728" y="6381328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i="0">
                <a:effectLst/>
                <a:latin typeface="ヒラギノ角ゴPro W3"/>
              </a:rPr>
              <a:t>ゴリラと学ぶ</a:t>
            </a:r>
            <a:r>
              <a:rPr lang="en-US" altLang="ja-JP" i="0">
                <a:effectLst/>
                <a:latin typeface="ヒラギノ角ゴPro W3"/>
              </a:rPr>
              <a:t>Vim</a:t>
            </a:r>
            <a:r>
              <a:rPr lang="ja-JP" altLang="en-US" i="0">
                <a:effectLst/>
                <a:latin typeface="ヒラギノ角ゴPro W3"/>
              </a:rPr>
              <a:t>講座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B0EF05-3129-401F-85E8-9AC499B72712}"/>
              </a:ext>
            </a:extLst>
          </p:cNvPr>
          <p:cNvCxnSpPr/>
          <p:nvPr/>
        </p:nvCxnSpPr>
        <p:spPr>
          <a:xfrm flipV="1">
            <a:off x="3995936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458999-14FD-4E12-81B8-7CFC766FAD4D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02A9CC-0474-4BDF-B077-01D02B3C8154}"/>
              </a:ext>
            </a:extLst>
          </p:cNvPr>
          <p:cNvCxnSpPr/>
          <p:nvPr/>
        </p:nvCxnSpPr>
        <p:spPr>
          <a:xfrm>
            <a:off x="579613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330BA0-3D47-41F3-83B0-74534B80F3F3}"/>
              </a:ext>
            </a:extLst>
          </p:cNvPr>
          <p:cNvCxnSpPr>
            <a:cxnSpLocks/>
          </p:cNvCxnSpPr>
          <p:nvPr/>
        </p:nvCxnSpPr>
        <p:spPr>
          <a:xfrm flipH="1">
            <a:off x="579613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80BF31-376E-486F-B09C-D672155517BF}"/>
              </a:ext>
            </a:extLst>
          </p:cNvPr>
          <p:cNvCxnSpPr>
            <a:cxnSpLocks/>
          </p:cNvCxnSpPr>
          <p:nvPr/>
        </p:nvCxnSpPr>
        <p:spPr>
          <a:xfrm flipH="1">
            <a:off x="255577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A8A834-1643-4D93-8DBF-2093D81FAA7F}"/>
              </a:ext>
            </a:extLst>
          </p:cNvPr>
          <p:cNvCxnSpPr/>
          <p:nvPr/>
        </p:nvCxnSpPr>
        <p:spPr>
          <a:xfrm>
            <a:off x="255577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568C5B-1292-44D9-BE16-8A3C8B568B6F}"/>
              </a:ext>
            </a:extLst>
          </p:cNvPr>
          <p:cNvSpPr txBox="1"/>
          <p:nvPr/>
        </p:nvSpPr>
        <p:spPr>
          <a:xfrm>
            <a:off x="3491880" y="3068960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573436-10E5-4725-9143-D8598F727D43}"/>
              </a:ext>
            </a:extLst>
          </p:cNvPr>
          <p:cNvSpPr txBox="1"/>
          <p:nvPr/>
        </p:nvSpPr>
        <p:spPr>
          <a:xfrm>
            <a:off x="5148064" y="3068960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5BD59AD-99E3-4716-949A-80D6737BF81C}"/>
              </a:ext>
            </a:extLst>
          </p:cNvPr>
          <p:cNvSpPr txBox="1"/>
          <p:nvPr/>
        </p:nvSpPr>
        <p:spPr>
          <a:xfrm>
            <a:off x="5940152" y="4581128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CE921D-EEBB-4FD9-AEB5-C0A2E69C7FF2}"/>
              </a:ext>
            </a:extLst>
          </p:cNvPr>
          <p:cNvSpPr txBox="1"/>
          <p:nvPr/>
        </p:nvSpPr>
        <p:spPr>
          <a:xfrm>
            <a:off x="2699792" y="4643844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F51E1E-62BE-4896-935C-B515176F5FBB}"/>
              </a:ext>
            </a:extLst>
          </p:cNvPr>
          <p:cNvSpPr txBox="1"/>
          <p:nvPr/>
        </p:nvSpPr>
        <p:spPr>
          <a:xfrm>
            <a:off x="2771800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2A6FEF-77E4-4399-AB89-79DC3CD96298}"/>
              </a:ext>
            </a:extLst>
          </p:cNvPr>
          <p:cNvSpPr txBox="1"/>
          <p:nvPr/>
        </p:nvSpPr>
        <p:spPr>
          <a:xfrm>
            <a:off x="6084168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3246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左右 4">
            <a:extLst>
              <a:ext uri="{FF2B5EF4-FFF2-40B4-BE49-F238E27FC236}">
                <a16:creationId xmlns:a16="http://schemas.microsoft.com/office/drawing/2014/main" id="{756CD0B9-7D28-4AF5-8928-F87120E088C4}"/>
              </a:ext>
            </a:extLst>
          </p:cNvPr>
          <p:cNvSpPr/>
          <p:nvPr/>
        </p:nvSpPr>
        <p:spPr>
          <a:xfrm>
            <a:off x="2267744" y="2924944"/>
            <a:ext cx="46085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インタフェースとは</a:t>
            </a:r>
            <a:endParaRPr lang="en-US"/>
          </a:p>
        </p:txBody>
      </p:sp>
      <p:pic>
        <p:nvPicPr>
          <p:cNvPr id="1026" name="Picture 2" descr="斜めから見た立つ人のイラスト（男性）">
            <a:extLst>
              <a:ext uri="{FF2B5EF4-FFF2-40B4-BE49-F238E27FC236}">
                <a16:creationId xmlns:a16="http://schemas.microsoft.com/office/drawing/2014/main" id="{28B46392-3194-4C0C-9199-6294DAAD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2060848"/>
            <a:ext cx="1634595" cy="2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玩具のロボットのイラスト（青）">
            <a:extLst>
              <a:ext uri="{FF2B5EF4-FFF2-40B4-BE49-F238E27FC236}">
                <a16:creationId xmlns:a16="http://schemas.microsoft.com/office/drawing/2014/main" id="{DD0E4C6B-0FBE-495B-A997-2BECE0F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1916832"/>
            <a:ext cx="1944216" cy="2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90547F3C-6CD8-433D-AC7B-AFE2341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348880"/>
            <a:ext cx="2682120" cy="1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D5566-AFD1-4805-BB9B-F10255230EA7}"/>
              </a:ext>
            </a:extLst>
          </p:cNvPr>
          <p:cNvSpPr txBox="1"/>
          <p:nvPr/>
        </p:nvSpPr>
        <p:spPr>
          <a:xfrm>
            <a:off x="683568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ユーザ</a:t>
            </a:r>
            <a:endParaRPr 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73411-8D65-4AD5-B061-21768A3B9AD5}"/>
              </a:ext>
            </a:extLst>
          </p:cNvPr>
          <p:cNvSpPr txBox="1"/>
          <p:nvPr/>
        </p:nvSpPr>
        <p:spPr>
          <a:xfrm>
            <a:off x="6732240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FA1B02-5827-41F5-AC4E-9E06C0F580EB}"/>
              </a:ext>
            </a:extLst>
          </p:cNvPr>
          <p:cNvSpPr txBox="1"/>
          <p:nvPr/>
        </p:nvSpPr>
        <p:spPr>
          <a:xfrm>
            <a:off x="3275856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インタフェース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5EE8D-4BA1-4AB8-91E9-1200DF7BD30D}"/>
              </a:ext>
            </a:extLst>
          </p:cNvPr>
          <p:cNvSpPr txBox="1"/>
          <p:nvPr/>
        </p:nvSpPr>
        <p:spPr>
          <a:xfrm>
            <a:off x="539552" y="49411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コンピュータに何かさせるにはユーザが「指示」をする必要がある</a:t>
            </a:r>
            <a:endParaRPr lang="en-US" altLang="ja-JP" sz="2000"/>
          </a:p>
          <a:p>
            <a:r>
              <a:rPr lang="ja-JP" altLang="en-US" sz="2000"/>
              <a:t>指示を伝える手段が「インタフェース」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6B9A76-1EB7-4626-8736-AC7DB6A25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D8BEA-421B-4458-9D5C-F952E8D981D8}"/>
              </a:ext>
            </a:extLst>
          </p:cNvPr>
          <p:cNvSpPr txBox="1"/>
          <p:nvPr/>
        </p:nvSpPr>
        <p:spPr>
          <a:xfrm>
            <a:off x="1907704" y="1268760"/>
            <a:ext cx="602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グラフィカルユーザインタフェース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(Graphical User Interface, GUI)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81233-A599-4FAF-A6FD-284D70290B96}"/>
              </a:ext>
            </a:extLst>
          </p:cNvPr>
          <p:cNvSpPr txBox="1"/>
          <p:nvPr/>
        </p:nvSpPr>
        <p:spPr>
          <a:xfrm>
            <a:off x="107504" y="4077072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コマンドラインインタフェース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(Command-Line Interface, CLI)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548D7-09A4-4DC4-B963-78FC1CE25099}"/>
              </a:ext>
            </a:extLst>
          </p:cNvPr>
          <p:cNvSpPr txBox="1"/>
          <p:nvPr/>
        </p:nvSpPr>
        <p:spPr>
          <a:xfrm>
            <a:off x="1043608" y="2492896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コンピュータへ出す指示を画面上で視覚的に表現する</a:t>
            </a:r>
            <a:endParaRPr lang="en-US" altLang="ja-JP" sz="2400"/>
          </a:p>
          <a:p>
            <a:r>
              <a:rPr lang="ja-JP" altLang="en-US" sz="2400"/>
              <a:t>操作や対象を抽象化したアイコンを利用する</a:t>
            </a:r>
            <a:endParaRPr lang="en-US" altLang="ja-JP" sz="2400"/>
          </a:p>
          <a:p>
            <a:r>
              <a:rPr lang="ja-JP" altLang="en-US" sz="2400"/>
              <a:t>マウスやタッチパネルなどを入力デバイスとする</a:t>
            </a:r>
            <a:endParaRPr lang="en-US" sz="2400"/>
          </a:p>
        </p:txBody>
      </p:sp>
      <p:pic>
        <p:nvPicPr>
          <p:cNvPr id="2050" name="Picture 2" descr="コード付きマウスのイラスト">
            <a:extLst>
              <a:ext uri="{FF2B5EF4-FFF2-40B4-BE49-F238E27FC236}">
                <a16:creationId xmlns:a16="http://schemas.microsoft.com/office/drawing/2014/main" id="{50B1F0BA-6E72-4D19-9B4E-704E47E3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521143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のキーボードを打っているイラスト">
            <a:extLst>
              <a:ext uri="{FF2B5EF4-FFF2-40B4-BE49-F238E27FC236}">
                <a16:creationId xmlns:a16="http://schemas.microsoft.com/office/drawing/2014/main" id="{4EEE85E5-53C7-4D46-93BC-114FD6BE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1944216" cy="1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2007C-ADA3-4E6A-A280-9312F417D4CA}"/>
              </a:ext>
            </a:extLst>
          </p:cNvPr>
          <p:cNvSpPr txBox="1"/>
          <p:nvPr/>
        </p:nvSpPr>
        <p:spPr>
          <a:xfrm>
            <a:off x="611560" y="52292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コマンド文字列でコンピュータへ指示を出す</a:t>
            </a:r>
            <a:endParaRPr lang="en-US" altLang="ja-JP" sz="2400"/>
          </a:p>
          <a:p>
            <a:r>
              <a:rPr lang="ja-JP" altLang="en-US" sz="2400"/>
              <a:t>キャラクタユーザインタフェース</a:t>
            </a:r>
            <a:r>
              <a:rPr lang="en-US" altLang="ja-JP" sz="2400"/>
              <a:t>(CUI)</a:t>
            </a:r>
            <a:r>
              <a:rPr lang="ja-JP" altLang="en-US" sz="2400"/>
              <a:t>とも</a:t>
            </a:r>
            <a:endParaRPr lang="en-US" altLang="ja-JP" sz="2400"/>
          </a:p>
          <a:p>
            <a:r>
              <a:rPr lang="ja-JP" altLang="en-US" sz="2400"/>
              <a:t>キーボードを主な入力デバイスとする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29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05273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コマンドライン操作や</a:t>
            </a:r>
            <a:r>
              <a:rPr lang="en-US" altLang="ja-JP" sz="2800"/>
              <a:t>UNIX</a:t>
            </a:r>
            <a:r>
              <a:rPr lang="ja-JP" altLang="en-US" sz="2800"/>
              <a:t>コマンドといった</a:t>
            </a:r>
            <a:endParaRPr lang="en-US" altLang="ja-JP" sz="2800"/>
          </a:p>
          <a:p>
            <a:r>
              <a:rPr lang="ja-JP" altLang="en-US" sz="2800"/>
              <a:t>「黒い画面」での操作に慣れる</a:t>
            </a:r>
            <a:endParaRPr lang="en-US" altLang="ja-JP" sz="2800"/>
          </a:p>
        </p:txBody>
      </p:sp>
      <p:pic>
        <p:nvPicPr>
          <p:cNvPr id="7" name="Picture 2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45CFC6AA-FC43-472D-8407-550871A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079778" cy="27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D26BFD-D3D6-4564-90F7-6E5740507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ターミナルと</a:t>
            </a:r>
            <a:r>
              <a:rPr lang="en-US" altLang="ja-JP"/>
              <a:t>UNIX</a:t>
            </a:r>
            <a:r>
              <a:rPr lang="ja-JP" altLang="en-US"/>
              <a:t>コマンド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48AF1-401E-4443-9D92-3DDF126BDCCB}"/>
              </a:ext>
            </a:extLst>
          </p:cNvPr>
          <p:cNvSpPr txBox="1"/>
          <p:nvPr/>
        </p:nvSpPr>
        <p:spPr>
          <a:xfrm>
            <a:off x="179512" y="4653136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本講義では、</a:t>
            </a:r>
            <a:r>
              <a:rPr lang="en-US" altLang="ja-JP" sz="2800"/>
              <a:t>Git</a:t>
            </a:r>
            <a:r>
              <a:rPr lang="ja-JP" altLang="en-US" sz="2800"/>
              <a:t>を「</a:t>
            </a:r>
            <a:r>
              <a:rPr lang="en-US" altLang="ja-JP" sz="2800"/>
              <a:t>Git Bash</a:t>
            </a:r>
            <a:r>
              <a:rPr lang="ja-JP" altLang="en-US" sz="2800"/>
              <a:t>」から操作する</a:t>
            </a:r>
            <a:endParaRPr lang="en-US" altLang="ja-JP" sz="2800"/>
          </a:p>
          <a:p>
            <a:r>
              <a:rPr lang="en-US" altLang="ja-JP" sz="2800"/>
              <a:t>Git Bash</a:t>
            </a:r>
            <a:r>
              <a:rPr lang="ja-JP" altLang="en-US" sz="2800"/>
              <a:t>は</a:t>
            </a:r>
            <a:r>
              <a:rPr lang="en-US" altLang="ja-JP" sz="2800"/>
              <a:t>Windows</a:t>
            </a:r>
            <a:r>
              <a:rPr lang="ja-JP" altLang="en-US" sz="2800"/>
              <a:t>上で</a:t>
            </a:r>
            <a:r>
              <a:rPr lang="en-US" altLang="ja-JP" sz="2800"/>
              <a:t>UNIX</a:t>
            </a:r>
            <a:r>
              <a:rPr lang="ja-JP" altLang="en-US" sz="2800"/>
              <a:t>ベースの</a:t>
            </a:r>
            <a:r>
              <a:rPr lang="ja-JP" altLang="en-US" sz="2800">
                <a:solidFill>
                  <a:srgbClr val="011893"/>
                </a:solidFill>
              </a:rPr>
              <a:t>ターミナル</a:t>
            </a:r>
            <a:r>
              <a:rPr lang="ja-JP" altLang="en-US" sz="2800"/>
              <a:t>を実現するソフトウェア</a:t>
            </a:r>
            <a:endParaRPr lang="en-US" altLang="ja-JP" sz="2800"/>
          </a:p>
          <a:p>
            <a:r>
              <a:rPr lang="en-US" altLang="ja-JP" sz="2800"/>
              <a:t>Bash</a:t>
            </a:r>
            <a:r>
              <a:rPr lang="ja-JP" altLang="en-US" sz="2800"/>
              <a:t>は</a:t>
            </a:r>
            <a:r>
              <a:rPr lang="ja-JP" altLang="en-US" sz="2800">
                <a:solidFill>
                  <a:srgbClr val="011893"/>
                </a:solidFill>
              </a:rPr>
              <a:t>シェル</a:t>
            </a:r>
            <a:r>
              <a:rPr lang="ja-JP" altLang="en-US" sz="2800"/>
              <a:t>の一種であり、コマンドを受け付ける</a:t>
            </a:r>
            <a:endParaRPr lang="en-US" altLang="ja-JP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EC3768-42E7-49F4-B0B2-BA629F45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2556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0B2F69-5C99-4388-8F13-0FB2C6D3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オペレーティングシステムとシェル</a:t>
            </a:r>
            <a:endParaRPr lang="en-US"/>
          </a:p>
        </p:txBody>
      </p:sp>
      <p:pic>
        <p:nvPicPr>
          <p:cNvPr id="3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049A398-9DA0-4FC1-8DC2-BA3CBF46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SDのイラスト（コンピューター）">
            <a:extLst>
              <a:ext uri="{FF2B5EF4-FFF2-40B4-BE49-F238E27FC236}">
                <a16:creationId xmlns:a16="http://schemas.microsoft.com/office/drawing/2014/main" id="{DCE1B45D-BB42-40A5-B757-B1B06CDE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玩具のロボットのイラスト（青）">
            <a:extLst>
              <a:ext uri="{FF2B5EF4-FFF2-40B4-BE49-F238E27FC236}">
                <a16:creationId xmlns:a16="http://schemas.microsoft.com/office/drawing/2014/main" id="{4F841615-E723-45AC-9F56-5BD156C9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の受付のイラスト（男性）">
            <a:extLst>
              <a:ext uri="{FF2B5EF4-FFF2-40B4-BE49-F238E27FC236}">
                <a16:creationId xmlns:a16="http://schemas.microsoft.com/office/drawing/2014/main" id="{AC8ABBC3-6E5E-4B3F-AFAD-D94D44DA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携帯電話で話す人のイラスト（女性）">
            <a:extLst>
              <a:ext uri="{FF2B5EF4-FFF2-40B4-BE49-F238E27FC236}">
                <a16:creationId xmlns:a16="http://schemas.microsoft.com/office/drawing/2014/main" id="{F283AEC1-3692-43A7-B03A-A1D3645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9522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1C6C462-B59F-4DDC-9546-61369AADB669}"/>
              </a:ext>
            </a:extLst>
          </p:cNvPr>
          <p:cNvSpPr/>
          <p:nvPr/>
        </p:nvSpPr>
        <p:spPr>
          <a:xfrm>
            <a:off x="1835696" y="5149190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3FDD5E-CAD4-4669-833F-ADAC20DBCBAA}"/>
              </a:ext>
            </a:extLst>
          </p:cNvPr>
          <p:cNvSpPr/>
          <p:nvPr/>
        </p:nvSpPr>
        <p:spPr>
          <a:xfrm>
            <a:off x="4067944" y="5157192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04B1DAE-C7EA-4907-898A-7D9982487C2A}"/>
              </a:ext>
            </a:extLst>
          </p:cNvPr>
          <p:cNvSpPr/>
          <p:nvPr/>
        </p:nvSpPr>
        <p:spPr>
          <a:xfrm>
            <a:off x="6228184" y="5149191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971031-6917-4146-BD15-A8AB0A544E90}"/>
              </a:ext>
            </a:extLst>
          </p:cNvPr>
          <p:cNvSpPr txBox="1"/>
          <p:nvPr/>
        </p:nvSpPr>
        <p:spPr>
          <a:xfrm>
            <a:off x="6890772" y="40788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DC9C8B-923B-4128-9A34-354C1CA19216}"/>
              </a:ext>
            </a:extLst>
          </p:cNvPr>
          <p:cNvSpPr txBox="1"/>
          <p:nvPr/>
        </p:nvSpPr>
        <p:spPr>
          <a:xfrm>
            <a:off x="4499992" y="40788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AF2E32-E61D-494F-A14A-2261204F92F9}"/>
              </a:ext>
            </a:extLst>
          </p:cNvPr>
          <p:cNvSpPr txBox="1"/>
          <p:nvPr/>
        </p:nvSpPr>
        <p:spPr>
          <a:xfrm>
            <a:off x="2843808" y="4222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993C9-B2CB-4E4E-81C6-DE088E98534D}"/>
              </a:ext>
            </a:extLst>
          </p:cNvPr>
          <p:cNvSpPr txBox="1"/>
          <p:nvPr/>
        </p:nvSpPr>
        <p:spPr>
          <a:xfrm>
            <a:off x="683568" y="425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E139B7-D4A1-49DE-8EC1-3ACA78CBBF16}"/>
              </a:ext>
            </a:extLst>
          </p:cNvPr>
          <p:cNvSpPr txBox="1"/>
          <p:nvPr/>
        </p:nvSpPr>
        <p:spPr>
          <a:xfrm>
            <a:off x="251520" y="1196752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オペレーティングシステム</a:t>
            </a:r>
            <a:r>
              <a:rPr lang="en-US" altLang="ja-JP" sz="2400">
                <a:solidFill>
                  <a:srgbClr val="011893"/>
                </a:solidFill>
              </a:rPr>
              <a:t> (Operating System, OS)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F7ED0-4325-4A49-8EC7-75ED16A25AEE}"/>
              </a:ext>
            </a:extLst>
          </p:cNvPr>
          <p:cNvSpPr txBox="1"/>
          <p:nvPr/>
        </p:nvSpPr>
        <p:spPr>
          <a:xfrm>
            <a:off x="539552" y="177281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ハードウェアを抽象化し、ソフトウェアとハードウェアの仲立ちをする</a:t>
            </a:r>
            <a:endParaRPr lang="en-US" altLang="ja-JP" sz="2000"/>
          </a:p>
          <a:p>
            <a:r>
              <a:rPr lang="en-US" sz="2000"/>
              <a:t>Windows</a:t>
            </a:r>
            <a:r>
              <a:rPr lang="ja-JP" altLang="en-US" sz="2000"/>
              <a:t>や</a:t>
            </a:r>
            <a:r>
              <a:rPr lang="en-US" altLang="ja-JP" sz="2000"/>
              <a:t>Mac</a:t>
            </a:r>
            <a:r>
              <a:rPr lang="ja-JP" altLang="en-US" sz="2000"/>
              <a:t>、</a:t>
            </a:r>
            <a:r>
              <a:rPr lang="en-US" altLang="ja-JP" sz="2000"/>
              <a:t>Linux</a:t>
            </a:r>
            <a:r>
              <a:rPr lang="ja-JP" altLang="en-US" sz="2000"/>
              <a:t>、</a:t>
            </a:r>
            <a:r>
              <a:rPr lang="en-US" altLang="ja-JP" sz="2000"/>
              <a:t>iOS</a:t>
            </a:r>
            <a:r>
              <a:rPr lang="ja-JP" altLang="en-US" sz="2000"/>
              <a:t>や</a:t>
            </a:r>
            <a:r>
              <a:rPr lang="en-US" altLang="ja-JP" sz="2000"/>
              <a:t>Android</a:t>
            </a:r>
            <a:r>
              <a:rPr lang="ja-JP" altLang="en-US" sz="2000"/>
              <a:t>等</a:t>
            </a:r>
            <a:endParaRPr lang="en-US" altLang="ja-JP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07659E-A8DC-4146-AB2E-05D7C72FCC1D}"/>
              </a:ext>
            </a:extLst>
          </p:cNvPr>
          <p:cNvSpPr txBox="1"/>
          <p:nvPr/>
        </p:nvSpPr>
        <p:spPr>
          <a:xfrm>
            <a:off x="251520" y="2636912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シェル</a:t>
            </a:r>
            <a:r>
              <a:rPr lang="en-US" altLang="ja-JP" sz="2400">
                <a:solidFill>
                  <a:srgbClr val="011893"/>
                </a:solidFill>
              </a:rPr>
              <a:t> (Shell)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23DD72-8E92-4896-A2F5-E8485CB609B2}"/>
              </a:ext>
            </a:extLst>
          </p:cNvPr>
          <p:cNvSpPr txBox="1"/>
          <p:nvPr/>
        </p:nvSpPr>
        <p:spPr>
          <a:xfrm>
            <a:off x="611560" y="3140968"/>
            <a:ext cx="5854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ユーザと</a:t>
            </a:r>
            <a:r>
              <a:rPr lang="en-US" altLang="ja-JP" sz="2000"/>
              <a:t>OS(</a:t>
            </a:r>
            <a:r>
              <a:rPr lang="ja-JP" altLang="en-US" sz="2000"/>
              <a:t>カーネル</a:t>
            </a:r>
            <a:r>
              <a:rPr lang="en-US" altLang="ja-JP" sz="2000"/>
              <a:t>)</a:t>
            </a:r>
            <a:r>
              <a:rPr lang="ja-JP" altLang="en-US" sz="2000"/>
              <a:t>の仲立ちをするのがシェル</a:t>
            </a:r>
            <a:endParaRPr lang="en-US" altLang="ja-JP" sz="2000"/>
          </a:p>
          <a:p>
            <a:r>
              <a:rPr lang="ja-JP" altLang="en-US" sz="2000"/>
              <a:t>ユーザの要望を</a:t>
            </a:r>
            <a:r>
              <a:rPr lang="en-US" altLang="ja-JP" sz="2000"/>
              <a:t>OS</a:t>
            </a:r>
            <a:r>
              <a:rPr lang="ja-JP" altLang="en-US" sz="2000"/>
              <a:t>に伝える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9680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71C7AC-5A63-4992-A87A-DC0B3FCD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4532AE-55DC-4875-805B-5A2D73F3C85D}"/>
              </a:ext>
            </a:extLst>
          </p:cNvPr>
          <p:cNvSpPr txBox="1"/>
          <p:nvPr/>
        </p:nvSpPr>
        <p:spPr>
          <a:xfrm>
            <a:off x="251520" y="126876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ディレクトリ </a:t>
            </a:r>
            <a:r>
              <a:rPr lang="en-US" altLang="ja-JP" sz="2800">
                <a:solidFill>
                  <a:srgbClr val="011893"/>
                </a:solidFill>
              </a:rPr>
              <a:t>(Directory)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DBF21-99A8-4E36-8506-C9DB7707EDEB}"/>
              </a:ext>
            </a:extLst>
          </p:cNvPr>
          <p:cNvSpPr txBox="1"/>
          <p:nvPr/>
        </p:nvSpPr>
        <p:spPr>
          <a:xfrm>
            <a:off x="827584" y="2060848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複数のファイルをまとめるフォルダのこと</a:t>
            </a:r>
            <a:endParaRPr lang="en-US" altLang="ja-JP" sz="2000"/>
          </a:p>
          <a:p>
            <a:r>
              <a:rPr lang="ja-JP" altLang="en-US" sz="2000"/>
              <a:t>以後、フォルダのことを「ディレクトリ」と呼ぶ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E3F4DA-A802-46E3-9A39-EC7BF50E8E3A}"/>
              </a:ext>
            </a:extLst>
          </p:cNvPr>
          <p:cNvSpPr txBox="1"/>
          <p:nvPr/>
        </p:nvSpPr>
        <p:spPr>
          <a:xfrm>
            <a:off x="251520" y="3068960"/>
            <a:ext cx="685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カレントディレクトリ </a:t>
            </a:r>
            <a:r>
              <a:rPr lang="en-US" altLang="ja-JP" sz="2800">
                <a:solidFill>
                  <a:srgbClr val="011893"/>
                </a:solidFill>
              </a:rPr>
              <a:t>(Current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7DFCD-C75B-4F2E-BAC5-FC4AC5AD37A4}"/>
              </a:ext>
            </a:extLst>
          </p:cNvPr>
          <p:cNvSpPr txBox="1"/>
          <p:nvPr/>
        </p:nvSpPr>
        <p:spPr>
          <a:xfrm>
            <a:off x="827584" y="3717032"/>
            <a:ext cx="6782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ワーキングディレクトリとも</a:t>
            </a:r>
            <a:endParaRPr lang="en-US" altLang="ja-JP" sz="2000"/>
          </a:p>
          <a:p>
            <a:r>
              <a:rPr lang="ja-JP" altLang="en-US" sz="2000"/>
              <a:t>「現在自分が見ているディレクトリ」のこと</a:t>
            </a:r>
            <a:endParaRPr lang="en-US" altLang="ja-JP" sz="2000"/>
          </a:p>
          <a:p>
            <a:r>
              <a:rPr lang="en-US" sz="2000"/>
              <a:t>CUI</a:t>
            </a:r>
            <a:r>
              <a:rPr lang="ja-JP" altLang="en-US" sz="2000"/>
              <a:t>だとどこにいるかわからなくなる場合があるので注意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724DE6-1053-44C9-AE3B-9F877354D1E2}"/>
              </a:ext>
            </a:extLst>
          </p:cNvPr>
          <p:cNvSpPr txBox="1"/>
          <p:nvPr/>
        </p:nvSpPr>
        <p:spPr>
          <a:xfrm>
            <a:off x="260977" y="4881354"/>
            <a:ext cx="625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ホームディレクトリ </a:t>
            </a:r>
            <a:r>
              <a:rPr lang="en-US" altLang="ja-JP" sz="2800">
                <a:solidFill>
                  <a:srgbClr val="011893"/>
                </a:solidFill>
              </a:rPr>
              <a:t>(Home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7FE641-25D4-475B-B1D1-C4B8D088DE5B}"/>
              </a:ext>
            </a:extLst>
          </p:cNvPr>
          <p:cNvSpPr txBox="1"/>
          <p:nvPr/>
        </p:nvSpPr>
        <p:spPr>
          <a:xfrm>
            <a:off x="827584" y="551723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ターミナルを開いた直後のカレントディレクトリ</a:t>
            </a:r>
            <a:endParaRPr lang="en-US" altLang="ja-JP" sz="2000"/>
          </a:p>
          <a:p>
            <a:r>
              <a:rPr lang="ja-JP" altLang="en-US" sz="2000"/>
              <a:t>引数無しの</a:t>
            </a:r>
            <a:r>
              <a:rPr lang="en-US" sz="2000"/>
              <a:t>cd</a:t>
            </a:r>
            <a:r>
              <a:rPr lang="ja-JP" altLang="en-US" sz="2000"/>
              <a:t>コマンドで戻ってくる場所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4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ACF5EA-4316-419C-955E-278C43F6C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FEA053-87F1-480A-A24B-9B9ABF3D25F9}"/>
              </a:ext>
            </a:extLst>
          </p:cNvPr>
          <p:cNvSpPr txBox="1"/>
          <p:nvPr/>
        </p:nvSpPr>
        <p:spPr>
          <a:xfrm>
            <a:off x="251520" y="126876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パス </a:t>
            </a:r>
            <a:r>
              <a:rPr lang="en-US" altLang="ja-JP" sz="2800">
                <a:solidFill>
                  <a:srgbClr val="011893"/>
                </a:solidFill>
              </a:rPr>
              <a:t>(path)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988230-3B36-46AB-B0AF-87937E126AFC}"/>
              </a:ext>
            </a:extLst>
          </p:cNvPr>
          <p:cNvSpPr txBox="1"/>
          <p:nvPr/>
        </p:nvSpPr>
        <p:spPr>
          <a:xfrm>
            <a:off x="755576" y="19168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階層構造の中でファイルの位置を示す文字列</a:t>
            </a:r>
            <a:endParaRPr lang="en-US" altLang="ja-JP" sz="2400"/>
          </a:p>
          <a:p>
            <a:r>
              <a:rPr lang="ja-JP" altLang="en-US" sz="2400"/>
              <a:t>デフォルトでファイルを探しに行くディレクトリ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7361C-8169-4923-A38B-3AD14DD93EAB}"/>
              </a:ext>
            </a:extLst>
          </p:cNvPr>
          <p:cNvSpPr txBox="1"/>
          <p:nvPr/>
        </p:nvSpPr>
        <p:spPr>
          <a:xfrm>
            <a:off x="251520" y="299695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絶対パス </a:t>
            </a:r>
            <a:r>
              <a:rPr lang="en-US" altLang="ja-JP" sz="2800">
                <a:solidFill>
                  <a:srgbClr val="011893"/>
                </a:solidFill>
              </a:rPr>
              <a:t>(absolute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94CCD-98F8-4E2B-811F-70CBB83A20D1}"/>
              </a:ext>
            </a:extLst>
          </p:cNvPr>
          <p:cNvSpPr txBox="1"/>
          <p:nvPr/>
        </p:nvSpPr>
        <p:spPr>
          <a:xfrm>
            <a:off x="827584" y="36154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最上位階層から目的のファイルまでの位置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060A0-91BA-4318-8686-766E9C543322}"/>
              </a:ext>
            </a:extLst>
          </p:cNvPr>
          <p:cNvSpPr txBox="1"/>
          <p:nvPr/>
        </p:nvSpPr>
        <p:spPr>
          <a:xfrm>
            <a:off x="251520" y="4839543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相対パス </a:t>
            </a:r>
            <a:r>
              <a:rPr lang="en-US" altLang="ja-JP" sz="2800">
                <a:solidFill>
                  <a:srgbClr val="011893"/>
                </a:solidFill>
              </a:rPr>
              <a:t>(relative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9A99D-E8F2-470A-9A70-940C973C8226}"/>
              </a:ext>
            </a:extLst>
          </p:cNvPr>
          <p:cNvSpPr txBox="1"/>
          <p:nvPr/>
        </p:nvSpPr>
        <p:spPr>
          <a:xfrm>
            <a:off x="827584" y="555962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カレントディレクトリから目的のファイルまでの位置</a:t>
            </a:r>
            <a:endParaRPr 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D29385-CCE9-4267-AD52-62AA6E6CC5B9}"/>
              </a:ext>
            </a:extLst>
          </p:cNvPr>
          <p:cNvCxnSpPr/>
          <p:nvPr/>
        </p:nvCxnSpPr>
        <p:spPr>
          <a:xfrm flipH="1">
            <a:off x="899592" y="4048497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E5A758-D24D-4D91-97A0-89D5103AEEB9}"/>
              </a:ext>
            </a:extLst>
          </p:cNvPr>
          <p:cNvSpPr txBox="1"/>
          <p:nvPr/>
        </p:nvSpPr>
        <p:spPr>
          <a:xfrm>
            <a:off x="581650" y="40677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ルートディレクトリ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928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7715</TotalTime>
  <Words>1333</Words>
  <Application>Microsoft Office PowerPoint</Application>
  <PresentationFormat>画面に合わせる (4:3)</PresentationFormat>
  <Paragraphs>304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-apple-system</vt:lpstr>
      <vt:lpstr>HGｺﾞｼｯｸE</vt:lpstr>
      <vt:lpstr>ヒラギノ角ゴPro W3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1393</cp:revision>
  <dcterms:created xsi:type="dcterms:W3CDTF">2019-01-02T05:23:01Z</dcterms:created>
  <dcterms:modified xsi:type="dcterms:W3CDTF">2021-09-28T01:53:31Z</dcterms:modified>
</cp:coreProperties>
</file>