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1"/>
  </p:sldMasterIdLst>
  <p:notesMasterIdLst>
    <p:notesMasterId r:id="rId32"/>
  </p:notesMasterIdLst>
  <p:sldIdLst>
    <p:sldId id="256" r:id="rId2"/>
    <p:sldId id="297" r:id="rId3"/>
    <p:sldId id="359" r:id="rId4"/>
    <p:sldId id="357" r:id="rId5"/>
    <p:sldId id="358" r:id="rId6"/>
    <p:sldId id="360" r:id="rId7"/>
    <p:sldId id="355" r:id="rId8"/>
    <p:sldId id="356" r:id="rId9"/>
    <p:sldId id="361" r:id="rId10"/>
    <p:sldId id="362" r:id="rId11"/>
    <p:sldId id="363" r:id="rId12"/>
    <p:sldId id="364" r:id="rId13"/>
    <p:sldId id="365" r:id="rId14"/>
    <p:sldId id="366" r:id="rId15"/>
    <p:sldId id="367" r:id="rId16"/>
    <p:sldId id="368" r:id="rId17"/>
    <p:sldId id="369" r:id="rId18"/>
    <p:sldId id="370" r:id="rId19"/>
    <p:sldId id="371" r:id="rId20"/>
    <p:sldId id="372" r:id="rId21"/>
    <p:sldId id="373" r:id="rId22"/>
    <p:sldId id="374" r:id="rId23"/>
    <p:sldId id="375" r:id="rId24"/>
    <p:sldId id="376" r:id="rId25"/>
    <p:sldId id="377" r:id="rId26"/>
    <p:sldId id="378" r:id="rId27"/>
    <p:sldId id="379" r:id="rId28"/>
    <p:sldId id="380" r:id="rId29"/>
    <p:sldId id="381" r:id="rId30"/>
    <p:sldId id="382" r:id="rId31"/>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1893"/>
    <a:srgbClr val="FFFF99"/>
    <a:srgbClr val="CCFFCC"/>
    <a:srgbClr val="CCECFF"/>
    <a:srgbClr val="FFCCCC"/>
    <a:srgbClr val="FF8AD8"/>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淡色スタイル 1 - アクセント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599" autoAdjust="0"/>
    <p:restoredTop sz="94660"/>
  </p:normalViewPr>
  <p:slideViewPr>
    <p:cSldViewPr>
      <p:cViewPr>
        <p:scale>
          <a:sx n="60" d="100"/>
          <a:sy n="60" d="100"/>
        </p:scale>
        <p:origin x="1612" y="19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8D1B20-A248-FB47-8240-73C0C5F47C9D}" type="datetimeFigureOut">
              <a:t>2021/10/27</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FA746F-AF1F-C048-A2ED-B38EF01E9631}" type="slidenum">
              <a:t>‹#›</a:t>
            </a:fld>
            <a:endParaRPr kumimoji="1" lang="ja-JP" altLang="en-US"/>
          </a:p>
        </p:txBody>
      </p:sp>
    </p:spTree>
    <p:extLst>
      <p:ext uri="{BB962C8B-B14F-4D97-AF65-F5344CB8AC3E}">
        <p14:creationId xmlns:p14="http://schemas.microsoft.com/office/powerpoint/2010/main" val="42559767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スライド">
    <p:spTree>
      <p:nvGrpSpPr>
        <p:cNvPr id="1" name=""/>
        <p:cNvGrpSpPr/>
        <p:nvPr/>
      </p:nvGrpSpPr>
      <p:grpSpPr>
        <a:xfrm>
          <a:off x="0" y="0"/>
          <a:ext cx="0" cy="0"/>
          <a:chOff x="0" y="0"/>
          <a:chExt cx="0" cy="0"/>
        </a:xfrm>
      </p:grpSpPr>
      <p:sp>
        <p:nvSpPr>
          <p:cNvPr id="7" name="テキスト プレースホルダー 6">
            <a:extLst>
              <a:ext uri="{FF2B5EF4-FFF2-40B4-BE49-F238E27FC236}">
                <a16:creationId xmlns:a16="http://schemas.microsoft.com/office/drawing/2014/main" id="{1977278B-6103-7448-8885-11FCA29D84A1}"/>
              </a:ext>
            </a:extLst>
          </p:cNvPr>
          <p:cNvSpPr>
            <a:spLocks noGrp="1"/>
          </p:cNvSpPr>
          <p:nvPr>
            <p:ph type="body" sz="quarter" idx="10"/>
          </p:nvPr>
        </p:nvSpPr>
        <p:spPr>
          <a:xfrm>
            <a:off x="0" y="190133"/>
            <a:ext cx="9144000" cy="754062"/>
          </a:xfrm>
          <a:prstGeom prst="rect">
            <a:avLst/>
          </a:prstGeom>
        </p:spPr>
        <p:txBody>
          <a:bodyPr/>
          <a:lstStyle>
            <a:lvl1pPr marL="0" indent="0" algn="ctr">
              <a:buNone/>
              <a:defRPr sz="4000">
                <a:ln>
                  <a:solidFill>
                    <a:srgbClr val="011893"/>
                  </a:solidFill>
                </a:ln>
              </a:defRPr>
            </a:lvl1pPr>
          </a:lstStyle>
          <a:p>
            <a:endParaRPr kumimoji="1" lang="ja-JP" altLang="en-US"/>
          </a:p>
        </p:txBody>
      </p:sp>
      <p:sp>
        <p:nvSpPr>
          <p:cNvPr id="6" name="円/楕円 3">
            <a:extLst>
              <a:ext uri="{FF2B5EF4-FFF2-40B4-BE49-F238E27FC236}">
                <a16:creationId xmlns:a16="http://schemas.microsoft.com/office/drawing/2014/main" id="{487F8E9E-2412-46EC-98D7-79D3FF31255F}"/>
              </a:ext>
            </a:extLst>
          </p:cNvPr>
          <p:cNvSpPr/>
          <p:nvPr userDrawn="1"/>
        </p:nvSpPr>
        <p:spPr>
          <a:xfrm>
            <a:off x="8532440" y="6237312"/>
            <a:ext cx="531173" cy="531173"/>
          </a:xfrm>
          <a:prstGeom prst="ellipse">
            <a:avLst/>
          </a:prstGeom>
          <a:solidFill>
            <a:schemeClr val="bg1">
              <a:lumMod val="75000"/>
            </a:schemeClr>
          </a:solidFill>
          <a:ln>
            <a:solidFill>
              <a:schemeClr val="bg1">
                <a:lumMod val="8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sz="1050">
              <a:latin typeface="+mj-ea"/>
              <a:ea typeface="+mj-ea"/>
            </a:endParaRPr>
          </a:p>
        </p:txBody>
      </p:sp>
      <p:sp>
        <p:nvSpPr>
          <p:cNvPr id="8" name="テキスト ボックス 7">
            <a:extLst>
              <a:ext uri="{FF2B5EF4-FFF2-40B4-BE49-F238E27FC236}">
                <a16:creationId xmlns:a16="http://schemas.microsoft.com/office/drawing/2014/main" id="{67889554-4F08-4BCC-A76B-18FB5F2766B3}"/>
              </a:ext>
            </a:extLst>
          </p:cNvPr>
          <p:cNvSpPr txBox="1"/>
          <p:nvPr userDrawn="1"/>
        </p:nvSpPr>
        <p:spPr>
          <a:xfrm>
            <a:off x="8491428" y="6270575"/>
            <a:ext cx="401072" cy="307777"/>
          </a:xfrm>
          <a:prstGeom prst="rect">
            <a:avLst/>
          </a:prstGeom>
          <a:noFill/>
        </p:spPr>
        <p:txBody>
          <a:bodyPr wrap="none" rtlCol="0">
            <a:spAutoFit/>
          </a:bodyPr>
          <a:lstStyle/>
          <a:p>
            <a:pPr algn="ctr"/>
            <a:fld id="{E8E17320-8F29-C346-80F3-7693511BE498}" type="slidenum">
              <a:rPr kumimoji="1" lang="ja-JP" altLang="en-US" sz="1400"/>
              <a:pPr algn="ctr"/>
              <a:t>‹#›</a:t>
            </a:fld>
            <a:endParaRPr kumimoji="1" lang="ja-JP" altLang="en-US" sz="1400" dirty="0"/>
          </a:p>
        </p:txBody>
      </p:sp>
      <p:sp>
        <p:nvSpPr>
          <p:cNvPr id="9" name="弦 8">
            <a:extLst>
              <a:ext uri="{FF2B5EF4-FFF2-40B4-BE49-F238E27FC236}">
                <a16:creationId xmlns:a16="http://schemas.microsoft.com/office/drawing/2014/main" id="{F11AA314-EB24-44EB-A852-674DA52458DB}"/>
              </a:ext>
            </a:extLst>
          </p:cNvPr>
          <p:cNvSpPr/>
          <p:nvPr userDrawn="1"/>
        </p:nvSpPr>
        <p:spPr>
          <a:xfrm rot="15300000">
            <a:off x="8520720" y="6221077"/>
            <a:ext cx="565274" cy="565274"/>
          </a:xfrm>
          <a:prstGeom prst="chord">
            <a:avLst>
              <a:gd name="adj1" fmla="val 2700000"/>
              <a:gd name="adj2" fmla="val 14142403"/>
            </a:avLst>
          </a:prstGeom>
          <a:solidFill>
            <a:schemeClr val="bg1">
              <a:lumMod val="65000"/>
            </a:schemeClr>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CB1D6D61-20B2-4D37-BE12-D11D0A62A47D}"/>
              </a:ext>
            </a:extLst>
          </p:cNvPr>
          <p:cNvSpPr txBox="1"/>
          <p:nvPr userDrawn="1"/>
        </p:nvSpPr>
        <p:spPr>
          <a:xfrm>
            <a:off x="8717317" y="6437838"/>
            <a:ext cx="383438" cy="307777"/>
          </a:xfrm>
          <a:prstGeom prst="rect">
            <a:avLst/>
          </a:prstGeom>
          <a:noFill/>
        </p:spPr>
        <p:txBody>
          <a:bodyPr wrap="none" rtlCol="0">
            <a:spAutoFit/>
          </a:bodyPr>
          <a:lstStyle/>
          <a:p>
            <a:pPr algn="ctr"/>
            <a:r>
              <a:rPr kumimoji="1" lang="en-US" altLang="ja-JP" sz="1400"/>
              <a:t>29</a:t>
            </a:r>
            <a:endParaRPr kumimoji="1" lang="ja-JP" altLang="en-US" sz="1400" dirty="0"/>
          </a:p>
        </p:txBody>
      </p:sp>
    </p:spTree>
    <p:extLst>
      <p:ext uri="{BB962C8B-B14F-4D97-AF65-F5344CB8AC3E}">
        <p14:creationId xmlns:p14="http://schemas.microsoft.com/office/powerpoint/2010/main" val="2384781597"/>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49306940"/>
      </p:ext>
    </p:extLst>
  </p:cSld>
  <p:clrMap bg1="lt1" tx1="dk1" bg2="lt2" tx2="dk2" accent1="accent1" accent2="accent2" accent3="accent3" accent4="accent4" accent5="accent5" accent6="accent6" hlink="hlink" folHlink="folHlink"/>
  <p:sldLayoutIdLst>
    <p:sldLayoutId id="2147483664" r:id="rId1"/>
  </p:sldLayoutIdLst>
  <p:hf hdr="0" ftr="0" dt="0"/>
  <p:txStyles>
    <p:titleStyle>
      <a:lvl1pPr algn="ctr" defTabSz="914400" rtl="0" eaLnBrk="1" latinLnBrk="0" hangingPunct="1">
        <a:lnSpc>
          <a:spcPct val="90000"/>
        </a:lnSpc>
        <a:spcBef>
          <a:spcPct val="0"/>
        </a:spcBef>
        <a:buNone/>
        <a:defRPr kumimoji="1" sz="26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5pPr>
      <a:lvl6pPr marL="131445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solidFill>
          <a:latin typeface="+mn-lt"/>
          <a:ea typeface="+mn-ea"/>
          <a:cs typeface="+mn-cs"/>
        </a:defRPr>
      </a:lvl6pPr>
      <a:lvl7pPr marL="14859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baseline="0">
          <a:solidFill>
            <a:schemeClr val="tx1"/>
          </a:solidFill>
          <a:latin typeface="+mn-lt"/>
          <a:ea typeface="+mn-ea"/>
          <a:cs typeface="+mn-cs"/>
        </a:defRPr>
      </a:lvl8pPr>
      <a:lvl9pPr marL="18288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baseline="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7.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26.png"/><Relationship Id="rId2" Type="http://schemas.openxmlformats.org/officeDocument/2006/relationships/image" Target="../media/image12.png"/><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image" Target="../media/image25.png"/><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6.png"/><Relationship Id="rId2" Type="http://schemas.openxmlformats.org/officeDocument/2006/relationships/image" Target="../media/image22.png"/><Relationship Id="rId1" Type="http://schemas.openxmlformats.org/officeDocument/2006/relationships/slideLayout" Target="../slideLayouts/slideLayout1.xml"/><Relationship Id="rId6" Type="http://schemas.openxmlformats.org/officeDocument/2006/relationships/image" Target="../media/image24.png"/><Relationship Id="rId5" Type="http://schemas.openxmlformats.org/officeDocument/2006/relationships/image" Target="../media/image12.png"/><Relationship Id="rId4" Type="http://schemas.openxmlformats.org/officeDocument/2006/relationships/image" Target="../media/image29.png"/></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 Id="rId4" Type="http://schemas.openxmlformats.org/officeDocument/2006/relationships/image" Target="../media/image25.png"/></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 Id="rId4" Type="http://schemas.openxmlformats.org/officeDocument/2006/relationships/image" Target="../media/image30.png"/></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2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6.png"/><Relationship Id="rId2" Type="http://schemas.openxmlformats.org/officeDocument/2006/relationships/image" Target="../media/image22.png"/><Relationship Id="rId1" Type="http://schemas.openxmlformats.org/officeDocument/2006/relationships/slideLayout" Target="../slideLayouts/slideLayout1.xml"/><Relationship Id="rId6" Type="http://schemas.openxmlformats.org/officeDocument/2006/relationships/image" Target="../media/image24.png"/><Relationship Id="rId5" Type="http://schemas.openxmlformats.org/officeDocument/2006/relationships/image" Target="../media/image12.png"/><Relationship Id="rId4" Type="http://schemas.openxmlformats.org/officeDocument/2006/relationships/image" Target="../media/image29.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2.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image" Target="../media/image4.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36C4099E-EB60-DC4F-967D-225ED88E614D}"/>
              </a:ext>
            </a:extLst>
          </p:cNvPr>
          <p:cNvSpPr txBox="1"/>
          <p:nvPr/>
        </p:nvSpPr>
        <p:spPr>
          <a:xfrm>
            <a:off x="107504" y="1268760"/>
            <a:ext cx="8892480" cy="707886"/>
          </a:xfrm>
          <a:prstGeom prst="rect">
            <a:avLst/>
          </a:prstGeom>
          <a:noFill/>
        </p:spPr>
        <p:txBody>
          <a:bodyPr wrap="square" rtlCol="0">
            <a:spAutoFit/>
          </a:bodyPr>
          <a:lstStyle/>
          <a:p>
            <a:pPr algn="ctr"/>
            <a:r>
              <a:rPr lang="ja-JP" altLang="en-US" sz="4000" dirty="0">
                <a:solidFill>
                  <a:srgbClr val="011893"/>
                </a:solidFill>
              </a:rPr>
              <a:t>演習：</a:t>
            </a:r>
            <a:r>
              <a:rPr lang="en-US" altLang="ja-JP" sz="4000" dirty="0">
                <a:solidFill>
                  <a:srgbClr val="011893"/>
                </a:solidFill>
              </a:rPr>
              <a:t>GitHub</a:t>
            </a:r>
            <a:r>
              <a:rPr lang="ja-JP" altLang="en-US" sz="4000" dirty="0">
                <a:solidFill>
                  <a:srgbClr val="011893"/>
                </a:solidFill>
              </a:rPr>
              <a:t>の操作</a:t>
            </a:r>
            <a:r>
              <a:rPr lang="en-US" altLang="ja-JP" sz="4000" dirty="0">
                <a:solidFill>
                  <a:srgbClr val="011893"/>
                </a:solidFill>
              </a:rPr>
              <a:t>(</a:t>
            </a:r>
            <a:r>
              <a:rPr lang="ja-JP" altLang="en-US" sz="4000" dirty="0">
                <a:solidFill>
                  <a:srgbClr val="011893"/>
                </a:solidFill>
              </a:rPr>
              <a:t>基本編</a:t>
            </a:r>
            <a:r>
              <a:rPr lang="en-US" altLang="ja-JP" sz="4000" dirty="0">
                <a:solidFill>
                  <a:srgbClr val="011893"/>
                </a:solidFill>
              </a:rPr>
              <a:t>)</a:t>
            </a:r>
          </a:p>
        </p:txBody>
      </p:sp>
      <p:sp>
        <p:nvSpPr>
          <p:cNvPr id="5" name="テキスト ボックス 4">
            <a:extLst>
              <a:ext uri="{FF2B5EF4-FFF2-40B4-BE49-F238E27FC236}">
                <a16:creationId xmlns:a16="http://schemas.microsoft.com/office/drawing/2014/main" id="{DF6FF3F0-B80E-4A32-A410-E1A4C3A7A116}"/>
              </a:ext>
            </a:extLst>
          </p:cNvPr>
          <p:cNvSpPr txBox="1"/>
          <p:nvPr/>
        </p:nvSpPr>
        <p:spPr>
          <a:xfrm>
            <a:off x="3704546" y="5314568"/>
            <a:ext cx="5416868" cy="461665"/>
          </a:xfrm>
          <a:prstGeom prst="rect">
            <a:avLst/>
          </a:prstGeom>
          <a:noFill/>
        </p:spPr>
        <p:txBody>
          <a:bodyPr wrap="none" rtlCol="0">
            <a:spAutoFit/>
          </a:bodyPr>
          <a:lstStyle/>
          <a:p>
            <a:r>
              <a:rPr lang="ja-JP" altLang="en-US" sz="2400" dirty="0"/>
              <a:t>慶應義塾大学理工学部物理情報工学科</a:t>
            </a:r>
            <a:endParaRPr lang="en-US" altLang="ja-JP" sz="2400" dirty="0"/>
          </a:p>
        </p:txBody>
      </p:sp>
      <p:sp>
        <p:nvSpPr>
          <p:cNvPr id="6" name="テキスト ボックス 5">
            <a:extLst>
              <a:ext uri="{FF2B5EF4-FFF2-40B4-BE49-F238E27FC236}">
                <a16:creationId xmlns:a16="http://schemas.microsoft.com/office/drawing/2014/main" id="{94A82E08-1852-476D-B582-C7C001BDD60A}"/>
              </a:ext>
            </a:extLst>
          </p:cNvPr>
          <p:cNvSpPr txBox="1"/>
          <p:nvPr/>
        </p:nvSpPr>
        <p:spPr>
          <a:xfrm>
            <a:off x="8249826" y="5733256"/>
            <a:ext cx="800219" cy="461665"/>
          </a:xfrm>
          <a:prstGeom prst="rect">
            <a:avLst/>
          </a:prstGeom>
          <a:noFill/>
        </p:spPr>
        <p:txBody>
          <a:bodyPr wrap="none" rtlCol="0">
            <a:spAutoFit/>
          </a:bodyPr>
          <a:lstStyle/>
          <a:p>
            <a:r>
              <a:rPr lang="ja-JP" altLang="en-US" sz="2400" dirty="0"/>
              <a:t>渡辺</a:t>
            </a:r>
            <a:endParaRPr lang="en-US" altLang="ja-JP" sz="2400" dirty="0"/>
          </a:p>
        </p:txBody>
      </p:sp>
      <p:sp>
        <p:nvSpPr>
          <p:cNvPr id="7" name="テキスト ボックス 6">
            <a:extLst>
              <a:ext uri="{FF2B5EF4-FFF2-40B4-BE49-F238E27FC236}">
                <a16:creationId xmlns:a16="http://schemas.microsoft.com/office/drawing/2014/main" id="{68784A41-7BD6-4EEF-8757-F034BFDF9755}"/>
              </a:ext>
            </a:extLst>
          </p:cNvPr>
          <p:cNvSpPr txBox="1"/>
          <p:nvPr/>
        </p:nvSpPr>
        <p:spPr>
          <a:xfrm>
            <a:off x="107504" y="116632"/>
            <a:ext cx="5109091" cy="461665"/>
          </a:xfrm>
          <a:prstGeom prst="rect">
            <a:avLst/>
          </a:prstGeom>
          <a:noFill/>
        </p:spPr>
        <p:txBody>
          <a:bodyPr wrap="none" rtlCol="0">
            <a:spAutoFit/>
          </a:bodyPr>
          <a:lstStyle/>
          <a:p>
            <a:r>
              <a:rPr lang="ja-JP" altLang="en-US" sz="2400" dirty="0"/>
              <a:t>物理情報工学ソフトウェア開発演習</a:t>
            </a:r>
            <a:endParaRPr lang="en-US" altLang="ja-JP" sz="2400" dirty="0"/>
          </a:p>
        </p:txBody>
      </p:sp>
    </p:spTree>
    <p:extLst>
      <p:ext uri="{BB962C8B-B14F-4D97-AF65-F5344CB8AC3E}">
        <p14:creationId xmlns:p14="http://schemas.microsoft.com/office/powerpoint/2010/main" val="40795339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E7A3ADEA-3EB2-43E0-BB43-5C6224A0AE27}"/>
              </a:ext>
            </a:extLst>
          </p:cNvPr>
          <p:cNvSpPr>
            <a:spLocks noGrp="1"/>
          </p:cNvSpPr>
          <p:nvPr>
            <p:ph type="body" sz="quarter" idx="10"/>
          </p:nvPr>
        </p:nvSpPr>
        <p:spPr/>
        <p:txBody>
          <a:bodyPr/>
          <a:lstStyle/>
          <a:p>
            <a:r>
              <a:rPr kumimoji="1" lang="ja-JP" altLang="en-US" dirty="0"/>
              <a:t>課題</a:t>
            </a:r>
            <a:r>
              <a:rPr kumimoji="1" lang="en-US" altLang="ja-JP" dirty="0"/>
              <a:t>1 – Step 2</a:t>
            </a:r>
            <a:endParaRPr kumimoji="1" lang="ja-JP" altLang="en-US" dirty="0"/>
          </a:p>
        </p:txBody>
      </p:sp>
      <p:pic>
        <p:nvPicPr>
          <p:cNvPr id="3" name="Picture 2" descr="フォルダのイラスト">
            <a:extLst>
              <a:ext uri="{FF2B5EF4-FFF2-40B4-BE49-F238E27FC236}">
                <a16:creationId xmlns:a16="http://schemas.microsoft.com/office/drawing/2014/main" id="{18CA8FFD-D2E2-4351-BAD4-A8E2399A64D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59632" y="2420888"/>
            <a:ext cx="702078" cy="58799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フォルダのイラスト">
            <a:extLst>
              <a:ext uri="{FF2B5EF4-FFF2-40B4-BE49-F238E27FC236}">
                <a16:creationId xmlns:a16="http://schemas.microsoft.com/office/drawing/2014/main" id="{08A045B1-E9C4-4900-9429-FEF8CA98280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59632" y="3501008"/>
            <a:ext cx="702078" cy="587990"/>
          </a:xfrm>
          <a:prstGeom prst="rect">
            <a:avLst/>
          </a:prstGeom>
          <a:noFill/>
          <a:extLst>
            <a:ext uri="{909E8E84-426E-40DD-AFC4-6F175D3DCCD1}">
              <a14:hiddenFill xmlns:a14="http://schemas.microsoft.com/office/drawing/2010/main">
                <a:solidFill>
                  <a:srgbClr val="FFFFFF"/>
                </a:solidFill>
              </a14:hiddenFill>
            </a:ext>
          </a:extLst>
        </p:spPr>
      </p:pic>
      <p:sp>
        <p:nvSpPr>
          <p:cNvPr id="5" name="テキスト ボックス 4">
            <a:extLst>
              <a:ext uri="{FF2B5EF4-FFF2-40B4-BE49-F238E27FC236}">
                <a16:creationId xmlns:a16="http://schemas.microsoft.com/office/drawing/2014/main" id="{2B46941D-45B2-4635-AAA2-1D320DEFCE61}"/>
              </a:ext>
            </a:extLst>
          </p:cNvPr>
          <p:cNvSpPr txBox="1"/>
          <p:nvPr/>
        </p:nvSpPr>
        <p:spPr>
          <a:xfrm>
            <a:off x="1299845" y="3645024"/>
            <a:ext cx="607859" cy="369332"/>
          </a:xfrm>
          <a:prstGeom prst="rect">
            <a:avLst/>
          </a:prstGeom>
          <a:noFill/>
        </p:spPr>
        <p:txBody>
          <a:bodyPr wrap="none" rtlCol="0">
            <a:spAutoFit/>
          </a:bodyPr>
          <a:lstStyle/>
          <a:p>
            <a:r>
              <a:rPr kumimoji="1" lang="en-US" altLang="ja-JP" dirty="0"/>
              <a:t>.</a:t>
            </a:r>
            <a:r>
              <a:rPr kumimoji="1" lang="en-US" altLang="ja-JP" dirty="0" err="1"/>
              <a:t>ssh</a:t>
            </a:r>
            <a:endParaRPr kumimoji="1" lang="ja-JP" altLang="en-US" dirty="0"/>
          </a:p>
        </p:txBody>
      </p:sp>
      <p:pic>
        <p:nvPicPr>
          <p:cNvPr id="6" name="Picture 2" descr="家のイラスト7">
            <a:extLst>
              <a:ext uri="{FF2B5EF4-FFF2-40B4-BE49-F238E27FC236}">
                <a16:creationId xmlns:a16="http://schemas.microsoft.com/office/drawing/2014/main" id="{0DA3CBBE-3BB9-432E-A279-5763B1DA635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03648" y="2564904"/>
            <a:ext cx="360040" cy="336637"/>
          </a:xfrm>
          <a:prstGeom prst="rect">
            <a:avLst/>
          </a:prstGeom>
          <a:noFill/>
          <a:extLst>
            <a:ext uri="{909E8E84-426E-40DD-AFC4-6F175D3DCCD1}">
              <a14:hiddenFill xmlns:a14="http://schemas.microsoft.com/office/drawing/2010/main">
                <a:solidFill>
                  <a:srgbClr val="FFFFFF"/>
                </a:solidFill>
              </a14:hiddenFill>
            </a:ext>
          </a:extLst>
        </p:spPr>
      </p:pic>
      <p:cxnSp>
        <p:nvCxnSpPr>
          <p:cNvPr id="7" name="直線矢印コネクタ 6">
            <a:extLst>
              <a:ext uri="{FF2B5EF4-FFF2-40B4-BE49-F238E27FC236}">
                <a16:creationId xmlns:a16="http://schemas.microsoft.com/office/drawing/2014/main" id="{4CF51FFE-1BDA-4929-A659-56A011D6BA3A}"/>
              </a:ext>
            </a:extLst>
          </p:cNvPr>
          <p:cNvCxnSpPr>
            <a:cxnSpLocks/>
            <a:stCxn id="3" idx="2"/>
            <a:endCxn id="4" idx="0"/>
          </p:cNvCxnSpPr>
          <p:nvPr/>
        </p:nvCxnSpPr>
        <p:spPr>
          <a:xfrm>
            <a:off x="1610671" y="3008878"/>
            <a:ext cx="0" cy="492130"/>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 name="Picture 2" descr="鍵のイラスト">
            <a:extLst>
              <a:ext uri="{FF2B5EF4-FFF2-40B4-BE49-F238E27FC236}">
                <a16:creationId xmlns:a16="http://schemas.microsoft.com/office/drawing/2014/main" id="{40ED9532-3728-49F4-A612-10C18B40B10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22460" y="4566046"/>
            <a:ext cx="785242" cy="785242"/>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6" descr="家の鍵のイラスト（ディスクシリンダー）">
            <a:extLst>
              <a:ext uri="{FF2B5EF4-FFF2-40B4-BE49-F238E27FC236}">
                <a16:creationId xmlns:a16="http://schemas.microsoft.com/office/drawing/2014/main" id="{F39EEA51-60DF-4E67-BB03-4775B5276A87}"/>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987824" y="4653136"/>
            <a:ext cx="720080" cy="720080"/>
          </a:xfrm>
          <a:prstGeom prst="rect">
            <a:avLst/>
          </a:prstGeom>
          <a:noFill/>
          <a:extLst>
            <a:ext uri="{909E8E84-426E-40DD-AFC4-6F175D3DCCD1}">
              <a14:hiddenFill xmlns:a14="http://schemas.microsoft.com/office/drawing/2010/main">
                <a:solidFill>
                  <a:srgbClr val="FFFFFF"/>
                </a:solidFill>
              </a14:hiddenFill>
            </a:ext>
          </a:extLst>
        </p:spPr>
      </p:pic>
      <p:sp>
        <p:nvSpPr>
          <p:cNvPr id="15" name="テキスト ボックス 14">
            <a:extLst>
              <a:ext uri="{FF2B5EF4-FFF2-40B4-BE49-F238E27FC236}">
                <a16:creationId xmlns:a16="http://schemas.microsoft.com/office/drawing/2014/main" id="{C96A612F-457A-48ED-A8D3-73050C52F762}"/>
              </a:ext>
            </a:extLst>
          </p:cNvPr>
          <p:cNvSpPr txBox="1"/>
          <p:nvPr/>
        </p:nvSpPr>
        <p:spPr>
          <a:xfrm>
            <a:off x="1115616" y="5373216"/>
            <a:ext cx="944489" cy="369332"/>
          </a:xfrm>
          <a:prstGeom prst="rect">
            <a:avLst/>
          </a:prstGeom>
          <a:noFill/>
        </p:spPr>
        <p:txBody>
          <a:bodyPr wrap="none" rtlCol="0">
            <a:spAutoFit/>
          </a:bodyPr>
          <a:lstStyle/>
          <a:p>
            <a:r>
              <a:rPr kumimoji="1" lang="en-US" altLang="ja-JP" dirty="0" err="1">
                <a:latin typeface="Consolas" panose="020B0609020204030204" pitchFamily="49" charset="0"/>
              </a:rPr>
              <a:t>id_rsa</a:t>
            </a:r>
            <a:endParaRPr kumimoji="1" lang="ja-JP" altLang="en-US" dirty="0">
              <a:latin typeface="Consolas" panose="020B0609020204030204" pitchFamily="49" charset="0"/>
            </a:endParaRPr>
          </a:p>
        </p:txBody>
      </p:sp>
      <p:sp>
        <p:nvSpPr>
          <p:cNvPr id="16" name="テキスト ボックス 15">
            <a:extLst>
              <a:ext uri="{FF2B5EF4-FFF2-40B4-BE49-F238E27FC236}">
                <a16:creationId xmlns:a16="http://schemas.microsoft.com/office/drawing/2014/main" id="{01C3F82A-6F55-4362-930C-E40B796F2226}"/>
              </a:ext>
            </a:extLst>
          </p:cNvPr>
          <p:cNvSpPr txBox="1"/>
          <p:nvPr/>
        </p:nvSpPr>
        <p:spPr>
          <a:xfrm>
            <a:off x="2627784" y="5373216"/>
            <a:ext cx="1451038" cy="369332"/>
          </a:xfrm>
          <a:prstGeom prst="rect">
            <a:avLst/>
          </a:prstGeom>
          <a:noFill/>
        </p:spPr>
        <p:txBody>
          <a:bodyPr wrap="none" rtlCol="0">
            <a:spAutoFit/>
          </a:bodyPr>
          <a:lstStyle/>
          <a:p>
            <a:r>
              <a:rPr kumimoji="1" lang="en-US" altLang="ja-JP" dirty="0">
                <a:latin typeface="Consolas" panose="020B0609020204030204" pitchFamily="49" charset="0"/>
              </a:rPr>
              <a:t>id_rsa.pub</a:t>
            </a:r>
            <a:endParaRPr kumimoji="1" lang="ja-JP" altLang="en-US" dirty="0">
              <a:latin typeface="Consolas" panose="020B0609020204030204" pitchFamily="49" charset="0"/>
            </a:endParaRPr>
          </a:p>
        </p:txBody>
      </p:sp>
      <p:cxnSp>
        <p:nvCxnSpPr>
          <p:cNvPr id="18" name="直線矢印コネクタ 17">
            <a:extLst>
              <a:ext uri="{FF2B5EF4-FFF2-40B4-BE49-F238E27FC236}">
                <a16:creationId xmlns:a16="http://schemas.microsoft.com/office/drawing/2014/main" id="{936384F9-2105-4D5D-A6F6-02E1CB1E0E0C}"/>
              </a:ext>
            </a:extLst>
          </p:cNvPr>
          <p:cNvCxnSpPr>
            <a:stCxn id="4" idx="2"/>
            <a:endCxn id="13" idx="0"/>
          </p:cNvCxnSpPr>
          <p:nvPr/>
        </p:nvCxnSpPr>
        <p:spPr>
          <a:xfrm>
            <a:off x="1610671" y="4088998"/>
            <a:ext cx="4410" cy="477048"/>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コネクタ: カギ線 19">
            <a:extLst>
              <a:ext uri="{FF2B5EF4-FFF2-40B4-BE49-F238E27FC236}">
                <a16:creationId xmlns:a16="http://schemas.microsoft.com/office/drawing/2014/main" id="{AA0F8D4E-EA60-46C3-BA24-54B95D4D7D60}"/>
              </a:ext>
            </a:extLst>
          </p:cNvPr>
          <p:cNvCxnSpPr>
            <a:stCxn id="4" idx="2"/>
            <a:endCxn id="14" idx="0"/>
          </p:cNvCxnSpPr>
          <p:nvPr/>
        </p:nvCxnSpPr>
        <p:spPr>
          <a:xfrm rot="16200000" flipH="1">
            <a:off x="2197198" y="3502470"/>
            <a:ext cx="564138" cy="1737193"/>
          </a:xfrm>
          <a:prstGeom prst="bentConnector3">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1" name="テキスト ボックス 20">
            <a:extLst>
              <a:ext uri="{FF2B5EF4-FFF2-40B4-BE49-F238E27FC236}">
                <a16:creationId xmlns:a16="http://schemas.microsoft.com/office/drawing/2014/main" id="{D8CB605A-531A-4C79-BF14-25A4FA6FDC0B}"/>
              </a:ext>
            </a:extLst>
          </p:cNvPr>
          <p:cNvSpPr txBox="1"/>
          <p:nvPr/>
        </p:nvSpPr>
        <p:spPr>
          <a:xfrm>
            <a:off x="683568" y="1268760"/>
            <a:ext cx="7322838" cy="707886"/>
          </a:xfrm>
          <a:prstGeom prst="rect">
            <a:avLst/>
          </a:prstGeom>
          <a:noFill/>
        </p:spPr>
        <p:txBody>
          <a:bodyPr wrap="none" rtlCol="0">
            <a:spAutoFit/>
          </a:bodyPr>
          <a:lstStyle/>
          <a:p>
            <a:r>
              <a:rPr lang="ja-JP" altLang="en-US" sz="2000" dirty="0"/>
              <a:t>ホームディレクトリ直下に</a:t>
            </a:r>
            <a:r>
              <a:rPr lang="en-US" altLang="ja-JP" sz="2000" dirty="0"/>
              <a:t>.</a:t>
            </a:r>
            <a:r>
              <a:rPr lang="en-US" altLang="ja-JP" sz="2000" dirty="0" err="1"/>
              <a:t>ssh</a:t>
            </a:r>
            <a:r>
              <a:rPr lang="ja-JP" altLang="en-US" sz="2000" dirty="0"/>
              <a:t>というディレクトリが作られ、</a:t>
            </a:r>
            <a:endParaRPr lang="en-US" altLang="ja-JP" sz="2000" dirty="0"/>
          </a:p>
          <a:p>
            <a:r>
              <a:rPr kumimoji="1" lang="ja-JP" altLang="en-US" sz="2000" dirty="0"/>
              <a:t>その下に秘密鍵</a:t>
            </a:r>
            <a:r>
              <a:rPr kumimoji="1" lang="en-US" altLang="ja-JP" sz="2000" dirty="0"/>
              <a:t>(</a:t>
            </a:r>
            <a:r>
              <a:rPr kumimoji="1" lang="en-US" altLang="ja-JP" sz="2000" dirty="0" err="1"/>
              <a:t>id_rsa</a:t>
            </a:r>
            <a:r>
              <a:rPr kumimoji="1" lang="en-US" altLang="ja-JP" sz="2000" dirty="0"/>
              <a:t>)</a:t>
            </a:r>
            <a:r>
              <a:rPr kumimoji="1" lang="ja-JP" altLang="en-US" sz="2000" dirty="0"/>
              <a:t>と公開鍵</a:t>
            </a:r>
            <a:r>
              <a:rPr kumimoji="1" lang="en-US" altLang="ja-JP" sz="2000" dirty="0"/>
              <a:t>(id_rsa.pub)</a:t>
            </a:r>
            <a:r>
              <a:rPr kumimoji="1" lang="ja-JP" altLang="en-US" sz="2000" dirty="0"/>
              <a:t>が作られる</a:t>
            </a:r>
          </a:p>
        </p:txBody>
      </p:sp>
      <p:sp>
        <p:nvSpPr>
          <p:cNvPr id="22" name="テキスト ボックス 21">
            <a:extLst>
              <a:ext uri="{FF2B5EF4-FFF2-40B4-BE49-F238E27FC236}">
                <a16:creationId xmlns:a16="http://schemas.microsoft.com/office/drawing/2014/main" id="{114A2852-8256-426E-9F6A-2B32878C7A5E}"/>
              </a:ext>
            </a:extLst>
          </p:cNvPr>
          <p:cNvSpPr txBox="1"/>
          <p:nvPr/>
        </p:nvSpPr>
        <p:spPr>
          <a:xfrm>
            <a:off x="1115616" y="5733256"/>
            <a:ext cx="877163" cy="369332"/>
          </a:xfrm>
          <a:prstGeom prst="rect">
            <a:avLst/>
          </a:prstGeom>
          <a:noFill/>
        </p:spPr>
        <p:txBody>
          <a:bodyPr wrap="none" rtlCol="0">
            <a:spAutoFit/>
          </a:bodyPr>
          <a:lstStyle/>
          <a:p>
            <a:r>
              <a:rPr lang="ja-JP" altLang="en-US" dirty="0"/>
              <a:t>秘密鍵</a:t>
            </a:r>
            <a:endParaRPr kumimoji="1" lang="ja-JP" altLang="en-US" dirty="0"/>
          </a:p>
        </p:txBody>
      </p:sp>
      <p:sp>
        <p:nvSpPr>
          <p:cNvPr id="23" name="テキスト ボックス 22">
            <a:extLst>
              <a:ext uri="{FF2B5EF4-FFF2-40B4-BE49-F238E27FC236}">
                <a16:creationId xmlns:a16="http://schemas.microsoft.com/office/drawing/2014/main" id="{648D2DC1-D701-4BBF-A69F-00D16625A700}"/>
              </a:ext>
            </a:extLst>
          </p:cNvPr>
          <p:cNvSpPr txBox="1"/>
          <p:nvPr/>
        </p:nvSpPr>
        <p:spPr>
          <a:xfrm>
            <a:off x="2915816" y="5733256"/>
            <a:ext cx="877163" cy="369332"/>
          </a:xfrm>
          <a:prstGeom prst="rect">
            <a:avLst/>
          </a:prstGeom>
          <a:noFill/>
        </p:spPr>
        <p:txBody>
          <a:bodyPr wrap="none" rtlCol="0">
            <a:spAutoFit/>
          </a:bodyPr>
          <a:lstStyle/>
          <a:p>
            <a:r>
              <a:rPr lang="ja-JP" altLang="en-US" dirty="0"/>
              <a:t>公開鍵</a:t>
            </a:r>
            <a:endParaRPr kumimoji="1" lang="ja-JP" altLang="en-US" dirty="0"/>
          </a:p>
        </p:txBody>
      </p:sp>
    </p:spTree>
    <p:extLst>
      <p:ext uri="{BB962C8B-B14F-4D97-AF65-F5344CB8AC3E}">
        <p14:creationId xmlns:p14="http://schemas.microsoft.com/office/powerpoint/2010/main" val="33820984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図 11">
            <a:extLst>
              <a:ext uri="{FF2B5EF4-FFF2-40B4-BE49-F238E27FC236}">
                <a16:creationId xmlns:a16="http://schemas.microsoft.com/office/drawing/2014/main" id="{E27F8151-2702-43C1-ADA6-87D8435F6E80}"/>
              </a:ext>
            </a:extLst>
          </p:cNvPr>
          <p:cNvPicPr>
            <a:picLocks noChangeAspect="1"/>
          </p:cNvPicPr>
          <p:nvPr/>
        </p:nvPicPr>
        <p:blipFill>
          <a:blip r:embed="rId2"/>
          <a:stretch>
            <a:fillRect/>
          </a:stretch>
        </p:blipFill>
        <p:spPr>
          <a:xfrm>
            <a:off x="251520" y="1268760"/>
            <a:ext cx="8748464" cy="3877246"/>
          </a:xfrm>
          <a:prstGeom prst="rect">
            <a:avLst/>
          </a:prstGeom>
        </p:spPr>
      </p:pic>
      <p:sp>
        <p:nvSpPr>
          <p:cNvPr id="2" name="テキスト プレースホルダー 1">
            <a:extLst>
              <a:ext uri="{FF2B5EF4-FFF2-40B4-BE49-F238E27FC236}">
                <a16:creationId xmlns:a16="http://schemas.microsoft.com/office/drawing/2014/main" id="{48A96C94-9885-486D-AB19-D08CA3CA24BD}"/>
              </a:ext>
            </a:extLst>
          </p:cNvPr>
          <p:cNvSpPr>
            <a:spLocks noGrp="1"/>
          </p:cNvSpPr>
          <p:nvPr>
            <p:ph type="body" sz="quarter" idx="10"/>
          </p:nvPr>
        </p:nvSpPr>
        <p:spPr/>
        <p:txBody>
          <a:bodyPr/>
          <a:lstStyle/>
          <a:p>
            <a:r>
              <a:rPr kumimoji="1" lang="ja-JP" altLang="en-US"/>
              <a:t>課題</a:t>
            </a:r>
            <a:r>
              <a:rPr kumimoji="1" lang="en-US" altLang="ja-JP"/>
              <a:t>1 </a:t>
            </a:r>
            <a:r>
              <a:rPr kumimoji="1" lang="en-US" altLang="ja-JP" dirty="0"/>
              <a:t>– Step 3</a:t>
            </a:r>
            <a:endParaRPr kumimoji="1" lang="ja-JP" altLang="en-US" dirty="0"/>
          </a:p>
        </p:txBody>
      </p:sp>
      <p:sp>
        <p:nvSpPr>
          <p:cNvPr id="5" name="四角形: 角を丸くする 4">
            <a:extLst>
              <a:ext uri="{FF2B5EF4-FFF2-40B4-BE49-F238E27FC236}">
                <a16:creationId xmlns:a16="http://schemas.microsoft.com/office/drawing/2014/main" id="{33514587-7C96-4BB5-AA1C-4DA98B53D7A1}"/>
              </a:ext>
            </a:extLst>
          </p:cNvPr>
          <p:cNvSpPr/>
          <p:nvPr/>
        </p:nvSpPr>
        <p:spPr>
          <a:xfrm>
            <a:off x="7452320" y="4509120"/>
            <a:ext cx="1296144" cy="36004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62026228-497F-4402-9EE3-CDEE066834FC}"/>
              </a:ext>
            </a:extLst>
          </p:cNvPr>
          <p:cNvSpPr txBox="1"/>
          <p:nvPr/>
        </p:nvSpPr>
        <p:spPr>
          <a:xfrm>
            <a:off x="2699792" y="5301208"/>
            <a:ext cx="1338828" cy="369332"/>
          </a:xfrm>
          <a:prstGeom prst="rect">
            <a:avLst/>
          </a:prstGeom>
          <a:noFill/>
        </p:spPr>
        <p:txBody>
          <a:bodyPr wrap="none" rtlCol="0">
            <a:spAutoFit/>
          </a:bodyPr>
          <a:lstStyle/>
          <a:p>
            <a:r>
              <a:rPr kumimoji="1" lang="ja-JP" altLang="en-US" dirty="0"/>
              <a:t>これを選ぶ</a:t>
            </a:r>
          </a:p>
        </p:txBody>
      </p:sp>
      <p:cxnSp>
        <p:nvCxnSpPr>
          <p:cNvPr id="16" name="コネクタ: カギ線 15">
            <a:extLst>
              <a:ext uri="{FF2B5EF4-FFF2-40B4-BE49-F238E27FC236}">
                <a16:creationId xmlns:a16="http://schemas.microsoft.com/office/drawing/2014/main" id="{C92C8012-1FF2-4B0F-AFC7-95840E3798FF}"/>
              </a:ext>
            </a:extLst>
          </p:cNvPr>
          <p:cNvCxnSpPr>
            <a:stCxn id="6" idx="3"/>
            <a:endCxn id="5" idx="2"/>
          </p:cNvCxnSpPr>
          <p:nvPr/>
        </p:nvCxnSpPr>
        <p:spPr>
          <a:xfrm flipV="1">
            <a:off x="4038620" y="4869160"/>
            <a:ext cx="4061772" cy="616714"/>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971486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2276A4E-291A-4E45-8822-572CDA2B2855}"/>
              </a:ext>
            </a:extLst>
          </p:cNvPr>
          <p:cNvSpPr>
            <a:spLocks noGrp="1"/>
          </p:cNvSpPr>
          <p:nvPr>
            <p:ph type="body" sz="quarter" idx="10"/>
          </p:nvPr>
        </p:nvSpPr>
        <p:spPr/>
        <p:txBody>
          <a:bodyPr/>
          <a:lstStyle/>
          <a:p>
            <a:r>
              <a:rPr kumimoji="1" lang="ja-JP" altLang="en-US"/>
              <a:t>課題</a:t>
            </a:r>
            <a:r>
              <a:rPr kumimoji="1" lang="en-US" altLang="ja-JP"/>
              <a:t>1 </a:t>
            </a:r>
            <a:r>
              <a:rPr kumimoji="1" lang="en-US" altLang="ja-JP" dirty="0"/>
              <a:t>– Step 3</a:t>
            </a:r>
            <a:endParaRPr kumimoji="1" lang="ja-JP" altLang="en-US" dirty="0"/>
          </a:p>
        </p:txBody>
      </p:sp>
      <p:pic>
        <p:nvPicPr>
          <p:cNvPr id="6" name="図 5">
            <a:extLst>
              <a:ext uri="{FF2B5EF4-FFF2-40B4-BE49-F238E27FC236}">
                <a16:creationId xmlns:a16="http://schemas.microsoft.com/office/drawing/2014/main" id="{E71BC69D-7AB0-4FF0-9D61-0A25334C16B8}"/>
              </a:ext>
            </a:extLst>
          </p:cNvPr>
          <p:cNvPicPr>
            <a:picLocks noChangeAspect="1"/>
          </p:cNvPicPr>
          <p:nvPr/>
        </p:nvPicPr>
        <p:blipFill>
          <a:blip r:embed="rId2"/>
          <a:stretch>
            <a:fillRect/>
          </a:stretch>
        </p:blipFill>
        <p:spPr>
          <a:xfrm>
            <a:off x="395536" y="1052736"/>
            <a:ext cx="7704856" cy="4902452"/>
          </a:xfrm>
          <a:prstGeom prst="rect">
            <a:avLst/>
          </a:prstGeom>
        </p:spPr>
      </p:pic>
      <p:sp>
        <p:nvSpPr>
          <p:cNvPr id="7" name="四角形: 角を丸くする 6">
            <a:extLst>
              <a:ext uri="{FF2B5EF4-FFF2-40B4-BE49-F238E27FC236}">
                <a16:creationId xmlns:a16="http://schemas.microsoft.com/office/drawing/2014/main" id="{3C52DF84-7ABC-4C47-B710-D1442EF77A44}"/>
              </a:ext>
            </a:extLst>
          </p:cNvPr>
          <p:cNvSpPr/>
          <p:nvPr/>
        </p:nvSpPr>
        <p:spPr>
          <a:xfrm>
            <a:off x="899592" y="5301208"/>
            <a:ext cx="1296144" cy="288032"/>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B9D5E74F-12F3-43DF-81BB-25A873C49EF1}"/>
              </a:ext>
            </a:extLst>
          </p:cNvPr>
          <p:cNvSpPr txBox="1"/>
          <p:nvPr/>
        </p:nvSpPr>
        <p:spPr>
          <a:xfrm>
            <a:off x="3203848" y="6165304"/>
            <a:ext cx="1338828" cy="369332"/>
          </a:xfrm>
          <a:prstGeom prst="rect">
            <a:avLst/>
          </a:prstGeom>
          <a:noFill/>
        </p:spPr>
        <p:txBody>
          <a:bodyPr wrap="none" rtlCol="0">
            <a:spAutoFit/>
          </a:bodyPr>
          <a:lstStyle/>
          <a:p>
            <a:r>
              <a:rPr kumimoji="1" lang="ja-JP" altLang="en-US" dirty="0"/>
              <a:t>これを選ぶ</a:t>
            </a:r>
          </a:p>
        </p:txBody>
      </p:sp>
      <p:cxnSp>
        <p:nvCxnSpPr>
          <p:cNvPr id="10" name="コネクタ: カギ線 9">
            <a:extLst>
              <a:ext uri="{FF2B5EF4-FFF2-40B4-BE49-F238E27FC236}">
                <a16:creationId xmlns:a16="http://schemas.microsoft.com/office/drawing/2014/main" id="{DED88414-2712-4C2C-AD6B-5432591D42B1}"/>
              </a:ext>
            </a:extLst>
          </p:cNvPr>
          <p:cNvCxnSpPr>
            <a:stCxn id="8" idx="1"/>
            <a:endCxn id="7" idx="2"/>
          </p:cNvCxnSpPr>
          <p:nvPr/>
        </p:nvCxnSpPr>
        <p:spPr>
          <a:xfrm rot="10800000">
            <a:off x="1547664" y="5589240"/>
            <a:ext cx="1656184" cy="760730"/>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60779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6D3DF536-2B9F-4806-B972-26198EF09BAA}"/>
              </a:ext>
            </a:extLst>
          </p:cNvPr>
          <p:cNvSpPr>
            <a:spLocks noGrp="1"/>
          </p:cNvSpPr>
          <p:nvPr>
            <p:ph type="body" sz="quarter" idx="10"/>
          </p:nvPr>
        </p:nvSpPr>
        <p:spPr/>
        <p:txBody>
          <a:bodyPr/>
          <a:lstStyle/>
          <a:p>
            <a:r>
              <a:rPr kumimoji="1" lang="ja-JP" altLang="en-US"/>
              <a:t>課題</a:t>
            </a:r>
            <a:r>
              <a:rPr kumimoji="1" lang="en-US" altLang="ja-JP"/>
              <a:t>1 </a:t>
            </a:r>
            <a:r>
              <a:rPr kumimoji="1" lang="en-US" altLang="ja-JP" dirty="0"/>
              <a:t>– Step 3</a:t>
            </a:r>
            <a:endParaRPr kumimoji="1" lang="ja-JP" altLang="en-US" dirty="0"/>
          </a:p>
        </p:txBody>
      </p:sp>
      <p:pic>
        <p:nvPicPr>
          <p:cNvPr id="4" name="図 3">
            <a:extLst>
              <a:ext uri="{FF2B5EF4-FFF2-40B4-BE49-F238E27FC236}">
                <a16:creationId xmlns:a16="http://schemas.microsoft.com/office/drawing/2014/main" id="{D7FAEB9C-78C9-472E-B2C4-3BDA5733A0ED}"/>
              </a:ext>
            </a:extLst>
          </p:cNvPr>
          <p:cNvPicPr>
            <a:picLocks noChangeAspect="1"/>
          </p:cNvPicPr>
          <p:nvPr/>
        </p:nvPicPr>
        <p:blipFill>
          <a:blip r:embed="rId2"/>
          <a:stretch>
            <a:fillRect/>
          </a:stretch>
        </p:blipFill>
        <p:spPr>
          <a:xfrm>
            <a:off x="179512" y="1556792"/>
            <a:ext cx="8784976" cy="4669629"/>
          </a:xfrm>
          <a:prstGeom prst="rect">
            <a:avLst/>
          </a:prstGeom>
        </p:spPr>
      </p:pic>
      <p:sp>
        <p:nvSpPr>
          <p:cNvPr id="5" name="四角形: 角を丸くする 4">
            <a:extLst>
              <a:ext uri="{FF2B5EF4-FFF2-40B4-BE49-F238E27FC236}">
                <a16:creationId xmlns:a16="http://schemas.microsoft.com/office/drawing/2014/main" id="{616F5CD1-2975-41FE-914A-863EDAEB0643}"/>
              </a:ext>
            </a:extLst>
          </p:cNvPr>
          <p:cNvSpPr/>
          <p:nvPr/>
        </p:nvSpPr>
        <p:spPr>
          <a:xfrm>
            <a:off x="7236296" y="2636912"/>
            <a:ext cx="1296144" cy="36004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A2443F21-71B9-44E3-AB75-80BC347F6AF1}"/>
              </a:ext>
            </a:extLst>
          </p:cNvPr>
          <p:cNvSpPr txBox="1"/>
          <p:nvPr/>
        </p:nvSpPr>
        <p:spPr>
          <a:xfrm>
            <a:off x="7020272" y="1052736"/>
            <a:ext cx="1338828" cy="369332"/>
          </a:xfrm>
          <a:prstGeom prst="rect">
            <a:avLst/>
          </a:prstGeom>
          <a:noFill/>
        </p:spPr>
        <p:txBody>
          <a:bodyPr wrap="none" rtlCol="0">
            <a:spAutoFit/>
          </a:bodyPr>
          <a:lstStyle/>
          <a:p>
            <a:r>
              <a:rPr kumimoji="1" lang="ja-JP" altLang="en-US" dirty="0"/>
              <a:t>これを選ぶ</a:t>
            </a:r>
          </a:p>
        </p:txBody>
      </p:sp>
      <p:cxnSp>
        <p:nvCxnSpPr>
          <p:cNvPr id="7" name="コネクタ: カギ線 6">
            <a:extLst>
              <a:ext uri="{FF2B5EF4-FFF2-40B4-BE49-F238E27FC236}">
                <a16:creationId xmlns:a16="http://schemas.microsoft.com/office/drawing/2014/main" id="{F9590194-5B43-4CCD-9A60-6DE5041D05A7}"/>
              </a:ext>
            </a:extLst>
          </p:cNvPr>
          <p:cNvCxnSpPr>
            <a:cxnSpLocks/>
            <a:stCxn id="6" idx="1"/>
            <a:endCxn id="5" idx="1"/>
          </p:cNvCxnSpPr>
          <p:nvPr/>
        </p:nvCxnSpPr>
        <p:spPr>
          <a:xfrm rot="10800000" flipH="1" flipV="1">
            <a:off x="7020272" y="1237402"/>
            <a:ext cx="216024" cy="1579530"/>
          </a:xfrm>
          <a:prstGeom prst="bentConnector3">
            <a:avLst>
              <a:gd name="adj1" fmla="val -10582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52688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0A97173-A05D-44D9-9FFC-B29489638809}"/>
              </a:ext>
            </a:extLst>
          </p:cNvPr>
          <p:cNvSpPr>
            <a:spLocks noGrp="1"/>
          </p:cNvSpPr>
          <p:nvPr>
            <p:ph type="body" sz="quarter" idx="10"/>
          </p:nvPr>
        </p:nvSpPr>
        <p:spPr/>
        <p:txBody>
          <a:bodyPr/>
          <a:lstStyle/>
          <a:p>
            <a:r>
              <a:rPr kumimoji="1" lang="ja-JP" altLang="en-US"/>
              <a:t>課題</a:t>
            </a:r>
            <a:r>
              <a:rPr kumimoji="1" lang="en-US" altLang="ja-JP"/>
              <a:t>1 </a:t>
            </a:r>
            <a:r>
              <a:rPr kumimoji="1" lang="en-US" altLang="ja-JP" dirty="0"/>
              <a:t>– Step 3</a:t>
            </a:r>
            <a:endParaRPr kumimoji="1" lang="ja-JP" altLang="en-US" dirty="0"/>
          </a:p>
        </p:txBody>
      </p:sp>
      <p:pic>
        <p:nvPicPr>
          <p:cNvPr id="4" name="図 3">
            <a:extLst>
              <a:ext uri="{FF2B5EF4-FFF2-40B4-BE49-F238E27FC236}">
                <a16:creationId xmlns:a16="http://schemas.microsoft.com/office/drawing/2014/main" id="{63E16A10-31D5-4100-B779-9FD6DF6FAA2E}"/>
              </a:ext>
            </a:extLst>
          </p:cNvPr>
          <p:cNvPicPr>
            <a:picLocks noChangeAspect="1"/>
          </p:cNvPicPr>
          <p:nvPr/>
        </p:nvPicPr>
        <p:blipFill>
          <a:blip r:embed="rId2"/>
          <a:stretch>
            <a:fillRect/>
          </a:stretch>
        </p:blipFill>
        <p:spPr>
          <a:xfrm>
            <a:off x="611560" y="1412776"/>
            <a:ext cx="6912768" cy="3395633"/>
          </a:xfrm>
          <a:prstGeom prst="rect">
            <a:avLst/>
          </a:prstGeom>
        </p:spPr>
      </p:pic>
      <p:sp>
        <p:nvSpPr>
          <p:cNvPr id="5" name="四角形: 角を丸くする 4">
            <a:extLst>
              <a:ext uri="{FF2B5EF4-FFF2-40B4-BE49-F238E27FC236}">
                <a16:creationId xmlns:a16="http://schemas.microsoft.com/office/drawing/2014/main" id="{3A424B4B-B4EC-46DC-B9AA-CF8E4F8D8E18}"/>
              </a:ext>
            </a:extLst>
          </p:cNvPr>
          <p:cNvSpPr/>
          <p:nvPr/>
        </p:nvSpPr>
        <p:spPr>
          <a:xfrm>
            <a:off x="2339752" y="2492896"/>
            <a:ext cx="2952328" cy="288032"/>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四角形: 角を丸くする 5">
            <a:extLst>
              <a:ext uri="{FF2B5EF4-FFF2-40B4-BE49-F238E27FC236}">
                <a16:creationId xmlns:a16="http://schemas.microsoft.com/office/drawing/2014/main" id="{17763180-E014-4ADE-BCDE-09E5214F6D1D}"/>
              </a:ext>
            </a:extLst>
          </p:cNvPr>
          <p:cNvSpPr/>
          <p:nvPr/>
        </p:nvSpPr>
        <p:spPr>
          <a:xfrm>
            <a:off x="2339752" y="2996952"/>
            <a:ext cx="4824536" cy="1296144"/>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DFB17A18-060B-4F72-A013-C0C9B3070EA3}"/>
              </a:ext>
            </a:extLst>
          </p:cNvPr>
          <p:cNvSpPr txBox="1"/>
          <p:nvPr/>
        </p:nvSpPr>
        <p:spPr>
          <a:xfrm>
            <a:off x="899592" y="980728"/>
            <a:ext cx="3762568" cy="369332"/>
          </a:xfrm>
          <a:prstGeom prst="rect">
            <a:avLst/>
          </a:prstGeom>
          <a:noFill/>
        </p:spPr>
        <p:txBody>
          <a:bodyPr wrap="none" rtlCol="0">
            <a:spAutoFit/>
          </a:bodyPr>
          <a:lstStyle/>
          <a:p>
            <a:r>
              <a:rPr lang="ja-JP" altLang="en-US" dirty="0"/>
              <a:t>なんでもよい</a:t>
            </a:r>
            <a:r>
              <a:rPr lang="en-US" altLang="ja-JP" dirty="0"/>
              <a:t>(</a:t>
            </a:r>
            <a:r>
              <a:rPr lang="ja-JP" altLang="en-US" dirty="0"/>
              <a:t>例えば「</a:t>
            </a:r>
            <a:r>
              <a:rPr lang="en-US" altLang="ja-JP" dirty="0"/>
              <a:t>Git Bash</a:t>
            </a:r>
            <a:r>
              <a:rPr lang="ja-JP" altLang="en-US" dirty="0"/>
              <a:t>」</a:t>
            </a:r>
            <a:r>
              <a:rPr lang="en-US" altLang="ja-JP" dirty="0"/>
              <a:t>)</a:t>
            </a:r>
            <a:endParaRPr kumimoji="1" lang="ja-JP" altLang="en-US" dirty="0"/>
          </a:p>
        </p:txBody>
      </p:sp>
      <p:cxnSp>
        <p:nvCxnSpPr>
          <p:cNvPr id="9" name="コネクタ: カギ線 8">
            <a:extLst>
              <a:ext uri="{FF2B5EF4-FFF2-40B4-BE49-F238E27FC236}">
                <a16:creationId xmlns:a16="http://schemas.microsoft.com/office/drawing/2014/main" id="{736C2536-BB04-4FE4-9326-05FA93077363}"/>
              </a:ext>
            </a:extLst>
          </p:cNvPr>
          <p:cNvCxnSpPr>
            <a:cxnSpLocks/>
            <a:stCxn id="7" idx="3"/>
            <a:endCxn id="5" idx="3"/>
          </p:cNvCxnSpPr>
          <p:nvPr/>
        </p:nvCxnSpPr>
        <p:spPr>
          <a:xfrm>
            <a:off x="4662160" y="1165394"/>
            <a:ext cx="629920" cy="1471518"/>
          </a:xfrm>
          <a:prstGeom prst="bentConnector3">
            <a:avLst>
              <a:gd name="adj1" fmla="val 136290"/>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0" name="テキスト ボックス 9">
            <a:extLst>
              <a:ext uri="{FF2B5EF4-FFF2-40B4-BE49-F238E27FC236}">
                <a16:creationId xmlns:a16="http://schemas.microsoft.com/office/drawing/2014/main" id="{5C08B880-C2A1-4CE4-BB02-AB3B72853982}"/>
              </a:ext>
            </a:extLst>
          </p:cNvPr>
          <p:cNvSpPr txBox="1"/>
          <p:nvPr/>
        </p:nvSpPr>
        <p:spPr>
          <a:xfrm>
            <a:off x="611560" y="4869160"/>
            <a:ext cx="2590774" cy="369332"/>
          </a:xfrm>
          <a:prstGeom prst="rect">
            <a:avLst/>
          </a:prstGeom>
          <a:noFill/>
          <a:ln>
            <a:solidFill>
              <a:schemeClr val="tx1"/>
            </a:solidFill>
          </a:ln>
        </p:spPr>
        <p:txBody>
          <a:bodyPr wrap="none" rtlCol="0">
            <a:spAutoFit/>
          </a:bodyPr>
          <a:lstStyle/>
          <a:p>
            <a:r>
              <a:rPr lang="en-US" altLang="ja-JP" dirty="0">
                <a:latin typeface="Consolas" panose="020B0609020204030204" pitchFamily="49" charset="0"/>
              </a:rPr>
              <a:t>cat .</a:t>
            </a:r>
            <a:r>
              <a:rPr lang="en-US" altLang="ja-JP" dirty="0" err="1">
                <a:latin typeface="Consolas" panose="020B0609020204030204" pitchFamily="49" charset="0"/>
              </a:rPr>
              <a:t>ssh</a:t>
            </a:r>
            <a:r>
              <a:rPr lang="en-US" altLang="ja-JP" dirty="0">
                <a:latin typeface="Consolas" panose="020B0609020204030204" pitchFamily="49" charset="0"/>
              </a:rPr>
              <a:t>/id_rsa.pub</a:t>
            </a:r>
            <a:endParaRPr kumimoji="1" lang="ja-JP" altLang="en-US" dirty="0">
              <a:latin typeface="Consolas" panose="020B0609020204030204" pitchFamily="49" charset="0"/>
            </a:endParaRPr>
          </a:p>
        </p:txBody>
      </p:sp>
      <p:sp>
        <p:nvSpPr>
          <p:cNvPr id="11" name="テキスト ボックス 10">
            <a:extLst>
              <a:ext uri="{FF2B5EF4-FFF2-40B4-BE49-F238E27FC236}">
                <a16:creationId xmlns:a16="http://schemas.microsoft.com/office/drawing/2014/main" id="{E9F4C11A-51CE-4512-BCC2-752AD524181E}"/>
              </a:ext>
            </a:extLst>
          </p:cNvPr>
          <p:cNvSpPr txBox="1"/>
          <p:nvPr/>
        </p:nvSpPr>
        <p:spPr>
          <a:xfrm>
            <a:off x="3275856" y="4869160"/>
            <a:ext cx="1338828" cy="369332"/>
          </a:xfrm>
          <a:prstGeom prst="rect">
            <a:avLst/>
          </a:prstGeom>
          <a:noFill/>
        </p:spPr>
        <p:txBody>
          <a:bodyPr wrap="none" rtlCol="0">
            <a:spAutoFit/>
          </a:bodyPr>
          <a:lstStyle/>
          <a:p>
            <a:r>
              <a:rPr kumimoji="1" lang="ja-JP" altLang="en-US" dirty="0"/>
              <a:t>の実行結果</a:t>
            </a:r>
          </a:p>
        </p:txBody>
      </p:sp>
      <p:cxnSp>
        <p:nvCxnSpPr>
          <p:cNvPr id="13" name="コネクタ: カギ線 12">
            <a:extLst>
              <a:ext uri="{FF2B5EF4-FFF2-40B4-BE49-F238E27FC236}">
                <a16:creationId xmlns:a16="http://schemas.microsoft.com/office/drawing/2014/main" id="{C08DDB1F-7C5E-43EB-8FBB-9A29D19BF57E}"/>
              </a:ext>
            </a:extLst>
          </p:cNvPr>
          <p:cNvCxnSpPr>
            <a:cxnSpLocks/>
            <a:stCxn id="11" idx="3"/>
            <a:endCxn id="6" idx="2"/>
          </p:cNvCxnSpPr>
          <p:nvPr/>
        </p:nvCxnSpPr>
        <p:spPr>
          <a:xfrm flipV="1">
            <a:off x="4614684" y="4293096"/>
            <a:ext cx="137336" cy="760730"/>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7" name="テキスト ボックス 16">
            <a:extLst>
              <a:ext uri="{FF2B5EF4-FFF2-40B4-BE49-F238E27FC236}">
                <a16:creationId xmlns:a16="http://schemas.microsoft.com/office/drawing/2014/main" id="{24FA7239-DA43-46E6-9A0F-A9D10CAB3A14}"/>
              </a:ext>
            </a:extLst>
          </p:cNvPr>
          <p:cNvSpPr txBox="1"/>
          <p:nvPr/>
        </p:nvSpPr>
        <p:spPr>
          <a:xfrm>
            <a:off x="395536" y="5229200"/>
            <a:ext cx="6776214" cy="369332"/>
          </a:xfrm>
          <a:prstGeom prst="rect">
            <a:avLst/>
          </a:prstGeom>
          <a:noFill/>
        </p:spPr>
        <p:txBody>
          <a:bodyPr wrap="none" rtlCol="0">
            <a:spAutoFit/>
          </a:bodyPr>
          <a:lstStyle/>
          <a:p>
            <a:r>
              <a:rPr kumimoji="1" lang="ja-JP" altLang="en-US" dirty="0"/>
              <a:t>「</a:t>
            </a:r>
            <a:r>
              <a:rPr kumimoji="1" lang="en-US" altLang="ja-JP" dirty="0" err="1"/>
              <a:t>ssh-rsa</a:t>
            </a:r>
            <a:r>
              <a:rPr kumimoji="1" lang="ja-JP" altLang="en-US" dirty="0"/>
              <a:t>」で始まる文字列を改行が入らないようにコピペ</a:t>
            </a:r>
            <a:r>
              <a:rPr lang="ja-JP" altLang="en-US" dirty="0"/>
              <a:t>する</a:t>
            </a:r>
            <a:r>
              <a:rPr lang="en-US" altLang="ja-JP" dirty="0"/>
              <a:t> </a:t>
            </a:r>
            <a:endParaRPr kumimoji="1" lang="ja-JP" altLang="en-US" dirty="0"/>
          </a:p>
        </p:txBody>
      </p:sp>
      <p:sp>
        <p:nvSpPr>
          <p:cNvPr id="18" name="テキスト ボックス 17">
            <a:extLst>
              <a:ext uri="{FF2B5EF4-FFF2-40B4-BE49-F238E27FC236}">
                <a16:creationId xmlns:a16="http://schemas.microsoft.com/office/drawing/2014/main" id="{FBD8051F-C95E-43BC-94DE-1029907EE808}"/>
              </a:ext>
            </a:extLst>
          </p:cNvPr>
          <p:cNvSpPr txBox="1"/>
          <p:nvPr/>
        </p:nvSpPr>
        <p:spPr>
          <a:xfrm>
            <a:off x="467544" y="5589240"/>
            <a:ext cx="7604967" cy="646331"/>
          </a:xfrm>
          <a:prstGeom prst="rect">
            <a:avLst/>
          </a:prstGeom>
          <a:noFill/>
        </p:spPr>
        <p:txBody>
          <a:bodyPr wrap="none" rtlCol="0">
            <a:spAutoFit/>
          </a:bodyPr>
          <a:lstStyle/>
          <a:p>
            <a:r>
              <a:rPr kumimoji="1" lang="ja-JP" altLang="en-US" dirty="0">
                <a:solidFill>
                  <a:srgbClr val="FF0000"/>
                </a:solidFill>
              </a:rPr>
              <a:t>「</a:t>
            </a:r>
            <a:r>
              <a:rPr lang="en-US" altLang="ja-JP" sz="1800" dirty="0">
                <a:solidFill>
                  <a:srgbClr val="FF0000"/>
                </a:solidFill>
                <a:latin typeface="Lucida Console" panose="020B0609040504020204" pitchFamily="49" charset="0"/>
              </a:rPr>
              <a:t>-----BEGIN OPENSSH PRIVATE KEY-----</a:t>
            </a:r>
            <a:r>
              <a:rPr lang="ja-JP" altLang="en-US" sz="1800" dirty="0">
                <a:solidFill>
                  <a:srgbClr val="FF0000"/>
                </a:solidFill>
                <a:latin typeface="Lucida Console" panose="020B0609040504020204" pitchFamily="49" charset="0"/>
              </a:rPr>
              <a:t>」で始まるファイルは</a:t>
            </a:r>
            <a:endParaRPr lang="en-US" altLang="ja-JP" sz="1800" dirty="0">
              <a:solidFill>
                <a:srgbClr val="FF0000"/>
              </a:solidFill>
              <a:latin typeface="Lucida Console" panose="020B0609040504020204" pitchFamily="49" charset="0"/>
            </a:endParaRPr>
          </a:p>
          <a:p>
            <a:r>
              <a:rPr lang="ja-JP" altLang="en-US" sz="1800" dirty="0">
                <a:solidFill>
                  <a:srgbClr val="FF0000"/>
                </a:solidFill>
                <a:latin typeface="Lucida Console" panose="020B0609040504020204" pitchFamily="49" charset="0"/>
              </a:rPr>
              <a:t>秘密鍵なので</a:t>
            </a:r>
            <a:r>
              <a:rPr kumimoji="1" lang="ja-JP" altLang="en-US" dirty="0">
                <a:solidFill>
                  <a:srgbClr val="FF0000"/>
                </a:solidFill>
                <a:latin typeface="Lucida Console" panose="020B0609040504020204" pitchFamily="49" charset="0"/>
              </a:rPr>
              <a:t>間違えない事</a:t>
            </a:r>
            <a:endParaRPr kumimoji="1" lang="ja-JP" altLang="en-US" dirty="0">
              <a:solidFill>
                <a:srgbClr val="FF0000"/>
              </a:solidFill>
            </a:endParaRPr>
          </a:p>
        </p:txBody>
      </p:sp>
      <p:sp>
        <p:nvSpPr>
          <p:cNvPr id="26" name="四角形: 角を丸くする 25">
            <a:extLst>
              <a:ext uri="{FF2B5EF4-FFF2-40B4-BE49-F238E27FC236}">
                <a16:creationId xmlns:a16="http://schemas.microsoft.com/office/drawing/2014/main" id="{5169078B-63C0-460E-94B2-70B92BFF4BE0}"/>
              </a:ext>
            </a:extLst>
          </p:cNvPr>
          <p:cNvSpPr/>
          <p:nvPr/>
        </p:nvSpPr>
        <p:spPr>
          <a:xfrm>
            <a:off x="2339752" y="4365104"/>
            <a:ext cx="864096" cy="288032"/>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a:extLst>
              <a:ext uri="{FF2B5EF4-FFF2-40B4-BE49-F238E27FC236}">
                <a16:creationId xmlns:a16="http://schemas.microsoft.com/office/drawing/2014/main" id="{5A76D1D9-6FB2-4115-8F33-64C2CD62ED9A}"/>
              </a:ext>
            </a:extLst>
          </p:cNvPr>
          <p:cNvSpPr txBox="1"/>
          <p:nvPr/>
        </p:nvSpPr>
        <p:spPr>
          <a:xfrm>
            <a:off x="467544" y="6309320"/>
            <a:ext cx="1368152" cy="369332"/>
          </a:xfrm>
          <a:prstGeom prst="rect">
            <a:avLst/>
          </a:prstGeom>
          <a:noFill/>
        </p:spPr>
        <p:txBody>
          <a:bodyPr wrap="square" rtlCol="0">
            <a:spAutoFit/>
          </a:bodyPr>
          <a:lstStyle/>
          <a:p>
            <a:r>
              <a:rPr kumimoji="1" lang="ja-JP" altLang="en-US" dirty="0"/>
              <a:t>最後にお</a:t>
            </a:r>
            <a:r>
              <a:rPr lang="ja-JP" altLang="en-US" dirty="0"/>
              <a:t>す</a:t>
            </a:r>
            <a:endParaRPr kumimoji="1" lang="ja-JP" altLang="en-US" dirty="0"/>
          </a:p>
        </p:txBody>
      </p:sp>
      <p:cxnSp>
        <p:nvCxnSpPr>
          <p:cNvPr id="29" name="コネクタ: カギ線 28">
            <a:extLst>
              <a:ext uri="{FF2B5EF4-FFF2-40B4-BE49-F238E27FC236}">
                <a16:creationId xmlns:a16="http://schemas.microsoft.com/office/drawing/2014/main" id="{B81B2854-7AA0-4DF6-A33E-0FC4EE163C41}"/>
              </a:ext>
            </a:extLst>
          </p:cNvPr>
          <p:cNvCxnSpPr>
            <a:cxnSpLocks/>
            <a:stCxn id="27" idx="1"/>
            <a:endCxn id="26" idx="1"/>
          </p:cNvCxnSpPr>
          <p:nvPr/>
        </p:nvCxnSpPr>
        <p:spPr>
          <a:xfrm rot="10800000" flipH="1">
            <a:off x="467544" y="4509120"/>
            <a:ext cx="1872208" cy="1984866"/>
          </a:xfrm>
          <a:prstGeom prst="bentConnector3">
            <a:avLst>
              <a:gd name="adj1" fmla="val -12210"/>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23325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E7DBCE3-2846-46B4-874C-3908E46B8622}"/>
              </a:ext>
            </a:extLst>
          </p:cNvPr>
          <p:cNvSpPr>
            <a:spLocks noGrp="1"/>
          </p:cNvSpPr>
          <p:nvPr>
            <p:ph type="body" sz="quarter" idx="10"/>
          </p:nvPr>
        </p:nvSpPr>
        <p:spPr/>
        <p:txBody>
          <a:bodyPr/>
          <a:lstStyle/>
          <a:p>
            <a:r>
              <a:rPr kumimoji="1" lang="ja-JP" altLang="en-US"/>
              <a:t>課題</a:t>
            </a:r>
            <a:r>
              <a:rPr kumimoji="1" lang="en-US" altLang="ja-JP"/>
              <a:t>1 </a:t>
            </a:r>
            <a:r>
              <a:rPr kumimoji="1" lang="en-US" altLang="ja-JP" dirty="0"/>
              <a:t>– Step 4</a:t>
            </a:r>
            <a:endParaRPr kumimoji="1" lang="ja-JP" altLang="en-US" dirty="0"/>
          </a:p>
        </p:txBody>
      </p:sp>
      <p:sp>
        <p:nvSpPr>
          <p:cNvPr id="3" name="テキスト ボックス 2">
            <a:extLst>
              <a:ext uri="{FF2B5EF4-FFF2-40B4-BE49-F238E27FC236}">
                <a16:creationId xmlns:a16="http://schemas.microsoft.com/office/drawing/2014/main" id="{C1640083-EBC4-46BA-9A89-33FC1DBF6C99}"/>
              </a:ext>
            </a:extLst>
          </p:cNvPr>
          <p:cNvSpPr txBox="1"/>
          <p:nvPr/>
        </p:nvSpPr>
        <p:spPr>
          <a:xfrm>
            <a:off x="323528" y="1124744"/>
            <a:ext cx="1620957" cy="523220"/>
          </a:xfrm>
          <a:prstGeom prst="rect">
            <a:avLst/>
          </a:prstGeom>
          <a:noFill/>
        </p:spPr>
        <p:txBody>
          <a:bodyPr wrap="none" rtlCol="0">
            <a:spAutoFit/>
          </a:bodyPr>
          <a:lstStyle/>
          <a:p>
            <a:r>
              <a:rPr kumimoji="1" lang="ja-JP" altLang="en-US" sz="2800" dirty="0"/>
              <a:t>鍵の確認</a:t>
            </a:r>
          </a:p>
        </p:txBody>
      </p:sp>
      <p:sp>
        <p:nvSpPr>
          <p:cNvPr id="4" name="テキスト ボックス 3">
            <a:extLst>
              <a:ext uri="{FF2B5EF4-FFF2-40B4-BE49-F238E27FC236}">
                <a16:creationId xmlns:a16="http://schemas.microsoft.com/office/drawing/2014/main" id="{C234B58E-F230-43F1-8431-CD3146F96169}"/>
              </a:ext>
            </a:extLst>
          </p:cNvPr>
          <p:cNvSpPr txBox="1"/>
          <p:nvPr/>
        </p:nvSpPr>
        <p:spPr>
          <a:xfrm>
            <a:off x="683568" y="1772816"/>
            <a:ext cx="3752950" cy="461665"/>
          </a:xfrm>
          <a:prstGeom prst="rect">
            <a:avLst/>
          </a:prstGeom>
          <a:noFill/>
          <a:ln>
            <a:solidFill>
              <a:schemeClr val="tx1"/>
            </a:solidFill>
          </a:ln>
        </p:spPr>
        <p:txBody>
          <a:bodyPr wrap="none" rtlCol="0">
            <a:spAutoFit/>
          </a:bodyPr>
          <a:lstStyle/>
          <a:p>
            <a:r>
              <a:rPr kumimoji="1" lang="de-DE" altLang="ja-JP" sz="2400" dirty="0">
                <a:latin typeface="Consolas" panose="020B0609020204030204" pitchFamily="49" charset="0"/>
              </a:rPr>
              <a:t>ssh -T git@github.com</a:t>
            </a:r>
            <a:endParaRPr kumimoji="1" lang="ja-JP" altLang="en-US" sz="2400" dirty="0">
              <a:latin typeface="Consolas" panose="020B0609020204030204" pitchFamily="49" charset="0"/>
            </a:endParaRPr>
          </a:p>
        </p:txBody>
      </p:sp>
      <p:sp>
        <p:nvSpPr>
          <p:cNvPr id="6" name="テキスト ボックス 5">
            <a:extLst>
              <a:ext uri="{FF2B5EF4-FFF2-40B4-BE49-F238E27FC236}">
                <a16:creationId xmlns:a16="http://schemas.microsoft.com/office/drawing/2014/main" id="{9FD35DBA-D6F3-4D5D-B31F-E5B1336908D2}"/>
              </a:ext>
            </a:extLst>
          </p:cNvPr>
          <p:cNvSpPr txBox="1"/>
          <p:nvPr/>
        </p:nvSpPr>
        <p:spPr>
          <a:xfrm>
            <a:off x="179512" y="2564904"/>
            <a:ext cx="7560840" cy="307777"/>
          </a:xfrm>
          <a:prstGeom prst="rect">
            <a:avLst/>
          </a:prstGeom>
          <a:noFill/>
          <a:ln>
            <a:solidFill>
              <a:schemeClr val="tx1"/>
            </a:solidFill>
          </a:ln>
        </p:spPr>
        <p:txBody>
          <a:bodyPr wrap="square">
            <a:spAutoFit/>
          </a:bodyPr>
          <a:lstStyle/>
          <a:p>
            <a:r>
              <a:rPr lang="en-US" altLang="ja-JP" sz="1400" dirty="0">
                <a:solidFill>
                  <a:prstClr val="black"/>
                </a:solidFill>
                <a:latin typeface="Lucida Console" panose="020B0609040504020204" pitchFamily="49" charset="0"/>
              </a:rPr>
              <a:t>Are you sure you want to continue connecting (yes/no/[fingerprint])?</a:t>
            </a:r>
            <a:endParaRPr lang="ja-JP" altLang="en-US" sz="1400" dirty="0"/>
          </a:p>
        </p:txBody>
      </p:sp>
      <p:sp>
        <p:nvSpPr>
          <p:cNvPr id="7" name="テキスト ボックス 6">
            <a:extLst>
              <a:ext uri="{FF2B5EF4-FFF2-40B4-BE49-F238E27FC236}">
                <a16:creationId xmlns:a16="http://schemas.microsoft.com/office/drawing/2014/main" id="{75EEEEB0-4945-4E17-81B9-BF413C198B14}"/>
              </a:ext>
            </a:extLst>
          </p:cNvPr>
          <p:cNvSpPr txBox="1"/>
          <p:nvPr/>
        </p:nvSpPr>
        <p:spPr>
          <a:xfrm>
            <a:off x="7812360" y="2492896"/>
            <a:ext cx="1236236" cy="369332"/>
          </a:xfrm>
          <a:prstGeom prst="rect">
            <a:avLst/>
          </a:prstGeom>
          <a:noFill/>
        </p:spPr>
        <p:txBody>
          <a:bodyPr wrap="none" rtlCol="0">
            <a:spAutoFit/>
          </a:bodyPr>
          <a:lstStyle/>
          <a:p>
            <a:r>
              <a:rPr kumimoji="1" lang="en-US" altLang="ja-JP"/>
              <a:t>yes</a:t>
            </a:r>
            <a:r>
              <a:rPr kumimoji="1" lang="ja-JP" altLang="en-US"/>
              <a:t>と入力</a:t>
            </a:r>
            <a:endParaRPr kumimoji="1" lang="ja-JP" altLang="en-US" dirty="0"/>
          </a:p>
        </p:txBody>
      </p:sp>
      <p:sp>
        <p:nvSpPr>
          <p:cNvPr id="9" name="テキスト ボックス 8">
            <a:extLst>
              <a:ext uri="{FF2B5EF4-FFF2-40B4-BE49-F238E27FC236}">
                <a16:creationId xmlns:a16="http://schemas.microsoft.com/office/drawing/2014/main" id="{1C13000C-B35F-4301-8D63-336694191F19}"/>
              </a:ext>
            </a:extLst>
          </p:cNvPr>
          <p:cNvSpPr txBox="1"/>
          <p:nvPr/>
        </p:nvSpPr>
        <p:spPr>
          <a:xfrm>
            <a:off x="179512" y="2924944"/>
            <a:ext cx="6336704" cy="369332"/>
          </a:xfrm>
          <a:prstGeom prst="rect">
            <a:avLst/>
          </a:prstGeom>
          <a:noFill/>
          <a:ln>
            <a:solidFill>
              <a:schemeClr val="tx1"/>
            </a:solidFill>
          </a:ln>
        </p:spPr>
        <p:txBody>
          <a:bodyPr wrap="square">
            <a:spAutoFit/>
          </a:bodyPr>
          <a:lstStyle/>
          <a:p>
            <a:r>
              <a:rPr lang="en-US" altLang="ja-JP" sz="1800" dirty="0">
                <a:solidFill>
                  <a:prstClr val="black"/>
                </a:solidFill>
                <a:latin typeface="Consolas" panose="020B0609020204030204" pitchFamily="49" charset="0"/>
              </a:rPr>
              <a:t>Enter passphrase for key ‘/path/to/.</a:t>
            </a:r>
            <a:r>
              <a:rPr lang="en-US" altLang="ja-JP" sz="1800" dirty="0" err="1">
                <a:solidFill>
                  <a:prstClr val="black"/>
                </a:solidFill>
                <a:latin typeface="Consolas" panose="020B0609020204030204" pitchFamily="49" charset="0"/>
              </a:rPr>
              <a:t>ssh</a:t>
            </a:r>
            <a:r>
              <a:rPr lang="en-US" altLang="ja-JP" sz="1800" dirty="0">
                <a:solidFill>
                  <a:prstClr val="black"/>
                </a:solidFill>
                <a:latin typeface="Consolas" panose="020B0609020204030204" pitchFamily="49" charset="0"/>
              </a:rPr>
              <a:t>/</a:t>
            </a:r>
            <a:r>
              <a:rPr lang="en-US" altLang="ja-JP" sz="1800" dirty="0" err="1">
                <a:solidFill>
                  <a:prstClr val="black"/>
                </a:solidFill>
                <a:latin typeface="Consolas" panose="020B0609020204030204" pitchFamily="49" charset="0"/>
              </a:rPr>
              <a:t>id_rsa</a:t>
            </a:r>
            <a:r>
              <a:rPr lang="en-US" altLang="ja-JP" sz="1800" dirty="0">
                <a:solidFill>
                  <a:prstClr val="black"/>
                </a:solidFill>
                <a:latin typeface="Consolas" panose="020B0609020204030204" pitchFamily="49" charset="0"/>
              </a:rPr>
              <a:t>':</a:t>
            </a:r>
            <a:endParaRPr lang="ja-JP" altLang="en-US" dirty="0">
              <a:latin typeface="Consolas" panose="020B0609020204030204" pitchFamily="49" charset="0"/>
            </a:endParaRPr>
          </a:p>
        </p:txBody>
      </p:sp>
      <p:sp>
        <p:nvSpPr>
          <p:cNvPr id="10" name="テキスト ボックス 9">
            <a:extLst>
              <a:ext uri="{FF2B5EF4-FFF2-40B4-BE49-F238E27FC236}">
                <a16:creationId xmlns:a16="http://schemas.microsoft.com/office/drawing/2014/main" id="{EE42D517-1AD8-44AD-AA7C-2A2B9D91D986}"/>
              </a:ext>
            </a:extLst>
          </p:cNvPr>
          <p:cNvSpPr txBox="1"/>
          <p:nvPr/>
        </p:nvSpPr>
        <p:spPr>
          <a:xfrm>
            <a:off x="6660232" y="2924944"/>
            <a:ext cx="2262158" cy="369332"/>
          </a:xfrm>
          <a:prstGeom prst="rect">
            <a:avLst/>
          </a:prstGeom>
          <a:noFill/>
        </p:spPr>
        <p:txBody>
          <a:bodyPr wrap="none" rtlCol="0">
            <a:spAutoFit/>
          </a:bodyPr>
          <a:lstStyle/>
          <a:p>
            <a:r>
              <a:rPr lang="ja-JP" altLang="en-US" dirty="0"/>
              <a:t>パスフレーズを入力</a:t>
            </a:r>
            <a:endParaRPr kumimoji="1" lang="ja-JP" altLang="en-US" dirty="0"/>
          </a:p>
        </p:txBody>
      </p:sp>
      <p:cxnSp>
        <p:nvCxnSpPr>
          <p:cNvPr id="12" name="直線コネクタ 11">
            <a:extLst>
              <a:ext uri="{FF2B5EF4-FFF2-40B4-BE49-F238E27FC236}">
                <a16:creationId xmlns:a16="http://schemas.microsoft.com/office/drawing/2014/main" id="{64229061-8CC2-46D4-8A3C-19A1D763CBB1}"/>
              </a:ext>
            </a:extLst>
          </p:cNvPr>
          <p:cNvCxnSpPr/>
          <p:nvPr/>
        </p:nvCxnSpPr>
        <p:spPr>
          <a:xfrm>
            <a:off x="3491880" y="3284984"/>
            <a:ext cx="1152128" cy="0"/>
          </a:xfrm>
          <a:prstGeom prst="line">
            <a:avLst/>
          </a:prstGeom>
          <a:ln w="381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3" name="テキスト ボックス 12">
            <a:extLst>
              <a:ext uri="{FF2B5EF4-FFF2-40B4-BE49-F238E27FC236}">
                <a16:creationId xmlns:a16="http://schemas.microsoft.com/office/drawing/2014/main" id="{B7D92277-4C43-4562-ACB4-56271F77E64D}"/>
              </a:ext>
            </a:extLst>
          </p:cNvPr>
          <p:cNvSpPr txBox="1"/>
          <p:nvPr/>
        </p:nvSpPr>
        <p:spPr>
          <a:xfrm>
            <a:off x="3059832" y="3356992"/>
            <a:ext cx="2723823" cy="369332"/>
          </a:xfrm>
          <a:prstGeom prst="rect">
            <a:avLst/>
          </a:prstGeom>
          <a:noFill/>
        </p:spPr>
        <p:txBody>
          <a:bodyPr wrap="none" rtlCol="0">
            <a:spAutoFit/>
          </a:bodyPr>
          <a:lstStyle/>
          <a:p>
            <a:r>
              <a:rPr kumimoji="1" lang="ja-JP" altLang="en-US" dirty="0"/>
              <a:t>ここは人によって異なる</a:t>
            </a:r>
          </a:p>
        </p:txBody>
      </p:sp>
      <p:sp>
        <p:nvSpPr>
          <p:cNvPr id="15" name="テキスト ボックス 14">
            <a:extLst>
              <a:ext uri="{FF2B5EF4-FFF2-40B4-BE49-F238E27FC236}">
                <a16:creationId xmlns:a16="http://schemas.microsoft.com/office/drawing/2014/main" id="{36AA3808-84C6-4E2C-9F47-365AB96ED1DC}"/>
              </a:ext>
            </a:extLst>
          </p:cNvPr>
          <p:cNvSpPr txBox="1"/>
          <p:nvPr/>
        </p:nvSpPr>
        <p:spPr>
          <a:xfrm>
            <a:off x="179512" y="4077072"/>
            <a:ext cx="8136904" cy="646331"/>
          </a:xfrm>
          <a:prstGeom prst="rect">
            <a:avLst/>
          </a:prstGeom>
          <a:noFill/>
          <a:ln>
            <a:solidFill>
              <a:schemeClr val="tx1"/>
            </a:solidFill>
          </a:ln>
        </p:spPr>
        <p:txBody>
          <a:bodyPr wrap="square">
            <a:spAutoFit/>
          </a:bodyPr>
          <a:lstStyle/>
          <a:p>
            <a:r>
              <a:rPr lang="en-US" altLang="ja-JP" sz="1800" dirty="0">
                <a:solidFill>
                  <a:prstClr val="black"/>
                </a:solidFill>
                <a:latin typeface="Lucida Console" panose="020B0609040504020204" pitchFamily="49" charset="0"/>
              </a:rPr>
              <a:t>Hi (GitHub</a:t>
            </a:r>
            <a:r>
              <a:rPr lang="ja-JP" altLang="en-US" dirty="0">
                <a:solidFill>
                  <a:prstClr val="black"/>
                </a:solidFill>
                <a:latin typeface="Lucida Console" panose="020B0609040504020204" pitchFamily="49" charset="0"/>
              </a:rPr>
              <a:t>アカウント名</a:t>
            </a:r>
            <a:r>
              <a:rPr lang="en-US" altLang="ja-JP" dirty="0">
                <a:solidFill>
                  <a:prstClr val="black"/>
                </a:solidFill>
                <a:latin typeface="Lucida Console" panose="020B0609040504020204" pitchFamily="49" charset="0"/>
              </a:rPr>
              <a:t>)</a:t>
            </a:r>
            <a:r>
              <a:rPr lang="en-US" altLang="ja-JP" sz="1800" dirty="0">
                <a:solidFill>
                  <a:prstClr val="black"/>
                </a:solidFill>
                <a:latin typeface="Lucida Console" panose="020B0609040504020204" pitchFamily="49" charset="0"/>
              </a:rPr>
              <a:t>! You've successfully authenticated, but GitHub does not provide shell access.</a:t>
            </a:r>
            <a:endParaRPr lang="ja-JP" altLang="en-US" dirty="0"/>
          </a:p>
        </p:txBody>
      </p:sp>
      <p:sp>
        <p:nvSpPr>
          <p:cNvPr id="16" name="テキスト ボックス 15">
            <a:extLst>
              <a:ext uri="{FF2B5EF4-FFF2-40B4-BE49-F238E27FC236}">
                <a16:creationId xmlns:a16="http://schemas.microsoft.com/office/drawing/2014/main" id="{6273F6E3-8325-4690-ACB7-FD7DD424A6AC}"/>
              </a:ext>
            </a:extLst>
          </p:cNvPr>
          <p:cNvSpPr txBox="1"/>
          <p:nvPr/>
        </p:nvSpPr>
        <p:spPr>
          <a:xfrm>
            <a:off x="107504" y="3717032"/>
            <a:ext cx="2723823" cy="369332"/>
          </a:xfrm>
          <a:prstGeom prst="rect">
            <a:avLst/>
          </a:prstGeom>
          <a:noFill/>
        </p:spPr>
        <p:txBody>
          <a:bodyPr wrap="none" rtlCol="0">
            <a:spAutoFit/>
          </a:bodyPr>
          <a:lstStyle/>
          <a:p>
            <a:r>
              <a:rPr kumimoji="1" lang="ja-JP" altLang="en-US" dirty="0"/>
              <a:t>以下の表示が出れば成功</a:t>
            </a:r>
          </a:p>
        </p:txBody>
      </p:sp>
      <p:pic>
        <p:nvPicPr>
          <p:cNvPr id="14" name="Picture 4" descr="パソコンを使う人のイラスト（男性・笑顔）">
            <a:extLst>
              <a:ext uri="{FF2B5EF4-FFF2-40B4-BE49-F238E27FC236}">
                <a16:creationId xmlns:a16="http://schemas.microsoft.com/office/drawing/2014/main" id="{A1C7E720-1746-4DDE-9778-98F30D978D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5157192"/>
            <a:ext cx="1008112" cy="1464062"/>
          </a:xfrm>
          <a:prstGeom prst="rect">
            <a:avLst/>
          </a:prstGeom>
          <a:noFill/>
          <a:extLst>
            <a:ext uri="{909E8E84-426E-40DD-AFC4-6F175D3DCCD1}">
              <a14:hiddenFill xmlns:a14="http://schemas.microsoft.com/office/drawing/2010/main">
                <a:solidFill>
                  <a:srgbClr val="FFFFFF"/>
                </a:solidFill>
              </a14:hiddenFill>
            </a:ext>
          </a:extLst>
        </p:spPr>
      </p:pic>
      <p:pic>
        <p:nvPicPr>
          <p:cNvPr id="17" name="図 16">
            <a:extLst>
              <a:ext uri="{FF2B5EF4-FFF2-40B4-BE49-F238E27FC236}">
                <a16:creationId xmlns:a16="http://schemas.microsoft.com/office/drawing/2014/main" id="{C0B02B0E-4F03-4473-9083-FF3148ACC2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88224" y="5517232"/>
            <a:ext cx="1143000" cy="1143000"/>
          </a:xfrm>
          <a:prstGeom prst="rect">
            <a:avLst/>
          </a:prstGeom>
        </p:spPr>
      </p:pic>
      <p:pic>
        <p:nvPicPr>
          <p:cNvPr id="18" name="図 17">
            <a:extLst>
              <a:ext uri="{FF2B5EF4-FFF2-40B4-BE49-F238E27FC236}">
                <a16:creationId xmlns:a16="http://schemas.microsoft.com/office/drawing/2014/main" id="{69304FD9-A9E4-4C9D-A96C-E804C76E224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84168" y="4653136"/>
            <a:ext cx="2118829" cy="868720"/>
          </a:xfrm>
          <a:prstGeom prst="rect">
            <a:avLst/>
          </a:prstGeom>
        </p:spPr>
      </p:pic>
      <p:pic>
        <p:nvPicPr>
          <p:cNvPr id="19" name="Picture 2" descr="鍵のイラスト">
            <a:extLst>
              <a:ext uri="{FF2B5EF4-FFF2-40B4-BE49-F238E27FC236}">
                <a16:creationId xmlns:a16="http://schemas.microsoft.com/office/drawing/2014/main" id="{51787E93-80D2-4C28-8D2B-7051FDEC9CE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79712" y="5373216"/>
            <a:ext cx="1001266" cy="1001266"/>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6" descr="家の鍵のイラスト（ディスクシリンダー）">
            <a:extLst>
              <a:ext uri="{FF2B5EF4-FFF2-40B4-BE49-F238E27FC236}">
                <a16:creationId xmlns:a16="http://schemas.microsoft.com/office/drawing/2014/main" id="{802646E8-B634-4B60-A50C-FDDB230C834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36096" y="5517232"/>
            <a:ext cx="792088" cy="792088"/>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4" descr="シンプルな南京錠のイラスト">
            <a:extLst>
              <a:ext uri="{FF2B5EF4-FFF2-40B4-BE49-F238E27FC236}">
                <a16:creationId xmlns:a16="http://schemas.microsoft.com/office/drawing/2014/main" id="{D504D96E-8BEC-4A92-8892-D1519510F29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63888" y="5301208"/>
            <a:ext cx="1080120" cy="1080120"/>
          </a:xfrm>
          <a:prstGeom prst="rect">
            <a:avLst/>
          </a:prstGeom>
          <a:noFill/>
          <a:extLst>
            <a:ext uri="{909E8E84-426E-40DD-AFC4-6F175D3DCCD1}">
              <a14:hiddenFill xmlns:a14="http://schemas.microsoft.com/office/drawing/2010/main">
                <a:solidFill>
                  <a:srgbClr val="FFFFFF"/>
                </a:solidFill>
              </a14:hiddenFill>
            </a:ext>
          </a:extLst>
        </p:spPr>
      </p:pic>
      <p:sp>
        <p:nvSpPr>
          <p:cNvPr id="22" name="矢印: 右 21">
            <a:extLst>
              <a:ext uri="{FF2B5EF4-FFF2-40B4-BE49-F238E27FC236}">
                <a16:creationId xmlns:a16="http://schemas.microsoft.com/office/drawing/2014/main" id="{F075BF40-A12D-48C5-8FAB-A38294A83FD7}"/>
              </a:ext>
            </a:extLst>
          </p:cNvPr>
          <p:cNvSpPr/>
          <p:nvPr/>
        </p:nvSpPr>
        <p:spPr>
          <a:xfrm>
            <a:off x="2915816" y="5733256"/>
            <a:ext cx="576064" cy="2880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矢印: 右 22">
            <a:extLst>
              <a:ext uri="{FF2B5EF4-FFF2-40B4-BE49-F238E27FC236}">
                <a16:creationId xmlns:a16="http://schemas.microsoft.com/office/drawing/2014/main" id="{3083DBA5-B3F6-44A6-8A1C-A43886C829D8}"/>
              </a:ext>
            </a:extLst>
          </p:cNvPr>
          <p:cNvSpPr/>
          <p:nvPr/>
        </p:nvSpPr>
        <p:spPr>
          <a:xfrm>
            <a:off x="4716016" y="5733256"/>
            <a:ext cx="576064" cy="2880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0276801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24B7155E-6338-4BC4-96E9-1A8E822B5484}"/>
              </a:ext>
            </a:extLst>
          </p:cNvPr>
          <p:cNvSpPr>
            <a:spLocks noGrp="1"/>
          </p:cNvSpPr>
          <p:nvPr>
            <p:ph type="body" sz="quarter" idx="10"/>
          </p:nvPr>
        </p:nvSpPr>
        <p:spPr/>
        <p:txBody>
          <a:bodyPr/>
          <a:lstStyle/>
          <a:p>
            <a:r>
              <a:rPr kumimoji="1" lang="ja-JP" altLang="en-US"/>
              <a:t>課題</a:t>
            </a:r>
            <a:r>
              <a:rPr kumimoji="1" lang="en-US" altLang="ja-JP"/>
              <a:t>1 </a:t>
            </a:r>
            <a:r>
              <a:rPr kumimoji="1" lang="en-US" altLang="ja-JP" dirty="0"/>
              <a:t>– Step 5</a:t>
            </a:r>
            <a:endParaRPr kumimoji="1" lang="ja-JP" altLang="en-US" dirty="0"/>
          </a:p>
        </p:txBody>
      </p:sp>
      <p:pic>
        <p:nvPicPr>
          <p:cNvPr id="4" name="図 3">
            <a:extLst>
              <a:ext uri="{FF2B5EF4-FFF2-40B4-BE49-F238E27FC236}">
                <a16:creationId xmlns:a16="http://schemas.microsoft.com/office/drawing/2014/main" id="{70BA4A66-D614-420A-A0B4-8E6BAD7C1527}"/>
              </a:ext>
            </a:extLst>
          </p:cNvPr>
          <p:cNvPicPr>
            <a:picLocks noChangeAspect="1"/>
          </p:cNvPicPr>
          <p:nvPr/>
        </p:nvPicPr>
        <p:blipFill>
          <a:blip r:embed="rId2"/>
          <a:stretch>
            <a:fillRect/>
          </a:stretch>
        </p:blipFill>
        <p:spPr>
          <a:xfrm>
            <a:off x="25207" y="1628800"/>
            <a:ext cx="8424936" cy="3001742"/>
          </a:xfrm>
          <a:prstGeom prst="rect">
            <a:avLst/>
          </a:prstGeom>
        </p:spPr>
      </p:pic>
      <p:sp>
        <p:nvSpPr>
          <p:cNvPr id="5" name="四角形: 角を丸くする 4">
            <a:extLst>
              <a:ext uri="{FF2B5EF4-FFF2-40B4-BE49-F238E27FC236}">
                <a16:creationId xmlns:a16="http://schemas.microsoft.com/office/drawing/2014/main" id="{2596F449-8716-40C9-8368-25BDC620AF9D}"/>
              </a:ext>
            </a:extLst>
          </p:cNvPr>
          <p:cNvSpPr/>
          <p:nvPr/>
        </p:nvSpPr>
        <p:spPr>
          <a:xfrm>
            <a:off x="179512" y="1628800"/>
            <a:ext cx="360040" cy="36004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C078940D-4977-4CC4-9DA3-CDFC8F6D607F}"/>
              </a:ext>
            </a:extLst>
          </p:cNvPr>
          <p:cNvSpPr txBox="1"/>
          <p:nvPr/>
        </p:nvSpPr>
        <p:spPr>
          <a:xfrm>
            <a:off x="539552" y="1052736"/>
            <a:ext cx="4108817" cy="369332"/>
          </a:xfrm>
          <a:prstGeom prst="rect">
            <a:avLst/>
          </a:prstGeom>
          <a:noFill/>
        </p:spPr>
        <p:txBody>
          <a:bodyPr wrap="none" rtlCol="0">
            <a:spAutoFit/>
          </a:bodyPr>
          <a:lstStyle/>
          <a:p>
            <a:r>
              <a:rPr lang="ja-JP" altLang="en-US"/>
              <a:t>このボタンを押すとホーム画面に戻る</a:t>
            </a:r>
            <a:endParaRPr kumimoji="1" lang="ja-JP" altLang="en-US"/>
          </a:p>
        </p:txBody>
      </p:sp>
      <p:cxnSp>
        <p:nvCxnSpPr>
          <p:cNvPr id="8" name="コネクタ: カギ線 7">
            <a:extLst>
              <a:ext uri="{FF2B5EF4-FFF2-40B4-BE49-F238E27FC236}">
                <a16:creationId xmlns:a16="http://schemas.microsoft.com/office/drawing/2014/main" id="{18FA9EA9-E3C1-4FE5-BE28-57ECA28D6934}"/>
              </a:ext>
            </a:extLst>
          </p:cNvPr>
          <p:cNvCxnSpPr>
            <a:cxnSpLocks/>
            <a:stCxn id="6" idx="1"/>
            <a:endCxn id="5" idx="0"/>
          </p:cNvCxnSpPr>
          <p:nvPr/>
        </p:nvCxnSpPr>
        <p:spPr>
          <a:xfrm rot="10800000" flipV="1">
            <a:off x="359532" y="1237402"/>
            <a:ext cx="180020" cy="391398"/>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0" name="四角形: 角を丸くする 9">
            <a:extLst>
              <a:ext uri="{FF2B5EF4-FFF2-40B4-BE49-F238E27FC236}">
                <a16:creationId xmlns:a16="http://schemas.microsoft.com/office/drawing/2014/main" id="{5EE48517-BCA1-4739-8F1B-B78276F6AE86}"/>
              </a:ext>
            </a:extLst>
          </p:cNvPr>
          <p:cNvSpPr/>
          <p:nvPr/>
        </p:nvSpPr>
        <p:spPr>
          <a:xfrm>
            <a:off x="1187624" y="2132856"/>
            <a:ext cx="792088" cy="432048"/>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8557F1B4-4599-4207-861F-B899915FE3FC}"/>
              </a:ext>
            </a:extLst>
          </p:cNvPr>
          <p:cNvSpPr txBox="1"/>
          <p:nvPr/>
        </p:nvSpPr>
        <p:spPr>
          <a:xfrm>
            <a:off x="971600" y="4941168"/>
            <a:ext cx="7725192" cy="369332"/>
          </a:xfrm>
          <a:prstGeom prst="rect">
            <a:avLst/>
          </a:prstGeom>
          <a:noFill/>
        </p:spPr>
        <p:txBody>
          <a:bodyPr wrap="none" rtlCol="0">
            <a:spAutoFit/>
          </a:bodyPr>
          <a:lstStyle/>
          <a:p>
            <a:r>
              <a:rPr kumimoji="1" lang="ja-JP" altLang="en-US" dirty="0"/>
              <a:t>最初は「</a:t>
            </a:r>
            <a:r>
              <a:rPr kumimoji="1" lang="en-US" altLang="ja-JP" dirty="0"/>
              <a:t>Create repository</a:t>
            </a:r>
            <a:r>
              <a:rPr kumimoji="1" lang="ja-JP" altLang="en-US" dirty="0"/>
              <a:t>」というボタンになっているので、それを押す</a:t>
            </a:r>
          </a:p>
        </p:txBody>
      </p:sp>
      <p:cxnSp>
        <p:nvCxnSpPr>
          <p:cNvPr id="13" name="コネクタ: カギ線 12">
            <a:extLst>
              <a:ext uri="{FF2B5EF4-FFF2-40B4-BE49-F238E27FC236}">
                <a16:creationId xmlns:a16="http://schemas.microsoft.com/office/drawing/2014/main" id="{78B2A6DC-D4BC-44DB-8700-4F21ED8C78BD}"/>
              </a:ext>
            </a:extLst>
          </p:cNvPr>
          <p:cNvCxnSpPr>
            <a:stCxn id="11" idx="1"/>
            <a:endCxn id="10" idx="1"/>
          </p:cNvCxnSpPr>
          <p:nvPr/>
        </p:nvCxnSpPr>
        <p:spPr>
          <a:xfrm rot="10800000" flipH="1">
            <a:off x="971600" y="2348880"/>
            <a:ext cx="216024" cy="2776954"/>
          </a:xfrm>
          <a:prstGeom prst="bentConnector3">
            <a:avLst>
              <a:gd name="adj1" fmla="val -10582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42823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図 14">
            <a:extLst>
              <a:ext uri="{FF2B5EF4-FFF2-40B4-BE49-F238E27FC236}">
                <a16:creationId xmlns:a16="http://schemas.microsoft.com/office/drawing/2014/main" id="{02BB6D4E-F0FA-49AA-8EFD-4EFD9B7B3D2F}"/>
              </a:ext>
            </a:extLst>
          </p:cNvPr>
          <p:cNvPicPr>
            <a:picLocks noChangeAspect="1"/>
          </p:cNvPicPr>
          <p:nvPr/>
        </p:nvPicPr>
        <p:blipFill>
          <a:blip r:embed="rId2"/>
          <a:stretch>
            <a:fillRect/>
          </a:stretch>
        </p:blipFill>
        <p:spPr>
          <a:xfrm>
            <a:off x="395536" y="980728"/>
            <a:ext cx="5832648" cy="5562930"/>
          </a:xfrm>
          <a:prstGeom prst="rect">
            <a:avLst/>
          </a:prstGeom>
        </p:spPr>
      </p:pic>
      <p:sp>
        <p:nvSpPr>
          <p:cNvPr id="2" name="テキスト プレースホルダー 1">
            <a:extLst>
              <a:ext uri="{FF2B5EF4-FFF2-40B4-BE49-F238E27FC236}">
                <a16:creationId xmlns:a16="http://schemas.microsoft.com/office/drawing/2014/main" id="{8E05E227-5EB4-44A6-9B66-F2B9289EF72D}"/>
              </a:ext>
            </a:extLst>
          </p:cNvPr>
          <p:cNvSpPr>
            <a:spLocks noGrp="1"/>
          </p:cNvSpPr>
          <p:nvPr>
            <p:ph type="body" sz="quarter" idx="10"/>
          </p:nvPr>
        </p:nvSpPr>
        <p:spPr/>
        <p:txBody>
          <a:bodyPr/>
          <a:lstStyle/>
          <a:p>
            <a:r>
              <a:rPr kumimoji="1" lang="ja-JP" altLang="en-US"/>
              <a:t>課題</a:t>
            </a:r>
            <a:r>
              <a:rPr kumimoji="1" lang="en-US" altLang="ja-JP"/>
              <a:t>1 </a:t>
            </a:r>
            <a:r>
              <a:rPr kumimoji="1" lang="en-US" altLang="ja-JP" dirty="0"/>
              <a:t>– Step 5</a:t>
            </a:r>
            <a:endParaRPr kumimoji="1" lang="ja-JP" altLang="en-US" dirty="0"/>
          </a:p>
        </p:txBody>
      </p:sp>
      <p:sp>
        <p:nvSpPr>
          <p:cNvPr id="5" name="四角形: 角を丸くする 4">
            <a:extLst>
              <a:ext uri="{FF2B5EF4-FFF2-40B4-BE49-F238E27FC236}">
                <a16:creationId xmlns:a16="http://schemas.microsoft.com/office/drawing/2014/main" id="{520612E8-FF61-4E7B-AB90-6F26E6E0A895}"/>
              </a:ext>
            </a:extLst>
          </p:cNvPr>
          <p:cNvSpPr/>
          <p:nvPr/>
        </p:nvSpPr>
        <p:spPr>
          <a:xfrm>
            <a:off x="683568" y="2780928"/>
            <a:ext cx="4752528" cy="216024"/>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四角形: 角を丸くする 5">
            <a:extLst>
              <a:ext uri="{FF2B5EF4-FFF2-40B4-BE49-F238E27FC236}">
                <a16:creationId xmlns:a16="http://schemas.microsoft.com/office/drawing/2014/main" id="{2C105013-8627-4EC6-9FD1-E6D8803662D3}"/>
              </a:ext>
            </a:extLst>
          </p:cNvPr>
          <p:cNvSpPr/>
          <p:nvPr/>
        </p:nvSpPr>
        <p:spPr>
          <a:xfrm>
            <a:off x="683568" y="3573016"/>
            <a:ext cx="2304256" cy="36004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四角形: 角を丸くする 6">
            <a:extLst>
              <a:ext uri="{FF2B5EF4-FFF2-40B4-BE49-F238E27FC236}">
                <a16:creationId xmlns:a16="http://schemas.microsoft.com/office/drawing/2014/main" id="{73FC67FF-C776-4B3F-9615-FF2512C7E070}"/>
              </a:ext>
            </a:extLst>
          </p:cNvPr>
          <p:cNvSpPr/>
          <p:nvPr/>
        </p:nvSpPr>
        <p:spPr>
          <a:xfrm>
            <a:off x="683568" y="5085184"/>
            <a:ext cx="2952328" cy="576064"/>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四角形: 角を丸くする 7">
            <a:extLst>
              <a:ext uri="{FF2B5EF4-FFF2-40B4-BE49-F238E27FC236}">
                <a16:creationId xmlns:a16="http://schemas.microsoft.com/office/drawing/2014/main" id="{99B1C56E-0F05-4E64-BA92-1EDCE97A9D9C}"/>
              </a:ext>
            </a:extLst>
          </p:cNvPr>
          <p:cNvSpPr/>
          <p:nvPr/>
        </p:nvSpPr>
        <p:spPr>
          <a:xfrm>
            <a:off x="683568" y="6093296"/>
            <a:ext cx="1008112" cy="288032"/>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8C5DC5A8-BFEB-4175-9AE2-E62F5C7D26F7}"/>
              </a:ext>
            </a:extLst>
          </p:cNvPr>
          <p:cNvSpPr txBox="1"/>
          <p:nvPr/>
        </p:nvSpPr>
        <p:spPr>
          <a:xfrm>
            <a:off x="2195736" y="6381328"/>
            <a:ext cx="1338828" cy="369332"/>
          </a:xfrm>
          <a:prstGeom prst="rect">
            <a:avLst/>
          </a:prstGeom>
          <a:noFill/>
        </p:spPr>
        <p:txBody>
          <a:bodyPr wrap="none" rtlCol="0">
            <a:spAutoFit/>
          </a:bodyPr>
          <a:lstStyle/>
          <a:p>
            <a:r>
              <a:rPr kumimoji="1" lang="ja-JP" altLang="en-US" dirty="0"/>
              <a:t>最後に押す</a:t>
            </a:r>
          </a:p>
        </p:txBody>
      </p:sp>
      <p:cxnSp>
        <p:nvCxnSpPr>
          <p:cNvPr id="11" name="コネクタ: カギ線 10">
            <a:extLst>
              <a:ext uri="{FF2B5EF4-FFF2-40B4-BE49-F238E27FC236}">
                <a16:creationId xmlns:a16="http://schemas.microsoft.com/office/drawing/2014/main" id="{B3397F90-4421-47B6-8137-C48F766E5ACD}"/>
              </a:ext>
            </a:extLst>
          </p:cNvPr>
          <p:cNvCxnSpPr>
            <a:stCxn id="9" idx="1"/>
            <a:endCxn id="8" idx="2"/>
          </p:cNvCxnSpPr>
          <p:nvPr/>
        </p:nvCxnSpPr>
        <p:spPr>
          <a:xfrm rot="10800000">
            <a:off x="1187624" y="6381328"/>
            <a:ext cx="1008112" cy="184666"/>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6" name="四角形: 角を丸くする 15">
            <a:extLst>
              <a:ext uri="{FF2B5EF4-FFF2-40B4-BE49-F238E27FC236}">
                <a16:creationId xmlns:a16="http://schemas.microsoft.com/office/drawing/2014/main" id="{05D9DF11-FFCC-431E-91A8-2994354688DA}"/>
              </a:ext>
            </a:extLst>
          </p:cNvPr>
          <p:cNvSpPr/>
          <p:nvPr/>
        </p:nvSpPr>
        <p:spPr>
          <a:xfrm>
            <a:off x="683568" y="4365104"/>
            <a:ext cx="2952328" cy="288032"/>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F6B2BA11-5E73-496B-9CBE-BEF181E4AE1D}"/>
              </a:ext>
            </a:extLst>
          </p:cNvPr>
          <p:cNvSpPr txBox="1"/>
          <p:nvPr/>
        </p:nvSpPr>
        <p:spPr>
          <a:xfrm>
            <a:off x="6660232" y="2492896"/>
            <a:ext cx="2031325" cy="369332"/>
          </a:xfrm>
          <a:prstGeom prst="rect">
            <a:avLst/>
          </a:prstGeom>
          <a:noFill/>
        </p:spPr>
        <p:txBody>
          <a:bodyPr wrap="none" rtlCol="0">
            <a:spAutoFit/>
          </a:bodyPr>
          <a:lstStyle/>
          <a:p>
            <a:r>
              <a:rPr kumimoji="1" lang="ja-JP" altLang="en-US"/>
              <a:t>リポジトリの説明</a:t>
            </a:r>
          </a:p>
        </p:txBody>
      </p:sp>
      <p:cxnSp>
        <p:nvCxnSpPr>
          <p:cNvPr id="19" name="コネクタ: カギ線 18">
            <a:extLst>
              <a:ext uri="{FF2B5EF4-FFF2-40B4-BE49-F238E27FC236}">
                <a16:creationId xmlns:a16="http://schemas.microsoft.com/office/drawing/2014/main" id="{6926585D-E16A-4894-89D2-B50B47A1B8AA}"/>
              </a:ext>
            </a:extLst>
          </p:cNvPr>
          <p:cNvCxnSpPr>
            <a:cxnSpLocks/>
            <a:stCxn id="17" idx="1"/>
            <a:endCxn id="5" idx="3"/>
          </p:cNvCxnSpPr>
          <p:nvPr/>
        </p:nvCxnSpPr>
        <p:spPr>
          <a:xfrm rot="10800000" flipV="1">
            <a:off x="5436096" y="2677562"/>
            <a:ext cx="1224136" cy="211378"/>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0" name="テキスト ボックス 19">
            <a:extLst>
              <a:ext uri="{FF2B5EF4-FFF2-40B4-BE49-F238E27FC236}">
                <a16:creationId xmlns:a16="http://schemas.microsoft.com/office/drawing/2014/main" id="{4D8FBC97-7E66-4E9C-BDBB-ECDF26385573}"/>
              </a:ext>
            </a:extLst>
          </p:cNvPr>
          <p:cNvSpPr txBox="1"/>
          <p:nvPr/>
        </p:nvSpPr>
        <p:spPr>
          <a:xfrm>
            <a:off x="6876256" y="3383703"/>
            <a:ext cx="1402948" cy="369332"/>
          </a:xfrm>
          <a:prstGeom prst="rect">
            <a:avLst/>
          </a:prstGeom>
          <a:noFill/>
        </p:spPr>
        <p:txBody>
          <a:bodyPr wrap="none" rtlCol="0">
            <a:spAutoFit/>
          </a:bodyPr>
          <a:lstStyle/>
          <a:p>
            <a:r>
              <a:rPr kumimoji="1" lang="ja-JP" altLang="en-US"/>
              <a:t>公開</a:t>
            </a:r>
            <a:r>
              <a:rPr kumimoji="1" lang="en-US" altLang="ja-JP"/>
              <a:t>/</a:t>
            </a:r>
            <a:r>
              <a:rPr kumimoji="1" lang="ja-JP" altLang="en-US"/>
              <a:t>非公開</a:t>
            </a:r>
          </a:p>
        </p:txBody>
      </p:sp>
      <p:cxnSp>
        <p:nvCxnSpPr>
          <p:cNvPr id="22" name="コネクタ: カギ線 21">
            <a:extLst>
              <a:ext uri="{FF2B5EF4-FFF2-40B4-BE49-F238E27FC236}">
                <a16:creationId xmlns:a16="http://schemas.microsoft.com/office/drawing/2014/main" id="{8C274676-FF49-4F65-8425-64D1BC177543}"/>
              </a:ext>
            </a:extLst>
          </p:cNvPr>
          <p:cNvCxnSpPr>
            <a:stCxn id="20" idx="1"/>
            <a:endCxn id="6" idx="3"/>
          </p:cNvCxnSpPr>
          <p:nvPr/>
        </p:nvCxnSpPr>
        <p:spPr>
          <a:xfrm rot="10800000" flipV="1">
            <a:off x="2987824" y="3568368"/>
            <a:ext cx="3888432" cy="184667"/>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5" name="テキスト ボックス 24">
            <a:extLst>
              <a:ext uri="{FF2B5EF4-FFF2-40B4-BE49-F238E27FC236}">
                <a16:creationId xmlns:a16="http://schemas.microsoft.com/office/drawing/2014/main" id="{54B957DD-54CC-4411-9B97-DDFAA4398783}"/>
              </a:ext>
            </a:extLst>
          </p:cNvPr>
          <p:cNvSpPr txBox="1"/>
          <p:nvPr/>
        </p:nvSpPr>
        <p:spPr>
          <a:xfrm>
            <a:off x="6300192" y="4125674"/>
            <a:ext cx="2787943" cy="369332"/>
          </a:xfrm>
          <a:prstGeom prst="rect">
            <a:avLst/>
          </a:prstGeom>
          <a:noFill/>
        </p:spPr>
        <p:txBody>
          <a:bodyPr wrap="none" rtlCol="0">
            <a:spAutoFit/>
          </a:bodyPr>
          <a:lstStyle/>
          <a:p>
            <a:r>
              <a:rPr lang="en-US" altLang="ja-JP"/>
              <a:t>README</a:t>
            </a:r>
            <a:r>
              <a:rPr lang="ja-JP" altLang="en-US"/>
              <a:t>ファイルを作成</a:t>
            </a:r>
            <a:endParaRPr kumimoji="1" lang="ja-JP" altLang="en-US"/>
          </a:p>
        </p:txBody>
      </p:sp>
      <p:cxnSp>
        <p:nvCxnSpPr>
          <p:cNvPr id="28" name="コネクタ: カギ線 27">
            <a:extLst>
              <a:ext uri="{FF2B5EF4-FFF2-40B4-BE49-F238E27FC236}">
                <a16:creationId xmlns:a16="http://schemas.microsoft.com/office/drawing/2014/main" id="{4CBCBFA3-67AD-43CE-B2F4-AC823208D84B}"/>
              </a:ext>
            </a:extLst>
          </p:cNvPr>
          <p:cNvCxnSpPr>
            <a:stCxn id="25" idx="1"/>
            <a:endCxn id="16" idx="3"/>
          </p:cNvCxnSpPr>
          <p:nvPr/>
        </p:nvCxnSpPr>
        <p:spPr>
          <a:xfrm rot="10800000" flipV="1">
            <a:off x="3635896" y="4310340"/>
            <a:ext cx="2664296" cy="198780"/>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0" name="テキスト ボックス 29">
            <a:extLst>
              <a:ext uri="{FF2B5EF4-FFF2-40B4-BE49-F238E27FC236}">
                <a16:creationId xmlns:a16="http://schemas.microsoft.com/office/drawing/2014/main" id="{1399C054-EEA3-4D83-B868-081BE5A3B84F}"/>
              </a:ext>
            </a:extLst>
          </p:cNvPr>
          <p:cNvSpPr txBox="1"/>
          <p:nvPr/>
        </p:nvSpPr>
        <p:spPr>
          <a:xfrm>
            <a:off x="6444208" y="5013176"/>
            <a:ext cx="2031325" cy="646331"/>
          </a:xfrm>
          <a:prstGeom prst="rect">
            <a:avLst/>
          </a:prstGeom>
          <a:noFill/>
        </p:spPr>
        <p:txBody>
          <a:bodyPr wrap="none" rtlCol="0">
            <a:spAutoFit/>
          </a:bodyPr>
          <a:lstStyle/>
          <a:p>
            <a:r>
              <a:rPr kumimoji="1" lang="ja-JP" altLang="en-US"/>
              <a:t>ライセンスの設定</a:t>
            </a:r>
            <a:endParaRPr kumimoji="1" lang="en-US" altLang="ja-JP"/>
          </a:p>
          <a:p>
            <a:r>
              <a:rPr lang="en-US" altLang="ja-JP"/>
              <a:t>(MIT</a:t>
            </a:r>
            <a:r>
              <a:rPr lang="ja-JP" altLang="en-US"/>
              <a:t>を選ぶ</a:t>
            </a:r>
            <a:r>
              <a:rPr lang="en-US" altLang="ja-JP"/>
              <a:t>)</a:t>
            </a:r>
            <a:endParaRPr kumimoji="1" lang="ja-JP" altLang="en-US"/>
          </a:p>
        </p:txBody>
      </p:sp>
      <p:cxnSp>
        <p:nvCxnSpPr>
          <p:cNvPr id="32" name="コネクタ: カギ線 31">
            <a:extLst>
              <a:ext uri="{FF2B5EF4-FFF2-40B4-BE49-F238E27FC236}">
                <a16:creationId xmlns:a16="http://schemas.microsoft.com/office/drawing/2014/main" id="{C1E6267A-340A-4DD9-BE53-9228F869283E}"/>
              </a:ext>
            </a:extLst>
          </p:cNvPr>
          <p:cNvCxnSpPr>
            <a:stCxn id="30" idx="1"/>
            <a:endCxn id="7" idx="3"/>
          </p:cNvCxnSpPr>
          <p:nvPr/>
        </p:nvCxnSpPr>
        <p:spPr>
          <a:xfrm rot="10800000" flipV="1">
            <a:off x="3635896" y="5336342"/>
            <a:ext cx="2808312" cy="36874"/>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52598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7118026C-0A6D-4D9F-990A-6AEA30897B45}"/>
              </a:ext>
            </a:extLst>
          </p:cNvPr>
          <p:cNvSpPr>
            <a:spLocks noGrp="1"/>
          </p:cNvSpPr>
          <p:nvPr>
            <p:ph type="body" sz="quarter" idx="10"/>
          </p:nvPr>
        </p:nvSpPr>
        <p:spPr/>
        <p:txBody>
          <a:bodyPr/>
          <a:lstStyle/>
          <a:p>
            <a:r>
              <a:rPr kumimoji="1" lang="ja-JP" altLang="en-US"/>
              <a:t>課題</a:t>
            </a:r>
            <a:r>
              <a:rPr kumimoji="1" lang="en-US" altLang="ja-JP"/>
              <a:t>1 – Step 5</a:t>
            </a:r>
            <a:endParaRPr kumimoji="1" lang="ja-JP" altLang="en-US"/>
          </a:p>
        </p:txBody>
      </p:sp>
      <p:sp>
        <p:nvSpPr>
          <p:cNvPr id="5" name="フローチャート: 磁気ディスク 4">
            <a:extLst>
              <a:ext uri="{FF2B5EF4-FFF2-40B4-BE49-F238E27FC236}">
                <a16:creationId xmlns:a16="http://schemas.microsoft.com/office/drawing/2014/main" id="{28B85EA9-D69E-4DA4-A076-FFD03522DCC9}"/>
              </a:ext>
            </a:extLst>
          </p:cNvPr>
          <p:cNvSpPr/>
          <p:nvPr/>
        </p:nvSpPr>
        <p:spPr>
          <a:xfrm>
            <a:off x="7308304" y="3717032"/>
            <a:ext cx="504056" cy="360040"/>
          </a:xfrm>
          <a:prstGeom prst="flowChartMagneticDisk">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100" dirty="0">
                <a:solidFill>
                  <a:schemeClr val="tx1"/>
                </a:solidFill>
                <a:latin typeface="Consolas" panose="020B0609020204030204" pitchFamily="49" charset="0"/>
              </a:rPr>
              <a:t>.git</a:t>
            </a:r>
            <a:endParaRPr kumimoji="1" lang="ja-JP" altLang="en-US" sz="1100" dirty="0">
              <a:solidFill>
                <a:schemeClr val="tx1"/>
              </a:solidFill>
              <a:latin typeface="Consolas" panose="020B0609020204030204" pitchFamily="49" charset="0"/>
            </a:endParaRPr>
          </a:p>
        </p:txBody>
      </p:sp>
      <p:sp>
        <p:nvSpPr>
          <p:cNvPr id="6" name="四角形: 角を丸くする 5">
            <a:extLst>
              <a:ext uri="{FF2B5EF4-FFF2-40B4-BE49-F238E27FC236}">
                <a16:creationId xmlns:a16="http://schemas.microsoft.com/office/drawing/2014/main" id="{478B3958-35FF-4C1A-B389-54C814CBFE25}"/>
              </a:ext>
            </a:extLst>
          </p:cNvPr>
          <p:cNvSpPr/>
          <p:nvPr/>
        </p:nvSpPr>
        <p:spPr>
          <a:xfrm>
            <a:off x="7092280" y="3573016"/>
            <a:ext cx="936104" cy="576064"/>
          </a:xfrm>
          <a:prstGeom prst="round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B659D2D9-9567-4761-91B9-A10307BE0AEE}"/>
              </a:ext>
            </a:extLst>
          </p:cNvPr>
          <p:cNvSpPr txBox="1"/>
          <p:nvPr/>
        </p:nvSpPr>
        <p:spPr>
          <a:xfrm>
            <a:off x="6660232" y="3068960"/>
            <a:ext cx="2262158" cy="369332"/>
          </a:xfrm>
          <a:prstGeom prst="rect">
            <a:avLst/>
          </a:prstGeom>
          <a:noFill/>
        </p:spPr>
        <p:txBody>
          <a:bodyPr wrap="none" rtlCol="0">
            <a:spAutoFit/>
          </a:bodyPr>
          <a:lstStyle/>
          <a:p>
            <a:pPr algn="ctr"/>
            <a:r>
              <a:rPr lang="ja-JP" altLang="en-US" dirty="0"/>
              <a:t>リモートリポジトリ</a:t>
            </a:r>
            <a:endParaRPr kumimoji="1" lang="en-US" altLang="ja-JP" dirty="0"/>
          </a:p>
        </p:txBody>
      </p:sp>
      <p:pic>
        <p:nvPicPr>
          <p:cNvPr id="8" name="図 7">
            <a:extLst>
              <a:ext uri="{FF2B5EF4-FFF2-40B4-BE49-F238E27FC236}">
                <a16:creationId xmlns:a16="http://schemas.microsoft.com/office/drawing/2014/main" id="{31A73938-A780-4A9E-B12B-21F3FB8FA4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6296" y="2420888"/>
            <a:ext cx="609600" cy="609600"/>
          </a:xfrm>
          <a:prstGeom prst="rect">
            <a:avLst/>
          </a:prstGeom>
        </p:spPr>
      </p:pic>
      <p:pic>
        <p:nvPicPr>
          <p:cNvPr id="9" name="Picture 8" descr="パソコンを使う会社員のイラスト（男性・笑顔）">
            <a:extLst>
              <a:ext uri="{FF2B5EF4-FFF2-40B4-BE49-F238E27FC236}">
                <a16:creationId xmlns:a16="http://schemas.microsoft.com/office/drawing/2014/main" id="{356822E9-F734-4886-AB07-6C0369D493B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87624" y="2996952"/>
            <a:ext cx="720080" cy="1045759"/>
          </a:xfrm>
          <a:prstGeom prst="rect">
            <a:avLst/>
          </a:prstGeom>
          <a:noFill/>
          <a:extLst>
            <a:ext uri="{909E8E84-426E-40DD-AFC4-6F175D3DCCD1}">
              <a14:hiddenFill xmlns:a14="http://schemas.microsoft.com/office/drawing/2010/main">
                <a:solidFill>
                  <a:srgbClr val="FFFFFF"/>
                </a:solidFill>
              </a14:hiddenFill>
            </a:ext>
          </a:extLst>
        </p:spPr>
      </p:pic>
      <p:sp>
        <p:nvSpPr>
          <p:cNvPr id="11" name="テキスト ボックス 10">
            <a:extLst>
              <a:ext uri="{FF2B5EF4-FFF2-40B4-BE49-F238E27FC236}">
                <a16:creationId xmlns:a16="http://schemas.microsoft.com/office/drawing/2014/main" id="{5B13CD79-5DD6-4D91-B168-11BC543ACF1F}"/>
              </a:ext>
            </a:extLst>
          </p:cNvPr>
          <p:cNvSpPr txBox="1"/>
          <p:nvPr/>
        </p:nvSpPr>
        <p:spPr>
          <a:xfrm>
            <a:off x="827584" y="1340768"/>
            <a:ext cx="7468711" cy="830997"/>
          </a:xfrm>
          <a:prstGeom prst="rect">
            <a:avLst/>
          </a:prstGeom>
          <a:noFill/>
        </p:spPr>
        <p:txBody>
          <a:bodyPr wrap="none" rtlCol="0">
            <a:spAutoFit/>
          </a:bodyPr>
          <a:lstStyle/>
          <a:p>
            <a:r>
              <a:rPr kumimoji="1" lang="ja-JP" altLang="en-US" sz="2400"/>
              <a:t>リモートリポジトリに</a:t>
            </a:r>
            <a:r>
              <a:rPr kumimoji="1" lang="en-US" altLang="ja-JP" sz="2400"/>
              <a:t>(</a:t>
            </a:r>
            <a:r>
              <a:rPr kumimoji="1" lang="ja-JP" altLang="en-US" sz="2400"/>
              <a:t>ベア</a:t>
            </a:r>
            <a:r>
              <a:rPr kumimoji="1" lang="en-US" altLang="ja-JP" sz="2400"/>
              <a:t>)</a:t>
            </a:r>
            <a:r>
              <a:rPr kumimoji="1" lang="ja-JP" altLang="en-US" sz="2400"/>
              <a:t>リポジトリが作成された</a:t>
            </a:r>
            <a:endParaRPr kumimoji="1" lang="en-US" altLang="ja-JP" sz="2400"/>
          </a:p>
          <a:p>
            <a:r>
              <a:rPr lang="ja-JP" altLang="en-US" sz="2400"/>
              <a:t>これをローカルにクローンしたい</a:t>
            </a:r>
            <a:endParaRPr kumimoji="1" lang="ja-JP" altLang="en-US" sz="2400"/>
          </a:p>
        </p:txBody>
      </p:sp>
      <p:sp>
        <p:nvSpPr>
          <p:cNvPr id="12" name="矢印: 右 11">
            <a:extLst>
              <a:ext uri="{FF2B5EF4-FFF2-40B4-BE49-F238E27FC236}">
                <a16:creationId xmlns:a16="http://schemas.microsoft.com/office/drawing/2014/main" id="{F56ACAAA-31D4-470C-B360-375EF0C10FF9}"/>
              </a:ext>
            </a:extLst>
          </p:cNvPr>
          <p:cNvSpPr/>
          <p:nvPr/>
        </p:nvSpPr>
        <p:spPr>
          <a:xfrm rot="10800000">
            <a:off x="2843808" y="3573016"/>
            <a:ext cx="4032448" cy="576064"/>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2936385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29DB7770-7BDF-49AB-BB2F-A3CB4228797A}"/>
              </a:ext>
            </a:extLst>
          </p:cNvPr>
          <p:cNvSpPr>
            <a:spLocks noGrp="1"/>
          </p:cNvSpPr>
          <p:nvPr>
            <p:ph type="body" sz="quarter" idx="10"/>
          </p:nvPr>
        </p:nvSpPr>
        <p:spPr/>
        <p:txBody>
          <a:bodyPr/>
          <a:lstStyle/>
          <a:p>
            <a:r>
              <a:rPr kumimoji="1" lang="ja-JP" altLang="en-US"/>
              <a:t>課題</a:t>
            </a:r>
            <a:r>
              <a:rPr kumimoji="1" lang="en-US" altLang="ja-JP"/>
              <a:t>1 – Step 5</a:t>
            </a:r>
            <a:endParaRPr kumimoji="1" lang="ja-JP" altLang="en-US"/>
          </a:p>
        </p:txBody>
      </p:sp>
      <p:pic>
        <p:nvPicPr>
          <p:cNvPr id="4" name="図 3">
            <a:extLst>
              <a:ext uri="{FF2B5EF4-FFF2-40B4-BE49-F238E27FC236}">
                <a16:creationId xmlns:a16="http://schemas.microsoft.com/office/drawing/2014/main" id="{AB5EBCB9-A223-4740-9B14-0B937F968A2E}"/>
              </a:ext>
            </a:extLst>
          </p:cNvPr>
          <p:cNvPicPr>
            <a:picLocks noChangeAspect="1"/>
          </p:cNvPicPr>
          <p:nvPr/>
        </p:nvPicPr>
        <p:blipFill>
          <a:blip r:embed="rId2"/>
          <a:stretch>
            <a:fillRect/>
          </a:stretch>
        </p:blipFill>
        <p:spPr>
          <a:xfrm>
            <a:off x="251520" y="1484784"/>
            <a:ext cx="8278035" cy="3960440"/>
          </a:xfrm>
          <a:prstGeom prst="rect">
            <a:avLst/>
          </a:prstGeom>
        </p:spPr>
      </p:pic>
      <p:sp>
        <p:nvSpPr>
          <p:cNvPr id="5" name="四角形: 角を丸くする 4">
            <a:extLst>
              <a:ext uri="{FF2B5EF4-FFF2-40B4-BE49-F238E27FC236}">
                <a16:creationId xmlns:a16="http://schemas.microsoft.com/office/drawing/2014/main" id="{51602232-3B70-48ED-A475-96D93E6732F7}"/>
              </a:ext>
            </a:extLst>
          </p:cNvPr>
          <p:cNvSpPr/>
          <p:nvPr/>
        </p:nvSpPr>
        <p:spPr>
          <a:xfrm>
            <a:off x="5076056" y="2996952"/>
            <a:ext cx="720080" cy="36004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四角形: 角を丸くする 5">
            <a:extLst>
              <a:ext uri="{FF2B5EF4-FFF2-40B4-BE49-F238E27FC236}">
                <a16:creationId xmlns:a16="http://schemas.microsoft.com/office/drawing/2014/main" id="{30C87BE4-FFC6-49F8-9DF6-D9F7DFC3133C}"/>
              </a:ext>
            </a:extLst>
          </p:cNvPr>
          <p:cNvSpPr/>
          <p:nvPr/>
        </p:nvSpPr>
        <p:spPr>
          <a:xfrm>
            <a:off x="3131840" y="3717032"/>
            <a:ext cx="288032" cy="216024"/>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四角形: 角を丸くする 6">
            <a:extLst>
              <a:ext uri="{FF2B5EF4-FFF2-40B4-BE49-F238E27FC236}">
                <a16:creationId xmlns:a16="http://schemas.microsoft.com/office/drawing/2014/main" id="{99A7ACC3-3125-4D20-80AD-20C7AE6CCF7D}"/>
              </a:ext>
            </a:extLst>
          </p:cNvPr>
          <p:cNvSpPr/>
          <p:nvPr/>
        </p:nvSpPr>
        <p:spPr>
          <a:xfrm>
            <a:off x="5220073" y="3933056"/>
            <a:ext cx="432048" cy="288032"/>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6C5F3344-6D90-4F5F-B808-A968F336E106}"/>
              </a:ext>
            </a:extLst>
          </p:cNvPr>
          <p:cNvSpPr txBox="1"/>
          <p:nvPr/>
        </p:nvSpPr>
        <p:spPr>
          <a:xfrm>
            <a:off x="1043608" y="980728"/>
            <a:ext cx="2749471" cy="369332"/>
          </a:xfrm>
          <a:prstGeom prst="rect">
            <a:avLst/>
          </a:prstGeom>
          <a:noFill/>
        </p:spPr>
        <p:txBody>
          <a:bodyPr wrap="none" rtlCol="0">
            <a:spAutoFit/>
          </a:bodyPr>
          <a:lstStyle/>
          <a:p>
            <a:r>
              <a:rPr kumimoji="1" lang="en-US" altLang="ja-JP"/>
              <a:t>1. </a:t>
            </a:r>
            <a:r>
              <a:rPr kumimoji="1" lang="ja-JP" altLang="en-US"/>
              <a:t>このボタンをクリック</a:t>
            </a:r>
          </a:p>
        </p:txBody>
      </p:sp>
      <p:cxnSp>
        <p:nvCxnSpPr>
          <p:cNvPr id="10" name="コネクタ: カギ線 9">
            <a:extLst>
              <a:ext uri="{FF2B5EF4-FFF2-40B4-BE49-F238E27FC236}">
                <a16:creationId xmlns:a16="http://schemas.microsoft.com/office/drawing/2014/main" id="{5F31EA83-F41C-4E7B-9212-4B0FA7CC208A}"/>
              </a:ext>
            </a:extLst>
          </p:cNvPr>
          <p:cNvCxnSpPr>
            <a:stCxn id="8" idx="3"/>
            <a:endCxn id="5" idx="0"/>
          </p:cNvCxnSpPr>
          <p:nvPr/>
        </p:nvCxnSpPr>
        <p:spPr>
          <a:xfrm>
            <a:off x="3793079" y="1165394"/>
            <a:ext cx="1643017" cy="1831558"/>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C5C4FBD2-67B3-4792-A169-EBD5E59E81A9}"/>
              </a:ext>
            </a:extLst>
          </p:cNvPr>
          <p:cNvSpPr txBox="1"/>
          <p:nvPr/>
        </p:nvSpPr>
        <p:spPr>
          <a:xfrm>
            <a:off x="755576" y="5589240"/>
            <a:ext cx="1954381" cy="369332"/>
          </a:xfrm>
          <a:prstGeom prst="rect">
            <a:avLst/>
          </a:prstGeom>
          <a:noFill/>
        </p:spPr>
        <p:txBody>
          <a:bodyPr wrap="none" rtlCol="0">
            <a:spAutoFit/>
          </a:bodyPr>
          <a:lstStyle/>
          <a:p>
            <a:r>
              <a:rPr kumimoji="1" lang="en-US" altLang="ja-JP"/>
              <a:t>2. </a:t>
            </a:r>
            <a:r>
              <a:rPr kumimoji="1" lang="ja-JP" altLang="en-US"/>
              <a:t>「</a:t>
            </a:r>
            <a:r>
              <a:rPr kumimoji="1" lang="en-US" altLang="ja-JP"/>
              <a:t>ssh</a:t>
            </a:r>
            <a:r>
              <a:rPr kumimoji="1" lang="ja-JP" altLang="en-US"/>
              <a:t>」を選ぶ</a:t>
            </a:r>
          </a:p>
        </p:txBody>
      </p:sp>
      <p:cxnSp>
        <p:nvCxnSpPr>
          <p:cNvPr id="13" name="コネクタ: カギ線 12">
            <a:extLst>
              <a:ext uri="{FF2B5EF4-FFF2-40B4-BE49-F238E27FC236}">
                <a16:creationId xmlns:a16="http://schemas.microsoft.com/office/drawing/2014/main" id="{6C7089A4-DF46-46C1-B532-809A7502B9EE}"/>
              </a:ext>
            </a:extLst>
          </p:cNvPr>
          <p:cNvCxnSpPr>
            <a:stCxn id="11" idx="0"/>
            <a:endCxn id="6" idx="1"/>
          </p:cNvCxnSpPr>
          <p:nvPr/>
        </p:nvCxnSpPr>
        <p:spPr>
          <a:xfrm rot="5400000" flipH="1" flipV="1">
            <a:off x="1550205" y="4007606"/>
            <a:ext cx="1764196" cy="1399073"/>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4" name="テキスト ボックス 13">
            <a:extLst>
              <a:ext uri="{FF2B5EF4-FFF2-40B4-BE49-F238E27FC236}">
                <a16:creationId xmlns:a16="http://schemas.microsoft.com/office/drawing/2014/main" id="{E2DF8602-4B86-41B6-A073-1692AAB4B1E4}"/>
              </a:ext>
            </a:extLst>
          </p:cNvPr>
          <p:cNvSpPr txBox="1"/>
          <p:nvPr/>
        </p:nvSpPr>
        <p:spPr>
          <a:xfrm>
            <a:off x="755576" y="6093296"/>
            <a:ext cx="7135287" cy="369332"/>
          </a:xfrm>
          <a:prstGeom prst="rect">
            <a:avLst/>
          </a:prstGeom>
          <a:noFill/>
        </p:spPr>
        <p:txBody>
          <a:bodyPr wrap="none" rtlCol="0">
            <a:spAutoFit/>
          </a:bodyPr>
          <a:lstStyle/>
          <a:p>
            <a:r>
              <a:rPr kumimoji="1" lang="en-US" altLang="ja-JP"/>
              <a:t>3. </a:t>
            </a:r>
            <a:r>
              <a:rPr kumimoji="1" lang="ja-JP" altLang="en-US"/>
              <a:t>このボタンを押すと、リモートリポジトリの</a:t>
            </a:r>
            <a:r>
              <a:rPr kumimoji="1" lang="en-US" altLang="ja-JP"/>
              <a:t>URL</a:t>
            </a:r>
            <a:r>
              <a:rPr kumimoji="1" lang="ja-JP" altLang="en-US"/>
              <a:t>がコピーされる</a:t>
            </a:r>
          </a:p>
        </p:txBody>
      </p:sp>
      <p:cxnSp>
        <p:nvCxnSpPr>
          <p:cNvPr id="16" name="コネクタ: カギ線 15">
            <a:extLst>
              <a:ext uri="{FF2B5EF4-FFF2-40B4-BE49-F238E27FC236}">
                <a16:creationId xmlns:a16="http://schemas.microsoft.com/office/drawing/2014/main" id="{5AA690BB-25AD-464C-9780-416D890754EB}"/>
              </a:ext>
            </a:extLst>
          </p:cNvPr>
          <p:cNvCxnSpPr>
            <a:stCxn id="14" idx="0"/>
            <a:endCxn id="7" idx="2"/>
          </p:cNvCxnSpPr>
          <p:nvPr/>
        </p:nvCxnSpPr>
        <p:spPr>
          <a:xfrm rot="5400000" flipH="1" flipV="1">
            <a:off x="3943554" y="4600754"/>
            <a:ext cx="1872208" cy="1112877"/>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96704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3A3EAC2E-574A-4BF8-8DAE-C46E6B084777}"/>
              </a:ext>
            </a:extLst>
          </p:cNvPr>
          <p:cNvSpPr>
            <a:spLocks noGrp="1"/>
          </p:cNvSpPr>
          <p:nvPr>
            <p:ph type="body" sz="quarter" idx="10"/>
          </p:nvPr>
        </p:nvSpPr>
        <p:spPr/>
        <p:txBody>
          <a:bodyPr/>
          <a:lstStyle/>
          <a:p>
            <a:r>
              <a:rPr lang="ja-JP" altLang="en-US"/>
              <a:t>今回の目標</a:t>
            </a:r>
            <a:endParaRPr lang="en-US"/>
          </a:p>
        </p:txBody>
      </p:sp>
      <p:sp>
        <p:nvSpPr>
          <p:cNvPr id="3" name="テキスト ボックス 2">
            <a:extLst>
              <a:ext uri="{FF2B5EF4-FFF2-40B4-BE49-F238E27FC236}">
                <a16:creationId xmlns:a16="http://schemas.microsoft.com/office/drawing/2014/main" id="{C6BE09DD-BFB2-4A03-AAF8-832DB3A68F0A}"/>
              </a:ext>
            </a:extLst>
          </p:cNvPr>
          <p:cNvSpPr txBox="1"/>
          <p:nvPr/>
        </p:nvSpPr>
        <p:spPr>
          <a:xfrm>
            <a:off x="323528" y="1556792"/>
            <a:ext cx="8352928" cy="2308324"/>
          </a:xfrm>
          <a:prstGeom prst="rect">
            <a:avLst/>
          </a:prstGeom>
          <a:noFill/>
        </p:spPr>
        <p:txBody>
          <a:bodyPr wrap="square" rtlCol="0">
            <a:spAutoFit/>
          </a:bodyPr>
          <a:lstStyle/>
          <a:p>
            <a:pPr marL="342900" indent="-342900">
              <a:buFont typeface="Arial" panose="020B0604020202020204" pitchFamily="34" charset="0"/>
              <a:buChar char="•"/>
            </a:pPr>
            <a:r>
              <a:rPr kumimoji="1" lang="en-US" altLang="ja-JP" sz="2400" dirty="0"/>
              <a:t>GitHub</a:t>
            </a:r>
            <a:r>
              <a:rPr kumimoji="1" lang="ja-JP" altLang="en-US" sz="2400" dirty="0"/>
              <a:t>のアカウントを作成する</a:t>
            </a:r>
          </a:p>
          <a:p>
            <a:pPr marL="342900" indent="-342900">
              <a:buFont typeface="Arial" panose="020B0604020202020204" pitchFamily="34" charset="0"/>
              <a:buChar char="•"/>
            </a:pPr>
            <a:r>
              <a:rPr kumimoji="1" lang="ja-JP" altLang="en-US" sz="2400" dirty="0"/>
              <a:t>リモートリポジトリの作成と、ローカルリポジトリとの同期について学ぶ</a:t>
            </a:r>
          </a:p>
          <a:p>
            <a:pPr marL="342900" indent="-342900">
              <a:buFont typeface="Arial" panose="020B0604020202020204" pitchFamily="34" charset="0"/>
              <a:buChar char="•"/>
            </a:pPr>
            <a:r>
              <a:rPr kumimoji="1" lang="en-US" altLang="ja-JP" sz="2400" dirty="0"/>
              <a:t>issue</a:t>
            </a:r>
            <a:r>
              <a:rPr kumimoji="1" lang="ja-JP" altLang="en-US" sz="2400" dirty="0"/>
              <a:t>の使い方の基本を覚える</a:t>
            </a:r>
          </a:p>
          <a:p>
            <a:pPr marL="342900" indent="-342900">
              <a:buFont typeface="Arial" panose="020B0604020202020204" pitchFamily="34" charset="0"/>
              <a:buChar char="•"/>
            </a:pPr>
            <a:r>
              <a:rPr kumimoji="1" lang="en-US" altLang="ja-JP" sz="2400" dirty="0"/>
              <a:t>Project(Automated Kanban)</a:t>
            </a:r>
            <a:r>
              <a:rPr kumimoji="1" lang="ja-JP" altLang="en-US" sz="2400" dirty="0"/>
              <a:t>の使い方を覚える</a:t>
            </a:r>
          </a:p>
          <a:p>
            <a:pPr marL="342900" indent="-342900">
              <a:buFont typeface="Arial" panose="020B0604020202020204" pitchFamily="34" charset="0"/>
              <a:buChar char="•"/>
            </a:pPr>
            <a:r>
              <a:rPr kumimoji="1" lang="en-US" altLang="ja-JP" sz="2400" dirty="0"/>
              <a:t>GitHub Pages</a:t>
            </a:r>
            <a:r>
              <a:rPr kumimoji="1" lang="ja-JP" altLang="en-US" sz="2400" dirty="0"/>
              <a:t>の公開を体験する</a:t>
            </a:r>
          </a:p>
        </p:txBody>
      </p:sp>
    </p:spTree>
    <p:extLst>
      <p:ext uri="{BB962C8B-B14F-4D97-AF65-F5344CB8AC3E}">
        <p14:creationId xmlns:p14="http://schemas.microsoft.com/office/powerpoint/2010/main" val="36522014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8F4A6E5E-C38A-4FF4-9666-3C919B6D0066}"/>
              </a:ext>
            </a:extLst>
          </p:cNvPr>
          <p:cNvSpPr>
            <a:spLocks noGrp="1"/>
          </p:cNvSpPr>
          <p:nvPr>
            <p:ph type="body" sz="quarter" idx="10"/>
          </p:nvPr>
        </p:nvSpPr>
        <p:spPr/>
        <p:txBody>
          <a:bodyPr/>
          <a:lstStyle/>
          <a:p>
            <a:r>
              <a:rPr kumimoji="1" lang="ja-JP" altLang="en-US"/>
              <a:t>課題</a:t>
            </a:r>
            <a:r>
              <a:rPr kumimoji="1" lang="en-US" altLang="ja-JP"/>
              <a:t>1 – Step 5</a:t>
            </a:r>
            <a:endParaRPr kumimoji="1" lang="ja-JP" altLang="en-US"/>
          </a:p>
        </p:txBody>
      </p:sp>
      <p:sp>
        <p:nvSpPr>
          <p:cNvPr id="5" name="テキスト ボックス 4">
            <a:extLst>
              <a:ext uri="{FF2B5EF4-FFF2-40B4-BE49-F238E27FC236}">
                <a16:creationId xmlns:a16="http://schemas.microsoft.com/office/drawing/2014/main" id="{A52A1011-FE36-4986-899A-EDD156B3244F}"/>
              </a:ext>
            </a:extLst>
          </p:cNvPr>
          <p:cNvSpPr txBox="1"/>
          <p:nvPr/>
        </p:nvSpPr>
        <p:spPr>
          <a:xfrm>
            <a:off x="323528" y="1196752"/>
            <a:ext cx="8064896" cy="1569660"/>
          </a:xfrm>
          <a:prstGeom prst="rect">
            <a:avLst/>
          </a:prstGeom>
          <a:noFill/>
          <a:ln>
            <a:solidFill>
              <a:schemeClr val="tx1"/>
            </a:solidFill>
          </a:ln>
        </p:spPr>
        <p:txBody>
          <a:bodyPr wrap="square">
            <a:spAutoFit/>
          </a:bodyPr>
          <a:lstStyle/>
          <a:p>
            <a:r>
              <a:rPr lang="ja-JP" altLang="en-US" sz="2400">
                <a:latin typeface="Consolas" panose="020B0609020204030204" pitchFamily="49" charset="0"/>
              </a:rPr>
              <a:t>cd</a:t>
            </a:r>
          </a:p>
          <a:p>
            <a:r>
              <a:rPr lang="ja-JP" altLang="en-US" sz="2400">
                <a:latin typeface="Consolas" panose="020B0609020204030204" pitchFamily="49" charset="0"/>
              </a:rPr>
              <a:t>cd github</a:t>
            </a:r>
          </a:p>
          <a:p>
            <a:r>
              <a:rPr lang="ja-JP" altLang="en-US" sz="2400">
                <a:latin typeface="Consolas" panose="020B0609020204030204" pitchFamily="49" charset="0"/>
              </a:rPr>
              <a:t>git clone </a:t>
            </a:r>
            <a:r>
              <a:rPr lang="ja-JP" altLang="en-US" sz="2400">
                <a:solidFill>
                  <a:srgbClr val="FF0000"/>
                </a:solidFill>
                <a:latin typeface="Consolas" panose="020B0609020204030204" pitchFamily="49" charset="0"/>
              </a:rPr>
              <a:t>git@github.com:アカウント名/test.git</a:t>
            </a:r>
            <a:endParaRPr lang="en-US" altLang="ja-JP" sz="2400">
              <a:solidFill>
                <a:srgbClr val="FF0000"/>
              </a:solidFill>
              <a:latin typeface="Consolas" panose="020B0609020204030204" pitchFamily="49" charset="0"/>
            </a:endParaRPr>
          </a:p>
          <a:p>
            <a:r>
              <a:rPr lang="en-US" altLang="ja-JP" sz="2400">
                <a:latin typeface="Consolas" panose="020B0609020204030204" pitchFamily="49" charset="0"/>
              </a:rPr>
              <a:t>cd test</a:t>
            </a:r>
            <a:endParaRPr lang="ja-JP" altLang="en-US" sz="2400">
              <a:latin typeface="Consolas" panose="020B0609020204030204" pitchFamily="49" charset="0"/>
            </a:endParaRPr>
          </a:p>
        </p:txBody>
      </p:sp>
      <p:sp>
        <p:nvSpPr>
          <p:cNvPr id="7" name="テキスト ボックス 6">
            <a:extLst>
              <a:ext uri="{FF2B5EF4-FFF2-40B4-BE49-F238E27FC236}">
                <a16:creationId xmlns:a16="http://schemas.microsoft.com/office/drawing/2014/main" id="{4242AD30-A91E-4A5C-96D8-8493C20BEF23}"/>
              </a:ext>
            </a:extLst>
          </p:cNvPr>
          <p:cNvSpPr txBox="1"/>
          <p:nvPr/>
        </p:nvSpPr>
        <p:spPr>
          <a:xfrm>
            <a:off x="1979712" y="2924944"/>
            <a:ext cx="6314549" cy="369332"/>
          </a:xfrm>
          <a:prstGeom prst="rect">
            <a:avLst/>
          </a:prstGeom>
          <a:noFill/>
        </p:spPr>
        <p:txBody>
          <a:bodyPr wrap="none" rtlCol="0">
            <a:spAutoFit/>
          </a:bodyPr>
          <a:lstStyle/>
          <a:p>
            <a:r>
              <a:rPr kumimoji="1" lang="ja-JP" altLang="en-US"/>
              <a:t>ここは先ほどコピーしたはずなので、右クリックから</a:t>
            </a:r>
            <a:r>
              <a:rPr kumimoji="1" lang="en-US" altLang="ja-JP"/>
              <a:t>Paste</a:t>
            </a:r>
            <a:endParaRPr kumimoji="1" lang="ja-JP" altLang="en-US"/>
          </a:p>
        </p:txBody>
      </p:sp>
      <p:pic>
        <p:nvPicPr>
          <p:cNvPr id="8" name="Picture 2" descr="フォルダのイラスト">
            <a:extLst>
              <a:ext uri="{FF2B5EF4-FFF2-40B4-BE49-F238E27FC236}">
                <a16:creationId xmlns:a16="http://schemas.microsoft.com/office/drawing/2014/main" id="{B2B69877-E322-462D-831B-93A319C09E5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5536" y="4581128"/>
            <a:ext cx="702078" cy="58799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フォルダのイラスト">
            <a:extLst>
              <a:ext uri="{FF2B5EF4-FFF2-40B4-BE49-F238E27FC236}">
                <a16:creationId xmlns:a16="http://schemas.microsoft.com/office/drawing/2014/main" id="{5886F960-4CD2-4A48-90B1-1047FCAA7B2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19672" y="4581128"/>
            <a:ext cx="702078" cy="587990"/>
          </a:xfrm>
          <a:prstGeom prst="rect">
            <a:avLst/>
          </a:prstGeom>
          <a:noFill/>
          <a:extLst>
            <a:ext uri="{909E8E84-426E-40DD-AFC4-6F175D3DCCD1}">
              <a14:hiddenFill xmlns:a14="http://schemas.microsoft.com/office/drawing/2010/main">
                <a:solidFill>
                  <a:srgbClr val="FFFFFF"/>
                </a:solidFill>
              </a14:hiddenFill>
            </a:ext>
          </a:extLst>
        </p:spPr>
      </p:pic>
      <p:sp>
        <p:nvSpPr>
          <p:cNvPr id="10" name="テキスト ボックス 9">
            <a:extLst>
              <a:ext uri="{FF2B5EF4-FFF2-40B4-BE49-F238E27FC236}">
                <a16:creationId xmlns:a16="http://schemas.microsoft.com/office/drawing/2014/main" id="{A785F82E-7872-4698-86A9-E1ECA13B219A}"/>
              </a:ext>
            </a:extLst>
          </p:cNvPr>
          <p:cNvSpPr txBox="1"/>
          <p:nvPr/>
        </p:nvSpPr>
        <p:spPr>
          <a:xfrm>
            <a:off x="1547664" y="5085184"/>
            <a:ext cx="813043" cy="369332"/>
          </a:xfrm>
          <a:prstGeom prst="rect">
            <a:avLst/>
          </a:prstGeom>
          <a:noFill/>
        </p:spPr>
        <p:txBody>
          <a:bodyPr wrap="none" rtlCol="0">
            <a:spAutoFit/>
          </a:bodyPr>
          <a:lstStyle/>
          <a:p>
            <a:r>
              <a:rPr kumimoji="1" lang="en-US" altLang="ja-JP" dirty="0" err="1"/>
              <a:t>github</a:t>
            </a:r>
            <a:endParaRPr kumimoji="1" lang="ja-JP" altLang="en-US" dirty="0"/>
          </a:p>
        </p:txBody>
      </p:sp>
      <p:pic>
        <p:nvPicPr>
          <p:cNvPr id="11" name="Picture 2" descr="家のイラスト7">
            <a:extLst>
              <a:ext uri="{FF2B5EF4-FFF2-40B4-BE49-F238E27FC236}">
                <a16:creationId xmlns:a16="http://schemas.microsoft.com/office/drawing/2014/main" id="{02809637-ED58-4393-A2A7-2EAB4A9B495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9552" y="4725144"/>
            <a:ext cx="360040" cy="336637"/>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直線矢印コネクタ 11">
            <a:extLst>
              <a:ext uri="{FF2B5EF4-FFF2-40B4-BE49-F238E27FC236}">
                <a16:creationId xmlns:a16="http://schemas.microsoft.com/office/drawing/2014/main" id="{13FB7EF0-CF0E-46F3-9CAD-29D73090416E}"/>
              </a:ext>
            </a:extLst>
          </p:cNvPr>
          <p:cNvCxnSpPr>
            <a:stCxn id="8" idx="3"/>
            <a:endCxn id="9" idx="1"/>
          </p:cNvCxnSpPr>
          <p:nvPr/>
        </p:nvCxnSpPr>
        <p:spPr>
          <a:xfrm>
            <a:off x="1097614" y="4875123"/>
            <a:ext cx="522058" cy="0"/>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 name="Picture 2" descr="フォルダのイラスト">
            <a:extLst>
              <a:ext uri="{FF2B5EF4-FFF2-40B4-BE49-F238E27FC236}">
                <a16:creationId xmlns:a16="http://schemas.microsoft.com/office/drawing/2014/main" id="{C11F3CAA-A3D6-4621-88DD-52464D51096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43808" y="4581128"/>
            <a:ext cx="702078" cy="587990"/>
          </a:xfrm>
          <a:prstGeom prst="rect">
            <a:avLst/>
          </a:prstGeom>
          <a:noFill/>
          <a:extLst>
            <a:ext uri="{909E8E84-426E-40DD-AFC4-6F175D3DCCD1}">
              <a14:hiddenFill xmlns:a14="http://schemas.microsoft.com/office/drawing/2010/main">
                <a:solidFill>
                  <a:srgbClr val="FFFFFF"/>
                </a:solidFill>
              </a14:hiddenFill>
            </a:ext>
          </a:extLst>
        </p:spPr>
      </p:pic>
      <p:cxnSp>
        <p:nvCxnSpPr>
          <p:cNvPr id="14" name="直線矢印コネクタ 13">
            <a:extLst>
              <a:ext uri="{FF2B5EF4-FFF2-40B4-BE49-F238E27FC236}">
                <a16:creationId xmlns:a16="http://schemas.microsoft.com/office/drawing/2014/main" id="{0527C97E-429E-48A2-8463-46FF3F606F49}"/>
              </a:ext>
            </a:extLst>
          </p:cNvPr>
          <p:cNvCxnSpPr>
            <a:endCxn id="13" idx="1"/>
          </p:cNvCxnSpPr>
          <p:nvPr/>
        </p:nvCxnSpPr>
        <p:spPr>
          <a:xfrm>
            <a:off x="2321750" y="4875123"/>
            <a:ext cx="522058" cy="0"/>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5" name="テキスト ボックス 14">
            <a:extLst>
              <a:ext uri="{FF2B5EF4-FFF2-40B4-BE49-F238E27FC236}">
                <a16:creationId xmlns:a16="http://schemas.microsoft.com/office/drawing/2014/main" id="{2EC325C5-6987-4DB5-9230-928D90D3E01A}"/>
              </a:ext>
            </a:extLst>
          </p:cNvPr>
          <p:cNvSpPr txBox="1"/>
          <p:nvPr/>
        </p:nvSpPr>
        <p:spPr>
          <a:xfrm>
            <a:off x="2843808" y="5085184"/>
            <a:ext cx="556563" cy="369332"/>
          </a:xfrm>
          <a:prstGeom prst="rect">
            <a:avLst/>
          </a:prstGeom>
          <a:noFill/>
        </p:spPr>
        <p:txBody>
          <a:bodyPr wrap="none" rtlCol="0">
            <a:spAutoFit/>
          </a:bodyPr>
          <a:lstStyle/>
          <a:p>
            <a:r>
              <a:rPr kumimoji="1" lang="en-US" altLang="ja-JP"/>
              <a:t>test</a:t>
            </a:r>
            <a:endParaRPr kumimoji="1" lang="ja-JP" altLang="en-US" dirty="0"/>
          </a:p>
        </p:txBody>
      </p:sp>
      <p:pic>
        <p:nvPicPr>
          <p:cNvPr id="16" name="Picture 4">
            <a:extLst>
              <a:ext uri="{FF2B5EF4-FFF2-40B4-BE49-F238E27FC236}">
                <a16:creationId xmlns:a16="http://schemas.microsoft.com/office/drawing/2014/main" id="{C683FAA3-B58F-45EB-A2BF-051BE910EB9A}"/>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987824" y="4725144"/>
            <a:ext cx="360040" cy="360040"/>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手を上げている男の子のイラスト">
            <a:extLst>
              <a:ext uri="{FF2B5EF4-FFF2-40B4-BE49-F238E27FC236}">
                <a16:creationId xmlns:a16="http://schemas.microsoft.com/office/drawing/2014/main" id="{BEB1F60A-FFFF-4195-8CC8-9B288AC6D47E}"/>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996652" y="3933056"/>
            <a:ext cx="385188" cy="536848"/>
          </a:xfrm>
          <a:prstGeom prst="rect">
            <a:avLst/>
          </a:prstGeom>
          <a:noFill/>
          <a:extLst>
            <a:ext uri="{909E8E84-426E-40DD-AFC4-6F175D3DCCD1}">
              <a14:hiddenFill xmlns:a14="http://schemas.microsoft.com/office/drawing/2010/main">
                <a:solidFill>
                  <a:srgbClr val="FFFFFF"/>
                </a:solidFill>
              </a14:hiddenFill>
            </a:ext>
          </a:extLst>
        </p:spPr>
      </p:pic>
      <p:sp>
        <p:nvSpPr>
          <p:cNvPr id="18" name="テキスト ボックス 17">
            <a:extLst>
              <a:ext uri="{FF2B5EF4-FFF2-40B4-BE49-F238E27FC236}">
                <a16:creationId xmlns:a16="http://schemas.microsoft.com/office/drawing/2014/main" id="{B9F2B347-7375-4C2D-9DC7-DAB362F285B6}"/>
              </a:ext>
            </a:extLst>
          </p:cNvPr>
          <p:cNvSpPr txBox="1"/>
          <p:nvPr/>
        </p:nvSpPr>
        <p:spPr>
          <a:xfrm>
            <a:off x="3419872" y="4077072"/>
            <a:ext cx="3416320" cy="369332"/>
          </a:xfrm>
          <a:prstGeom prst="rect">
            <a:avLst/>
          </a:prstGeom>
          <a:noFill/>
        </p:spPr>
        <p:txBody>
          <a:bodyPr wrap="none" rtlCol="0">
            <a:spAutoFit/>
          </a:bodyPr>
          <a:lstStyle/>
          <a:p>
            <a:r>
              <a:rPr lang="ja-JP" altLang="en-US"/>
              <a:t>ここがカレントディレクトリに</a:t>
            </a:r>
            <a:endParaRPr kumimoji="1" lang="ja-JP" altLang="en-US"/>
          </a:p>
        </p:txBody>
      </p:sp>
      <p:cxnSp>
        <p:nvCxnSpPr>
          <p:cNvPr id="20" name="直線矢印コネクタ 19">
            <a:extLst>
              <a:ext uri="{FF2B5EF4-FFF2-40B4-BE49-F238E27FC236}">
                <a16:creationId xmlns:a16="http://schemas.microsoft.com/office/drawing/2014/main" id="{D01C4247-5A72-4095-B2BD-4D5F80A4EB9F}"/>
              </a:ext>
            </a:extLst>
          </p:cNvPr>
          <p:cNvCxnSpPr>
            <a:stCxn id="7" idx="0"/>
          </p:cNvCxnSpPr>
          <p:nvPr/>
        </p:nvCxnSpPr>
        <p:spPr>
          <a:xfrm flipV="1">
            <a:off x="5136987" y="2492896"/>
            <a:ext cx="11077" cy="432048"/>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1" name="フローチャート: 磁気ディスク 20">
            <a:extLst>
              <a:ext uri="{FF2B5EF4-FFF2-40B4-BE49-F238E27FC236}">
                <a16:creationId xmlns:a16="http://schemas.microsoft.com/office/drawing/2014/main" id="{5953B9DD-D241-4925-8132-02866C1D3732}"/>
              </a:ext>
            </a:extLst>
          </p:cNvPr>
          <p:cNvSpPr/>
          <p:nvPr/>
        </p:nvSpPr>
        <p:spPr>
          <a:xfrm>
            <a:off x="7526441" y="5733256"/>
            <a:ext cx="504056" cy="360040"/>
          </a:xfrm>
          <a:prstGeom prst="flowChartMagneticDisk">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100" dirty="0">
                <a:solidFill>
                  <a:schemeClr val="tx1"/>
                </a:solidFill>
                <a:latin typeface="Consolas" panose="020B0609020204030204" pitchFamily="49" charset="0"/>
              </a:rPr>
              <a:t>.git</a:t>
            </a:r>
            <a:endParaRPr kumimoji="1" lang="ja-JP" altLang="en-US" sz="1100" dirty="0">
              <a:solidFill>
                <a:schemeClr val="tx1"/>
              </a:solidFill>
              <a:latin typeface="Consolas" panose="020B0609020204030204" pitchFamily="49" charset="0"/>
            </a:endParaRPr>
          </a:p>
        </p:txBody>
      </p:sp>
      <p:sp>
        <p:nvSpPr>
          <p:cNvPr id="22" name="四角形: 角を丸くする 21">
            <a:extLst>
              <a:ext uri="{FF2B5EF4-FFF2-40B4-BE49-F238E27FC236}">
                <a16:creationId xmlns:a16="http://schemas.microsoft.com/office/drawing/2014/main" id="{4BF5683B-51EF-4063-91BC-A4B66B32DD62}"/>
              </a:ext>
            </a:extLst>
          </p:cNvPr>
          <p:cNvSpPr/>
          <p:nvPr/>
        </p:nvSpPr>
        <p:spPr>
          <a:xfrm>
            <a:off x="7310417" y="5589240"/>
            <a:ext cx="936104" cy="576064"/>
          </a:xfrm>
          <a:prstGeom prst="round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a:extLst>
              <a:ext uri="{FF2B5EF4-FFF2-40B4-BE49-F238E27FC236}">
                <a16:creationId xmlns:a16="http://schemas.microsoft.com/office/drawing/2014/main" id="{E9D7D316-C105-4A0C-B64F-E2C0288FB247}"/>
              </a:ext>
            </a:extLst>
          </p:cNvPr>
          <p:cNvSpPr txBox="1"/>
          <p:nvPr/>
        </p:nvSpPr>
        <p:spPr>
          <a:xfrm>
            <a:off x="6878369" y="5085184"/>
            <a:ext cx="2262158" cy="369332"/>
          </a:xfrm>
          <a:prstGeom prst="rect">
            <a:avLst/>
          </a:prstGeom>
          <a:noFill/>
        </p:spPr>
        <p:txBody>
          <a:bodyPr wrap="none" rtlCol="0">
            <a:spAutoFit/>
          </a:bodyPr>
          <a:lstStyle/>
          <a:p>
            <a:pPr algn="ctr"/>
            <a:r>
              <a:rPr lang="ja-JP" altLang="en-US" dirty="0"/>
              <a:t>リモートリポジトリ</a:t>
            </a:r>
            <a:endParaRPr kumimoji="1" lang="en-US" altLang="ja-JP" dirty="0"/>
          </a:p>
        </p:txBody>
      </p:sp>
      <p:pic>
        <p:nvPicPr>
          <p:cNvPr id="24" name="図 23">
            <a:extLst>
              <a:ext uri="{FF2B5EF4-FFF2-40B4-BE49-F238E27FC236}">
                <a16:creationId xmlns:a16="http://schemas.microsoft.com/office/drawing/2014/main" id="{1526AD0E-0C29-4830-9992-40ABA035F0F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454433" y="4437112"/>
            <a:ext cx="609600" cy="609600"/>
          </a:xfrm>
          <a:prstGeom prst="rect">
            <a:avLst/>
          </a:prstGeom>
        </p:spPr>
      </p:pic>
      <p:pic>
        <p:nvPicPr>
          <p:cNvPr id="1027" name="Picture 3" descr="ファイルアイコン（テキスト）">
            <a:extLst>
              <a:ext uri="{FF2B5EF4-FFF2-40B4-BE49-F238E27FC236}">
                <a16:creationId xmlns:a16="http://schemas.microsoft.com/office/drawing/2014/main" id="{6CB16F29-0918-4F58-B36A-97CD8C575E10}"/>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573413" y="5733256"/>
            <a:ext cx="552167" cy="641226"/>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3" descr="ファイルアイコン（テキスト）">
            <a:extLst>
              <a:ext uri="{FF2B5EF4-FFF2-40B4-BE49-F238E27FC236}">
                <a16:creationId xmlns:a16="http://schemas.microsoft.com/office/drawing/2014/main" id="{2F86123F-B016-4C9C-BE19-489FA8A5A29C}"/>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644008" y="5733256"/>
            <a:ext cx="552167" cy="641226"/>
          </a:xfrm>
          <a:prstGeom prst="rect">
            <a:avLst/>
          </a:prstGeom>
          <a:noFill/>
          <a:extLst>
            <a:ext uri="{909E8E84-426E-40DD-AFC4-6F175D3DCCD1}">
              <a14:hiddenFill xmlns:a14="http://schemas.microsoft.com/office/drawing/2010/main">
                <a:solidFill>
                  <a:srgbClr val="FFFFFF"/>
                </a:solidFill>
              </a14:hiddenFill>
            </a:ext>
          </a:extLst>
        </p:spPr>
      </p:pic>
      <p:cxnSp>
        <p:nvCxnSpPr>
          <p:cNvPr id="29" name="コネクタ: カギ線 28">
            <a:extLst>
              <a:ext uri="{FF2B5EF4-FFF2-40B4-BE49-F238E27FC236}">
                <a16:creationId xmlns:a16="http://schemas.microsoft.com/office/drawing/2014/main" id="{3CECDA1D-0584-4410-94E5-8EDDC730D6AF}"/>
              </a:ext>
            </a:extLst>
          </p:cNvPr>
          <p:cNvCxnSpPr>
            <a:cxnSpLocks/>
            <a:stCxn id="15" idx="2"/>
            <a:endCxn id="26" idx="0"/>
          </p:cNvCxnSpPr>
          <p:nvPr/>
        </p:nvCxnSpPr>
        <p:spPr>
          <a:xfrm rot="16200000" flipH="1">
            <a:off x="3881721" y="4694885"/>
            <a:ext cx="278740" cy="1798002"/>
          </a:xfrm>
          <a:prstGeom prst="bentConnector3">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0" name="テキスト ボックス 29">
            <a:extLst>
              <a:ext uri="{FF2B5EF4-FFF2-40B4-BE49-F238E27FC236}">
                <a16:creationId xmlns:a16="http://schemas.microsoft.com/office/drawing/2014/main" id="{9EB49E9A-A171-4B4F-AA2D-6F45B0462284}"/>
              </a:ext>
            </a:extLst>
          </p:cNvPr>
          <p:cNvSpPr txBox="1"/>
          <p:nvPr/>
        </p:nvSpPr>
        <p:spPr>
          <a:xfrm>
            <a:off x="3419872" y="6381328"/>
            <a:ext cx="877163" cy="261610"/>
          </a:xfrm>
          <a:prstGeom prst="rect">
            <a:avLst/>
          </a:prstGeom>
          <a:noFill/>
        </p:spPr>
        <p:txBody>
          <a:bodyPr wrap="none" rtlCol="0">
            <a:spAutoFit/>
          </a:bodyPr>
          <a:lstStyle/>
          <a:p>
            <a:r>
              <a:rPr kumimoji="1" lang="en-US" altLang="ja-JP" sz="1100">
                <a:latin typeface="Consolas" panose="020B0609020204030204" pitchFamily="49" charset="0"/>
              </a:rPr>
              <a:t>README.md</a:t>
            </a:r>
            <a:endParaRPr kumimoji="1" lang="ja-JP" altLang="en-US" sz="1100">
              <a:latin typeface="Consolas" panose="020B0609020204030204" pitchFamily="49" charset="0"/>
            </a:endParaRPr>
          </a:p>
        </p:txBody>
      </p:sp>
      <p:sp>
        <p:nvSpPr>
          <p:cNvPr id="32" name="テキスト ボックス 31">
            <a:extLst>
              <a:ext uri="{FF2B5EF4-FFF2-40B4-BE49-F238E27FC236}">
                <a16:creationId xmlns:a16="http://schemas.microsoft.com/office/drawing/2014/main" id="{79202C7A-4DB7-4A67-B19A-133962501DD7}"/>
              </a:ext>
            </a:extLst>
          </p:cNvPr>
          <p:cNvSpPr txBox="1"/>
          <p:nvPr/>
        </p:nvSpPr>
        <p:spPr>
          <a:xfrm>
            <a:off x="4568805" y="6381328"/>
            <a:ext cx="723275" cy="261610"/>
          </a:xfrm>
          <a:prstGeom prst="rect">
            <a:avLst/>
          </a:prstGeom>
          <a:noFill/>
        </p:spPr>
        <p:txBody>
          <a:bodyPr wrap="none" rtlCol="0">
            <a:spAutoFit/>
          </a:bodyPr>
          <a:lstStyle/>
          <a:p>
            <a:r>
              <a:rPr kumimoji="1" lang="en-US" altLang="ja-JP" sz="1100">
                <a:latin typeface="Consolas" panose="020B0609020204030204" pitchFamily="49" charset="0"/>
              </a:rPr>
              <a:t>LICENSE</a:t>
            </a:r>
            <a:endParaRPr kumimoji="1" lang="ja-JP" altLang="en-US" sz="1100">
              <a:latin typeface="Consolas" panose="020B0609020204030204" pitchFamily="49" charset="0"/>
            </a:endParaRPr>
          </a:p>
        </p:txBody>
      </p:sp>
      <p:sp>
        <p:nvSpPr>
          <p:cNvPr id="33" name="矢印: 右 32">
            <a:extLst>
              <a:ext uri="{FF2B5EF4-FFF2-40B4-BE49-F238E27FC236}">
                <a16:creationId xmlns:a16="http://schemas.microsoft.com/office/drawing/2014/main" id="{B2CF8AF9-538E-4644-9CE0-A9AA8458362F}"/>
              </a:ext>
            </a:extLst>
          </p:cNvPr>
          <p:cNvSpPr/>
          <p:nvPr/>
        </p:nvSpPr>
        <p:spPr>
          <a:xfrm rot="10800000">
            <a:off x="5724128" y="5661248"/>
            <a:ext cx="1440160" cy="432048"/>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フローチャート: 磁気ディスク 33">
            <a:extLst>
              <a:ext uri="{FF2B5EF4-FFF2-40B4-BE49-F238E27FC236}">
                <a16:creationId xmlns:a16="http://schemas.microsoft.com/office/drawing/2014/main" id="{8FE841AA-9C5D-4A80-BD97-6ABB23225E7E}"/>
              </a:ext>
            </a:extLst>
          </p:cNvPr>
          <p:cNvSpPr/>
          <p:nvPr/>
        </p:nvSpPr>
        <p:spPr>
          <a:xfrm>
            <a:off x="2872383" y="5877272"/>
            <a:ext cx="504056" cy="360040"/>
          </a:xfrm>
          <a:prstGeom prst="flowChartMagneticDisk">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100" dirty="0">
                <a:solidFill>
                  <a:schemeClr val="tx1"/>
                </a:solidFill>
                <a:latin typeface="Consolas" panose="020B0609020204030204" pitchFamily="49" charset="0"/>
              </a:rPr>
              <a:t>.git</a:t>
            </a:r>
            <a:endParaRPr kumimoji="1" lang="ja-JP" altLang="en-US" sz="1100" dirty="0">
              <a:solidFill>
                <a:schemeClr val="tx1"/>
              </a:solidFill>
              <a:latin typeface="Consolas" panose="020B0609020204030204" pitchFamily="49" charset="0"/>
            </a:endParaRPr>
          </a:p>
        </p:txBody>
      </p:sp>
      <p:cxnSp>
        <p:nvCxnSpPr>
          <p:cNvPr id="35" name="直線コネクタ 34">
            <a:extLst>
              <a:ext uri="{FF2B5EF4-FFF2-40B4-BE49-F238E27FC236}">
                <a16:creationId xmlns:a16="http://schemas.microsoft.com/office/drawing/2014/main" id="{72F45EA7-2E99-440C-B214-C474B2E9F419}"/>
              </a:ext>
            </a:extLst>
          </p:cNvPr>
          <p:cNvCxnSpPr>
            <a:stCxn id="34" idx="1"/>
            <a:endCxn id="15" idx="2"/>
          </p:cNvCxnSpPr>
          <p:nvPr/>
        </p:nvCxnSpPr>
        <p:spPr>
          <a:xfrm flipH="1" flipV="1">
            <a:off x="3122090" y="5454516"/>
            <a:ext cx="2321" cy="422756"/>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 name="コネクタ: カギ線 36">
            <a:extLst>
              <a:ext uri="{FF2B5EF4-FFF2-40B4-BE49-F238E27FC236}">
                <a16:creationId xmlns:a16="http://schemas.microsoft.com/office/drawing/2014/main" id="{C18416E8-47F2-44B6-BB0C-531B8659F59D}"/>
              </a:ext>
            </a:extLst>
          </p:cNvPr>
          <p:cNvCxnSpPr>
            <a:stCxn id="15" idx="2"/>
            <a:endCxn id="1027" idx="0"/>
          </p:cNvCxnSpPr>
          <p:nvPr/>
        </p:nvCxnSpPr>
        <p:spPr>
          <a:xfrm rot="16200000" flipH="1">
            <a:off x="3346423" y="5230182"/>
            <a:ext cx="278740" cy="727407"/>
          </a:xfrm>
          <a:prstGeom prst="bentConnector3">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9" name="四角形: 角を丸くする 38">
            <a:extLst>
              <a:ext uri="{FF2B5EF4-FFF2-40B4-BE49-F238E27FC236}">
                <a16:creationId xmlns:a16="http://schemas.microsoft.com/office/drawing/2014/main" id="{8EE8D60B-CB87-411D-A0F1-0DA3422BBFFD}"/>
              </a:ext>
            </a:extLst>
          </p:cNvPr>
          <p:cNvSpPr/>
          <p:nvPr/>
        </p:nvSpPr>
        <p:spPr>
          <a:xfrm>
            <a:off x="2555776" y="4509120"/>
            <a:ext cx="2880320" cy="2160240"/>
          </a:xfrm>
          <a:prstGeom prst="round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テキスト ボックス 37">
            <a:extLst>
              <a:ext uri="{FF2B5EF4-FFF2-40B4-BE49-F238E27FC236}">
                <a16:creationId xmlns:a16="http://schemas.microsoft.com/office/drawing/2014/main" id="{8CEB42ED-25C8-4BC2-9461-E476F1C8AC61}"/>
              </a:ext>
            </a:extLst>
          </p:cNvPr>
          <p:cNvSpPr txBox="1"/>
          <p:nvPr/>
        </p:nvSpPr>
        <p:spPr>
          <a:xfrm>
            <a:off x="251520" y="6021288"/>
            <a:ext cx="2198038" cy="369332"/>
          </a:xfrm>
          <a:prstGeom prst="rect">
            <a:avLst/>
          </a:prstGeom>
          <a:noFill/>
        </p:spPr>
        <p:txBody>
          <a:bodyPr wrap="none" rtlCol="0">
            <a:spAutoFit/>
          </a:bodyPr>
          <a:lstStyle/>
          <a:p>
            <a:r>
              <a:rPr kumimoji="1" lang="en-US" altLang="ja-JP"/>
              <a:t>git clone</a:t>
            </a:r>
            <a:r>
              <a:rPr kumimoji="1" lang="ja-JP" altLang="en-US"/>
              <a:t>が作るもの</a:t>
            </a:r>
          </a:p>
        </p:txBody>
      </p:sp>
      <p:cxnSp>
        <p:nvCxnSpPr>
          <p:cNvPr id="41" name="コネクタ: カギ線 40">
            <a:extLst>
              <a:ext uri="{FF2B5EF4-FFF2-40B4-BE49-F238E27FC236}">
                <a16:creationId xmlns:a16="http://schemas.microsoft.com/office/drawing/2014/main" id="{1FE0ABA8-A2D1-44F2-BB26-67939C214A30}"/>
              </a:ext>
            </a:extLst>
          </p:cNvPr>
          <p:cNvCxnSpPr>
            <a:stCxn id="38" idx="0"/>
            <a:endCxn id="39" idx="1"/>
          </p:cNvCxnSpPr>
          <p:nvPr/>
        </p:nvCxnSpPr>
        <p:spPr>
          <a:xfrm rot="5400000" flipH="1" flipV="1">
            <a:off x="1737133" y="5202646"/>
            <a:ext cx="432048" cy="1205237"/>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80399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A710E145-D4CA-4C27-A278-A2810F39B88D}"/>
              </a:ext>
            </a:extLst>
          </p:cNvPr>
          <p:cNvSpPr>
            <a:spLocks noGrp="1"/>
          </p:cNvSpPr>
          <p:nvPr>
            <p:ph type="body" sz="quarter" idx="10"/>
          </p:nvPr>
        </p:nvSpPr>
        <p:spPr/>
        <p:txBody>
          <a:bodyPr/>
          <a:lstStyle/>
          <a:p>
            <a:r>
              <a:rPr kumimoji="1" lang="ja-JP" altLang="en-US"/>
              <a:t>課題</a:t>
            </a:r>
            <a:r>
              <a:rPr kumimoji="1" lang="en-US" altLang="ja-JP"/>
              <a:t>1 – Step 6</a:t>
            </a:r>
            <a:endParaRPr kumimoji="1" lang="ja-JP" altLang="en-US"/>
          </a:p>
        </p:txBody>
      </p:sp>
      <p:sp>
        <p:nvSpPr>
          <p:cNvPr id="3" name="テキスト ボックス 2">
            <a:extLst>
              <a:ext uri="{FF2B5EF4-FFF2-40B4-BE49-F238E27FC236}">
                <a16:creationId xmlns:a16="http://schemas.microsoft.com/office/drawing/2014/main" id="{F9A3FD9A-EB37-4C64-9899-97329EC97974}"/>
              </a:ext>
            </a:extLst>
          </p:cNvPr>
          <p:cNvSpPr txBox="1"/>
          <p:nvPr/>
        </p:nvSpPr>
        <p:spPr>
          <a:xfrm>
            <a:off x="467544" y="1268760"/>
            <a:ext cx="3315331" cy="461665"/>
          </a:xfrm>
          <a:prstGeom prst="rect">
            <a:avLst/>
          </a:prstGeom>
          <a:noFill/>
        </p:spPr>
        <p:txBody>
          <a:bodyPr wrap="none" rtlCol="0">
            <a:spAutoFit/>
          </a:bodyPr>
          <a:lstStyle/>
          <a:p>
            <a:r>
              <a:rPr lang="ja-JP" altLang="en-US" sz="2400"/>
              <a:t>ローカルの修正と</a:t>
            </a:r>
            <a:r>
              <a:rPr lang="en-US" altLang="ja-JP" sz="2400"/>
              <a:t>push</a:t>
            </a:r>
            <a:endParaRPr kumimoji="1" lang="ja-JP" altLang="en-US" sz="2400"/>
          </a:p>
        </p:txBody>
      </p:sp>
      <p:sp>
        <p:nvSpPr>
          <p:cNvPr id="4" name="角丸四角形 2">
            <a:extLst>
              <a:ext uri="{FF2B5EF4-FFF2-40B4-BE49-F238E27FC236}">
                <a16:creationId xmlns:a16="http://schemas.microsoft.com/office/drawing/2014/main" id="{EBA9D52F-AB0F-49DF-9618-8C14DC728243}"/>
              </a:ext>
            </a:extLst>
          </p:cNvPr>
          <p:cNvSpPr/>
          <p:nvPr/>
        </p:nvSpPr>
        <p:spPr>
          <a:xfrm>
            <a:off x="5220072" y="4797152"/>
            <a:ext cx="3312368" cy="1152128"/>
          </a:xfrm>
          <a:prstGeom prst="round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角丸四角形 3">
            <a:extLst>
              <a:ext uri="{FF2B5EF4-FFF2-40B4-BE49-F238E27FC236}">
                <a16:creationId xmlns:a16="http://schemas.microsoft.com/office/drawing/2014/main" id="{BA8EC787-23A9-4156-8120-BEB6EBF13172}"/>
              </a:ext>
            </a:extLst>
          </p:cNvPr>
          <p:cNvSpPr/>
          <p:nvPr/>
        </p:nvSpPr>
        <p:spPr>
          <a:xfrm>
            <a:off x="395536" y="4797152"/>
            <a:ext cx="3312368" cy="1152128"/>
          </a:xfrm>
          <a:prstGeom prst="round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楕円 9">
            <a:extLst>
              <a:ext uri="{FF2B5EF4-FFF2-40B4-BE49-F238E27FC236}">
                <a16:creationId xmlns:a16="http://schemas.microsoft.com/office/drawing/2014/main" id="{441D7F1A-8D33-4821-8EEB-42C9CFF442F8}"/>
              </a:ext>
            </a:extLst>
          </p:cNvPr>
          <p:cNvSpPr/>
          <p:nvPr/>
        </p:nvSpPr>
        <p:spPr>
          <a:xfrm>
            <a:off x="611560" y="5229200"/>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楕円 10">
            <a:extLst>
              <a:ext uri="{FF2B5EF4-FFF2-40B4-BE49-F238E27FC236}">
                <a16:creationId xmlns:a16="http://schemas.microsoft.com/office/drawing/2014/main" id="{69E115E8-B937-47EE-870E-B97640162022}"/>
              </a:ext>
            </a:extLst>
          </p:cNvPr>
          <p:cNvSpPr/>
          <p:nvPr/>
        </p:nvSpPr>
        <p:spPr>
          <a:xfrm>
            <a:off x="5436096" y="5229200"/>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2E7BA4FC-193E-44DF-BFF4-14218B85E1B5}"/>
              </a:ext>
            </a:extLst>
          </p:cNvPr>
          <p:cNvSpPr txBox="1"/>
          <p:nvPr/>
        </p:nvSpPr>
        <p:spPr>
          <a:xfrm>
            <a:off x="3851920" y="4869160"/>
            <a:ext cx="1313180" cy="400110"/>
          </a:xfrm>
          <a:prstGeom prst="rect">
            <a:avLst/>
          </a:prstGeom>
          <a:noFill/>
        </p:spPr>
        <p:txBody>
          <a:bodyPr wrap="none" rtlCol="0">
            <a:spAutoFit/>
          </a:bodyPr>
          <a:lstStyle/>
          <a:p>
            <a:r>
              <a:rPr kumimoji="1" lang="en-US" altLang="ja-JP" sz="2000" dirty="0">
                <a:latin typeface="Consolas" panose="020B0609020204030204" pitchFamily="49" charset="0"/>
              </a:rPr>
              <a:t>git push</a:t>
            </a:r>
            <a:endParaRPr kumimoji="1" lang="ja-JP" altLang="en-US" sz="2000" dirty="0">
              <a:latin typeface="Consolas" panose="020B0609020204030204" pitchFamily="49" charset="0"/>
            </a:endParaRPr>
          </a:p>
        </p:txBody>
      </p:sp>
      <p:sp>
        <p:nvSpPr>
          <p:cNvPr id="17" name="テキスト ボックス 16">
            <a:extLst>
              <a:ext uri="{FF2B5EF4-FFF2-40B4-BE49-F238E27FC236}">
                <a16:creationId xmlns:a16="http://schemas.microsoft.com/office/drawing/2014/main" id="{B8E06048-2106-4653-83F2-A3A07C796A31}"/>
              </a:ext>
            </a:extLst>
          </p:cNvPr>
          <p:cNvSpPr txBox="1"/>
          <p:nvPr/>
        </p:nvSpPr>
        <p:spPr>
          <a:xfrm>
            <a:off x="611560" y="2276872"/>
            <a:ext cx="2954655" cy="461665"/>
          </a:xfrm>
          <a:prstGeom prst="rect">
            <a:avLst/>
          </a:prstGeom>
          <a:noFill/>
        </p:spPr>
        <p:txBody>
          <a:bodyPr wrap="none" rtlCol="0">
            <a:spAutoFit/>
          </a:bodyPr>
          <a:lstStyle/>
          <a:p>
            <a:r>
              <a:rPr kumimoji="1" lang="ja-JP" altLang="en-US" sz="2400" dirty="0"/>
              <a:t>ローカルリポジトリ</a:t>
            </a:r>
          </a:p>
        </p:txBody>
      </p:sp>
      <p:sp>
        <p:nvSpPr>
          <p:cNvPr id="18" name="テキスト ボックス 17">
            <a:extLst>
              <a:ext uri="{FF2B5EF4-FFF2-40B4-BE49-F238E27FC236}">
                <a16:creationId xmlns:a16="http://schemas.microsoft.com/office/drawing/2014/main" id="{17BECAEC-B966-4684-A0C9-623ECA62C730}"/>
              </a:ext>
            </a:extLst>
          </p:cNvPr>
          <p:cNvSpPr txBox="1"/>
          <p:nvPr/>
        </p:nvSpPr>
        <p:spPr>
          <a:xfrm>
            <a:off x="5505777" y="2276872"/>
            <a:ext cx="2954655" cy="461665"/>
          </a:xfrm>
          <a:prstGeom prst="rect">
            <a:avLst/>
          </a:prstGeom>
          <a:noFill/>
        </p:spPr>
        <p:txBody>
          <a:bodyPr wrap="none" rtlCol="0">
            <a:spAutoFit/>
          </a:bodyPr>
          <a:lstStyle/>
          <a:p>
            <a:r>
              <a:rPr kumimoji="1" lang="ja-JP" altLang="en-US" sz="2400" dirty="0"/>
              <a:t>リモートリポジトリ</a:t>
            </a:r>
          </a:p>
        </p:txBody>
      </p:sp>
      <p:cxnSp>
        <p:nvCxnSpPr>
          <p:cNvPr id="19" name="直線矢印コネクタ 18">
            <a:extLst>
              <a:ext uri="{FF2B5EF4-FFF2-40B4-BE49-F238E27FC236}">
                <a16:creationId xmlns:a16="http://schemas.microsoft.com/office/drawing/2014/main" id="{9AA16D28-0979-45EC-9F0C-1782678892FF}"/>
              </a:ext>
            </a:extLst>
          </p:cNvPr>
          <p:cNvCxnSpPr>
            <a:cxnSpLocks/>
          </p:cNvCxnSpPr>
          <p:nvPr/>
        </p:nvCxnSpPr>
        <p:spPr>
          <a:xfrm flipH="1">
            <a:off x="3995936" y="5301208"/>
            <a:ext cx="1080120" cy="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735A65E0-58AA-428B-A364-595DDA04649D}"/>
              </a:ext>
            </a:extLst>
          </p:cNvPr>
          <p:cNvCxnSpPr>
            <a:endCxn id="21" idx="2"/>
          </p:cNvCxnSpPr>
          <p:nvPr/>
        </p:nvCxnSpPr>
        <p:spPr>
          <a:xfrm>
            <a:off x="899592" y="5373216"/>
            <a:ext cx="432048"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1" name="楕円 20">
            <a:extLst>
              <a:ext uri="{FF2B5EF4-FFF2-40B4-BE49-F238E27FC236}">
                <a16:creationId xmlns:a16="http://schemas.microsoft.com/office/drawing/2014/main" id="{CB6F9785-07E1-4CC8-90C7-45C910D975F4}"/>
              </a:ext>
            </a:extLst>
          </p:cNvPr>
          <p:cNvSpPr/>
          <p:nvPr/>
        </p:nvSpPr>
        <p:spPr>
          <a:xfrm>
            <a:off x="1331640" y="5229200"/>
            <a:ext cx="288032" cy="28803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2" name="Picture 8" descr="パソコンを使う会社員のイラスト（男性・笑顔）">
            <a:extLst>
              <a:ext uri="{FF2B5EF4-FFF2-40B4-BE49-F238E27FC236}">
                <a16:creationId xmlns:a16="http://schemas.microsoft.com/office/drawing/2014/main" id="{AFCB08D1-C05A-4304-9FE8-6234D3611EC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9512" y="2060848"/>
            <a:ext cx="472167" cy="685719"/>
          </a:xfrm>
          <a:prstGeom prst="rect">
            <a:avLst/>
          </a:prstGeom>
          <a:noFill/>
          <a:extLst>
            <a:ext uri="{909E8E84-426E-40DD-AFC4-6F175D3DCCD1}">
              <a14:hiddenFill xmlns:a14="http://schemas.microsoft.com/office/drawing/2010/main">
                <a:solidFill>
                  <a:srgbClr val="FFFFFF"/>
                </a:solidFill>
              </a14:hiddenFill>
            </a:ext>
          </a:extLst>
        </p:spPr>
      </p:pic>
      <p:pic>
        <p:nvPicPr>
          <p:cNvPr id="23" name="図 22">
            <a:extLst>
              <a:ext uri="{FF2B5EF4-FFF2-40B4-BE49-F238E27FC236}">
                <a16:creationId xmlns:a16="http://schemas.microsoft.com/office/drawing/2014/main" id="{913975C1-A092-4B98-BCCC-2BDD7DED8F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29713" y="2132856"/>
            <a:ext cx="609600" cy="609600"/>
          </a:xfrm>
          <a:prstGeom prst="rect">
            <a:avLst/>
          </a:prstGeom>
        </p:spPr>
      </p:pic>
      <p:sp>
        <p:nvSpPr>
          <p:cNvPr id="24" name="角丸四角形 3">
            <a:extLst>
              <a:ext uri="{FF2B5EF4-FFF2-40B4-BE49-F238E27FC236}">
                <a16:creationId xmlns:a16="http://schemas.microsoft.com/office/drawing/2014/main" id="{53D20F79-E89F-4F58-AFAE-9CE9783201E6}"/>
              </a:ext>
            </a:extLst>
          </p:cNvPr>
          <p:cNvSpPr/>
          <p:nvPr/>
        </p:nvSpPr>
        <p:spPr>
          <a:xfrm>
            <a:off x="395536" y="2852936"/>
            <a:ext cx="3312368" cy="1152128"/>
          </a:xfrm>
          <a:prstGeom prst="round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楕円 24">
            <a:extLst>
              <a:ext uri="{FF2B5EF4-FFF2-40B4-BE49-F238E27FC236}">
                <a16:creationId xmlns:a16="http://schemas.microsoft.com/office/drawing/2014/main" id="{9B1AAF38-50A0-491C-8A0D-8B4015161930}"/>
              </a:ext>
            </a:extLst>
          </p:cNvPr>
          <p:cNvSpPr/>
          <p:nvPr/>
        </p:nvSpPr>
        <p:spPr>
          <a:xfrm>
            <a:off x="611560" y="3284984"/>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9" name="直線矢印コネクタ 28">
            <a:extLst>
              <a:ext uri="{FF2B5EF4-FFF2-40B4-BE49-F238E27FC236}">
                <a16:creationId xmlns:a16="http://schemas.microsoft.com/office/drawing/2014/main" id="{F5607F14-F270-43D7-B6E3-AF339DE405A4}"/>
              </a:ext>
            </a:extLst>
          </p:cNvPr>
          <p:cNvCxnSpPr>
            <a:stCxn id="24" idx="2"/>
            <a:endCxn id="5" idx="0"/>
          </p:cNvCxnSpPr>
          <p:nvPr/>
        </p:nvCxnSpPr>
        <p:spPr>
          <a:xfrm>
            <a:off x="2051720" y="4005064"/>
            <a:ext cx="0" cy="792088"/>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0" name="テキスト ボックス 29">
            <a:extLst>
              <a:ext uri="{FF2B5EF4-FFF2-40B4-BE49-F238E27FC236}">
                <a16:creationId xmlns:a16="http://schemas.microsoft.com/office/drawing/2014/main" id="{20446D58-0A15-493B-83E1-BBCEF5E5C3CA}"/>
              </a:ext>
            </a:extLst>
          </p:cNvPr>
          <p:cNvSpPr txBox="1"/>
          <p:nvPr/>
        </p:nvSpPr>
        <p:spPr>
          <a:xfrm>
            <a:off x="2123728" y="4005064"/>
            <a:ext cx="1595309" cy="707886"/>
          </a:xfrm>
          <a:prstGeom prst="rect">
            <a:avLst/>
          </a:prstGeom>
          <a:noFill/>
        </p:spPr>
        <p:txBody>
          <a:bodyPr wrap="none" rtlCol="0">
            <a:spAutoFit/>
          </a:bodyPr>
          <a:lstStyle/>
          <a:p>
            <a:r>
              <a:rPr kumimoji="1" lang="en-US" altLang="ja-JP" sz="2000">
                <a:latin typeface="Consolas" panose="020B0609020204030204" pitchFamily="49" charset="0"/>
              </a:rPr>
              <a:t>git add</a:t>
            </a:r>
          </a:p>
          <a:p>
            <a:r>
              <a:rPr lang="en-US" altLang="ja-JP" sz="2000">
                <a:latin typeface="Consolas" panose="020B0609020204030204" pitchFamily="49" charset="0"/>
              </a:rPr>
              <a:t>git commit</a:t>
            </a:r>
            <a:endParaRPr kumimoji="1" lang="ja-JP" altLang="en-US" sz="2000">
              <a:latin typeface="Consolas" panose="020B0609020204030204" pitchFamily="49" charset="0"/>
            </a:endParaRPr>
          </a:p>
        </p:txBody>
      </p:sp>
      <p:cxnSp>
        <p:nvCxnSpPr>
          <p:cNvPr id="32" name="直線コネクタ 31">
            <a:extLst>
              <a:ext uri="{FF2B5EF4-FFF2-40B4-BE49-F238E27FC236}">
                <a16:creationId xmlns:a16="http://schemas.microsoft.com/office/drawing/2014/main" id="{C906A58E-99B9-4DB2-8910-7725FA2BB5F8}"/>
              </a:ext>
            </a:extLst>
          </p:cNvPr>
          <p:cNvCxnSpPr>
            <a:endCxn id="33" idx="2"/>
          </p:cNvCxnSpPr>
          <p:nvPr/>
        </p:nvCxnSpPr>
        <p:spPr>
          <a:xfrm>
            <a:off x="5724128" y="5373216"/>
            <a:ext cx="432048"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3" name="楕円 32">
            <a:extLst>
              <a:ext uri="{FF2B5EF4-FFF2-40B4-BE49-F238E27FC236}">
                <a16:creationId xmlns:a16="http://schemas.microsoft.com/office/drawing/2014/main" id="{31518363-A02E-45AB-BFA7-D5D9C0847A86}"/>
              </a:ext>
            </a:extLst>
          </p:cNvPr>
          <p:cNvSpPr/>
          <p:nvPr/>
        </p:nvSpPr>
        <p:spPr>
          <a:xfrm>
            <a:off x="6156176" y="5229200"/>
            <a:ext cx="288032" cy="28803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角丸四角形 3">
            <a:extLst>
              <a:ext uri="{FF2B5EF4-FFF2-40B4-BE49-F238E27FC236}">
                <a16:creationId xmlns:a16="http://schemas.microsoft.com/office/drawing/2014/main" id="{27C7EAAD-761C-4583-A89D-7EA00AFFE4D4}"/>
              </a:ext>
            </a:extLst>
          </p:cNvPr>
          <p:cNvSpPr/>
          <p:nvPr/>
        </p:nvSpPr>
        <p:spPr>
          <a:xfrm>
            <a:off x="5220072" y="2852936"/>
            <a:ext cx="3312368" cy="1152128"/>
          </a:xfrm>
          <a:prstGeom prst="round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楕円 34">
            <a:extLst>
              <a:ext uri="{FF2B5EF4-FFF2-40B4-BE49-F238E27FC236}">
                <a16:creationId xmlns:a16="http://schemas.microsoft.com/office/drawing/2014/main" id="{60492D6E-3BE6-4E93-B83F-468167C39445}"/>
              </a:ext>
            </a:extLst>
          </p:cNvPr>
          <p:cNvSpPr/>
          <p:nvPr/>
        </p:nvSpPr>
        <p:spPr>
          <a:xfrm>
            <a:off x="5436096" y="3284984"/>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2076172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D653849F-4C83-4432-9527-DDE8CE694F1B}"/>
              </a:ext>
            </a:extLst>
          </p:cNvPr>
          <p:cNvSpPr>
            <a:spLocks noGrp="1"/>
          </p:cNvSpPr>
          <p:nvPr>
            <p:ph type="body" sz="quarter" idx="10"/>
          </p:nvPr>
        </p:nvSpPr>
        <p:spPr/>
        <p:txBody>
          <a:bodyPr/>
          <a:lstStyle/>
          <a:p>
            <a:r>
              <a:rPr kumimoji="1" lang="ja-JP" altLang="en-US"/>
              <a:t>課題</a:t>
            </a:r>
            <a:r>
              <a:rPr lang="en-US" altLang="ja-JP"/>
              <a:t>1</a:t>
            </a:r>
            <a:r>
              <a:rPr kumimoji="1" lang="en-US" altLang="ja-JP"/>
              <a:t> – </a:t>
            </a:r>
            <a:r>
              <a:rPr kumimoji="1" lang="ja-JP" altLang="en-US"/>
              <a:t>レポート課題</a:t>
            </a:r>
          </a:p>
        </p:txBody>
      </p:sp>
      <p:pic>
        <p:nvPicPr>
          <p:cNvPr id="4" name="図 3">
            <a:extLst>
              <a:ext uri="{FF2B5EF4-FFF2-40B4-BE49-F238E27FC236}">
                <a16:creationId xmlns:a16="http://schemas.microsoft.com/office/drawing/2014/main" id="{61DA06C4-D3B9-4E2F-BABE-DB2697E82D4F}"/>
              </a:ext>
            </a:extLst>
          </p:cNvPr>
          <p:cNvPicPr>
            <a:picLocks noChangeAspect="1"/>
          </p:cNvPicPr>
          <p:nvPr/>
        </p:nvPicPr>
        <p:blipFill>
          <a:blip r:embed="rId2"/>
          <a:stretch>
            <a:fillRect/>
          </a:stretch>
        </p:blipFill>
        <p:spPr>
          <a:xfrm>
            <a:off x="323528" y="1196752"/>
            <a:ext cx="7878274" cy="4525006"/>
          </a:xfrm>
          <a:prstGeom prst="rect">
            <a:avLst/>
          </a:prstGeom>
        </p:spPr>
      </p:pic>
      <p:sp>
        <p:nvSpPr>
          <p:cNvPr id="5" name="四角形: 角を丸くする 4">
            <a:extLst>
              <a:ext uri="{FF2B5EF4-FFF2-40B4-BE49-F238E27FC236}">
                <a16:creationId xmlns:a16="http://schemas.microsoft.com/office/drawing/2014/main" id="{C14838FF-726B-47E7-A463-72F04E0C93A6}"/>
              </a:ext>
            </a:extLst>
          </p:cNvPr>
          <p:cNvSpPr/>
          <p:nvPr/>
        </p:nvSpPr>
        <p:spPr>
          <a:xfrm>
            <a:off x="1403648" y="4077072"/>
            <a:ext cx="3096344" cy="1296144"/>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2AA86F94-B4F1-43C7-94AF-441C705F7A3E}"/>
              </a:ext>
            </a:extLst>
          </p:cNvPr>
          <p:cNvSpPr txBox="1"/>
          <p:nvPr/>
        </p:nvSpPr>
        <p:spPr>
          <a:xfrm>
            <a:off x="467544" y="5877272"/>
            <a:ext cx="8058616" cy="369332"/>
          </a:xfrm>
          <a:prstGeom prst="rect">
            <a:avLst/>
          </a:prstGeom>
          <a:noFill/>
        </p:spPr>
        <p:txBody>
          <a:bodyPr wrap="none" rtlCol="0">
            <a:spAutoFit/>
          </a:bodyPr>
          <a:lstStyle/>
          <a:p>
            <a:r>
              <a:rPr kumimoji="1" lang="en-US" altLang="ja-JP"/>
              <a:t>GitHub</a:t>
            </a:r>
            <a:r>
              <a:rPr kumimoji="1" lang="ja-JP" altLang="en-US"/>
              <a:t>上でファイルが更新されていることがわかるスナップショットを提出</a:t>
            </a:r>
          </a:p>
        </p:txBody>
      </p:sp>
    </p:spTree>
    <p:extLst>
      <p:ext uri="{BB962C8B-B14F-4D97-AF65-F5344CB8AC3E}">
        <p14:creationId xmlns:p14="http://schemas.microsoft.com/office/powerpoint/2010/main" val="8910196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23903B62-200E-47C5-BB31-3CA94B06FB5D}"/>
              </a:ext>
            </a:extLst>
          </p:cNvPr>
          <p:cNvSpPr>
            <a:spLocks noGrp="1"/>
          </p:cNvSpPr>
          <p:nvPr>
            <p:ph type="body" sz="quarter" idx="10"/>
          </p:nvPr>
        </p:nvSpPr>
        <p:spPr/>
        <p:txBody>
          <a:bodyPr/>
          <a:lstStyle/>
          <a:p>
            <a:r>
              <a:rPr kumimoji="1" lang="ja-JP" altLang="en-US"/>
              <a:t>課題</a:t>
            </a:r>
            <a:r>
              <a:rPr kumimoji="1" lang="en-US" altLang="ja-JP"/>
              <a:t>2 – Step 1</a:t>
            </a:r>
            <a:endParaRPr kumimoji="1" lang="ja-JP" altLang="en-US"/>
          </a:p>
        </p:txBody>
      </p:sp>
      <p:pic>
        <p:nvPicPr>
          <p:cNvPr id="7" name="Picture 8" descr="パソコンを使う会社員のイラスト（男性・笑顔）">
            <a:extLst>
              <a:ext uri="{FF2B5EF4-FFF2-40B4-BE49-F238E27FC236}">
                <a16:creationId xmlns:a16="http://schemas.microsoft.com/office/drawing/2014/main" id="{D7843B41-3F02-4A1B-8B97-3C44618D515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87624" y="1700808"/>
            <a:ext cx="720080" cy="1045759"/>
          </a:xfrm>
          <a:prstGeom prst="rect">
            <a:avLst/>
          </a:prstGeom>
          <a:noFill/>
          <a:extLst>
            <a:ext uri="{909E8E84-426E-40DD-AFC4-6F175D3DCCD1}">
              <a14:hiddenFill xmlns:a14="http://schemas.microsoft.com/office/drawing/2010/main">
                <a:solidFill>
                  <a:srgbClr val="FFFFFF"/>
                </a:solidFill>
              </a14:hiddenFill>
            </a:ext>
          </a:extLst>
        </p:spPr>
      </p:pic>
      <p:sp>
        <p:nvSpPr>
          <p:cNvPr id="8" name="矢印: 右 7">
            <a:extLst>
              <a:ext uri="{FF2B5EF4-FFF2-40B4-BE49-F238E27FC236}">
                <a16:creationId xmlns:a16="http://schemas.microsoft.com/office/drawing/2014/main" id="{E0300F39-1192-4406-8EAC-A9CE87041D83}"/>
              </a:ext>
            </a:extLst>
          </p:cNvPr>
          <p:cNvSpPr/>
          <p:nvPr/>
        </p:nvSpPr>
        <p:spPr>
          <a:xfrm rot="10800000" flipH="1">
            <a:off x="3203848" y="3429000"/>
            <a:ext cx="2880320" cy="64807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a:extLst>
              <a:ext uri="{FF2B5EF4-FFF2-40B4-BE49-F238E27FC236}">
                <a16:creationId xmlns:a16="http://schemas.microsoft.com/office/drawing/2014/main" id="{6072A348-B7BD-4CBD-AD84-B1B94FB572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48264" y="2518736"/>
            <a:ext cx="738048" cy="738048"/>
          </a:xfrm>
          <a:prstGeom prst="rect">
            <a:avLst/>
          </a:prstGeom>
        </p:spPr>
      </p:pic>
      <p:pic>
        <p:nvPicPr>
          <p:cNvPr id="10" name="図 9">
            <a:extLst>
              <a:ext uri="{FF2B5EF4-FFF2-40B4-BE49-F238E27FC236}">
                <a16:creationId xmlns:a16="http://schemas.microsoft.com/office/drawing/2014/main" id="{AF6CD1CA-8CF8-4244-A75C-E8DD5093F90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660233" y="1818402"/>
            <a:ext cx="1368152" cy="560942"/>
          </a:xfrm>
          <a:prstGeom prst="rect">
            <a:avLst/>
          </a:prstGeom>
        </p:spPr>
      </p:pic>
      <p:pic>
        <p:nvPicPr>
          <p:cNvPr id="11" name="Picture 2" descr="フォルダのイラスト">
            <a:extLst>
              <a:ext uri="{FF2B5EF4-FFF2-40B4-BE49-F238E27FC236}">
                <a16:creationId xmlns:a16="http://schemas.microsoft.com/office/drawing/2014/main" id="{01E7BA53-B85D-478C-81F7-0BCD749C9DBB}"/>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43608" y="3140968"/>
            <a:ext cx="702078" cy="587990"/>
          </a:xfrm>
          <a:prstGeom prst="rect">
            <a:avLst/>
          </a:prstGeom>
          <a:noFill/>
          <a:extLst>
            <a:ext uri="{909E8E84-426E-40DD-AFC4-6F175D3DCCD1}">
              <a14:hiddenFill xmlns:a14="http://schemas.microsoft.com/office/drawing/2010/main">
                <a:solidFill>
                  <a:srgbClr val="FFFFFF"/>
                </a:solidFill>
              </a14:hiddenFill>
            </a:ext>
          </a:extLst>
        </p:spPr>
      </p:pic>
      <p:sp>
        <p:nvSpPr>
          <p:cNvPr id="13" name="テキスト ボックス 12">
            <a:extLst>
              <a:ext uri="{FF2B5EF4-FFF2-40B4-BE49-F238E27FC236}">
                <a16:creationId xmlns:a16="http://schemas.microsoft.com/office/drawing/2014/main" id="{D07B0EF9-42CB-4240-99CC-B02C97770F6A}"/>
              </a:ext>
            </a:extLst>
          </p:cNvPr>
          <p:cNvSpPr txBox="1"/>
          <p:nvPr/>
        </p:nvSpPr>
        <p:spPr>
          <a:xfrm>
            <a:off x="1043608" y="3645024"/>
            <a:ext cx="684803" cy="369332"/>
          </a:xfrm>
          <a:prstGeom prst="rect">
            <a:avLst/>
          </a:prstGeom>
          <a:noFill/>
        </p:spPr>
        <p:txBody>
          <a:bodyPr wrap="none" rtlCol="0">
            <a:spAutoFit/>
          </a:bodyPr>
          <a:lstStyle/>
          <a:p>
            <a:r>
              <a:rPr kumimoji="1" lang="en-US" altLang="ja-JP"/>
              <a:t>test2</a:t>
            </a:r>
            <a:endParaRPr kumimoji="1" lang="ja-JP" altLang="en-US" dirty="0"/>
          </a:p>
        </p:txBody>
      </p:sp>
      <p:pic>
        <p:nvPicPr>
          <p:cNvPr id="14" name="Picture 4">
            <a:extLst>
              <a:ext uri="{FF2B5EF4-FFF2-40B4-BE49-F238E27FC236}">
                <a16:creationId xmlns:a16="http://schemas.microsoft.com/office/drawing/2014/main" id="{72844A4E-523A-4572-95B7-99727E00685C}"/>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187624" y="3284984"/>
            <a:ext cx="360040" cy="36004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3" descr="ファイルアイコン（テキスト）">
            <a:extLst>
              <a:ext uri="{FF2B5EF4-FFF2-40B4-BE49-F238E27FC236}">
                <a16:creationId xmlns:a16="http://schemas.microsoft.com/office/drawing/2014/main" id="{547F7504-0D60-49C3-A901-BA6D0C85811E}"/>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773213" y="4293096"/>
            <a:ext cx="552167" cy="641226"/>
          </a:xfrm>
          <a:prstGeom prst="rect">
            <a:avLst/>
          </a:prstGeom>
          <a:noFill/>
          <a:extLst>
            <a:ext uri="{909E8E84-426E-40DD-AFC4-6F175D3DCCD1}">
              <a14:hiddenFill xmlns:a14="http://schemas.microsoft.com/office/drawing/2010/main">
                <a:solidFill>
                  <a:srgbClr val="FFFFFF"/>
                </a:solidFill>
              </a14:hiddenFill>
            </a:ext>
          </a:extLst>
        </p:spPr>
      </p:pic>
      <p:sp>
        <p:nvSpPr>
          <p:cNvPr id="18" name="テキスト ボックス 17">
            <a:extLst>
              <a:ext uri="{FF2B5EF4-FFF2-40B4-BE49-F238E27FC236}">
                <a16:creationId xmlns:a16="http://schemas.microsoft.com/office/drawing/2014/main" id="{F6E23C12-DC7A-49C8-9AE2-6633C96F84F3}"/>
              </a:ext>
            </a:extLst>
          </p:cNvPr>
          <p:cNvSpPr txBox="1"/>
          <p:nvPr/>
        </p:nvSpPr>
        <p:spPr>
          <a:xfrm>
            <a:off x="1619672" y="4941168"/>
            <a:ext cx="877163" cy="261610"/>
          </a:xfrm>
          <a:prstGeom prst="rect">
            <a:avLst/>
          </a:prstGeom>
          <a:noFill/>
        </p:spPr>
        <p:txBody>
          <a:bodyPr wrap="none" rtlCol="0">
            <a:spAutoFit/>
          </a:bodyPr>
          <a:lstStyle/>
          <a:p>
            <a:r>
              <a:rPr kumimoji="1" lang="en-US" altLang="ja-JP" sz="1100">
                <a:latin typeface="Consolas" panose="020B0609020204030204" pitchFamily="49" charset="0"/>
              </a:rPr>
              <a:t>README.md</a:t>
            </a:r>
            <a:endParaRPr kumimoji="1" lang="ja-JP" altLang="en-US" sz="1100">
              <a:latin typeface="Consolas" panose="020B0609020204030204" pitchFamily="49" charset="0"/>
            </a:endParaRPr>
          </a:p>
        </p:txBody>
      </p:sp>
      <p:sp>
        <p:nvSpPr>
          <p:cNvPr id="20" name="フローチャート: 磁気ディスク 19">
            <a:extLst>
              <a:ext uri="{FF2B5EF4-FFF2-40B4-BE49-F238E27FC236}">
                <a16:creationId xmlns:a16="http://schemas.microsoft.com/office/drawing/2014/main" id="{935CD364-3D8E-4B18-AC09-0BC81825DCE9}"/>
              </a:ext>
            </a:extLst>
          </p:cNvPr>
          <p:cNvSpPr/>
          <p:nvPr/>
        </p:nvSpPr>
        <p:spPr>
          <a:xfrm>
            <a:off x="1129333" y="4437112"/>
            <a:ext cx="504056" cy="360040"/>
          </a:xfrm>
          <a:prstGeom prst="flowChartMagneticDisk">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100" dirty="0">
                <a:solidFill>
                  <a:schemeClr val="tx1"/>
                </a:solidFill>
                <a:latin typeface="Consolas" panose="020B0609020204030204" pitchFamily="49" charset="0"/>
              </a:rPr>
              <a:t>.git</a:t>
            </a:r>
            <a:endParaRPr kumimoji="1" lang="ja-JP" altLang="en-US" sz="1100" dirty="0">
              <a:solidFill>
                <a:schemeClr val="tx1"/>
              </a:solidFill>
              <a:latin typeface="Consolas" panose="020B0609020204030204" pitchFamily="49" charset="0"/>
            </a:endParaRPr>
          </a:p>
        </p:txBody>
      </p:sp>
      <p:cxnSp>
        <p:nvCxnSpPr>
          <p:cNvPr id="21" name="直線コネクタ 20">
            <a:extLst>
              <a:ext uri="{FF2B5EF4-FFF2-40B4-BE49-F238E27FC236}">
                <a16:creationId xmlns:a16="http://schemas.microsoft.com/office/drawing/2014/main" id="{C6191008-EFF6-467A-8AE2-491F79FAEDDD}"/>
              </a:ext>
            </a:extLst>
          </p:cNvPr>
          <p:cNvCxnSpPr>
            <a:stCxn id="20" idx="1"/>
            <a:endCxn id="13" idx="2"/>
          </p:cNvCxnSpPr>
          <p:nvPr/>
        </p:nvCxnSpPr>
        <p:spPr>
          <a:xfrm flipV="1">
            <a:off x="1381361" y="4014356"/>
            <a:ext cx="4649" cy="422756"/>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コネクタ: カギ線 21">
            <a:extLst>
              <a:ext uri="{FF2B5EF4-FFF2-40B4-BE49-F238E27FC236}">
                <a16:creationId xmlns:a16="http://schemas.microsoft.com/office/drawing/2014/main" id="{03E5F109-C9CA-4C80-AE5A-430AC9BEE89B}"/>
              </a:ext>
            </a:extLst>
          </p:cNvPr>
          <p:cNvCxnSpPr>
            <a:stCxn id="13" idx="2"/>
            <a:endCxn id="15" idx="0"/>
          </p:cNvCxnSpPr>
          <p:nvPr/>
        </p:nvCxnSpPr>
        <p:spPr>
          <a:xfrm rot="16200000" flipH="1">
            <a:off x="1578283" y="3822082"/>
            <a:ext cx="278740" cy="663287"/>
          </a:xfrm>
          <a:prstGeom prst="bentConnector3">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3" name="四角形: 角を丸くする 22">
            <a:extLst>
              <a:ext uri="{FF2B5EF4-FFF2-40B4-BE49-F238E27FC236}">
                <a16:creationId xmlns:a16="http://schemas.microsoft.com/office/drawing/2014/main" id="{DA3E1B27-07C1-43DA-91BF-46094E461256}"/>
              </a:ext>
            </a:extLst>
          </p:cNvPr>
          <p:cNvSpPr/>
          <p:nvPr/>
        </p:nvSpPr>
        <p:spPr>
          <a:xfrm>
            <a:off x="755576" y="2996952"/>
            <a:ext cx="2088232" cy="2160240"/>
          </a:xfrm>
          <a:prstGeom prst="round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ボックス 23">
            <a:extLst>
              <a:ext uri="{FF2B5EF4-FFF2-40B4-BE49-F238E27FC236}">
                <a16:creationId xmlns:a16="http://schemas.microsoft.com/office/drawing/2014/main" id="{50874F64-99E2-4DD5-9635-C21E879D41F6}"/>
              </a:ext>
            </a:extLst>
          </p:cNvPr>
          <p:cNvSpPr txBox="1"/>
          <p:nvPr/>
        </p:nvSpPr>
        <p:spPr>
          <a:xfrm>
            <a:off x="395536" y="1124744"/>
            <a:ext cx="5452134" cy="461665"/>
          </a:xfrm>
          <a:prstGeom prst="rect">
            <a:avLst/>
          </a:prstGeom>
          <a:noFill/>
        </p:spPr>
        <p:txBody>
          <a:bodyPr wrap="none" rtlCol="0">
            <a:spAutoFit/>
          </a:bodyPr>
          <a:lstStyle/>
          <a:p>
            <a:r>
              <a:rPr lang="ja-JP" altLang="en-US" sz="2400"/>
              <a:t>ローカルのリポジトリを</a:t>
            </a:r>
            <a:r>
              <a:rPr lang="en-US" altLang="ja-JP" sz="2400"/>
              <a:t>GitHub</a:t>
            </a:r>
            <a:r>
              <a:rPr lang="ja-JP" altLang="en-US" sz="2400"/>
              <a:t>に登録</a:t>
            </a:r>
            <a:endParaRPr kumimoji="1" lang="ja-JP" altLang="en-US" sz="2400"/>
          </a:p>
        </p:txBody>
      </p:sp>
      <p:sp>
        <p:nvSpPr>
          <p:cNvPr id="25" name="テキスト ボックス 24">
            <a:extLst>
              <a:ext uri="{FF2B5EF4-FFF2-40B4-BE49-F238E27FC236}">
                <a16:creationId xmlns:a16="http://schemas.microsoft.com/office/drawing/2014/main" id="{253748DD-6657-4670-89D5-361A28D7A787}"/>
              </a:ext>
            </a:extLst>
          </p:cNvPr>
          <p:cNvSpPr txBox="1"/>
          <p:nvPr/>
        </p:nvSpPr>
        <p:spPr>
          <a:xfrm>
            <a:off x="539552" y="5301208"/>
            <a:ext cx="4990469" cy="1200329"/>
          </a:xfrm>
          <a:prstGeom prst="rect">
            <a:avLst/>
          </a:prstGeom>
          <a:noFill/>
        </p:spPr>
        <p:txBody>
          <a:bodyPr wrap="none" rtlCol="0">
            <a:spAutoFit/>
          </a:bodyPr>
          <a:lstStyle/>
          <a:p>
            <a:pPr marL="457200" indent="-457200">
              <a:buAutoNum type="arabicPeriod"/>
            </a:pPr>
            <a:r>
              <a:rPr lang="ja-JP" altLang="en-US" sz="2400"/>
              <a:t>ローカルにリポジトリを作成</a:t>
            </a:r>
            <a:endParaRPr lang="en-US" altLang="ja-JP" sz="2400"/>
          </a:p>
          <a:p>
            <a:pPr marL="457200" indent="-457200">
              <a:buAutoNum type="arabicPeriod"/>
            </a:pPr>
            <a:r>
              <a:rPr lang="en-US" altLang="ja-JP" sz="2400"/>
              <a:t>GitHub</a:t>
            </a:r>
            <a:r>
              <a:rPr lang="ja-JP" altLang="en-US" sz="2400"/>
              <a:t>にベアリポジトリを作成</a:t>
            </a:r>
            <a:endParaRPr lang="en-US" altLang="ja-JP" sz="2400"/>
          </a:p>
          <a:p>
            <a:pPr marL="457200" indent="-457200">
              <a:buAutoNum type="arabicPeriod"/>
            </a:pPr>
            <a:r>
              <a:rPr lang="ja-JP" altLang="en-US" sz="2400"/>
              <a:t>リモートを登録して</a:t>
            </a:r>
            <a:r>
              <a:rPr lang="en-US" altLang="ja-JP" sz="2400"/>
              <a:t>push</a:t>
            </a:r>
            <a:endParaRPr kumimoji="1" lang="ja-JP" altLang="en-US" sz="2400"/>
          </a:p>
        </p:txBody>
      </p:sp>
    </p:spTree>
    <p:extLst>
      <p:ext uri="{BB962C8B-B14F-4D97-AF65-F5344CB8AC3E}">
        <p14:creationId xmlns:p14="http://schemas.microsoft.com/office/powerpoint/2010/main" val="16302056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3B4FB244-2EB6-4539-83E0-C2454DD6FE38}"/>
              </a:ext>
            </a:extLst>
          </p:cNvPr>
          <p:cNvSpPr>
            <a:spLocks noGrp="1"/>
          </p:cNvSpPr>
          <p:nvPr>
            <p:ph type="body" sz="quarter" idx="10"/>
          </p:nvPr>
        </p:nvSpPr>
        <p:spPr/>
        <p:txBody>
          <a:bodyPr/>
          <a:lstStyle/>
          <a:p>
            <a:r>
              <a:rPr kumimoji="1" lang="ja-JP" altLang="en-US"/>
              <a:t>課題</a:t>
            </a:r>
            <a:r>
              <a:rPr kumimoji="1" lang="en-US" altLang="ja-JP"/>
              <a:t>2 – Step 1</a:t>
            </a:r>
            <a:endParaRPr kumimoji="1" lang="ja-JP" altLang="en-US"/>
          </a:p>
        </p:txBody>
      </p:sp>
      <p:sp>
        <p:nvSpPr>
          <p:cNvPr id="4" name="テキスト ボックス 3">
            <a:extLst>
              <a:ext uri="{FF2B5EF4-FFF2-40B4-BE49-F238E27FC236}">
                <a16:creationId xmlns:a16="http://schemas.microsoft.com/office/drawing/2014/main" id="{7820172B-C2FA-450D-8526-26984BB59971}"/>
              </a:ext>
            </a:extLst>
          </p:cNvPr>
          <p:cNvSpPr txBox="1"/>
          <p:nvPr/>
        </p:nvSpPr>
        <p:spPr>
          <a:xfrm>
            <a:off x="683568" y="1484784"/>
            <a:ext cx="4572000" cy="1815882"/>
          </a:xfrm>
          <a:prstGeom prst="rect">
            <a:avLst/>
          </a:prstGeom>
          <a:noFill/>
          <a:ln>
            <a:solidFill>
              <a:schemeClr val="tx1"/>
            </a:solidFill>
          </a:ln>
        </p:spPr>
        <p:txBody>
          <a:bodyPr wrap="square">
            <a:spAutoFit/>
          </a:bodyPr>
          <a:lstStyle/>
          <a:p>
            <a:r>
              <a:rPr lang="ja-JP" altLang="en-US" sz="2800">
                <a:latin typeface="Consolas" panose="020B0609020204030204" pitchFamily="49" charset="0"/>
              </a:rPr>
              <a:t>cd</a:t>
            </a:r>
          </a:p>
          <a:p>
            <a:r>
              <a:rPr lang="ja-JP" altLang="en-US" sz="2800">
                <a:latin typeface="Consolas" panose="020B0609020204030204" pitchFamily="49" charset="0"/>
              </a:rPr>
              <a:t>cd github</a:t>
            </a:r>
          </a:p>
          <a:p>
            <a:r>
              <a:rPr lang="ja-JP" altLang="en-US" sz="2800">
                <a:latin typeface="Consolas" panose="020B0609020204030204" pitchFamily="49" charset="0"/>
              </a:rPr>
              <a:t>mkdir test2</a:t>
            </a:r>
          </a:p>
          <a:p>
            <a:r>
              <a:rPr lang="ja-JP" altLang="en-US" sz="2800">
                <a:latin typeface="Consolas" panose="020B0609020204030204" pitchFamily="49" charset="0"/>
              </a:rPr>
              <a:t>cd test2</a:t>
            </a:r>
          </a:p>
        </p:txBody>
      </p:sp>
      <p:pic>
        <p:nvPicPr>
          <p:cNvPr id="5" name="Picture 2" descr="フォルダのイラスト">
            <a:extLst>
              <a:ext uri="{FF2B5EF4-FFF2-40B4-BE49-F238E27FC236}">
                <a16:creationId xmlns:a16="http://schemas.microsoft.com/office/drawing/2014/main" id="{985F3106-DCA3-482A-AD45-E7A0BAED9B2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7584" y="4293096"/>
            <a:ext cx="702078" cy="58799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フォルダのイラスト">
            <a:extLst>
              <a:ext uri="{FF2B5EF4-FFF2-40B4-BE49-F238E27FC236}">
                <a16:creationId xmlns:a16="http://schemas.microsoft.com/office/drawing/2014/main" id="{A31D22C6-932A-424F-9C40-C6BDDB3B779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51720" y="4293096"/>
            <a:ext cx="702078" cy="58799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家のイラスト7">
            <a:extLst>
              <a:ext uri="{FF2B5EF4-FFF2-40B4-BE49-F238E27FC236}">
                <a16:creationId xmlns:a16="http://schemas.microsoft.com/office/drawing/2014/main" id="{15545D7E-7415-4C52-AC24-1542FBCE65F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71600" y="4437112"/>
            <a:ext cx="360040" cy="336637"/>
          </a:xfrm>
          <a:prstGeom prst="rect">
            <a:avLst/>
          </a:prstGeom>
          <a:noFill/>
          <a:extLst>
            <a:ext uri="{909E8E84-426E-40DD-AFC4-6F175D3DCCD1}">
              <a14:hiddenFill xmlns:a14="http://schemas.microsoft.com/office/drawing/2010/main">
                <a:solidFill>
                  <a:srgbClr val="FFFFFF"/>
                </a:solidFill>
              </a14:hiddenFill>
            </a:ext>
          </a:extLst>
        </p:spPr>
      </p:pic>
      <p:cxnSp>
        <p:nvCxnSpPr>
          <p:cNvPr id="8" name="直線矢印コネクタ 7">
            <a:extLst>
              <a:ext uri="{FF2B5EF4-FFF2-40B4-BE49-F238E27FC236}">
                <a16:creationId xmlns:a16="http://schemas.microsoft.com/office/drawing/2014/main" id="{049ECF51-03C6-461D-97EF-B7670DE71A8C}"/>
              </a:ext>
            </a:extLst>
          </p:cNvPr>
          <p:cNvCxnSpPr>
            <a:stCxn id="5" idx="3"/>
            <a:endCxn id="6" idx="1"/>
          </p:cNvCxnSpPr>
          <p:nvPr/>
        </p:nvCxnSpPr>
        <p:spPr>
          <a:xfrm>
            <a:off x="1529662" y="4587091"/>
            <a:ext cx="522058" cy="0"/>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9" name="Picture 2" descr="フォルダのイラスト">
            <a:extLst>
              <a:ext uri="{FF2B5EF4-FFF2-40B4-BE49-F238E27FC236}">
                <a16:creationId xmlns:a16="http://schemas.microsoft.com/office/drawing/2014/main" id="{C7232596-412C-486A-8EF9-8473D23AE70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75856" y="4293096"/>
            <a:ext cx="702078" cy="587990"/>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直線矢印コネクタ 9">
            <a:extLst>
              <a:ext uri="{FF2B5EF4-FFF2-40B4-BE49-F238E27FC236}">
                <a16:creationId xmlns:a16="http://schemas.microsoft.com/office/drawing/2014/main" id="{E408DBDC-0B42-4B27-93C8-03CEFAFE3CF5}"/>
              </a:ext>
            </a:extLst>
          </p:cNvPr>
          <p:cNvCxnSpPr>
            <a:endCxn id="9" idx="1"/>
          </p:cNvCxnSpPr>
          <p:nvPr/>
        </p:nvCxnSpPr>
        <p:spPr>
          <a:xfrm>
            <a:off x="2753798" y="4587091"/>
            <a:ext cx="522058" cy="0"/>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Picture 2" descr="手を上げている男の子のイラスト">
            <a:extLst>
              <a:ext uri="{FF2B5EF4-FFF2-40B4-BE49-F238E27FC236}">
                <a16:creationId xmlns:a16="http://schemas.microsoft.com/office/drawing/2014/main" id="{21A9A1EB-EDCF-4865-AB6B-3EBDDDB82EDD}"/>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28700" y="3645024"/>
            <a:ext cx="385188" cy="536848"/>
          </a:xfrm>
          <a:prstGeom prst="rect">
            <a:avLst/>
          </a:prstGeom>
          <a:noFill/>
          <a:extLst>
            <a:ext uri="{909E8E84-426E-40DD-AFC4-6F175D3DCCD1}">
              <a14:hiddenFill xmlns:a14="http://schemas.microsoft.com/office/drawing/2010/main">
                <a:solidFill>
                  <a:srgbClr val="FFFFFF"/>
                </a:solidFill>
              </a14:hiddenFill>
            </a:ext>
          </a:extLst>
        </p:spPr>
      </p:pic>
      <p:sp>
        <p:nvSpPr>
          <p:cNvPr id="13" name="テキスト ボックス 12">
            <a:extLst>
              <a:ext uri="{FF2B5EF4-FFF2-40B4-BE49-F238E27FC236}">
                <a16:creationId xmlns:a16="http://schemas.microsoft.com/office/drawing/2014/main" id="{E3DE89D6-6296-42F3-9999-7EACD6AF0C3D}"/>
              </a:ext>
            </a:extLst>
          </p:cNvPr>
          <p:cNvSpPr txBox="1"/>
          <p:nvPr/>
        </p:nvSpPr>
        <p:spPr>
          <a:xfrm>
            <a:off x="3851920" y="3789040"/>
            <a:ext cx="3416320" cy="369332"/>
          </a:xfrm>
          <a:prstGeom prst="rect">
            <a:avLst/>
          </a:prstGeom>
          <a:noFill/>
        </p:spPr>
        <p:txBody>
          <a:bodyPr wrap="none" rtlCol="0">
            <a:spAutoFit/>
          </a:bodyPr>
          <a:lstStyle/>
          <a:p>
            <a:r>
              <a:rPr lang="ja-JP" altLang="en-US"/>
              <a:t>ここがカレントディレクトリに</a:t>
            </a:r>
            <a:endParaRPr kumimoji="1" lang="ja-JP" altLang="en-US"/>
          </a:p>
        </p:txBody>
      </p:sp>
      <p:sp>
        <p:nvSpPr>
          <p:cNvPr id="14" name="テキスト ボックス 13">
            <a:extLst>
              <a:ext uri="{FF2B5EF4-FFF2-40B4-BE49-F238E27FC236}">
                <a16:creationId xmlns:a16="http://schemas.microsoft.com/office/drawing/2014/main" id="{E74AB00E-816F-4410-B083-BF495EE87AE0}"/>
              </a:ext>
            </a:extLst>
          </p:cNvPr>
          <p:cNvSpPr txBox="1"/>
          <p:nvPr/>
        </p:nvSpPr>
        <p:spPr>
          <a:xfrm>
            <a:off x="2051720" y="4869160"/>
            <a:ext cx="813043" cy="369332"/>
          </a:xfrm>
          <a:prstGeom prst="rect">
            <a:avLst/>
          </a:prstGeom>
          <a:noFill/>
        </p:spPr>
        <p:txBody>
          <a:bodyPr wrap="none" rtlCol="0">
            <a:spAutoFit/>
          </a:bodyPr>
          <a:lstStyle/>
          <a:p>
            <a:r>
              <a:rPr kumimoji="1" lang="en-US" altLang="ja-JP" dirty="0" err="1"/>
              <a:t>github</a:t>
            </a:r>
            <a:endParaRPr kumimoji="1" lang="ja-JP" altLang="en-US" dirty="0"/>
          </a:p>
        </p:txBody>
      </p:sp>
      <p:sp>
        <p:nvSpPr>
          <p:cNvPr id="15" name="テキスト ボックス 14">
            <a:extLst>
              <a:ext uri="{FF2B5EF4-FFF2-40B4-BE49-F238E27FC236}">
                <a16:creationId xmlns:a16="http://schemas.microsoft.com/office/drawing/2014/main" id="{3369E454-23C1-40C7-A729-FB62560A3D20}"/>
              </a:ext>
            </a:extLst>
          </p:cNvPr>
          <p:cNvSpPr txBox="1"/>
          <p:nvPr/>
        </p:nvSpPr>
        <p:spPr>
          <a:xfrm>
            <a:off x="3347864" y="4869160"/>
            <a:ext cx="684803" cy="369332"/>
          </a:xfrm>
          <a:prstGeom prst="rect">
            <a:avLst/>
          </a:prstGeom>
          <a:noFill/>
        </p:spPr>
        <p:txBody>
          <a:bodyPr wrap="none" rtlCol="0">
            <a:spAutoFit/>
          </a:bodyPr>
          <a:lstStyle/>
          <a:p>
            <a:r>
              <a:rPr kumimoji="1" lang="en-US" altLang="ja-JP"/>
              <a:t>test2</a:t>
            </a:r>
            <a:endParaRPr kumimoji="1" lang="ja-JP" altLang="en-US" dirty="0"/>
          </a:p>
        </p:txBody>
      </p:sp>
    </p:spTree>
    <p:extLst>
      <p:ext uri="{BB962C8B-B14F-4D97-AF65-F5344CB8AC3E}">
        <p14:creationId xmlns:p14="http://schemas.microsoft.com/office/powerpoint/2010/main" val="3564485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72385883-EC1E-4BCF-8341-2D60DE63D6BC}"/>
              </a:ext>
            </a:extLst>
          </p:cNvPr>
          <p:cNvSpPr>
            <a:spLocks noGrp="1"/>
          </p:cNvSpPr>
          <p:nvPr>
            <p:ph type="body" sz="quarter" idx="10"/>
          </p:nvPr>
        </p:nvSpPr>
        <p:spPr/>
        <p:txBody>
          <a:bodyPr/>
          <a:lstStyle/>
          <a:p>
            <a:r>
              <a:rPr kumimoji="1" lang="ja-JP" altLang="en-US"/>
              <a:t>課題</a:t>
            </a:r>
            <a:r>
              <a:rPr kumimoji="1" lang="en-US" altLang="ja-JP"/>
              <a:t>2 – Step 2</a:t>
            </a:r>
            <a:endParaRPr kumimoji="1" lang="ja-JP" altLang="en-US"/>
          </a:p>
        </p:txBody>
      </p:sp>
      <p:pic>
        <p:nvPicPr>
          <p:cNvPr id="3" name="Picture 2" descr="フォルダのイラスト">
            <a:extLst>
              <a:ext uri="{FF2B5EF4-FFF2-40B4-BE49-F238E27FC236}">
                <a16:creationId xmlns:a16="http://schemas.microsoft.com/office/drawing/2014/main" id="{5B2E76CA-90A8-46AF-9D44-276A6A99697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9552" y="1124744"/>
            <a:ext cx="702078" cy="58799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フォルダのイラスト">
            <a:extLst>
              <a:ext uri="{FF2B5EF4-FFF2-40B4-BE49-F238E27FC236}">
                <a16:creationId xmlns:a16="http://schemas.microsoft.com/office/drawing/2014/main" id="{FE45DAE8-E53C-4E2D-97DA-785FC92DF58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63688" y="1124744"/>
            <a:ext cx="702078" cy="58799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家のイラスト7">
            <a:extLst>
              <a:ext uri="{FF2B5EF4-FFF2-40B4-BE49-F238E27FC236}">
                <a16:creationId xmlns:a16="http://schemas.microsoft.com/office/drawing/2014/main" id="{D2864BC5-A47E-4C5E-B4C0-A75B6E0A0FB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3568" y="1268760"/>
            <a:ext cx="360040" cy="336637"/>
          </a:xfrm>
          <a:prstGeom prst="rect">
            <a:avLst/>
          </a:prstGeom>
          <a:noFill/>
          <a:extLst>
            <a:ext uri="{909E8E84-426E-40DD-AFC4-6F175D3DCCD1}">
              <a14:hiddenFill xmlns:a14="http://schemas.microsoft.com/office/drawing/2010/main">
                <a:solidFill>
                  <a:srgbClr val="FFFFFF"/>
                </a:solidFill>
              </a14:hiddenFill>
            </a:ext>
          </a:extLst>
        </p:spPr>
      </p:pic>
      <p:cxnSp>
        <p:nvCxnSpPr>
          <p:cNvPr id="6" name="直線矢印コネクタ 5">
            <a:extLst>
              <a:ext uri="{FF2B5EF4-FFF2-40B4-BE49-F238E27FC236}">
                <a16:creationId xmlns:a16="http://schemas.microsoft.com/office/drawing/2014/main" id="{424016BB-4B20-41CC-903A-49886C6F969E}"/>
              </a:ext>
            </a:extLst>
          </p:cNvPr>
          <p:cNvCxnSpPr>
            <a:stCxn id="3" idx="3"/>
            <a:endCxn id="4" idx="1"/>
          </p:cNvCxnSpPr>
          <p:nvPr/>
        </p:nvCxnSpPr>
        <p:spPr>
          <a:xfrm>
            <a:off x="1241630" y="1418739"/>
            <a:ext cx="522058" cy="0"/>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7" name="Picture 2" descr="フォルダのイラスト">
            <a:extLst>
              <a:ext uri="{FF2B5EF4-FFF2-40B4-BE49-F238E27FC236}">
                <a16:creationId xmlns:a16="http://schemas.microsoft.com/office/drawing/2014/main" id="{9A053635-5149-470D-B67C-2DF25C60F9F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87824" y="1124744"/>
            <a:ext cx="702078" cy="587990"/>
          </a:xfrm>
          <a:prstGeom prst="rect">
            <a:avLst/>
          </a:prstGeom>
          <a:noFill/>
          <a:extLst>
            <a:ext uri="{909E8E84-426E-40DD-AFC4-6F175D3DCCD1}">
              <a14:hiddenFill xmlns:a14="http://schemas.microsoft.com/office/drawing/2010/main">
                <a:solidFill>
                  <a:srgbClr val="FFFFFF"/>
                </a:solidFill>
              </a14:hiddenFill>
            </a:ext>
          </a:extLst>
        </p:spPr>
      </p:pic>
      <p:cxnSp>
        <p:nvCxnSpPr>
          <p:cNvPr id="8" name="直線矢印コネクタ 7">
            <a:extLst>
              <a:ext uri="{FF2B5EF4-FFF2-40B4-BE49-F238E27FC236}">
                <a16:creationId xmlns:a16="http://schemas.microsoft.com/office/drawing/2014/main" id="{3508ABC6-25AB-4146-87F8-3C512F53F142}"/>
              </a:ext>
            </a:extLst>
          </p:cNvPr>
          <p:cNvCxnSpPr>
            <a:endCxn id="7" idx="1"/>
          </p:cNvCxnSpPr>
          <p:nvPr/>
        </p:nvCxnSpPr>
        <p:spPr>
          <a:xfrm>
            <a:off x="2465766" y="1418739"/>
            <a:ext cx="522058" cy="0"/>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0E11C108-C2E2-43F7-96C6-7D892A705DD5}"/>
              </a:ext>
            </a:extLst>
          </p:cNvPr>
          <p:cNvSpPr txBox="1"/>
          <p:nvPr/>
        </p:nvSpPr>
        <p:spPr>
          <a:xfrm>
            <a:off x="1763688" y="1700808"/>
            <a:ext cx="813043" cy="369332"/>
          </a:xfrm>
          <a:prstGeom prst="rect">
            <a:avLst/>
          </a:prstGeom>
          <a:noFill/>
        </p:spPr>
        <p:txBody>
          <a:bodyPr wrap="none" rtlCol="0">
            <a:spAutoFit/>
          </a:bodyPr>
          <a:lstStyle/>
          <a:p>
            <a:r>
              <a:rPr kumimoji="1" lang="en-US" altLang="ja-JP" dirty="0" err="1"/>
              <a:t>github</a:t>
            </a:r>
            <a:endParaRPr kumimoji="1" lang="ja-JP" altLang="en-US" dirty="0"/>
          </a:p>
        </p:txBody>
      </p:sp>
      <p:sp>
        <p:nvSpPr>
          <p:cNvPr id="10" name="テキスト ボックス 9">
            <a:extLst>
              <a:ext uri="{FF2B5EF4-FFF2-40B4-BE49-F238E27FC236}">
                <a16:creationId xmlns:a16="http://schemas.microsoft.com/office/drawing/2014/main" id="{ABED409F-6B5A-4365-868D-5DACADC6EE35}"/>
              </a:ext>
            </a:extLst>
          </p:cNvPr>
          <p:cNvSpPr txBox="1"/>
          <p:nvPr/>
        </p:nvSpPr>
        <p:spPr>
          <a:xfrm>
            <a:off x="3059832" y="1700808"/>
            <a:ext cx="684803" cy="369332"/>
          </a:xfrm>
          <a:prstGeom prst="rect">
            <a:avLst/>
          </a:prstGeom>
          <a:noFill/>
        </p:spPr>
        <p:txBody>
          <a:bodyPr wrap="none" rtlCol="0">
            <a:spAutoFit/>
          </a:bodyPr>
          <a:lstStyle/>
          <a:p>
            <a:r>
              <a:rPr kumimoji="1" lang="en-US" altLang="ja-JP"/>
              <a:t>test2</a:t>
            </a:r>
            <a:endParaRPr kumimoji="1" lang="ja-JP" altLang="en-US" dirty="0"/>
          </a:p>
        </p:txBody>
      </p:sp>
      <p:sp>
        <p:nvSpPr>
          <p:cNvPr id="11" name="テキスト ボックス 10">
            <a:extLst>
              <a:ext uri="{FF2B5EF4-FFF2-40B4-BE49-F238E27FC236}">
                <a16:creationId xmlns:a16="http://schemas.microsoft.com/office/drawing/2014/main" id="{8FA1D426-66DF-4150-B2F2-3EAAD23B33A1}"/>
              </a:ext>
            </a:extLst>
          </p:cNvPr>
          <p:cNvSpPr txBox="1"/>
          <p:nvPr/>
        </p:nvSpPr>
        <p:spPr>
          <a:xfrm>
            <a:off x="4572000" y="1378868"/>
            <a:ext cx="3352200" cy="369332"/>
          </a:xfrm>
          <a:prstGeom prst="rect">
            <a:avLst/>
          </a:prstGeom>
          <a:noFill/>
        </p:spPr>
        <p:txBody>
          <a:bodyPr wrap="none" rtlCol="0">
            <a:spAutoFit/>
          </a:bodyPr>
          <a:lstStyle/>
          <a:p>
            <a:r>
              <a:rPr kumimoji="1" lang="en-US" altLang="ja-JP"/>
              <a:t>VSCod</a:t>
            </a:r>
            <a:r>
              <a:rPr lang="en-US" altLang="ja-JP"/>
              <a:t>e</a:t>
            </a:r>
            <a:r>
              <a:rPr lang="ja-JP" altLang="en-US"/>
              <a:t>でこのフォルダを開く</a:t>
            </a:r>
            <a:endParaRPr kumimoji="1" lang="ja-JP" altLang="en-US"/>
          </a:p>
        </p:txBody>
      </p:sp>
      <p:sp>
        <p:nvSpPr>
          <p:cNvPr id="12" name="四角形: 角を丸くする 11">
            <a:extLst>
              <a:ext uri="{FF2B5EF4-FFF2-40B4-BE49-F238E27FC236}">
                <a16:creationId xmlns:a16="http://schemas.microsoft.com/office/drawing/2014/main" id="{CB9215D8-8C97-4F64-B1F0-4EB72EAB874F}"/>
              </a:ext>
            </a:extLst>
          </p:cNvPr>
          <p:cNvSpPr/>
          <p:nvPr/>
        </p:nvSpPr>
        <p:spPr>
          <a:xfrm>
            <a:off x="2843808" y="1052736"/>
            <a:ext cx="1080120" cy="1008112"/>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4" name="直線矢印コネクタ 13">
            <a:extLst>
              <a:ext uri="{FF2B5EF4-FFF2-40B4-BE49-F238E27FC236}">
                <a16:creationId xmlns:a16="http://schemas.microsoft.com/office/drawing/2014/main" id="{0C4DD72C-2A95-4D16-B5A0-04B71984FFAD}"/>
              </a:ext>
            </a:extLst>
          </p:cNvPr>
          <p:cNvCxnSpPr>
            <a:stCxn id="11" idx="1"/>
            <a:endCxn id="12" idx="3"/>
          </p:cNvCxnSpPr>
          <p:nvPr/>
        </p:nvCxnSpPr>
        <p:spPr>
          <a:xfrm flipH="1" flipV="1">
            <a:off x="3923928" y="1556792"/>
            <a:ext cx="648072" cy="6742"/>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pic>
        <p:nvPicPr>
          <p:cNvPr id="16" name="図 15">
            <a:extLst>
              <a:ext uri="{FF2B5EF4-FFF2-40B4-BE49-F238E27FC236}">
                <a16:creationId xmlns:a16="http://schemas.microsoft.com/office/drawing/2014/main" id="{4073B57A-A870-4D0B-BCD3-53B0C6D0A691}"/>
              </a:ext>
            </a:extLst>
          </p:cNvPr>
          <p:cNvPicPr>
            <a:picLocks noChangeAspect="1"/>
          </p:cNvPicPr>
          <p:nvPr/>
        </p:nvPicPr>
        <p:blipFill>
          <a:blip r:embed="rId4"/>
          <a:stretch>
            <a:fillRect/>
          </a:stretch>
        </p:blipFill>
        <p:spPr>
          <a:xfrm>
            <a:off x="539552" y="2562773"/>
            <a:ext cx="7618152" cy="3888432"/>
          </a:xfrm>
          <a:prstGeom prst="rect">
            <a:avLst/>
          </a:prstGeom>
        </p:spPr>
      </p:pic>
      <p:sp>
        <p:nvSpPr>
          <p:cNvPr id="17" name="四角形: 角を丸くする 16">
            <a:extLst>
              <a:ext uri="{FF2B5EF4-FFF2-40B4-BE49-F238E27FC236}">
                <a16:creationId xmlns:a16="http://schemas.microsoft.com/office/drawing/2014/main" id="{CBB96288-F33E-4E5A-8EA8-D2D8358FDCAF}"/>
              </a:ext>
            </a:extLst>
          </p:cNvPr>
          <p:cNvSpPr/>
          <p:nvPr/>
        </p:nvSpPr>
        <p:spPr>
          <a:xfrm>
            <a:off x="1835696" y="3498877"/>
            <a:ext cx="360040" cy="296416"/>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四角形: 角を丸くする 17">
            <a:extLst>
              <a:ext uri="{FF2B5EF4-FFF2-40B4-BE49-F238E27FC236}">
                <a16:creationId xmlns:a16="http://schemas.microsoft.com/office/drawing/2014/main" id="{D227AF5A-A4AF-4663-89BB-B4C13D029825}"/>
              </a:ext>
            </a:extLst>
          </p:cNvPr>
          <p:cNvSpPr/>
          <p:nvPr/>
        </p:nvSpPr>
        <p:spPr>
          <a:xfrm>
            <a:off x="1331640" y="3786909"/>
            <a:ext cx="1791816" cy="279648"/>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ボックス 18">
            <a:extLst>
              <a:ext uri="{FF2B5EF4-FFF2-40B4-BE49-F238E27FC236}">
                <a16:creationId xmlns:a16="http://schemas.microsoft.com/office/drawing/2014/main" id="{616E4FD5-38A9-4E6C-81C0-3C29CEF704D9}"/>
              </a:ext>
            </a:extLst>
          </p:cNvPr>
          <p:cNvSpPr txBox="1"/>
          <p:nvPr/>
        </p:nvSpPr>
        <p:spPr>
          <a:xfrm>
            <a:off x="323528" y="2130725"/>
            <a:ext cx="1800493" cy="369332"/>
          </a:xfrm>
          <a:prstGeom prst="rect">
            <a:avLst/>
          </a:prstGeom>
          <a:noFill/>
        </p:spPr>
        <p:txBody>
          <a:bodyPr wrap="none" rtlCol="0">
            <a:spAutoFit/>
          </a:bodyPr>
          <a:lstStyle/>
          <a:p>
            <a:r>
              <a:rPr kumimoji="1" lang="ja-JP" altLang="en-US"/>
              <a:t>新規作成ボタン</a:t>
            </a:r>
          </a:p>
        </p:txBody>
      </p:sp>
      <p:cxnSp>
        <p:nvCxnSpPr>
          <p:cNvPr id="21" name="コネクタ: カギ線 20">
            <a:extLst>
              <a:ext uri="{FF2B5EF4-FFF2-40B4-BE49-F238E27FC236}">
                <a16:creationId xmlns:a16="http://schemas.microsoft.com/office/drawing/2014/main" id="{0484EE13-7159-4D3E-91AD-D760883CD9A3}"/>
              </a:ext>
            </a:extLst>
          </p:cNvPr>
          <p:cNvCxnSpPr>
            <a:stCxn id="19" idx="3"/>
            <a:endCxn id="17" idx="3"/>
          </p:cNvCxnSpPr>
          <p:nvPr/>
        </p:nvCxnSpPr>
        <p:spPr>
          <a:xfrm>
            <a:off x="2124021" y="2315391"/>
            <a:ext cx="71715" cy="1331694"/>
          </a:xfrm>
          <a:prstGeom prst="bentConnector3">
            <a:avLst>
              <a:gd name="adj1" fmla="val 418762"/>
            </a:avLst>
          </a:prstGeom>
          <a:ln w="28575">
            <a:solidFill>
              <a:srgbClr val="00B050"/>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2" name="テキスト ボックス 21">
            <a:extLst>
              <a:ext uri="{FF2B5EF4-FFF2-40B4-BE49-F238E27FC236}">
                <a16:creationId xmlns:a16="http://schemas.microsoft.com/office/drawing/2014/main" id="{7D3C2E00-B73C-48C2-961A-01CC30707B1D}"/>
              </a:ext>
            </a:extLst>
          </p:cNvPr>
          <p:cNvSpPr txBox="1"/>
          <p:nvPr/>
        </p:nvSpPr>
        <p:spPr>
          <a:xfrm>
            <a:off x="4788024" y="5085184"/>
            <a:ext cx="2249334" cy="369332"/>
          </a:xfrm>
          <a:prstGeom prst="rect">
            <a:avLst/>
          </a:prstGeom>
          <a:solidFill>
            <a:schemeClr val="bg1"/>
          </a:solidFill>
        </p:spPr>
        <p:txBody>
          <a:bodyPr wrap="none" rtlCol="0">
            <a:spAutoFit/>
          </a:bodyPr>
          <a:lstStyle/>
          <a:p>
            <a:r>
              <a:rPr kumimoji="1" lang="en-US" altLang="ja-JP"/>
              <a:t>README.md</a:t>
            </a:r>
            <a:r>
              <a:rPr kumimoji="1" lang="ja-JP" altLang="en-US"/>
              <a:t>を作成</a:t>
            </a:r>
          </a:p>
        </p:txBody>
      </p:sp>
      <p:cxnSp>
        <p:nvCxnSpPr>
          <p:cNvPr id="23" name="コネクタ: カギ線 22">
            <a:extLst>
              <a:ext uri="{FF2B5EF4-FFF2-40B4-BE49-F238E27FC236}">
                <a16:creationId xmlns:a16="http://schemas.microsoft.com/office/drawing/2014/main" id="{C350E1F3-9F47-40EA-BF50-C08F556036AE}"/>
              </a:ext>
            </a:extLst>
          </p:cNvPr>
          <p:cNvCxnSpPr>
            <a:cxnSpLocks/>
            <a:stCxn id="22" idx="1"/>
            <a:endCxn id="18" idx="2"/>
          </p:cNvCxnSpPr>
          <p:nvPr/>
        </p:nvCxnSpPr>
        <p:spPr>
          <a:xfrm rot="10800000">
            <a:off x="2227548" y="4066558"/>
            <a:ext cx="2560476" cy="1203293"/>
          </a:xfrm>
          <a:prstGeom prst="bentConnector2">
            <a:avLst/>
          </a:prstGeom>
          <a:ln w="28575">
            <a:solidFill>
              <a:srgbClr val="00B050"/>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47410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9A3C511D-AB75-4EBD-A80F-0C2B6075EA99}"/>
              </a:ext>
            </a:extLst>
          </p:cNvPr>
          <p:cNvSpPr>
            <a:spLocks noGrp="1"/>
          </p:cNvSpPr>
          <p:nvPr>
            <p:ph type="body" sz="quarter" idx="10"/>
          </p:nvPr>
        </p:nvSpPr>
        <p:spPr/>
        <p:txBody>
          <a:bodyPr/>
          <a:lstStyle/>
          <a:p>
            <a:r>
              <a:rPr kumimoji="1" lang="ja-JP" altLang="en-US"/>
              <a:t>課題</a:t>
            </a:r>
            <a:r>
              <a:rPr kumimoji="1" lang="en-US" altLang="ja-JP"/>
              <a:t>2 – Step 1</a:t>
            </a:r>
            <a:endParaRPr kumimoji="1" lang="ja-JP" altLang="en-US"/>
          </a:p>
        </p:txBody>
      </p:sp>
      <p:sp>
        <p:nvSpPr>
          <p:cNvPr id="4" name="テキスト ボックス 3">
            <a:extLst>
              <a:ext uri="{FF2B5EF4-FFF2-40B4-BE49-F238E27FC236}">
                <a16:creationId xmlns:a16="http://schemas.microsoft.com/office/drawing/2014/main" id="{2F5F7287-67E0-4856-8EAD-146F7CFF458C}"/>
              </a:ext>
            </a:extLst>
          </p:cNvPr>
          <p:cNvSpPr txBox="1"/>
          <p:nvPr/>
        </p:nvSpPr>
        <p:spPr>
          <a:xfrm>
            <a:off x="395536" y="1268760"/>
            <a:ext cx="6336704" cy="1384995"/>
          </a:xfrm>
          <a:prstGeom prst="rect">
            <a:avLst/>
          </a:prstGeom>
          <a:noFill/>
          <a:ln>
            <a:solidFill>
              <a:schemeClr val="tx1"/>
            </a:solidFill>
          </a:ln>
        </p:spPr>
        <p:txBody>
          <a:bodyPr wrap="square">
            <a:spAutoFit/>
          </a:bodyPr>
          <a:lstStyle/>
          <a:p>
            <a:r>
              <a:rPr lang="ja-JP" altLang="en-US" sz="2800">
                <a:latin typeface="Consolas" panose="020B0609020204030204" pitchFamily="49" charset="0"/>
              </a:rPr>
              <a:t>git init</a:t>
            </a:r>
          </a:p>
          <a:p>
            <a:r>
              <a:rPr lang="ja-JP" altLang="en-US" sz="2800">
                <a:latin typeface="Consolas" panose="020B0609020204030204" pitchFamily="49" charset="0"/>
              </a:rPr>
              <a:t>git add README.md</a:t>
            </a:r>
          </a:p>
          <a:p>
            <a:r>
              <a:rPr lang="ja-JP" altLang="en-US" sz="2800">
                <a:latin typeface="Consolas" panose="020B0609020204030204" pitchFamily="49" charset="0"/>
              </a:rPr>
              <a:t>git commit -m "initial commit"</a:t>
            </a:r>
          </a:p>
        </p:txBody>
      </p:sp>
      <p:pic>
        <p:nvPicPr>
          <p:cNvPr id="5" name="Picture 2" descr="フォルダのイラスト">
            <a:extLst>
              <a:ext uri="{FF2B5EF4-FFF2-40B4-BE49-F238E27FC236}">
                <a16:creationId xmlns:a16="http://schemas.microsoft.com/office/drawing/2014/main" id="{4005DAA7-42FC-43AE-BB1D-F304B3665D1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1560" y="4005064"/>
            <a:ext cx="702078" cy="58799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フォルダのイラスト">
            <a:extLst>
              <a:ext uri="{FF2B5EF4-FFF2-40B4-BE49-F238E27FC236}">
                <a16:creationId xmlns:a16="http://schemas.microsoft.com/office/drawing/2014/main" id="{9AF5A1F4-65D1-4860-B3EA-F5E2AA9BAAA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35696" y="4005064"/>
            <a:ext cx="702078" cy="587990"/>
          </a:xfrm>
          <a:prstGeom prst="rect">
            <a:avLst/>
          </a:prstGeom>
          <a:noFill/>
          <a:extLst>
            <a:ext uri="{909E8E84-426E-40DD-AFC4-6F175D3DCCD1}">
              <a14:hiddenFill xmlns:a14="http://schemas.microsoft.com/office/drawing/2010/main">
                <a:solidFill>
                  <a:srgbClr val="FFFFFF"/>
                </a:solidFill>
              </a14:hiddenFill>
            </a:ext>
          </a:extLst>
        </p:spPr>
      </p:pic>
      <p:sp>
        <p:nvSpPr>
          <p:cNvPr id="7" name="テキスト ボックス 6">
            <a:extLst>
              <a:ext uri="{FF2B5EF4-FFF2-40B4-BE49-F238E27FC236}">
                <a16:creationId xmlns:a16="http://schemas.microsoft.com/office/drawing/2014/main" id="{AFD93023-CC7F-438F-8D1B-3D683DE12681}"/>
              </a:ext>
            </a:extLst>
          </p:cNvPr>
          <p:cNvSpPr txBox="1"/>
          <p:nvPr/>
        </p:nvSpPr>
        <p:spPr>
          <a:xfrm>
            <a:off x="1763688" y="4509120"/>
            <a:ext cx="813043" cy="369332"/>
          </a:xfrm>
          <a:prstGeom prst="rect">
            <a:avLst/>
          </a:prstGeom>
          <a:noFill/>
        </p:spPr>
        <p:txBody>
          <a:bodyPr wrap="none" rtlCol="0">
            <a:spAutoFit/>
          </a:bodyPr>
          <a:lstStyle/>
          <a:p>
            <a:r>
              <a:rPr kumimoji="1" lang="en-US" altLang="ja-JP" dirty="0" err="1"/>
              <a:t>github</a:t>
            </a:r>
            <a:endParaRPr kumimoji="1" lang="ja-JP" altLang="en-US" dirty="0"/>
          </a:p>
        </p:txBody>
      </p:sp>
      <p:pic>
        <p:nvPicPr>
          <p:cNvPr id="8" name="Picture 2" descr="家のイラスト7">
            <a:extLst>
              <a:ext uri="{FF2B5EF4-FFF2-40B4-BE49-F238E27FC236}">
                <a16:creationId xmlns:a16="http://schemas.microsoft.com/office/drawing/2014/main" id="{1D0D7CD0-7C9E-4DD5-A4DF-FA1C749E466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5576" y="4149080"/>
            <a:ext cx="360040" cy="336637"/>
          </a:xfrm>
          <a:prstGeom prst="rect">
            <a:avLst/>
          </a:prstGeom>
          <a:noFill/>
          <a:extLst>
            <a:ext uri="{909E8E84-426E-40DD-AFC4-6F175D3DCCD1}">
              <a14:hiddenFill xmlns:a14="http://schemas.microsoft.com/office/drawing/2010/main">
                <a:solidFill>
                  <a:srgbClr val="FFFFFF"/>
                </a:solidFill>
              </a14:hiddenFill>
            </a:ext>
          </a:extLst>
        </p:spPr>
      </p:pic>
      <p:cxnSp>
        <p:nvCxnSpPr>
          <p:cNvPr id="9" name="直線矢印コネクタ 8">
            <a:extLst>
              <a:ext uri="{FF2B5EF4-FFF2-40B4-BE49-F238E27FC236}">
                <a16:creationId xmlns:a16="http://schemas.microsoft.com/office/drawing/2014/main" id="{F27FAE0E-C00D-4EC4-AEB5-547773DB07B9}"/>
              </a:ext>
            </a:extLst>
          </p:cNvPr>
          <p:cNvCxnSpPr>
            <a:stCxn id="5" idx="3"/>
            <a:endCxn id="6" idx="1"/>
          </p:cNvCxnSpPr>
          <p:nvPr/>
        </p:nvCxnSpPr>
        <p:spPr>
          <a:xfrm>
            <a:off x="1313638" y="4299059"/>
            <a:ext cx="522058" cy="0"/>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0" name="Picture 2" descr="フォルダのイラスト">
            <a:extLst>
              <a:ext uri="{FF2B5EF4-FFF2-40B4-BE49-F238E27FC236}">
                <a16:creationId xmlns:a16="http://schemas.microsoft.com/office/drawing/2014/main" id="{422F256C-907A-46EF-8349-33F63746A48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59832" y="4005064"/>
            <a:ext cx="702078" cy="587990"/>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直線矢印コネクタ 10">
            <a:extLst>
              <a:ext uri="{FF2B5EF4-FFF2-40B4-BE49-F238E27FC236}">
                <a16:creationId xmlns:a16="http://schemas.microsoft.com/office/drawing/2014/main" id="{D54E2C6C-B2BE-4F26-A18C-99648E87DDDA}"/>
              </a:ext>
            </a:extLst>
          </p:cNvPr>
          <p:cNvCxnSpPr>
            <a:endCxn id="10" idx="1"/>
          </p:cNvCxnSpPr>
          <p:nvPr/>
        </p:nvCxnSpPr>
        <p:spPr>
          <a:xfrm>
            <a:off x="2537774" y="4299059"/>
            <a:ext cx="522058" cy="0"/>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 name="テキスト ボックス 11">
            <a:extLst>
              <a:ext uri="{FF2B5EF4-FFF2-40B4-BE49-F238E27FC236}">
                <a16:creationId xmlns:a16="http://schemas.microsoft.com/office/drawing/2014/main" id="{BFBFB022-DBAF-4C4A-BC11-2301F1507658}"/>
              </a:ext>
            </a:extLst>
          </p:cNvPr>
          <p:cNvSpPr txBox="1"/>
          <p:nvPr/>
        </p:nvSpPr>
        <p:spPr>
          <a:xfrm>
            <a:off x="3059832" y="4509120"/>
            <a:ext cx="684803" cy="369332"/>
          </a:xfrm>
          <a:prstGeom prst="rect">
            <a:avLst/>
          </a:prstGeom>
          <a:noFill/>
        </p:spPr>
        <p:txBody>
          <a:bodyPr wrap="none" rtlCol="0">
            <a:spAutoFit/>
          </a:bodyPr>
          <a:lstStyle/>
          <a:p>
            <a:r>
              <a:rPr kumimoji="1" lang="en-US" altLang="ja-JP"/>
              <a:t>test2</a:t>
            </a:r>
            <a:endParaRPr kumimoji="1" lang="ja-JP" altLang="en-US" dirty="0"/>
          </a:p>
        </p:txBody>
      </p:sp>
      <p:pic>
        <p:nvPicPr>
          <p:cNvPr id="13" name="Picture 4">
            <a:extLst>
              <a:ext uri="{FF2B5EF4-FFF2-40B4-BE49-F238E27FC236}">
                <a16:creationId xmlns:a16="http://schemas.microsoft.com/office/drawing/2014/main" id="{6C776344-742D-4396-A112-F0CBA669F84C}"/>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203848" y="4149080"/>
            <a:ext cx="360040" cy="36004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手を上げている男の子のイラスト">
            <a:extLst>
              <a:ext uri="{FF2B5EF4-FFF2-40B4-BE49-F238E27FC236}">
                <a16:creationId xmlns:a16="http://schemas.microsoft.com/office/drawing/2014/main" id="{BD8E9E40-224B-45F4-9809-B23D330F7D23}"/>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212676" y="3356992"/>
            <a:ext cx="385188" cy="5368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3" descr="ファイルアイコン（テキスト）">
            <a:extLst>
              <a:ext uri="{FF2B5EF4-FFF2-40B4-BE49-F238E27FC236}">
                <a16:creationId xmlns:a16="http://schemas.microsoft.com/office/drawing/2014/main" id="{D1A67026-4462-4BF8-A881-046597527E83}"/>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789437" y="5157192"/>
            <a:ext cx="552167" cy="641226"/>
          </a:xfrm>
          <a:prstGeom prst="rect">
            <a:avLst/>
          </a:prstGeom>
          <a:noFill/>
          <a:extLst>
            <a:ext uri="{909E8E84-426E-40DD-AFC4-6F175D3DCCD1}">
              <a14:hiddenFill xmlns:a14="http://schemas.microsoft.com/office/drawing/2010/main">
                <a:solidFill>
                  <a:srgbClr val="FFFFFF"/>
                </a:solidFill>
              </a14:hiddenFill>
            </a:ext>
          </a:extLst>
        </p:spPr>
      </p:pic>
      <p:sp>
        <p:nvSpPr>
          <p:cNvPr id="19" name="テキスト ボックス 18">
            <a:extLst>
              <a:ext uri="{FF2B5EF4-FFF2-40B4-BE49-F238E27FC236}">
                <a16:creationId xmlns:a16="http://schemas.microsoft.com/office/drawing/2014/main" id="{C1863974-C841-4C53-B9C4-90BF1B8C0FF1}"/>
              </a:ext>
            </a:extLst>
          </p:cNvPr>
          <p:cNvSpPr txBox="1"/>
          <p:nvPr/>
        </p:nvSpPr>
        <p:spPr>
          <a:xfrm>
            <a:off x="3635896" y="5805264"/>
            <a:ext cx="877163" cy="261610"/>
          </a:xfrm>
          <a:prstGeom prst="rect">
            <a:avLst/>
          </a:prstGeom>
          <a:noFill/>
        </p:spPr>
        <p:txBody>
          <a:bodyPr wrap="none" rtlCol="0">
            <a:spAutoFit/>
          </a:bodyPr>
          <a:lstStyle/>
          <a:p>
            <a:r>
              <a:rPr kumimoji="1" lang="en-US" altLang="ja-JP" sz="1100">
                <a:latin typeface="Consolas" panose="020B0609020204030204" pitchFamily="49" charset="0"/>
              </a:rPr>
              <a:t>README.md</a:t>
            </a:r>
            <a:endParaRPr kumimoji="1" lang="ja-JP" altLang="en-US" sz="1100">
              <a:latin typeface="Consolas" panose="020B0609020204030204" pitchFamily="49" charset="0"/>
            </a:endParaRPr>
          </a:p>
        </p:txBody>
      </p:sp>
      <p:sp>
        <p:nvSpPr>
          <p:cNvPr id="21" name="フローチャート: 磁気ディスク 20">
            <a:extLst>
              <a:ext uri="{FF2B5EF4-FFF2-40B4-BE49-F238E27FC236}">
                <a16:creationId xmlns:a16="http://schemas.microsoft.com/office/drawing/2014/main" id="{02BA47CB-9627-4099-BB09-09A22C4F3FB1}"/>
              </a:ext>
            </a:extLst>
          </p:cNvPr>
          <p:cNvSpPr/>
          <p:nvPr/>
        </p:nvSpPr>
        <p:spPr>
          <a:xfrm>
            <a:off x="3142473" y="5301208"/>
            <a:ext cx="504056" cy="360040"/>
          </a:xfrm>
          <a:prstGeom prst="flowChartMagneticDisk">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100" dirty="0">
                <a:solidFill>
                  <a:schemeClr val="tx1"/>
                </a:solidFill>
                <a:latin typeface="Consolas" panose="020B0609020204030204" pitchFamily="49" charset="0"/>
              </a:rPr>
              <a:t>.git</a:t>
            </a:r>
            <a:endParaRPr kumimoji="1" lang="ja-JP" altLang="en-US" sz="1100" dirty="0">
              <a:solidFill>
                <a:schemeClr val="tx1"/>
              </a:solidFill>
              <a:latin typeface="Consolas" panose="020B0609020204030204" pitchFamily="49" charset="0"/>
            </a:endParaRPr>
          </a:p>
        </p:txBody>
      </p:sp>
      <p:cxnSp>
        <p:nvCxnSpPr>
          <p:cNvPr id="22" name="直線コネクタ 21">
            <a:extLst>
              <a:ext uri="{FF2B5EF4-FFF2-40B4-BE49-F238E27FC236}">
                <a16:creationId xmlns:a16="http://schemas.microsoft.com/office/drawing/2014/main" id="{9383CF95-33B1-414A-B1F5-D18B1E20983A}"/>
              </a:ext>
            </a:extLst>
          </p:cNvPr>
          <p:cNvCxnSpPr>
            <a:stCxn id="21" idx="1"/>
            <a:endCxn id="12" idx="2"/>
          </p:cNvCxnSpPr>
          <p:nvPr/>
        </p:nvCxnSpPr>
        <p:spPr>
          <a:xfrm flipV="1">
            <a:off x="3394501" y="4878452"/>
            <a:ext cx="7733" cy="422756"/>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コネクタ: カギ線 22">
            <a:extLst>
              <a:ext uri="{FF2B5EF4-FFF2-40B4-BE49-F238E27FC236}">
                <a16:creationId xmlns:a16="http://schemas.microsoft.com/office/drawing/2014/main" id="{FCBF1E1A-8CA7-41BD-BC4C-3BCD1EEBD89C}"/>
              </a:ext>
            </a:extLst>
          </p:cNvPr>
          <p:cNvCxnSpPr>
            <a:stCxn id="12" idx="2"/>
            <a:endCxn id="16" idx="0"/>
          </p:cNvCxnSpPr>
          <p:nvPr/>
        </p:nvCxnSpPr>
        <p:spPr>
          <a:xfrm rot="16200000" flipH="1">
            <a:off x="3594507" y="4686178"/>
            <a:ext cx="278740" cy="663287"/>
          </a:xfrm>
          <a:prstGeom prst="bentConnector3">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05881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B853C627-3DE8-4071-985E-E4428A8B67D6}"/>
              </a:ext>
            </a:extLst>
          </p:cNvPr>
          <p:cNvSpPr>
            <a:spLocks noGrp="1"/>
          </p:cNvSpPr>
          <p:nvPr>
            <p:ph type="body" sz="quarter" idx="10"/>
          </p:nvPr>
        </p:nvSpPr>
        <p:spPr/>
        <p:txBody>
          <a:bodyPr/>
          <a:lstStyle/>
          <a:p>
            <a:r>
              <a:rPr kumimoji="1" lang="ja-JP" altLang="en-US"/>
              <a:t>課題</a:t>
            </a:r>
            <a:r>
              <a:rPr lang="en-US" altLang="ja-JP"/>
              <a:t>2</a:t>
            </a:r>
            <a:r>
              <a:rPr kumimoji="1" lang="en-US" altLang="ja-JP"/>
              <a:t> – Step 2</a:t>
            </a:r>
            <a:endParaRPr kumimoji="1" lang="ja-JP" altLang="en-US"/>
          </a:p>
        </p:txBody>
      </p:sp>
      <p:sp>
        <p:nvSpPr>
          <p:cNvPr id="3" name="テキスト ボックス 2">
            <a:extLst>
              <a:ext uri="{FF2B5EF4-FFF2-40B4-BE49-F238E27FC236}">
                <a16:creationId xmlns:a16="http://schemas.microsoft.com/office/drawing/2014/main" id="{EAF17105-B426-4541-A12B-B5AD207C8906}"/>
              </a:ext>
            </a:extLst>
          </p:cNvPr>
          <p:cNvSpPr txBox="1"/>
          <p:nvPr/>
        </p:nvSpPr>
        <p:spPr>
          <a:xfrm>
            <a:off x="323528" y="908720"/>
            <a:ext cx="5612434" cy="523220"/>
          </a:xfrm>
          <a:prstGeom prst="rect">
            <a:avLst/>
          </a:prstGeom>
          <a:noFill/>
        </p:spPr>
        <p:txBody>
          <a:bodyPr wrap="none" rtlCol="0">
            <a:spAutoFit/>
          </a:bodyPr>
          <a:lstStyle/>
          <a:p>
            <a:r>
              <a:rPr kumimoji="1" lang="en-US" altLang="ja-JP" sz="2800"/>
              <a:t>GitHub</a:t>
            </a:r>
            <a:r>
              <a:rPr kumimoji="1" lang="ja-JP" altLang="en-US" sz="2800"/>
              <a:t>上にベアリポジトリを作る</a:t>
            </a:r>
          </a:p>
        </p:txBody>
      </p:sp>
      <p:pic>
        <p:nvPicPr>
          <p:cNvPr id="5" name="図 4">
            <a:extLst>
              <a:ext uri="{FF2B5EF4-FFF2-40B4-BE49-F238E27FC236}">
                <a16:creationId xmlns:a16="http://schemas.microsoft.com/office/drawing/2014/main" id="{59F43244-ABC3-482A-8786-2BD8EBF89DD8}"/>
              </a:ext>
            </a:extLst>
          </p:cNvPr>
          <p:cNvPicPr>
            <a:picLocks noChangeAspect="1"/>
          </p:cNvPicPr>
          <p:nvPr/>
        </p:nvPicPr>
        <p:blipFill>
          <a:blip r:embed="rId2"/>
          <a:stretch>
            <a:fillRect/>
          </a:stretch>
        </p:blipFill>
        <p:spPr>
          <a:xfrm>
            <a:off x="467544" y="1484784"/>
            <a:ext cx="6336704" cy="4951077"/>
          </a:xfrm>
          <a:prstGeom prst="rect">
            <a:avLst/>
          </a:prstGeom>
        </p:spPr>
      </p:pic>
      <p:sp>
        <p:nvSpPr>
          <p:cNvPr id="6" name="四角形: 角を丸くする 5">
            <a:extLst>
              <a:ext uri="{FF2B5EF4-FFF2-40B4-BE49-F238E27FC236}">
                <a16:creationId xmlns:a16="http://schemas.microsoft.com/office/drawing/2014/main" id="{58506C54-2FFF-4D7C-BC04-DF11929AAC4B}"/>
              </a:ext>
            </a:extLst>
          </p:cNvPr>
          <p:cNvSpPr/>
          <p:nvPr/>
        </p:nvSpPr>
        <p:spPr>
          <a:xfrm>
            <a:off x="611560" y="3212976"/>
            <a:ext cx="4896544" cy="36004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四角形: 角を丸くする 6">
            <a:extLst>
              <a:ext uri="{FF2B5EF4-FFF2-40B4-BE49-F238E27FC236}">
                <a16:creationId xmlns:a16="http://schemas.microsoft.com/office/drawing/2014/main" id="{E1D55031-D29E-4454-B47B-8E60FFB9C338}"/>
              </a:ext>
            </a:extLst>
          </p:cNvPr>
          <p:cNvSpPr/>
          <p:nvPr/>
        </p:nvSpPr>
        <p:spPr>
          <a:xfrm>
            <a:off x="611560" y="4005064"/>
            <a:ext cx="4896544" cy="432048"/>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四角形: 角を丸くする 7">
            <a:extLst>
              <a:ext uri="{FF2B5EF4-FFF2-40B4-BE49-F238E27FC236}">
                <a16:creationId xmlns:a16="http://schemas.microsoft.com/office/drawing/2014/main" id="{8E0183DB-E30C-4F4C-9246-2B0C1184F5C4}"/>
              </a:ext>
            </a:extLst>
          </p:cNvPr>
          <p:cNvSpPr/>
          <p:nvPr/>
        </p:nvSpPr>
        <p:spPr>
          <a:xfrm>
            <a:off x="611560" y="4797152"/>
            <a:ext cx="216024" cy="108012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F5540EF7-9D23-455A-AD6C-947B89F4DB1F}"/>
              </a:ext>
            </a:extLst>
          </p:cNvPr>
          <p:cNvSpPr txBox="1"/>
          <p:nvPr/>
        </p:nvSpPr>
        <p:spPr>
          <a:xfrm>
            <a:off x="7020272" y="3070701"/>
            <a:ext cx="2108269" cy="646331"/>
          </a:xfrm>
          <a:prstGeom prst="rect">
            <a:avLst/>
          </a:prstGeom>
          <a:noFill/>
        </p:spPr>
        <p:txBody>
          <a:bodyPr wrap="none" rtlCol="0">
            <a:spAutoFit/>
          </a:bodyPr>
          <a:lstStyle/>
          <a:p>
            <a:r>
              <a:rPr lang="ja-JP" altLang="en-US"/>
              <a:t>説明</a:t>
            </a:r>
            <a:endParaRPr lang="en-US" altLang="ja-JP"/>
          </a:p>
          <a:p>
            <a:r>
              <a:rPr kumimoji="1" lang="ja-JP" altLang="en-US"/>
              <a:t>「</a:t>
            </a:r>
            <a:r>
              <a:rPr kumimoji="1" lang="en-US" altLang="ja-JP"/>
              <a:t>2nd repository</a:t>
            </a:r>
            <a:r>
              <a:rPr kumimoji="1" lang="ja-JP" altLang="en-US"/>
              <a:t>」</a:t>
            </a:r>
          </a:p>
        </p:txBody>
      </p:sp>
      <p:sp>
        <p:nvSpPr>
          <p:cNvPr id="10" name="テキスト ボックス 9">
            <a:extLst>
              <a:ext uri="{FF2B5EF4-FFF2-40B4-BE49-F238E27FC236}">
                <a16:creationId xmlns:a16="http://schemas.microsoft.com/office/drawing/2014/main" id="{CD84E152-B082-4BCE-94C0-038D4DAC7961}"/>
              </a:ext>
            </a:extLst>
          </p:cNvPr>
          <p:cNvSpPr txBox="1"/>
          <p:nvPr/>
        </p:nvSpPr>
        <p:spPr>
          <a:xfrm>
            <a:off x="7164288" y="4036422"/>
            <a:ext cx="1595309" cy="369332"/>
          </a:xfrm>
          <a:prstGeom prst="rect">
            <a:avLst/>
          </a:prstGeom>
          <a:noFill/>
        </p:spPr>
        <p:txBody>
          <a:bodyPr wrap="none" rtlCol="0">
            <a:spAutoFit/>
          </a:bodyPr>
          <a:lstStyle/>
          <a:p>
            <a:r>
              <a:rPr kumimoji="1" lang="en-US" altLang="ja-JP"/>
              <a:t>Private</a:t>
            </a:r>
            <a:r>
              <a:rPr kumimoji="1" lang="ja-JP" altLang="en-US"/>
              <a:t>を選ぶ</a:t>
            </a:r>
            <a:endParaRPr kumimoji="1" lang="en-US" altLang="ja-JP"/>
          </a:p>
        </p:txBody>
      </p:sp>
      <p:cxnSp>
        <p:nvCxnSpPr>
          <p:cNvPr id="12" name="直線矢印コネクタ 11">
            <a:extLst>
              <a:ext uri="{FF2B5EF4-FFF2-40B4-BE49-F238E27FC236}">
                <a16:creationId xmlns:a16="http://schemas.microsoft.com/office/drawing/2014/main" id="{3DF0EA49-1C32-42FC-B50B-A775D53B5F8E}"/>
              </a:ext>
            </a:extLst>
          </p:cNvPr>
          <p:cNvCxnSpPr>
            <a:stCxn id="10" idx="1"/>
            <a:endCxn id="7" idx="3"/>
          </p:cNvCxnSpPr>
          <p:nvPr/>
        </p:nvCxnSpPr>
        <p:spPr>
          <a:xfrm flipH="1">
            <a:off x="5508104" y="4221088"/>
            <a:ext cx="1656184"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a:extLst>
              <a:ext uri="{FF2B5EF4-FFF2-40B4-BE49-F238E27FC236}">
                <a16:creationId xmlns:a16="http://schemas.microsoft.com/office/drawing/2014/main" id="{4F4179E7-1B1A-4925-B47E-8C7A5F8E7CFF}"/>
              </a:ext>
            </a:extLst>
          </p:cNvPr>
          <p:cNvCxnSpPr>
            <a:cxnSpLocks/>
            <a:stCxn id="9" idx="1"/>
            <a:endCxn id="6" idx="3"/>
          </p:cNvCxnSpPr>
          <p:nvPr/>
        </p:nvCxnSpPr>
        <p:spPr>
          <a:xfrm flipH="1" flipV="1">
            <a:off x="5508104" y="3392996"/>
            <a:ext cx="1512168" cy="871"/>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7" name="テキスト ボックス 16">
            <a:extLst>
              <a:ext uri="{FF2B5EF4-FFF2-40B4-BE49-F238E27FC236}">
                <a16:creationId xmlns:a16="http://schemas.microsoft.com/office/drawing/2014/main" id="{44CCFC33-D40C-4767-9CD9-F8954AFE23B8}"/>
              </a:ext>
            </a:extLst>
          </p:cNvPr>
          <p:cNvSpPr txBox="1"/>
          <p:nvPr/>
        </p:nvSpPr>
        <p:spPr>
          <a:xfrm>
            <a:off x="5652120" y="5229200"/>
            <a:ext cx="2954655" cy="369332"/>
          </a:xfrm>
          <a:prstGeom prst="rect">
            <a:avLst/>
          </a:prstGeom>
          <a:noFill/>
        </p:spPr>
        <p:txBody>
          <a:bodyPr wrap="none" rtlCol="0">
            <a:spAutoFit/>
          </a:bodyPr>
          <a:lstStyle/>
          <a:p>
            <a:r>
              <a:rPr kumimoji="1" lang="ja-JP" altLang="en-US"/>
              <a:t>チェックを全て外しておく</a:t>
            </a:r>
          </a:p>
        </p:txBody>
      </p:sp>
      <p:cxnSp>
        <p:nvCxnSpPr>
          <p:cNvPr id="19" name="直線矢印コネクタ 18">
            <a:extLst>
              <a:ext uri="{FF2B5EF4-FFF2-40B4-BE49-F238E27FC236}">
                <a16:creationId xmlns:a16="http://schemas.microsoft.com/office/drawing/2014/main" id="{00FD2144-D551-486D-B024-745B220D78A7}"/>
              </a:ext>
            </a:extLst>
          </p:cNvPr>
          <p:cNvCxnSpPr>
            <a:endCxn id="8" idx="3"/>
          </p:cNvCxnSpPr>
          <p:nvPr/>
        </p:nvCxnSpPr>
        <p:spPr>
          <a:xfrm flipH="1" flipV="1">
            <a:off x="827584" y="5337212"/>
            <a:ext cx="4824536" cy="36004"/>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99336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DF976018-5B09-4B3F-A754-20A247081A59}"/>
              </a:ext>
            </a:extLst>
          </p:cNvPr>
          <p:cNvSpPr>
            <a:spLocks noGrp="1"/>
          </p:cNvSpPr>
          <p:nvPr>
            <p:ph type="body" sz="quarter" idx="10"/>
          </p:nvPr>
        </p:nvSpPr>
        <p:spPr/>
        <p:txBody>
          <a:bodyPr/>
          <a:lstStyle/>
          <a:p>
            <a:r>
              <a:rPr kumimoji="1" lang="ja-JP" altLang="en-US"/>
              <a:t>課題</a:t>
            </a:r>
            <a:r>
              <a:rPr lang="en-US" altLang="ja-JP"/>
              <a:t>2</a:t>
            </a:r>
            <a:r>
              <a:rPr kumimoji="1" lang="en-US" altLang="ja-JP"/>
              <a:t> – Step 2</a:t>
            </a:r>
            <a:endParaRPr kumimoji="1" lang="ja-JP" altLang="en-US"/>
          </a:p>
        </p:txBody>
      </p:sp>
      <p:pic>
        <p:nvPicPr>
          <p:cNvPr id="4" name="図 3">
            <a:extLst>
              <a:ext uri="{FF2B5EF4-FFF2-40B4-BE49-F238E27FC236}">
                <a16:creationId xmlns:a16="http://schemas.microsoft.com/office/drawing/2014/main" id="{7D69CB79-2CB8-44BA-A5DE-4D1CB821350E}"/>
              </a:ext>
            </a:extLst>
          </p:cNvPr>
          <p:cNvPicPr>
            <a:picLocks noChangeAspect="1"/>
          </p:cNvPicPr>
          <p:nvPr/>
        </p:nvPicPr>
        <p:blipFill>
          <a:blip r:embed="rId2"/>
          <a:stretch>
            <a:fillRect/>
          </a:stretch>
        </p:blipFill>
        <p:spPr>
          <a:xfrm>
            <a:off x="251520" y="1052736"/>
            <a:ext cx="8547036" cy="5040560"/>
          </a:xfrm>
          <a:prstGeom prst="rect">
            <a:avLst/>
          </a:prstGeom>
        </p:spPr>
      </p:pic>
      <p:sp>
        <p:nvSpPr>
          <p:cNvPr id="5" name="四角形: 角を丸くする 4">
            <a:extLst>
              <a:ext uri="{FF2B5EF4-FFF2-40B4-BE49-F238E27FC236}">
                <a16:creationId xmlns:a16="http://schemas.microsoft.com/office/drawing/2014/main" id="{F1368D29-6317-48F6-8715-7B2ED40EB411}"/>
              </a:ext>
            </a:extLst>
          </p:cNvPr>
          <p:cNvSpPr/>
          <p:nvPr/>
        </p:nvSpPr>
        <p:spPr>
          <a:xfrm>
            <a:off x="7812360" y="2924944"/>
            <a:ext cx="360040" cy="36004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C9CB8E37-0980-42FF-9E43-D42171C65663}"/>
              </a:ext>
            </a:extLst>
          </p:cNvPr>
          <p:cNvSpPr txBox="1"/>
          <p:nvPr/>
        </p:nvSpPr>
        <p:spPr>
          <a:xfrm>
            <a:off x="35496" y="5877272"/>
            <a:ext cx="8610049" cy="369332"/>
          </a:xfrm>
          <a:prstGeom prst="rect">
            <a:avLst/>
          </a:prstGeom>
          <a:solidFill>
            <a:schemeClr val="bg1"/>
          </a:solidFill>
          <a:ln>
            <a:solidFill>
              <a:schemeClr val="tx1"/>
            </a:solidFill>
          </a:ln>
        </p:spPr>
        <p:txBody>
          <a:bodyPr wrap="none" rtlCol="0">
            <a:spAutoFit/>
          </a:bodyPr>
          <a:lstStyle/>
          <a:p>
            <a:r>
              <a:rPr kumimoji="1" lang="ja-JP" altLang="en-US"/>
              <a:t>「</a:t>
            </a:r>
            <a:r>
              <a:rPr kumimoji="1" lang="en-US" altLang="ja-JP"/>
              <a:t>…or push an existing repository from the command line</a:t>
            </a:r>
            <a:r>
              <a:rPr kumimoji="1" lang="ja-JP" altLang="en-US"/>
              <a:t>」のコピーボタンを押す</a:t>
            </a:r>
          </a:p>
        </p:txBody>
      </p:sp>
      <p:cxnSp>
        <p:nvCxnSpPr>
          <p:cNvPr id="8" name="コネクタ: カギ線 7">
            <a:extLst>
              <a:ext uri="{FF2B5EF4-FFF2-40B4-BE49-F238E27FC236}">
                <a16:creationId xmlns:a16="http://schemas.microsoft.com/office/drawing/2014/main" id="{8D56F2E3-5454-4F3D-B6F1-4D0CBDE6808D}"/>
              </a:ext>
            </a:extLst>
          </p:cNvPr>
          <p:cNvCxnSpPr>
            <a:stCxn id="6" idx="3"/>
            <a:endCxn id="5" idx="3"/>
          </p:cNvCxnSpPr>
          <p:nvPr/>
        </p:nvCxnSpPr>
        <p:spPr>
          <a:xfrm flipH="1" flipV="1">
            <a:off x="8172400" y="3104964"/>
            <a:ext cx="473145" cy="2956974"/>
          </a:xfrm>
          <a:prstGeom prst="bentConnector3">
            <a:avLst>
              <a:gd name="adj1" fmla="val -48315"/>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15214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A6B0F8E2-8DFC-4AC4-B6B6-F63337D03E3B}"/>
              </a:ext>
            </a:extLst>
          </p:cNvPr>
          <p:cNvSpPr>
            <a:spLocks noGrp="1"/>
          </p:cNvSpPr>
          <p:nvPr>
            <p:ph type="body" sz="quarter" idx="10"/>
          </p:nvPr>
        </p:nvSpPr>
        <p:spPr/>
        <p:txBody>
          <a:bodyPr/>
          <a:lstStyle/>
          <a:p>
            <a:r>
              <a:rPr kumimoji="1" lang="ja-JP" altLang="en-US"/>
              <a:t>課題</a:t>
            </a:r>
            <a:r>
              <a:rPr lang="en-US" altLang="ja-JP"/>
              <a:t>2</a:t>
            </a:r>
            <a:r>
              <a:rPr kumimoji="1" lang="en-US" altLang="ja-JP"/>
              <a:t> – Step 2</a:t>
            </a:r>
            <a:endParaRPr kumimoji="1" lang="ja-JP" altLang="en-US"/>
          </a:p>
        </p:txBody>
      </p:sp>
      <p:sp>
        <p:nvSpPr>
          <p:cNvPr id="4" name="テキスト ボックス 3">
            <a:extLst>
              <a:ext uri="{FF2B5EF4-FFF2-40B4-BE49-F238E27FC236}">
                <a16:creationId xmlns:a16="http://schemas.microsoft.com/office/drawing/2014/main" id="{A7B9A577-5EC1-490A-BDBE-DE8CBA111DF5}"/>
              </a:ext>
            </a:extLst>
          </p:cNvPr>
          <p:cNvSpPr txBox="1"/>
          <p:nvPr/>
        </p:nvSpPr>
        <p:spPr>
          <a:xfrm>
            <a:off x="179512" y="1628800"/>
            <a:ext cx="7992888" cy="923330"/>
          </a:xfrm>
          <a:prstGeom prst="rect">
            <a:avLst/>
          </a:prstGeom>
          <a:noFill/>
          <a:ln>
            <a:solidFill>
              <a:schemeClr val="tx1"/>
            </a:solidFill>
          </a:ln>
        </p:spPr>
        <p:txBody>
          <a:bodyPr wrap="square">
            <a:spAutoFit/>
          </a:bodyPr>
          <a:lstStyle/>
          <a:p>
            <a:r>
              <a:rPr lang="ja-JP" altLang="en-US">
                <a:solidFill>
                  <a:srgbClr val="FF0000"/>
                </a:solidFill>
                <a:latin typeface="Consolas" panose="020B0609020204030204" pitchFamily="49" charset="0"/>
              </a:rPr>
              <a:t>git remote add origin git@github.com:アカウント名/test2.git</a:t>
            </a:r>
          </a:p>
          <a:p>
            <a:r>
              <a:rPr lang="ja-JP" altLang="en-US">
                <a:solidFill>
                  <a:srgbClr val="FF0000"/>
                </a:solidFill>
                <a:latin typeface="Consolas" panose="020B0609020204030204" pitchFamily="49" charset="0"/>
              </a:rPr>
              <a:t>git branch -M main</a:t>
            </a:r>
          </a:p>
          <a:p>
            <a:r>
              <a:rPr lang="ja-JP" altLang="en-US">
                <a:solidFill>
                  <a:srgbClr val="FF0000"/>
                </a:solidFill>
                <a:latin typeface="Consolas" panose="020B0609020204030204" pitchFamily="49" charset="0"/>
              </a:rPr>
              <a:t>git push -u origin main</a:t>
            </a:r>
          </a:p>
        </p:txBody>
      </p:sp>
      <p:sp>
        <p:nvSpPr>
          <p:cNvPr id="5" name="テキスト ボックス 4">
            <a:extLst>
              <a:ext uri="{FF2B5EF4-FFF2-40B4-BE49-F238E27FC236}">
                <a16:creationId xmlns:a16="http://schemas.microsoft.com/office/drawing/2014/main" id="{6B495E8D-F58F-458F-A70B-BE2E32DF340E}"/>
              </a:ext>
            </a:extLst>
          </p:cNvPr>
          <p:cNvSpPr txBox="1"/>
          <p:nvPr/>
        </p:nvSpPr>
        <p:spPr>
          <a:xfrm>
            <a:off x="251520" y="1196752"/>
            <a:ext cx="7071167" cy="369332"/>
          </a:xfrm>
          <a:prstGeom prst="rect">
            <a:avLst/>
          </a:prstGeom>
          <a:noFill/>
        </p:spPr>
        <p:txBody>
          <a:bodyPr wrap="none" rtlCol="0">
            <a:spAutoFit/>
          </a:bodyPr>
          <a:lstStyle/>
          <a:p>
            <a:r>
              <a:rPr lang="ja-JP" altLang="en-US"/>
              <a:t>先ほどコピーした三行を、そのまま</a:t>
            </a:r>
            <a:r>
              <a:rPr lang="en-US" altLang="ja-JP"/>
              <a:t>Git Bash</a:t>
            </a:r>
            <a:r>
              <a:rPr lang="ja-JP" altLang="en-US"/>
              <a:t>に貼り付けて実行する</a:t>
            </a:r>
            <a:endParaRPr kumimoji="1" lang="ja-JP" altLang="en-US"/>
          </a:p>
        </p:txBody>
      </p:sp>
      <p:pic>
        <p:nvPicPr>
          <p:cNvPr id="6" name="Picture 8" descr="パソコンを使う会社員のイラスト（男性・笑顔）">
            <a:extLst>
              <a:ext uri="{FF2B5EF4-FFF2-40B4-BE49-F238E27FC236}">
                <a16:creationId xmlns:a16="http://schemas.microsoft.com/office/drawing/2014/main" id="{4170C816-287D-4E6B-834D-7ECE2BC3827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71600" y="2996952"/>
            <a:ext cx="720080" cy="1045759"/>
          </a:xfrm>
          <a:prstGeom prst="rect">
            <a:avLst/>
          </a:prstGeom>
          <a:noFill/>
          <a:extLst>
            <a:ext uri="{909E8E84-426E-40DD-AFC4-6F175D3DCCD1}">
              <a14:hiddenFill xmlns:a14="http://schemas.microsoft.com/office/drawing/2010/main">
                <a:solidFill>
                  <a:srgbClr val="FFFFFF"/>
                </a:solidFill>
              </a14:hiddenFill>
            </a:ext>
          </a:extLst>
        </p:spPr>
      </p:pic>
      <p:sp>
        <p:nvSpPr>
          <p:cNvPr id="7" name="矢印: 右 6">
            <a:extLst>
              <a:ext uri="{FF2B5EF4-FFF2-40B4-BE49-F238E27FC236}">
                <a16:creationId xmlns:a16="http://schemas.microsoft.com/office/drawing/2014/main" id="{EF4E7EEF-189E-478D-A8A8-97079A102A86}"/>
              </a:ext>
            </a:extLst>
          </p:cNvPr>
          <p:cNvSpPr/>
          <p:nvPr/>
        </p:nvSpPr>
        <p:spPr>
          <a:xfrm rot="10800000" flipH="1">
            <a:off x="2987824" y="4725144"/>
            <a:ext cx="2880320" cy="64807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8" name="図 7">
            <a:extLst>
              <a:ext uri="{FF2B5EF4-FFF2-40B4-BE49-F238E27FC236}">
                <a16:creationId xmlns:a16="http://schemas.microsoft.com/office/drawing/2014/main" id="{B23FC7A6-F8E6-4EA1-9BFD-F5FC8A4660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32240" y="3814880"/>
            <a:ext cx="738048" cy="738048"/>
          </a:xfrm>
          <a:prstGeom prst="rect">
            <a:avLst/>
          </a:prstGeom>
        </p:spPr>
      </p:pic>
      <p:pic>
        <p:nvPicPr>
          <p:cNvPr id="9" name="図 8">
            <a:extLst>
              <a:ext uri="{FF2B5EF4-FFF2-40B4-BE49-F238E27FC236}">
                <a16:creationId xmlns:a16="http://schemas.microsoft.com/office/drawing/2014/main" id="{C2AB7D16-139F-458E-99F5-E6DEABAD858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44209" y="3114546"/>
            <a:ext cx="1368152" cy="560942"/>
          </a:xfrm>
          <a:prstGeom prst="rect">
            <a:avLst/>
          </a:prstGeom>
        </p:spPr>
      </p:pic>
      <p:pic>
        <p:nvPicPr>
          <p:cNvPr id="10" name="Picture 2" descr="フォルダのイラスト">
            <a:extLst>
              <a:ext uri="{FF2B5EF4-FFF2-40B4-BE49-F238E27FC236}">
                <a16:creationId xmlns:a16="http://schemas.microsoft.com/office/drawing/2014/main" id="{B00589DF-F74E-4746-960D-CDA42E387B6A}"/>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27584" y="4437112"/>
            <a:ext cx="702078" cy="587990"/>
          </a:xfrm>
          <a:prstGeom prst="rect">
            <a:avLst/>
          </a:prstGeom>
          <a:noFill/>
          <a:extLst>
            <a:ext uri="{909E8E84-426E-40DD-AFC4-6F175D3DCCD1}">
              <a14:hiddenFill xmlns:a14="http://schemas.microsoft.com/office/drawing/2010/main">
                <a:solidFill>
                  <a:srgbClr val="FFFFFF"/>
                </a:solidFill>
              </a14:hiddenFill>
            </a:ext>
          </a:extLst>
        </p:spPr>
      </p:pic>
      <p:sp>
        <p:nvSpPr>
          <p:cNvPr id="11" name="テキスト ボックス 10">
            <a:extLst>
              <a:ext uri="{FF2B5EF4-FFF2-40B4-BE49-F238E27FC236}">
                <a16:creationId xmlns:a16="http://schemas.microsoft.com/office/drawing/2014/main" id="{BF78FEDF-2F75-4EA8-AAED-F0D1554EC8B6}"/>
              </a:ext>
            </a:extLst>
          </p:cNvPr>
          <p:cNvSpPr txBox="1"/>
          <p:nvPr/>
        </p:nvSpPr>
        <p:spPr>
          <a:xfrm>
            <a:off x="827584" y="4941168"/>
            <a:ext cx="684803" cy="369332"/>
          </a:xfrm>
          <a:prstGeom prst="rect">
            <a:avLst/>
          </a:prstGeom>
          <a:noFill/>
        </p:spPr>
        <p:txBody>
          <a:bodyPr wrap="none" rtlCol="0">
            <a:spAutoFit/>
          </a:bodyPr>
          <a:lstStyle/>
          <a:p>
            <a:r>
              <a:rPr kumimoji="1" lang="en-US" altLang="ja-JP"/>
              <a:t>test2</a:t>
            </a:r>
            <a:endParaRPr kumimoji="1" lang="ja-JP" altLang="en-US" dirty="0"/>
          </a:p>
        </p:txBody>
      </p:sp>
      <p:pic>
        <p:nvPicPr>
          <p:cNvPr id="12" name="Picture 4">
            <a:extLst>
              <a:ext uri="{FF2B5EF4-FFF2-40B4-BE49-F238E27FC236}">
                <a16:creationId xmlns:a16="http://schemas.microsoft.com/office/drawing/2014/main" id="{31F2C0EC-5F71-4E47-B7A0-C0AF3AC8FA30}"/>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71600" y="4581128"/>
            <a:ext cx="360040" cy="36004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3" descr="ファイルアイコン（テキスト）">
            <a:extLst>
              <a:ext uri="{FF2B5EF4-FFF2-40B4-BE49-F238E27FC236}">
                <a16:creationId xmlns:a16="http://schemas.microsoft.com/office/drawing/2014/main" id="{30A77AFB-49BE-4277-845D-7AC83212F3B6}"/>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557189" y="5589240"/>
            <a:ext cx="552167" cy="641226"/>
          </a:xfrm>
          <a:prstGeom prst="rect">
            <a:avLst/>
          </a:prstGeom>
          <a:noFill/>
          <a:extLst>
            <a:ext uri="{909E8E84-426E-40DD-AFC4-6F175D3DCCD1}">
              <a14:hiddenFill xmlns:a14="http://schemas.microsoft.com/office/drawing/2010/main">
                <a:solidFill>
                  <a:srgbClr val="FFFFFF"/>
                </a:solidFill>
              </a14:hiddenFill>
            </a:ext>
          </a:extLst>
        </p:spPr>
      </p:pic>
      <p:sp>
        <p:nvSpPr>
          <p:cNvPr id="14" name="テキスト ボックス 13">
            <a:extLst>
              <a:ext uri="{FF2B5EF4-FFF2-40B4-BE49-F238E27FC236}">
                <a16:creationId xmlns:a16="http://schemas.microsoft.com/office/drawing/2014/main" id="{DCC69506-26D0-4A64-8A14-FBE6EB9271BE}"/>
              </a:ext>
            </a:extLst>
          </p:cNvPr>
          <p:cNvSpPr txBox="1"/>
          <p:nvPr/>
        </p:nvSpPr>
        <p:spPr>
          <a:xfrm>
            <a:off x="1403648" y="6237312"/>
            <a:ext cx="877163" cy="261610"/>
          </a:xfrm>
          <a:prstGeom prst="rect">
            <a:avLst/>
          </a:prstGeom>
          <a:noFill/>
        </p:spPr>
        <p:txBody>
          <a:bodyPr wrap="none" rtlCol="0">
            <a:spAutoFit/>
          </a:bodyPr>
          <a:lstStyle/>
          <a:p>
            <a:r>
              <a:rPr kumimoji="1" lang="en-US" altLang="ja-JP" sz="1100">
                <a:latin typeface="Consolas" panose="020B0609020204030204" pitchFamily="49" charset="0"/>
              </a:rPr>
              <a:t>README.md</a:t>
            </a:r>
            <a:endParaRPr kumimoji="1" lang="ja-JP" altLang="en-US" sz="1100">
              <a:latin typeface="Consolas" panose="020B0609020204030204" pitchFamily="49" charset="0"/>
            </a:endParaRPr>
          </a:p>
        </p:txBody>
      </p:sp>
      <p:sp>
        <p:nvSpPr>
          <p:cNvPr id="15" name="フローチャート: 磁気ディスク 14">
            <a:extLst>
              <a:ext uri="{FF2B5EF4-FFF2-40B4-BE49-F238E27FC236}">
                <a16:creationId xmlns:a16="http://schemas.microsoft.com/office/drawing/2014/main" id="{0B7BCDD6-FFE0-41E9-9355-6DC7C47CA77B}"/>
              </a:ext>
            </a:extLst>
          </p:cNvPr>
          <p:cNvSpPr/>
          <p:nvPr/>
        </p:nvSpPr>
        <p:spPr>
          <a:xfrm>
            <a:off x="913309" y="5733256"/>
            <a:ext cx="504056" cy="360040"/>
          </a:xfrm>
          <a:prstGeom prst="flowChartMagneticDisk">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100" dirty="0">
                <a:solidFill>
                  <a:schemeClr val="tx1"/>
                </a:solidFill>
                <a:latin typeface="Consolas" panose="020B0609020204030204" pitchFamily="49" charset="0"/>
              </a:rPr>
              <a:t>.git</a:t>
            </a:r>
            <a:endParaRPr kumimoji="1" lang="ja-JP" altLang="en-US" sz="1100" dirty="0">
              <a:solidFill>
                <a:schemeClr val="tx1"/>
              </a:solidFill>
              <a:latin typeface="Consolas" panose="020B0609020204030204" pitchFamily="49" charset="0"/>
            </a:endParaRPr>
          </a:p>
        </p:txBody>
      </p:sp>
      <p:cxnSp>
        <p:nvCxnSpPr>
          <p:cNvPr id="16" name="直線コネクタ 15">
            <a:extLst>
              <a:ext uri="{FF2B5EF4-FFF2-40B4-BE49-F238E27FC236}">
                <a16:creationId xmlns:a16="http://schemas.microsoft.com/office/drawing/2014/main" id="{C47102E5-1032-4CE3-A058-3960482F5BA8}"/>
              </a:ext>
            </a:extLst>
          </p:cNvPr>
          <p:cNvCxnSpPr>
            <a:stCxn id="15" idx="1"/>
            <a:endCxn id="11" idx="2"/>
          </p:cNvCxnSpPr>
          <p:nvPr/>
        </p:nvCxnSpPr>
        <p:spPr>
          <a:xfrm flipV="1">
            <a:off x="1165337" y="5310500"/>
            <a:ext cx="4649" cy="422756"/>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コネクタ: カギ線 16">
            <a:extLst>
              <a:ext uri="{FF2B5EF4-FFF2-40B4-BE49-F238E27FC236}">
                <a16:creationId xmlns:a16="http://schemas.microsoft.com/office/drawing/2014/main" id="{C26F1F0C-D3B9-457E-A400-614E2633B045}"/>
              </a:ext>
            </a:extLst>
          </p:cNvPr>
          <p:cNvCxnSpPr>
            <a:stCxn id="11" idx="2"/>
            <a:endCxn id="13" idx="0"/>
          </p:cNvCxnSpPr>
          <p:nvPr/>
        </p:nvCxnSpPr>
        <p:spPr>
          <a:xfrm rot="16200000" flipH="1">
            <a:off x="1362259" y="5118226"/>
            <a:ext cx="278740" cy="663287"/>
          </a:xfrm>
          <a:prstGeom prst="bentConnector3">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8" name="四角形: 角を丸くする 17">
            <a:extLst>
              <a:ext uri="{FF2B5EF4-FFF2-40B4-BE49-F238E27FC236}">
                <a16:creationId xmlns:a16="http://schemas.microsoft.com/office/drawing/2014/main" id="{6DA7DBF8-80BC-4691-86DB-D11DD283F2C0}"/>
              </a:ext>
            </a:extLst>
          </p:cNvPr>
          <p:cNvSpPr/>
          <p:nvPr/>
        </p:nvSpPr>
        <p:spPr>
          <a:xfrm>
            <a:off x="539552" y="4293096"/>
            <a:ext cx="2088232" cy="2160240"/>
          </a:xfrm>
          <a:prstGeom prst="round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ボックス 18">
            <a:extLst>
              <a:ext uri="{FF2B5EF4-FFF2-40B4-BE49-F238E27FC236}">
                <a16:creationId xmlns:a16="http://schemas.microsoft.com/office/drawing/2014/main" id="{4775B56C-E736-4D48-8E02-5E0CEDFDE536}"/>
              </a:ext>
            </a:extLst>
          </p:cNvPr>
          <p:cNvSpPr txBox="1"/>
          <p:nvPr/>
        </p:nvSpPr>
        <p:spPr>
          <a:xfrm>
            <a:off x="2987824" y="3789040"/>
            <a:ext cx="2954655" cy="830997"/>
          </a:xfrm>
          <a:prstGeom prst="rect">
            <a:avLst/>
          </a:prstGeom>
          <a:noFill/>
        </p:spPr>
        <p:txBody>
          <a:bodyPr wrap="none" rtlCol="0">
            <a:spAutoFit/>
          </a:bodyPr>
          <a:lstStyle/>
          <a:p>
            <a:r>
              <a:rPr kumimoji="1" lang="ja-JP" altLang="en-US" sz="2400"/>
              <a:t>リモートを登録して</a:t>
            </a:r>
            <a:endParaRPr kumimoji="1" lang="en-US" altLang="ja-JP" sz="2400"/>
          </a:p>
          <a:p>
            <a:r>
              <a:rPr lang="en-US" altLang="ja-JP" sz="2400"/>
              <a:t>git push</a:t>
            </a:r>
            <a:endParaRPr kumimoji="1" lang="ja-JP" altLang="en-US" sz="2400"/>
          </a:p>
        </p:txBody>
      </p:sp>
      <p:sp>
        <p:nvSpPr>
          <p:cNvPr id="20" name="フローチャート: 磁気ディスク 19">
            <a:extLst>
              <a:ext uri="{FF2B5EF4-FFF2-40B4-BE49-F238E27FC236}">
                <a16:creationId xmlns:a16="http://schemas.microsoft.com/office/drawing/2014/main" id="{9D59AA91-4F1D-43F2-9ACC-29DCBD1D2984}"/>
              </a:ext>
            </a:extLst>
          </p:cNvPr>
          <p:cNvSpPr/>
          <p:nvPr/>
        </p:nvSpPr>
        <p:spPr>
          <a:xfrm>
            <a:off x="6948264" y="5517232"/>
            <a:ext cx="504056" cy="360040"/>
          </a:xfrm>
          <a:prstGeom prst="flowChartMagneticDisk">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100" dirty="0">
                <a:solidFill>
                  <a:schemeClr val="tx1"/>
                </a:solidFill>
                <a:latin typeface="Consolas" panose="020B0609020204030204" pitchFamily="49" charset="0"/>
              </a:rPr>
              <a:t>.git</a:t>
            </a:r>
            <a:endParaRPr kumimoji="1" lang="ja-JP" altLang="en-US" sz="1100" dirty="0">
              <a:solidFill>
                <a:schemeClr val="tx1"/>
              </a:solidFill>
              <a:latin typeface="Consolas" panose="020B0609020204030204" pitchFamily="49" charset="0"/>
            </a:endParaRPr>
          </a:p>
        </p:txBody>
      </p:sp>
      <p:sp>
        <p:nvSpPr>
          <p:cNvPr id="21" name="四角形: 角を丸くする 20">
            <a:extLst>
              <a:ext uri="{FF2B5EF4-FFF2-40B4-BE49-F238E27FC236}">
                <a16:creationId xmlns:a16="http://schemas.microsoft.com/office/drawing/2014/main" id="{6B9E50E6-C9F2-48DF-B775-0CCC3906EFE3}"/>
              </a:ext>
            </a:extLst>
          </p:cNvPr>
          <p:cNvSpPr/>
          <p:nvPr/>
        </p:nvSpPr>
        <p:spPr>
          <a:xfrm>
            <a:off x="6732240" y="5373216"/>
            <a:ext cx="936104" cy="576064"/>
          </a:xfrm>
          <a:prstGeom prst="round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ボックス 21">
            <a:extLst>
              <a:ext uri="{FF2B5EF4-FFF2-40B4-BE49-F238E27FC236}">
                <a16:creationId xmlns:a16="http://schemas.microsoft.com/office/drawing/2014/main" id="{8D710233-E660-436A-9CF2-FF450C495850}"/>
              </a:ext>
            </a:extLst>
          </p:cNvPr>
          <p:cNvSpPr txBox="1"/>
          <p:nvPr/>
        </p:nvSpPr>
        <p:spPr>
          <a:xfrm>
            <a:off x="6300192" y="4869160"/>
            <a:ext cx="2262158" cy="369332"/>
          </a:xfrm>
          <a:prstGeom prst="rect">
            <a:avLst/>
          </a:prstGeom>
          <a:noFill/>
        </p:spPr>
        <p:txBody>
          <a:bodyPr wrap="none" rtlCol="0">
            <a:spAutoFit/>
          </a:bodyPr>
          <a:lstStyle/>
          <a:p>
            <a:pPr algn="ctr"/>
            <a:r>
              <a:rPr lang="ja-JP" altLang="en-US" dirty="0"/>
              <a:t>リモートリポジトリ</a:t>
            </a:r>
            <a:endParaRPr kumimoji="1" lang="en-US" altLang="ja-JP" dirty="0"/>
          </a:p>
        </p:txBody>
      </p:sp>
    </p:spTree>
    <p:extLst>
      <p:ext uri="{BB962C8B-B14F-4D97-AF65-F5344CB8AC3E}">
        <p14:creationId xmlns:p14="http://schemas.microsoft.com/office/powerpoint/2010/main" val="33263620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9D901A1D-C710-49D0-84EE-E619CEE9843B}"/>
              </a:ext>
            </a:extLst>
          </p:cNvPr>
          <p:cNvSpPr>
            <a:spLocks noGrp="1"/>
          </p:cNvSpPr>
          <p:nvPr>
            <p:ph type="body" sz="quarter" idx="10"/>
          </p:nvPr>
        </p:nvSpPr>
        <p:spPr/>
        <p:txBody>
          <a:bodyPr/>
          <a:lstStyle/>
          <a:p>
            <a:r>
              <a:rPr kumimoji="1" lang="ja-JP" altLang="en-US" dirty="0"/>
              <a:t>公開鍵認証</a:t>
            </a:r>
          </a:p>
        </p:txBody>
      </p:sp>
      <p:pic>
        <p:nvPicPr>
          <p:cNvPr id="4" name="図 3">
            <a:extLst>
              <a:ext uri="{FF2B5EF4-FFF2-40B4-BE49-F238E27FC236}">
                <a16:creationId xmlns:a16="http://schemas.microsoft.com/office/drawing/2014/main" id="{53C5664B-D30E-4503-A484-C8499B34D8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72200" y="3284984"/>
            <a:ext cx="1143000" cy="1143000"/>
          </a:xfrm>
          <a:prstGeom prst="rect">
            <a:avLst/>
          </a:prstGeom>
        </p:spPr>
      </p:pic>
      <p:pic>
        <p:nvPicPr>
          <p:cNvPr id="6" name="図 5">
            <a:extLst>
              <a:ext uri="{FF2B5EF4-FFF2-40B4-BE49-F238E27FC236}">
                <a16:creationId xmlns:a16="http://schemas.microsoft.com/office/drawing/2014/main" id="{F4F09ADB-05FF-4696-A3C7-E0DDE061D36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68144" y="2420888"/>
            <a:ext cx="2118829" cy="868720"/>
          </a:xfrm>
          <a:prstGeom prst="rect">
            <a:avLst/>
          </a:prstGeom>
        </p:spPr>
      </p:pic>
      <p:sp>
        <p:nvSpPr>
          <p:cNvPr id="7" name="テキスト ボックス 6">
            <a:extLst>
              <a:ext uri="{FF2B5EF4-FFF2-40B4-BE49-F238E27FC236}">
                <a16:creationId xmlns:a16="http://schemas.microsoft.com/office/drawing/2014/main" id="{209DD147-0429-436F-A134-55EA16D7E5BA}"/>
              </a:ext>
            </a:extLst>
          </p:cNvPr>
          <p:cNvSpPr txBox="1"/>
          <p:nvPr/>
        </p:nvSpPr>
        <p:spPr>
          <a:xfrm>
            <a:off x="611560" y="980728"/>
            <a:ext cx="6067687" cy="830997"/>
          </a:xfrm>
          <a:prstGeom prst="rect">
            <a:avLst/>
          </a:prstGeom>
          <a:noFill/>
        </p:spPr>
        <p:txBody>
          <a:bodyPr wrap="none" rtlCol="0">
            <a:spAutoFit/>
          </a:bodyPr>
          <a:lstStyle/>
          <a:p>
            <a:r>
              <a:rPr kumimoji="1" lang="ja-JP" altLang="en-US" sz="2400" dirty="0"/>
              <a:t>ターミナルから</a:t>
            </a:r>
            <a:r>
              <a:rPr kumimoji="1" lang="en-US" altLang="ja-JP" sz="2400" dirty="0"/>
              <a:t>GitHub</a:t>
            </a:r>
            <a:r>
              <a:rPr kumimoji="1" lang="ja-JP" altLang="en-US" sz="2400" dirty="0"/>
              <a:t>にアクセスしたい</a:t>
            </a:r>
            <a:r>
              <a:rPr lang="ja-JP" altLang="en-US" sz="2400" dirty="0"/>
              <a:t>が</a:t>
            </a:r>
            <a:endParaRPr kumimoji="1" lang="en-US" altLang="ja-JP" sz="2400" dirty="0"/>
          </a:p>
          <a:p>
            <a:r>
              <a:rPr kumimoji="1" lang="ja-JP" altLang="en-US" sz="2400" dirty="0"/>
              <a:t>他の人に勝手にアクセスされては困る</a:t>
            </a:r>
            <a:endParaRPr kumimoji="1" lang="en-US" altLang="ja-JP" sz="2400" dirty="0"/>
          </a:p>
        </p:txBody>
      </p:sp>
      <p:pic>
        <p:nvPicPr>
          <p:cNvPr id="2050" name="Picture 2" descr="ハッカーのイラスト（笑顔）">
            <a:extLst>
              <a:ext uri="{FF2B5EF4-FFF2-40B4-BE49-F238E27FC236}">
                <a16:creationId xmlns:a16="http://schemas.microsoft.com/office/drawing/2014/main" id="{99562EBD-3CBC-45DB-922A-B580ABD0F31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5696" y="4149080"/>
            <a:ext cx="1186631" cy="156135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パソコンを使う人のイラスト（男性・笑顔）">
            <a:extLst>
              <a:ext uri="{FF2B5EF4-FFF2-40B4-BE49-F238E27FC236}">
                <a16:creationId xmlns:a16="http://schemas.microsoft.com/office/drawing/2014/main" id="{9C56E061-E179-4FEF-9971-59C32A427F9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35696" y="1988840"/>
            <a:ext cx="1147763" cy="1666875"/>
          </a:xfrm>
          <a:prstGeom prst="rect">
            <a:avLst/>
          </a:prstGeom>
          <a:noFill/>
          <a:extLst>
            <a:ext uri="{909E8E84-426E-40DD-AFC4-6F175D3DCCD1}">
              <a14:hiddenFill xmlns:a14="http://schemas.microsoft.com/office/drawing/2010/main">
                <a:solidFill>
                  <a:srgbClr val="FFFFFF"/>
                </a:solidFill>
              </a14:hiddenFill>
            </a:ext>
          </a:extLst>
        </p:spPr>
      </p:pic>
      <p:sp>
        <p:nvSpPr>
          <p:cNvPr id="8" name="矢印: 左右 7">
            <a:extLst>
              <a:ext uri="{FF2B5EF4-FFF2-40B4-BE49-F238E27FC236}">
                <a16:creationId xmlns:a16="http://schemas.microsoft.com/office/drawing/2014/main" id="{DB640B69-22BE-4495-90DF-C00A43EEEA14}"/>
              </a:ext>
            </a:extLst>
          </p:cNvPr>
          <p:cNvSpPr/>
          <p:nvPr/>
        </p:nvSpPr>
        <p:spPr>
          <a:xfrm rot="900000">
            <a:off x="3292015" y="3073074"/>
            <a:ext cx="2880320" cy="504056"/>
          </a:xfrm>
          <a:prstGeom prst="lef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矢印: 左右 10">
            <a:extLst>
              <a:ext uri="{FF2B5EF4-FFF2-40B4-BE49-F238E27FC236}">
                <a16:creationId xmlns:a16="http://schemas.microsoft.com/office/drawing/2014/main" id="{48F58FCA-9E1A-4F4E-B848-D5712EDC4C2D}"/>
              </a:ext>
            </a:extLst>
          </p:cNvPr>
          <p:cNvSpPr/>
          <p:nvPr/>
        </p:nvSpPr>
        <p:spPr>
          <a:xfrm rot="20700000">
            <a:off x="3292013" y="4441225"/>
            <a:ext cx="2880320" cy="504056"/>
          </a:xfrm>
          <a:prstGeom prst="lef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054" name="Picture 6" descr="丸のマークのイラスト「○」">
            <a:extLst>
              <a:ext uri="{FF2B5EF4-FFF2-40B4-BE49-F238E27FC236}">
                <a16:creationId xmlns:a16="http://schemas.microsoft.com/office/drawing/2014/main" id="{1708141C-7920-4E8B-9C23-1FCD50F62AF9}"/>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205114" y="2774082"/>
            <a:ext cx="936104" cy="936104"/>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バツのマークのイラスト「×」">
            <a:extLst>
              <a:ext uri="{FF2B5EF4-FFF2-40B4-BE49-F238E27FC236}">
                <a16:creationId xmlns:a16="http://schemas.microsoft.com/office/drawing/2014/main" id="{B212CD70-365A-4374-9402-3FFB22E106A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67944" y="4077072"/>
            <a:ext cx="1282452" cy="1282452"/>
          </a:xfrm>
          <a:prstGeom prst="rect">
            <a:avLst/>
          </a:prstGeom>
          <a:noFill/>
          <a:extLst>
            <a:ext uri="{909E8E84-426E-40DD-AFC4-6F175D3DCCD1}">
              <a14:hiddenFill xmlns:a14="http://schemas.microsoft.com/office/drawing/2010/main">
                <a:solidFill>
                  <a:srgbClr val="FFFFFF"/>
                </a:solidFill>
              </a14:hiddenFill>
            </a:ext>
          </a:extLst>
        </p:spPr>
      </p:pic>
      <p:sp>
        <p:nvSpPr>
          <p:cNvPr id="14" name="テキスト ボックス 13">
            <a:extLst>
              <a:ext uri="{FF2B5EF4-FFF2-40B4-BE49-F238E27FC236}">
                <a16:creationId xmlns:a16="http://schemas.microsoft.com/office/drawing/2014/main" id="{75096627-0BF2-449C-A5F2-82E08CA426CD}"/>
              </a:ext>
            </a:extLst>
          </p:cNvPr>
          <p:cNvSpPr txBox="1"/>
          <p:nvPr/>
        </p:nvSpPr>
        <p:spPr>
          <a:xfrm>
            <a:off x="467544" y="5805264"/>
            <a:ext cx="7879080" cy="830997"/>
          </a:xfrm>
          <a:prstGeom prst="rect">
            <a:avLst/>
          </a:prstGeom>
          <a:noFill/>
        </p:spPr>
        <p:txBody>
          <a:bodyPr wrap="none" rtlCol="0">
            <a:spAutoFit/>
          </a:bodyPr>
          <a:lstStyle/>
          <a:p>
            <a:r>
              <a:rPr lang="ja-JP" altLang="en-US" sz="2400" dirty="0"/>
              <a:t>正当な権利を持つ人だけがアクセスできるようにしたい</a:t>
            </a:r>
            <a:endParaRPr lang="en-US" altLang="ja-JP" sz="2400" dirty="0"/>
          </a:p>
          <a:p>
            <a:r>
              <a:rPr lang="ja-JP" altLang="en-US" sz="2400" dirty="0"/>
              <a:t>→</a:t>
            </a:r>
            <a:r>
              <a:rPr lang="en-US" altLang="ja-JP" sz="2400" dirty="0"/>
              <a:t>SSH</a:t>
            </a:r>
            <a:r>
              <a:rPr lang="ja-JP" altLang="en-US" sz="2400" dirty="0"/>
              <a:t>公開鍵認証</a:t>
            </a:r>
            <a:endParaRPr kumimoji="1" lang="en-US" altLang="ja-JP" sz="2400" dirty="0"/>
          </a:p>
        </p:txBody>
      </p:sp>
    </p:spTree>
    <p:extLst>
      <p:ext uri="{BB962C8B-B14F-4D97-AF65-F5344CB8AC3E}">
        <p14:creationId xmlns:p14="http://schemas.microsoft.com/office/powerpoint/2010/main" val="28218799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9C210DDF-7460-4826-8FA0-A29E23D6590A}"/>
              </a:ext>
            </a:extLst>
          </p:cNvPr>
          <p:cNvSpPr>
            <a:spLocks noGrp="1"/>
          </p:cNvSpPr>
          <p:nvPr>
            <p:ph type="body" sz="quarter" idx="10"/>
          </p:nvPr>
        </p:nvSpPr>
        <p:spPr/>
        <p:txBody>
          <a:bodyPr/>
          <a:lstStyle/>
          <a:p>
            <a:r>
              <a:rPr kumimoji="1" lang="ja-JP" altLang="en-US"/>
              <a:t>課題</a:t>
            </a:r>
            <a:r>
              <a:rPr lang="en-US" altLang="ja-JP"/>
              <a:t>2</a:t>
            </a:r>
            <a:r>
              <a:rPr kumimoji="1" lang="en-US" altLang="ja-JP"/>
              <a:t> – </a:t>
            </a:r>
            <a:r>
              <a:rPr kumimoji="1" lang="ja-JP" altLang="en-US"/>
              <a:t>レポート課題</a:t>
            </a:r>
          </a:p>
        </p:txBody>
      </p:sp>
      <p:pic>
        <p:nvPicPr>
          <p:cNvPr id="4" name="図 3">
            <a:extLst>
              <a:ext uri="{FF2B5EF4-FFF2-40B4-BE49-F238E27FC236}">
                <a16:creationId xmlns:a16="http://schemas.microsoft.com/office/drawing/2014/main" id="{8A85D6FC-A065-4BEF-84AC-123B1D762F5C}"/>
              </a:ext>
            </a:extLst>
          </p:cNvPr>
          <p:cNvPicPr>
            <a:picLocks noChangeAspect="1"/>
          </p:cNvPicPr>
          <p:nvPr/>
        </p:nvPicPr>
        <p:blipFill>
          <a:blip r:embed="rId2"/>
          <a:stretch>
            <a:fillRect/>
          </a:stretch>
        </p:blipFill>
        <p:spPr>
          <a:xfrm>
            <a:off x="179512" y="1916832"/>
            <a:ext cx="8620141" cy="3816424"/>
          </a:xfrm>
          <a:prstGeom prst="rect">
            <a:avLst/>
          </a:prstGeom>
        </p:spPr>
      </p:pic>
      <p:sp>
        <p:nvSpPr>
          <p:cNvPr id="5" name="テキスト ボックス 4">
            <a:extLst>
              <a:ext uri="{FF2B5EF4-FFF2-40B4-BE49-F238E27FC236}">
                <a16:creationId xmlns:a16="http://schemas.microsoft.com/office/drawing/2014/main" id="{2E59C18E-653B-478C-B3F3-1B51B376586A}"/>
              </a:ext>
            </a:extLst>
          </p:cNvPr>
          <p:cNvSpPr txBox="1"/>
          <p:nvPr/>
        </p:nvSpPr>
        <p:spPr>
          <a:xfrm>
            <a:off x="179512" y="1268760"/>
            <a:ext cx="8597225" cy="369332"/>
          </a:xfrm>
          <a:prstGeom prst="rect">
            <a:avLst/>
          </a:prstGeom>
          <a:noFill/>
        </p:spPr>
        <p:txBody>
          <a:bodyPr wrap="none" rtlCol="0">
            <a:spAutoFit/>
          </a:bodyPr>
          <a:lstStyle/>
          <a:p>
            <a:r>
              <a:rPr kumimoji="1" lang="en-US" altLang="ja-JP"/>
              <a:t>push</a:t>
            </a:r>
            <a:r>
              <a:rPr kumimoji="1" lang="ja-JP" altLang="en-US"/>
              <a:t>後、</a:t>
            </a:r>
            <a:r>
              <a:rPr kumimoji="1" lang="en-US" altLang="ja-JP"/>
              <a:t>GitHub</a:t>
            </a:r>
            <a:r>
              <a:rPr kumimoji="1" lang="ja-JP" altLang="en-US"/>
              <a:t>の</a:t>
            </a:r>
            <a:r>
              <a:rPr kumimoji="1" lang="en-US" altLang="ja-JP"/>
              <a:t>test2</a:t>
            </a:r>
            <a:r>
              <a:rPr kumimoji="1" lang="ja-JP" altLang="en-US"/>
              <a:t>のページをリロードすると、以下のような画面になるはず</a:t>
            </a:r>
          </a:p>
        </p:txBody>
      </p:sp>
      <p:sp>
        <p:nvSpPr>
          <p:cNvPr id="6" name="テキスト ボックス 5">
            <a:extLst>
              <a:ext uri="{FF2B5EF4-FFF2-40B4-BE49-F238E27FC236}">
                <a16:creationId xmlns:a16="http://schemas.microsoft.com/office/drawing/2014/main" id="{BCD3DD2F-344B-435D-832C-5891AA6CCA42}"/>
              </a:ext>
            </a:extLst>
          </p:cNvPr>
          <p:cNvSpPr txBox="1"/>
          <p:nvPr/>
        </p:nvSpPr>
        <p:spPr>
          <a:xfrm>
            <a:off x="251520" y="6021288"/>
            <a:ext cx="5032147" cy="369332"/>
          </a:xfrm>
          <a:prstGeom prst="rect">
            <a:avLst/>
          </a:prstGeom>
          <a:noFill/>
        </p:spPr>
        <p:txBody>
          <a:bodyPr wrap="none" rtlCol="0">
            <a:spAutoFit/>
          </a:bodyPr>
          <a:lstStyle/>
          <a:p>
            <a:r>
              <a:rPr kumimoji="1" lang="ja-JP" altLang="en-US"/>
              <a:t>このスクリーンショットをレポートとして提出</a:t>
            </a:r>
          </a:p>
        </p:txBody>
      </p:sp>
    </p:spTree>
    <p:extLst>
      <p:ext uri="{BB962C8B-B14F-4D97-AF65-F5344CB8AC3E}">
        <p14:creationId xmlns:p14="http://schemas.microsoft.com/office/powerpoint/2010/main" val="29085807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8C97A7CA-560E-4B9D-84DD-EDF89A06F99A}"/>
              </a:ext>
            </a:extLst>
          </p:cNvPr>
          <p:cNvSpPr>
            <a:spLocks noGrp="1"/>
          </p:cNvSpPr>
          <p:nvPr>
            <p:ph type="body" sz="quarter" idx="10"/>
          </p:nvPr>
        </p:nvSpPr>
        <p:spPr/>
        <p:txBody>
          <a:bodyPr/>
          <a:lstStyle/>
          <a:p>
            <a:r>
              <a:rPr kumimoji="1" lang="ja-JP" altLang="en-US" dirty="0"/>
              <a:t>公開鍵認証</a:t>
            </a:r>
          </a:p>
        </p:txBody>
      </p:sp>
      <p:sp>
        <p:nvSpPr>
          <p:cNvPr id="3" name="テキスト ボックス 2">
            <a:extLst>
              <a:ext uri="{FF2B5EF4-FFF2-40B4-BE49-F238E27FC236}">
                <a16:creationId xmlns:a16="http://schemas.microsoft.com/office/drawing/2014/main" id="{BC12F502-5792-4B21-B21A-437C0B4C5709}"/>
              </a:ext>
            </a:extLst>
          </p:cNvPr>
          <p:cNvSpPr txBox="1"/>
          <p:nvPr/>
        </p:nvSpPr>
        <p:spPr>
          <a:xfrm>
            <a:off x="395536" y="1124744"/>
            <a:ext cx="2698175" cy="523220"/>
          </a:xfrm>
          <a:prstGeom prst="rect">
            <a:avLst/>
          </a:prstGeom>
          <a:noFill/>
        </p:spPr>
        <p:txBody>
          <a:bodyPr wrap="none" rtlCol="0">
            <a:spAutoFit/>
          </a:bodyPr>
          <a:lstStyle/>
          <a:p>
            <a:r>
              <a:rPr kumimoji="1" lang="ja-JP" altLang="en-US" sz="2800" dirty="0"/>
              <a:t>公開鍵暗号とは</a:t>
            </a:r>
          </a:p>
        </p:txBody>
      </p:sp>
      <p:sp>
        <p:nvSpPr>
          <p:cNvPr id="5" name="テキスト ボックス 4">
            <a:extLst>
              <a:ext uri="{FF2B5EF4-FFF2-40B4-BE49-F238E27FC236}">
                <a16:creationId xmlns:a16="http://schemas.microsoft.com/office/drawing/2014/main" id="{17F18E8C-CBBF-428D-B52F-01705D7A9AE7}"/>
              </a:ext>
            </a:extLst>
          </p:cNvPr>
          <p:cNvSpPr txBox="1"/>
          <p:nvPr/>
        </p:nvSpPr>
        <p:spPr>
          <a:xfrm>
            <a:off x="1043608" y="1772816"/>
            <a:ext cx="6186309" cy="369332"/>
          </a:xfrm>
          <a:prstGeom prst="rect">
            <a:avLst/>
          </a:prstGeom>
          <a:noFill/>
        </p:spPr>
        <p:txBody>
          <a:bodyPr wrap="none" rtlCol="0">
            <a:spAutoFit/>
          </a:bodyPr>
          <a:lstStyle/>
          <a:p>
            <a:r>
              <a:rPr kumimoji="1" lang="ja-JP" altLang="en-US" dirty="0"/>
              <a:t>普通の鍵：「鍵をかける」鍵と「鍵を開ける」鍵が同じ</a:t>
            </a:r>
          </a:p>
        </p:txBody>
      </p:sp>
      <p:pic>
        <p:nvPicPr>
          <p:cNvPr id="1026" name="Picture 2" descr="鍵のイラスト">
            <a:extLst>
              <a:ext uri="{FF2B5EF4-FFF2-40B4-BE49-F238E27FC236}">
                <a16:creationId xmlns:a16="http://schemas.microsoft.com/office/drawing/2014/main" id="{28DD7707-A297-4CC8-9726-0305A0B27E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3808" y="2420888"/>
            <a:ext cx="1001266" cy="100126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シンプルな南京錠のイラスト">
            <a:extLst>
              <a:ext uri="{FF2B5EF4-FFF2-40B4-BE49-F238E27FC236}">
                <a16:creationId xmlns:a16="http://schemas.microsoft.com/office/drawing/2014/main" id="{98DF0289-A6C7-4B80-BE89-E8C20816A4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2040" y="2348880"/>
            <a:ext cx="1080120" cy="1080120"/>
          </a:xfrm>
          <a:prstGeom prst="rect">
            <a:avLst/>
          </a:prstGeom>
          <a:noFill/>
          <a:extLst>
            <a:ext uri="{909E8E84-426E-40DD-AFC4-6F175D3DCCD1}">
              <a14:hiddenFill xmlns:a14="http://schemas.microsoft.com/office/drawing/2010/main">
                <a:solidFill>
                  <a:srgbClr val="FFFFFF"/>
                </a:solidFill>
              </a14:hiddenFill>
            </a:ext>
          </a:extLst>
        </p:spPr>
      </p:pic>
      <p:sp>
        <p:nvSpPr>
          <p:cNvPr id="6" name="矢印: 右 5">
            <a:extLst>
              <a:ext uri="{FF2B5EF4-FFF2-40B4-BE49-F238E27FC236}">
                <a16:creationId xmlns:a16="http://schemas.microsoft.com/office/drawing/2014/main" id="{A63E9E77-FF95-4FE4-BCEB-AFF66D10CCA2}"/>
              </a:ext>
            </a:extLst>
          </p:cNvPr>
          <p:cNvSpPr/>
          <p:nvPr/>
        </p:nvSpPr>
        <p:spPr>
          <a:xfrm>
            <a:off x="4067944" y="2564904"/>
            <a:ext cx="792088" cy="2880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矢印: 右 8">
            <a:extLst>
              <a:ext uri="{FF2B5EF4-FFF2-40B4-BE49-F238E27FC236}">
                <a16:creationId xmlns:a16="http://schemas.microsoft.com/office/drawing/2014/main" id="{0749292E-9E51-461A-8F43-F812A5D96FC0}"/>
              </a:ext>
            </a:extLst>
          </p:cNvPr>
          <p:cNvSpPr/>
          <p:nvPr/>
        </p:nvSpPr>
        <p:spPr>
          <a:xfrm>
            <a:off x="4067944" y="2996952"/>
            <a:ext cx="792088" cy="2880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ABEA8329-90F4-4B9C-B806-800B5EECF80D}"/>
              </a:ext>
            </a:extLst>
          </p:cNvPr>
          <p:cNvSpPr txBox="1"/>
          <p:nvPr/>
        </p:nvSpPr>
        <p:spPr>
          <a:xfrm>
            <a:off x="3995936" y="2204864"/>
            <a:ext cx="877163" cy="369332"/>
          </a:xfrm>
          <a:prstGeom prst="rect">
            <a:avLst/>
          </a:prstGeom>
          <a:noFill/>
        </p:spPr>
        <p:txBody>
          <a:bodyPr wrap="none" rtlCol="0">
            <a:spAutoFit/>
          </a:bodyPr>
          <a:lstStyle/>
          <a:p>
            <a:r>
              <a:rPr kumimoji="1" lang="ja-JP" altLang="en-US" dirty="0"/>
              <a:t>かける</a:t>
            </a:r>
          </a:p>
        </p:txBody>
      </p:sp>
      <p:sp>
        <p:nvSpPr>
          <p:cNvPr id="11" name="テキスト ボックス 10">
            <a:extLst>
              <a:ext uri="{FF2B5EF4-FFF2-40B4-BE49-F238E27FC236}">
                <a16:creationId xmlns:a16="http://schemas.microsoft.com/office/drawing/2014/main" id="{78E63CAB-8C5A-4593-B1CB-938DEDF92A23}"/>
              </a:ext>
            </a:extLst>
          </p:cNvPr>
          <p:cNvSpPr txBox="1"/>
          <p:nvPr/>
        </p:nvSpPr>
        <p:spPr>
          <a:xfrm>
            <a:off x="3995936" y="3356992"/>
            <a:ext cx="877163" cy="369332"/>
          </a:xfrm>
          <a:prstGeom prst="rect">
            <a:avLst/>
          </a:prstGeom>
          <a:noFill/>
        </p:spPr>
        <p:txBody>
          <a:bodyPr wrap="none" rtlCol="0">
            <a:spAutoFit/>
          </a:bodyPr>
          <a:lstStyle/>
          <a:p>
            <a:r>
              <a:rPr kumimoji="1" lang="ja-JP" altLang="en-US" dirty="0"/>
              <a:t>開ける</a:t>
            </a:r>
          </a:p>
        </p:txBody>
      </p:sp>
      <p:sp>
        <p:nvSpPr>
          <p:cNvPr id="12" name="テキスト ボックス 11">
            <a:extLst>
              <a:ext uri="{FF2B5EF4-FFF2-40B4-BE49-F238E27FC236}">
                <a16:creationId xmlns:a16="http://schemas.microsoft.com/office/drawing/2014/main" id="{7C6296CF-88E8-40CF-9E38-96384496D993}"/>
              </a:ext>
            </a:extLst>
          </p:cNvPr>
          <p:cNvSpPr txBox="1"/>
          <p:nvPr/>
        </p:nvSpPr>
        <p:spPr>
          <a:xfrm>
            <a:off x="1115616" y="3645024"/>
            <a:ext cx="6186309" cy="369332"/>
          </a:xfrm>
          <a:prstGeom prst="rect">
            <a:avLst/>
          </a:prstGeom>
          <a:noFill/>
        </p:spPr>
        <p:txBody>
          <a:bodyPr wrap="none" rtlCol="0">
            <a:spAutoFit/>
          </a:bodyPr>
          <a:lstStyle/>
          <a:p>
            <a:r>
              <a:rPr lang="ja-JP" altLang="en-US" dirty="0"/>
              <a:t>公開</a:t>
            </a:r>
            <a:r>
              <a:rPr kumimoji="1" lang="ja-JP" altLang="en-US" dirty="0"/>
              <a:t>鍵：「鍵をかける」鍵と「鍵を開ける」鍵が異なる</a:t>
            </a:r>
          </a:p>
        </p:txBody>
      </p:sp>
      <p:pic>
        <p:nvPicPr>
          <p:cNvPr id="13" name="Picture 2" descr="鍵のイラスト">
            <a:extLst>
              <a:ext uri="{FF2B5EF4-FFF2-40B4-BE49-F238E27FC236}">
                <a16:creationId xmlns:a16="http://schemas.microsoft.com/office/drawing/2014/main" id="{C9893AA3-A92A-47A8-A269-CDB5A43F18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5816" y="4365104"/>
            <a:ext cx="1001266" cy="1001266"/>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4" descr="シンプルな南京錠のイラスト">
            <a:extLst>
              <a:ext uri="{FF2B5EF4-FFF2-40B4-BE49-F238E27FC236}">
                <a16:creationId xmlns:a16="http://schemas.microsoft.com/office/drawing/2014/main" id="{E607B098-7E79-4023-BA34-610803CB53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2040" y="4221088"/>
            <a:ext cx="1080120" cy="1080120"/>
          </a:xfrm>
          <a:prstGeom prst="rect">
            <a:avLst/>
          </a:prstGeom>
          <a:noFill/>
          <a:extLst>
            <a:ext uri="{909E8E84-426E-40DD-AFC4-6F175D3DCCD1}">
              <a14:hiddenFill xmlns:a14="http://schemas.microsoft.com/office/drawing/2010/main">
                <a:solidFill>
                  <a:srgbClr val="FFFFFF"/>
                </a:solidFill>
              </a14:hiddenFill>
            </a:ext>
          </a:extLst>
        </p:spPr>
      </p:pic>
      <p:sp>
        <p:nvSpPr>
          <p:cNvPr id="15" name="矢印: 右 14">
            <a:extLst>
              <a:ext uri="{FF2B5EF4-FFF2-40B4-BE49-F238E27FC236}">
                <a16:creationId xmlns:a16="http://schemas.microsoft.com/office/drawing/2014/main" id="{F577A059-F458-440B-BBE9-77E236C7E109}"/>
              </a:ext>
            </a:extLst>
          </p:cNvPr>
          <p:cNvSpPr/>
          <p:nvPr/>
        </p:nvSpPr>
        <p:spPr>
          <a:xfrm>
            <a:off x="4067944" y="4869160"/>
            <a:ext cx="792088" cy="2880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EFD26A99-8954-4FF0-8287-77B43BCCD670}"/>
              </a:ext>
            </a:extLst>
          </p:cNvPr>
          <p:cNvSpPr txBox="1"/>
          <p:nvPr/>
        </p:nvSpPr>
        <p:spPr>
          <a:xfrm>
            <a:off x="3995936" y="4437112"/>
            <a:ext cx="877163" cy="369332"/>
          </a:xfrm>
          <a:prstGeom prst="rect">
            <a:avLst/>
          </a:prstGeom>
          <a:noFill/>
        </p:spPr>
        <p:txBody>
          <a:bodyPr wrap="none" rtlCol="0">
            <a:spAutoFit/>
          </a:bodyPr>
          <a:lstStyle/>
          <a:p>
            <a:r>
              <a:rPr kumimoji="1" lang="ja-JP" altLang="en-US" dirty="0"/>
              <a:t>かける</a:t>
            </a:r>
          </a:p>
        </p:txBody>
      </p:sp>
      <p:pic>
        <p:nvPicPr>
          <p:cNvPr id="1030" name="Picture 6" descr="家の鍵のイラスト（ディスクシリンダー）">
            <a:extLst>
              <a:ext uri="{FF2B5EF4-FFF2-40B4-BE49-F238E27FC236}">
                <a16:creationId xmlns:a16="http://schemas.microsoft.com/office/drawing/2014/main" id="{7AAB5D46-46BF-4D66-B25C-EDCD2B974A9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5816" y="5589240"/>
            <a:ext cx="864096" cy="864096"/>
          </a:xfrm>
          <a:prstGeom prst="rect">
            <a:avLst/>
          </a:prstGeom>
          <a:noFill/>
          <a:extLst>
            <a:ext uri="{909E8E84-426E-40DD-AFC4-6F175D3DCCD1}">
              <a14:hiddenFill xmlns:a14="http://schemas.microsoft.com/office/drawing/2010/main">
                <a:solidFill>
                  <a:srgbClr val="FFFFFF"/>
                </a:solidFill>
              </a14:hiddenFill>
            </a:ext>
          </a:extLst>
        </p:spPr>
      </p:pic>
      <p:sp>
        <p:nvSpPr>
          <p:cNvPr id="18" name="矢印: 右 17">
            <a:extLst>
              <a:ext uri="{FF2B5EF4-FFF2-40B4-BE49-F238E27FC236}">
                <a16:creationId xmlns:a16="http://schemas.microsoft.com/office/drawing/2014/main" id="{EC96017E-E831-4628-A6C1-549CD76A9B83}"/>
              </a:ext>
            </a:extLst>
          </p:cNvPr>
          <p:cNvSpPr/>
          <p:nvPr/>
        </p:nvSpPr>
        <p:spPr>
          <a:xfrm>
            <a:off x="4067944" y="6021288"/>
            <a:ext cx="792088" cy="2880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ボックス 18">
            <a:extLst>
              <a:ext uri="{FF2B5EF4-FFF2-40B4-BE49-F238E27FC236}">
                <a16:creationId xmlns:a16="http://schemas.microsoft.com/office/drawing/2014/main" id="{56BEF992-F1FF-4343-8364-E3E19AA2FFA6}"/>
              </a:ext>
            </a:extLst>
          </p:cNvPr>
          <p:cNvSpPr txBox="1"/>
          <p:nvPr/>
        </p:nvSpPr>
        <p:spPr>
          <a:xfrm>
            <a:off x="4067944" y="5589240"/>
            <a:ext cx="877163" cy="369332"/>
          </a:xfrm>
          <a:prstGeom prst="rect">
            <a:avLst/>
          </a:prstGeom>
          <a:noFill/>
        </p:spPr>
        <p:txBody>
          <a:bodyPr wrap="none" rtlCol="0">
            <a:spAutoFit/>
          </a:bodyPr>
          <a:lstStyle/>
          <a:p>
            <a:r>
              <a:rPr kumimoji="1" lang="ja-JP" altLang="en-US" dirty="0"/>
              <a:t>開ける</a:t>
            </a:r>
          </a:p>
        </p:txBody>
      </p:sp>
      <p:pic>
        <p:nvPicPr>
          <p:cNvPr id="20" name="Picture 4" descr="シンプルな南京錠のイラスト">
            <a:extLst>
              <a:ext uri="{FF2B5EF4-FFF2-40B4-BE49-F238E27FC236}">
                <a16:creationId xmlns:a16="http://schemas.microsoft.com/office/drawing/2014/main" id="{BA3D3DDF-A059-48A4-8C6C-36150144C7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2040" y="5445224"/>
            <a:ext cx="1080120" cy="1080120"/>
          </a:xfrm>
          <a:prstGeom prst="rect">
            <a:avLst/>
          </a:prstGeom>
          <a:noFill/>
          <a:extLst>
            <a:ext uri="{909E8E84-426E-40DD-AFC4-6F175D3DCCD1}">
              <a14:hiddenFill xmlns:a14="http://schemas.microsoft.com/office/drawing/2010/main">
                <a:solidFill>
                  <a:srgbClr val="FFFFFF"/>
                </a:solidFill>
              </a14:hiddenFill>
            </a:ext>
          </a:extLst>
        </p:spPr>
      </p:pic>
      <p:sp>
        <p:nvSpPr>
          <p:cNvPr id="8" name="左中かっこ 7">
            <a:extLst>
              <a:ext uri="{FF2B5EF4-FFF2-40B4-BE49-F238E27FC236}">
                <a16:creationId xmlns:a16="http://schemas.microsoft.com/office/drawing/2014/main" id="{11234926-6F3B-43A2-B5E6-25B03C63E8B9}"/>
              </a:ext>
            </a:extLst>
          </p:cNvPr>
          <p:cNvSpPr/>
          <p:nvPr/>
        </p:nvSpPr>
        <p:spPr>
          <a:xfrm>
            <a:off x="2483768" y="4365104"/>
            <a:ext cx="432048" cy="2088232"/>
          </a:xfrm>
          <a:prstGeom prst="leftBrac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3774DB83-9180-4F1A-95DC-2483BB2575D3}"/>
              </a:ext>
            </a:extLst>
          </p:cNvPr>
          <p:cNvSpPr txBox="1"/>
          <p:nvPr/>
        </p:nvSpPr>
        <p:spPr>
          <a:xfrm>
            <a:off x="1691680" y="5229200"/>
            <a:ext cx="646331" cy="369332"/>
          </a:xfrm>
          <a:prstGeom prst="rect">
            <a:avLst/>
          </a:prstGeom>
          <a:noFill/>
        </p:spPr>
        <p:txBody>
          <a:bodyPr wrap="none" rtlCol="0">
            <a:spAutoFit/>
          </a:bodyPr>
          <a:lstStyle/>
          <a:p>
            <a:r>
              <a:rPr kumimoji="1" lang="ja-JP" altLang="en-US" dirty="0"/>
              <a:t>ペア</a:t>
            </a:r>
          </a:p>
        </p:txBody>
      </p:sp>
    </p:spTree>
    <p:extLst>
      <p:ext uri="{BB962C8B-B14F-4D97-AF65-F5344CB8AC3E}">
        <p14:creationId xmlns:p14="http://schemas.microsoft.com/office/powerpoint/2010/main" val="1288945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F7FA6F5B-372F-416C-BD57-D5D9E857CB57}"/>
              </a:ext>
            </a:extLst>
          </p:cNvPr>
          <p:cNvSpPr>
            <a:spLocks noGrp="1"/>
          </p:cNvSpPr>
          <p:nvPr>
            <p:ph type="body" sz="quarter" idx="10"/>
          </p:nvPr>
        </p:nvSpPr>
        <p:spPr/>
        <p:txBody>
          <a:bodyPr/>
          <a:lstStyle/>
          <a:p>
            <a:r>
              <a:rPr kumimoji="1" lang="ja-JP" altLang="en-US" dirty="0"/>
              <a:t>公開鍵認証</a:t>
            </a:r>
          </a:p>
        </p:txBody>
      </p:sp>
      <p:pic>
        <p:nvPicPr>
          <p:cNvPr id="3" name="Picture 2" descr="鍵のイラスト">
            <a:extLst>
              <a:ext uri="{FF2B5EF4-FFF2-40B4-BE49-F238E27FC236}">
                <a16:creationId xmlns:a16="http://schemas.microsoft.com/office/drawing/2014/main" id="{C79B86DB-EDDB-4EAF-8E35-44CF8A3D18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680" y="1844824"/>
            <a:ext cx="785242" cy="785242"/>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6" descr="家の鍵のイラスト（ディスクシリンダー）">
            <a:extLst>
              <a:ext uri="{FF2B5EF4-FFF2-40B4-BE49-F238E27FC236}">
                <a16:creationId xmlns:a16="http://schemas.microsoft.com/office/drawing/2014/main" id="{C84090EC-3C14-4443-A8EB-0A7D82123D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1800" y="1844824"/>
            <a:ext cx="792088" cy="792088"/>
          </a:xfrm>
          <a:prstGeom prst="rect">
            <a:avLst/>
          </a:prstGeom>
          <a:noFill/>
          <a:extLst>
            <a:ext uri="{909E8E84-426E-40DD-AFC4-6F175D3DCCD1}">
              <a14:hiddenFill xmlns:a14="http://schemas.microsoft.com/office/drawing/2010/main">
                <a:solidFill>
                  <a:srgbClr val="FFFFFF"/>
                </a:solidFill>
              </a14:hiddenFill>
            </a:ext>
          </a:extLst>
        </p:spPr>
      </p:pic>
      <p:sp>
        <p:nvSpPr>
          <p:cNvPr id="5" name="テキスト ボックス 4">
            <a:extLst>
              <a:ext uri="{FF2B5EF4-FFF2-40B4-BE49-F238E27FC236}">
                <a16:creationId xmlns:a16="http://schemas.microsoft.com/office/drawing/2014/main" id="{20E9A764-6B39-4CD2-8005-8FA63782E1A2}"/>
              </a:ext>
            </a:extLst>
          </p:cNvPr>
          <p:cNvSpPr txBox="1"/>
          <p:nvPr/>
        </p:nvSpPr>
        <p:spPr>
          <a:xfrm>
            <a:off x="539552" y="1196752"/>
            <a:ext cx="3546164" cy="400110"/>
          </a:xfrm>
          <a:prstGeom prst="rect">
            <a:avLst/>
          </a:prstGeom>
          <a:noFill/>
        </p:spPr>
        <p:txBody>
          <a:bodyPr wrap="none" rtlCol="0">
            <a:spAutoFit/>
          </a:bodyPr>
          <a:lstStyle/>
          <a:p>
            <a:r>
              <a:rPr kumimoji="1" lang="en-US" altLang="ja-JP" sz="2000" dirty="0"/>
              <a:t>1. </a:t>
            </a:r>
            <a:r>
              <a:rPr kumimoji="1" lang="ja-JP" altLang="en-US" sz="2000" dirty="0"/>
              <a:t>事前に鍵のペアを作成する</a:t>
            </a:r>
          </a:p>
        </p:txBody>
      </p:sp>
      <p:sp>
        <p:nvSpPr>
          <p:cNvPr id="6" name="テキスト ボックス 5">
            <a:extLst>
              <a:ext uri="{FF2B5EF4-FFF2-40B4-BE49-F238E27FC236}">
                <a16:creationId xmlns:a16="http://schemas.microsoft.com/office/drawing/2014/main" id="{B9C5D0BE-DE61-4933-83E3-3460A7B8AC4F}"/>
              </a:ext>
            </a:extLst>
          </p:cNvPr>
          <p:cNvSpPr txBox="1"/>
          <p:nvPr/>
        </p:nvSpPr>
        <p:spPr>
          <a:xfrm>
            <a:off x="1547664" y="2708920"/>
            <a:ext cx="877163" cy="369332"/>
          </a:xfrm>
          <a:prstGeom prst="rect">
            <a:avLst/>
          </a:prstGeom>
          <a:noFill/>
        </p:spPr>
        <p:txBody>
          <a:bodyPr wrap="none" rtlCol="0">
            <a:spAutoFit/>
          </a:bodyPr>
          <a:lstStyle/>
          <a:p>
            <a:r>
              <a:rPr kumimoji="1" lang="ja-JP" altLang="en-US" dirty="0"/>
              <a:t>秘密鍵</a:t>
            </a:r>
          </a:p>
        </p:txBody>
      </p:sp>
      <p:sp>
        <p:nvSpPr>
          <p:cNvPr id="7" name="テキスト ボックス 6">
            <a:extLst>
              <a:ext uri="{FF2B5EF4-FFF2-40B4-BE49-F238E27FC236}">
                <a16:creationId xmlns:a16="http://schemas.microsoft.com/office/drawing/2014/main" id="{7A95DC0E-7603-4BF6-AFF2-F76B5AEC151C}"/>
              </a:ext>
            </a:extLst>
          </p:cNvPr>
          <p:cNvSpPr txBox="1"/>
          <p:nvPr/>
        </p:nvSpPr>
        <p:spPr>
          <a:xfrm>
            <a:off x="2699792" y="2708920"/>
            <a:ext cx="877163" cy="369332"/>
          </a:xfrm>
          <a:prstGeom prst="rect">
            <a:avLst/>
          </a:prstGeom>
          <a:noFill/>
        </p:spPr>
        <p:txBody>
          <a:bodyPr wrap="none" rtlCol="0">
            <a:spAutoFit/>
          </a:bodyPr>
          <a:lstStyle/>
          <a:p>
            <a:r>
              <a:rPr kumimoji="1" lang="ja-JP" altLang="en-US" dirty="0"/>
              <a:t>公開鍵</a:t>
            </a:r>
          </a:p>
        </p:txBody>
      </p:sp>
      <p:sp>
        <p:nvSpPr>
          <p:cNvPr id="8" name="テキスト ボックス 7">
            <a:extLst>
              <a:ext uri="{FF2B5EF4-FFF2-40B4-BE49-F238E27FC236}">
                <a16:creationId xmlns:a16="http://schemas.microsoft.com/office/drawing/2014/main" id="{EC5477F1-F7B1-4189-8BB8-87BA10BF9C17}"/>
              </a:ext>
            </a:extLst>
          </p:cNvPr>
          <p:cNvSpPr txBox="1"/>
          <p:nvPr/>
        </p:nvSpPr>
        <p:spPr>
          <a:xfrm>
            <a:off x="539552" y="3212976"/>
            <a:ext cx="4059125" cy="400110"/>
          </a:xfrm>
          <a:prstGeom prst="rect">
            <a:avLst/>
          </a:prstGeom>
          <a:noFill/>
        </p:spPr>
        <p:txBody>
          <a:bodyPr wrap="none" rtlCol="0">
            <a:spAutoFit/>
          </a:bodyPr>
          <a:lstStyle/>
          <a:p>
            <a:r>
              <a:rPr kumimoji="1" lang="en-US" altLang="ja-JP" sz="2000" dirty="0"/>
              <a:t>2. </a:t>
            </a:r>
            <a:r>
              <a:rPr kumimoji="1" lang="ja-JP" altLang="en-US" sz="2000" dirty="0"/>
              <a:t>公開鍵をサーバに登録しておく</a:t>
            </a:r>
          </a:p>
        </p:txBody>
      </p:sp>
      <p:pic>
        <p:nvPicPr>
          <p:cNvPr id="9" name="図 8">
            <a:extLst>
              <a:ext uri="{FF2B5EF4-FFF2-40B4-BE49-F238E27FC236}">
                <a16:creationId xmlns:a16="http://schemas.microsoft.com/office/drawing/2014/main" id="{544B6BA8-8ED8-4593-B912-1FE55279D7C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64288" y="4437112"/>
            <a:ext cx="1143000" cy="1143000"/>
          </a:xfrm>
          <a:prstGeom prst="rect">
            <a:avLst/>
          </a:prstGeom>
        </p:spPr>
      </p:pic>
      <p:pic>
        <p:nvPicPr>
          <p:cNvPr id="10" name="図 9">
            <a:extLst>
              <a:ext uri="{FF2B5EF4-FFF2-40B4-BE49-F238E27FC236}">
                <a16:creationId xmlns:a16="http://schemas.microsoft.com/office/drawing/2014/main" id="{18AA6BBB-0DD4-4549-9328-2655DEB84F2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660232" y="3573016"/>
            <a:ext cx="2118829" cy="868720"/>
          </a:xfrm>
          <a:prstGeom prst="rect">
            <a:avLst/>
          </a:prstGeom>
        </p:spPr>
      </p:pic>
      <p:pic>
        <p:nvPicPr>
          <p:cNvPr id="11" name="Picture 6" descr="家の鍵のイラスト（ディスクシリンダー）">
            <a:extLst>
              <a:ext uri="{FF2B5EF4-FFF2-40B4-BE49-F238E27FC236}">
                <a16:creationId xmlns:a16="http://schemas.microsoft.com/office/drawing/2014/main" id="{C92DB54D-8214-4E24-8EB4-3340F55CD8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0152" y="4221088"/>
            <a:ext cx="792088" cy="792088"/>
          </a:xfrm>
          <a:prstGeom prst="rect">
            <a:avLst/>
          </a:prstGeom>
          <a:noFill/>
          <a:extLst>
            <a:ext uri="{909E8E84-426E-40DD-AFC4-6F175D3DCCD1}">
              <a14:hiddenFill xmlns:a14="http://schemas.microsoft.com/office/drawing/2010/main">
                <a:solidFill>
                  <a:srgbClr val="FFFFFF"/>
                </a:solidFill>
              </a14:hiddenFill>
            </a:ext>
          </a:extLst>
        </p:spPr>
      </p:pic>
      <p:sp>
        <p:nvSpPr>
          <p:cNvPr id="12" name="テキスト ボックス 11">
            <a:extLst>
              <a:ext uri="{FF2B5EF4-FFF2-40B4-BE49-F238E27FC236}">
                <a16:creationId xmlns:a16="http://schemas.microsoft.com/office/drawing/2014/main" id="{395403DC-C25B-4BA5-9F49-CCF173029778}"/>
              </a:ext>
            </a:extLst>
          </p:cNvPr>
          <p:cNvSpPr txBox="1"/>
          <p:nvPr/>
        </p:nvSpPr>
        <p:spPr>
          <a:xfrm>
            <a:off x="5868144" y="5085184"/>
            <a:ext cx="877163" cy="369332"/>
          </a:xfrm>
          <a:prstGeom prst="rect">
            <a:avLst/>
          </a:prstGeom>
          <a:noFill/>
        </p:spPr>
        <p:txBody>
          <a:bodyPr wrap="none" rtlCol="0">
            <a:spAutoFit/>
          </a:bodyPr>
          <a:lstStyle/>
          <a:p>
            <a:r>
              <a:rPr kumimoji="1" lang="ja-JP" altLang="en-US" dirty="0"/>
              <a:t>公開鍵</a:t>
            </a:r>
          </a:p>
        </p:txBody>
      </p:sp>
      <p:pic>
        <p:nvPicPr>
          <p:cNvPr id="13" name="Picture 4" descr="パソコンを使う人のイラスト（男性・笑顔）">
            <a:extLst>
              <a:ext uri="{FF2B5EF4-FFF2-40B4-BE49-F238E27FC236}">
                <a16:creationId xmlns:a16="http://schemas.microsoft.com/office/drawing/2014/main" id="{D0CBAA88-96DF-47E5-8F47-63DA1D6B4B5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99592" y="4077072"/>
            <a:ext cx="1147763" cy="1666875"/>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鍵のイラスト">
            <a:extLst>
              <a:ext uri="{FF2B5EF4-FFF2-40B4-BE49-F238E27FC236}">
                <a16:creationId xmlns:a16="http://schemas.microsoft.com/office/drawing/2014/main" id="{8A011430-B050-4EFA-9A0E-8D2EDB7544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7744" y="4221088"/>
            <a:ext cx="785242" cy="785242"/>
          </a:xfrm>
          <a:prstGeom prst="rect">
            <a:avLst/>
          </a:prstGeom>
          <a:noFill/>
          <a:extLst>
            <a:ext uri="{909E8E84-426E-40DD-AFC4-6F175D3DCCD1}">
              <a14:hiddenFill xmlns:a14="http://schemas.microsoft.com/office/drawing/2010/main">
                <a:solidFill>
                  <a:srgbClr val="FFFFFF"/>
                </a:solidFill>
              </a14:hiddenFill>
            </a:ext>
          </a:extLst>
        </p:spPr>
      </p:pic>
      <p:sp>
        <p:nvSpPr>
          <p:cNvPr id="15" name="テキスト ボックス 14">
            <a:extLst>
              <a:ext uri="{FF2B5EF4-FFF2-40B4-BE49-F238E27FC236}">
                <a16:creationId xmlns:a16="http://schemas.microsoft.com/office/drawing/2014/main" id="{612D47C3-0E71-4C69-9FAD-E4B4FDEACBA3}"/>
              </a:ext>
            </a:extLst>
          </p:cNvPr>
          <p:cNvSpPr txBox="1"/>
          <p:nvPr/>
        </p:nvSpPr>
        <p:spPr>
          <a:xfrm>
            <a:off x="2123728" y="5085184"/>
            <a:ext cx="877163" cy="369332"/>
          </a:xfrm>
          <a:prstGeom prst="rect">
            <a:avLst/>
          </a:prstGeom>
          <a:noFill/>
        </p:spPr>
        <p:txBody>
          <a:bodyPr wrap="none" rtlCol="0">
            <a:spAutoFit/>
          </a:bodyPr>
          <a:lstStyle/>
          <a:p>
            <a:r>
              <a:rPr kumimoji="1" lang="ja-JP" altLang="en-US" dirty="0"/>
              <a:t>秘密鍵</a:t>
            </a:r>
          </a:p>
        </p:txBody>
      </p:sp>
    </p:spTree>
    <p:extLst>
      <p:ext uri="{BB962C8B-B14F-4D97-AF65-F5344CB8AC3E}">
        <p14:creationId xmlns:p14="http://schemas.microsoft.com/office/powerpoint/2010/main" val="35004507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A3749CE2-2DB1-47E1-8329-F4220052E52B}"/>
              </a:ext>
            </a:extLst>
          </p:cNvPr>
          <p:cNvSpPr>
            <a:spLocks noGrp="1"/>
          </p:cNvSpPr>
          <p:nvPr>
            <p:ph type="body" sz="quarter" idx="10"/>
          </p:nvPr>
        </p:nvSpPr>
        <p:spPr/>
        <p:txBody>
          <a:bodyPr/>
          <a:lstStyle/>
          <a:p>
            <a:r>
              <a:rPr kumimoji="1" lang="ja-JP" altLang="en-US" dirty="0"/>
              <a:t>公開鍵認証</a:t>
            </a:r>
          </a:p>
        </p:txBody>
      </p:sp>
      <p:sp>
        <p:nvSpPr>
          <p:cNvPr id="3" name="テキスト ボックス 2">
            <a:extLst>
              <a:ext uri="{FF2B5EF4-FFF2-40B4-BE49-F238E27FC236}">
                <a16:creationId xmlns:a16="http://schemas.microsoft.com/office/drawing/2014/main" id="{60EA6C8F-F6B0-4620-A5E8-B22A46A4D765}"/>
              </a:ext>
            </a:extLst>
          </p:cNvPr>
          <p:cNvSpPr txBox="1"/>
          <p:nvPr/>
        </p:nvSpPr>
        <p:spPr>
          <a:xfrm>
            <a:off x="539552" y="1196752"/>
            <a:ext cx="5085046" cy="400110"/>
          </a:xfrm>
          <a:prstGeom prst="rect">
            <a:avLst/>
          </a:prstGeom>
          <a:noFill/>
        </p:spPr>
        <p:txBody>
          <a:bodyPr wrap="none" rtlCol="0">
            <a:spAutoFit/>
          </a:bodyPr>
          <a:lstStyle/>
          <a:p>
            <a:r>
              <a:rPr lang="en-US" altLang="ja-JP" sz="2000" dirty="0"/>
              <a:t>3</a:t>
            </a:r>
            <a:r>
              <a:rPr kumimoji="1" lang="en-US" altLang="ja-JP" sz="2000" dirty="0"/>
              <a:t>. </a:t>
            </a:r>
            <a:r>
              <a:rPr lang="ja-JP" altLang="en-US" sz="2000" dirty="0"/>
              <a:t>秘密鍵で鍵をかけた署名をサーバへ送る</a:t>
            </a:r>
            <a:endParaRPr kumimoji="1" lang="ja-JP" altLang="en-US" sz="2000" dirty="0"/>
          </a:p>
        </p:txBody>
      </p:sp>
      <p:pic>
        <p:nvPicPr>
          <p:cNvPr id="4" name="Picture 2" descr="鍵のイラスト">
            <a:extLst>
              <a:ext uri="{FF2B5EF4-FFF2-40B4-BE49-F238E27FC236}">
                <a16:creationId xmlns:a16="http://schemas.microsoft.com/office/drawing/2014/main" id="{33B7E15A-5FFF-4DFE-B272-A1BFBD9023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2348880"/>
            <a:ext cx="1001266" cy="100126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シンプルな南京錠のイラスト">
            <a:extLst>
              <a:ext uri="{FF2B5EF4-FFF2-40B4-BE49-F238E27FC236}">
                <a16:creationId xmlns:a16="http://schemas.microsoft.com/office/drawing/2014/main" id="{58E83959-3C96-4113-B6F6-8F72206AB6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96336" y="2276872"/>
            <a:ext cx="1080120" cy="1080120"/>
          </a:xfrm>
          <a:prstGeom prst="rect">
            <a:avLst/>
          </a:prstGeom>
          <a:noFill/>
          <a:extLst>
            <a:ext uri="{909E8E84-426E-40DD-AFC4-6F175D3DCCD1}">
              <a14:hiddenFill xmlns:a14="http://schemas.microsoft.com/office/drawing/2010/main">
                <a:solidFill>
                  <a:srgbClr val="FFFFFF"/>
                </a:solidFill>
              </a14:hiddenFill>
            </a:ext>
          </a:extLst>
        </p:spPr>
      </p:pic>
      <p:sp>
        <p:nvSpPr>
          <p:cNvPr id="6" name="矢印: 右 5">
            <a:extLst>
              <a:ext uri="{FF2B5EF4-FFF2-40B4-BE49-F238E27FC236}">
                <a16:creationId xmlns:a16="http://schemas.microsoft.com/office/drawing/2014/main" id="{18B43777-A96D-4C9C-B0E7-9119E537C8F9}"/>
              </a:ext>
            </a:extLst>
          </p:cNvPr>
          <p:cNvSpPr/>
          <p:nvPr/>
        </p:nvSpPr>
        <p:spPr>
          <a:xfrm>
            <a:off x="7020272" y="2780928"/>
            <a:ext cx="576064" cy="2880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35DFF0A3-027F-40D0-9560-E2CC4ED450F0}"/>
              </a:ext>
            </a:extLst>
          </p:cNvPr>
          <p:cNvSpPr txBox="1"/>
          <p:nvPr/>
        </p:nvSpPr>
        <p:spPr>
          <a:xfrm>
            <a:off x="1115616" y="1844824"/>
            <a:ext cx="2262158" cy="369332"/>
          </a:xfrm>
          <a:prstGeom prst="rect">
            <a:avLst/>
          </a:prstGeom>
          <a:noFill/>
        </p:spPr>
        <p:txBody>
          <a:bodyPr wrap="none" rtlCol="0">
            <a:spAutoFit/>
          </a:bodyPr>
          <a:lstStyle/>
          <a:p>
            <a:r>
              <a:rPr lang="ja-JP" altLang="en-US" dirty="0"/>
              <a:t>秘密鍵で鍵</a:t>
            </a:r>
            <a:r>
              <a:rPr kumimoji="1" lang="ja-JP" altLang="en-US" dirty="0"/>
              <a:t>をかける</a:t>
            </a:r>
          </a:p>
        </p:txBody>
      </p:sp>
      <p:pic>
        <p:nvPicPr>
          <p:cNvPr id="8" name="Picture 4" descr="シンプルな南京錠のイラスト">
            <a:extLst>
              <a:ext uri="{FF2B5EF4-FFF2-40B4-BE49-F238E27FC236}">
                <a16:creationId xmlns:a16="http://schemas.microsoft.com/office/drawing/2014/main" id="{5F1D5AB9-B7F3-435B-89AF-439E11177B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95936" y="2276872"/>
            <a:ext cx="1080120" cy="1080120"/>
          </a:xfrm>
          <a:prstGeom prst="rect">
            <a:avLst/>
          </a:prstGeom>
          <a:noFill/>
          <a:extLst>
            <a:ext uri="{909E8E84-426E-40DD-AFC4-6F175D3DCCD1}">
              <a14:hiddenFill xmlns:a14="http://schemas.microsoft.com/office/drawing/2010/main">
                <a:solidFill>
                  <a:srgbClr val="FFFFFF"/>
                </a:solidFill>
              </a14:hiddenFill>
            </a:ext>
          </a:extLst>
        </p:spPr>
      </p:pic>
      <p:sp>
        <p:nvSpPr>
          <p:cNvPr id="9" name="テキスト ボックス 8">
            <a:extLst>
              <a:ext uri="{FF2B5EF4-FFF2-40B4-BE49-F238E27FC236}">
                <a16:creationId xmlns:a16="http://schemas.microsoft.com/office/drawing/2014/main" id="{43E8395C-E91F-4BCE-9275-2BD588B6460B}"/>
              </a:ext>
            </a:extLst>
          </p:cNvPr>
          <p:cNvSpPr txBox="1"/>
          <p:nvPr/>
        </p:nvSpPr>
        <p:spPr>
          <a:xfrm>
            <a:off x="3851920" y="1844824"/>
            <a:ext cx="1569660" cy="369332"/>
          </a:xfrm>
          <a:prstGeom prst="rect">
            <a:avLst/>
          </a:prstGeom>
          <a:noFill/>
        </p:spPr>
        <p:txBody>
          <a:bodyPr wrap="none" rtlCol="0">
            <a:spAutoFit/>
          </a:bodyPr>
          <a:lstStyle/>
          <a:p>
            <a:r>
              <a:rPr kumimoji="1" lang="ja-JP" altLang="en-US" dirty="0"/>
              <a:t>サーバに送る</a:t>
            </a:r>
          </a:p>
        </p:txBody>
      </p:sp>
      <p:pic>
        <p:nvPicPr>
          <p:cNvPr id="10" name="Picture 6" descr="家の鍵のイラスト（ディスクシリンダー）">
            <a:extLst>
              <a:ext uri="{FF2B5EF4-FFF2-40B4-BE49-F238E27FC236}">
                <a16:creationId xmlns:a16="http://schemas.microsoft.com/office/drawing/2014/main" id="{577C0542-E387-44FB-B35F-0592B58B903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28184" y="2492896"/>
            <a:ext cx="792088" cy="792088"/>
          </a:xfrm>
          <a:prstGeom prst="rect">
            <a:avLst/>
          </a:prstGeom>
          <a:noFill/>
          <a:extLst>
            <a:ext uri="{909E8E84-426E-40DD-AFC4-6F175D3DCCD1}">
              <a14:hiddenFill xmlns:a14="http://schemas.microsoft.com/office/drawing/2010/main">
                <a:solidFill>
                  <a:srgbClr val="FFFFFF"/>
                </a:solidFill>
              </a14:hiddenFill>
            </a:ext>
          </a:extLst>
        </p:spPr>
      </p:pic>
      <p:sp>
        <p:nvSpPr>
          <p:cNvPr id="11" name="テキスト ボックス 10">
            <a:extLst>
              <a:ext uri="{FF2B5EF4-FFF2-40B4-BE49-F238E27FC236}">
                <a16:creationId xmlns:a16="http://schemas.microsoft.com/office/drawing/2014/main" id="{5F8A3581-4DE2-4D7B-A1DC-B503C44BF925}"/>
              </a:ext>
            </a:extLst>
          </p:cNvPr>
          <p:cNvSpPr txBox="1"/>
          <p:nvPr/>
        </p:nvSpPr>
        <p:spPr>
          <a:xfrm>
            <a:off x="6588224" y="1844824"/>
            <a:ext cx="1569660" cy="369332"/>
          </a:xfrm>
          <a:prstGeom prst="rect">
            <a:avLst/>
          </a:prstGeom>
          <a:noFill/>
        </p:spPr>
        <p:txBody>
          <a:bodyPr wrap="none" rtlCol="0">
            <a:spAutoFit/>
          </a:bodyPr>
          <a:lstStyle/>
          <a:p>
            <a:r>
              <a:rPr kumimoji="1" lang="ja-JP" altLang="en-US" dirty="0"/>
              <a:t>公開鍵で開く</a:t>
            </a:r>
          </a:p>
        </p:txBody>
      </p:sp>
      <p:pic>
        <p:nvPicPr>
          <p:cNvPr id="12" name="Picture 4" descr="パソコンを使う人のイラスト（男性・笑顔）">
            <a:extLst>
              <a:ext uri="{FF2B5EF4-FFF2-40B4-BE49-F238E27FC236}">
                <a16:creationId xmlns:a16="http://schemas.microsoft.com/office/drawing/2014/main" id="{D31BF4DB-0F2A-4B78-B7AF-8BCC3E47225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15616" y="4077072"/>
            <a:ext cx="1008112" cy="146406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シンプルな南京錠のイラスト">
            <a:extLst>
              <a:ext uri="{FF2B5EF4-FFF2-40B4-BE49-F238E27FC236}">
                <a16:creationId xmlns:a16="http://schemas.microsoft.com/office/drawing/2014/main" id="{C586E202-7FEB-4169-ABF3-0FC75A187F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9752" y="2276872"/>
            <a:ext cx="1080120" cy="1080120"/>
          </a:xfrm>
          <a:prstGeom prst="rect">
            <a:avLst/>
          </a:prstGeom>
          <a:noFill/>
          <a:extLst>
            <a:ext uri="{909E8E84-426E-40DD-AFC4-6F175D3DCCD1}">
              <a14:hiddenFill xmlns:a14="http://schemas.microsoft.com/office/drawing/2010/main">
                <a:solidFill>
                  <a:srgbClr val="FFFFFF"/>
                </a:solidFill>
              </a14:hiddenFill>
            </a:ext>
          </a:extLst>
        </p:spPr>
      </p:pic>
      <p:sp>
        <p:nvSpPr>
          <p:cNvPr id="14" name="矢印: 右 13">
            <a:extLst>
              <a:ext uri="{FF2B5EF4-FFF2-40B4-BE49-F238E27FC236}">
                <a16:creationId xmlns:a16="http://schemas.microsoft.com/office/drawing/2014/main" id="{E7E6883F-C6CA-4DE3-AB65-7F1AA262B2D8}"/>
              </a:ext>
            </a:extLst>
          </p:cNvPr>
          <p:cNvSpPr/>
          <p:nvPr/>
        </p:nvSpPr>
        <p:spPr>
          <a:xfrm>
            <a:off x="1763688" y="2780928"/>
            <a:ext cx="576064" cy="2880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5" name="図 14">
            <a:extLst>
              <a:ext uri="{FF2B5EF4-FFF2-40B4-BE49-F238E27FC236}">
                <a16:creationId xmlns:a16="http://schemas.microsoft.com/office/drawing/2014/main" id="{E29A005E-6CA3-4B58-9460-082BDF763C0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020272" y="4437112"/>
            <a:ext cx="1143000" cy="1143000"/>
          </a:xfrm>
          <a:prstGeom prst="rect">
            <a:avLst/>
          </a:prstGeom>
        </p:spPr>
      </p:pic>
      <p:pic>
        <p:nvPicPr>
          <p:cNvPr id="16" name="図 15">
            <a:extLst>
              <a:ext uri="{FF2B5EF4-FFF2-40B4-BE49-F238E27FC236}">
                <a16:creationId xmlns:a16="http://schemas.microsoft.com/office/drawing/2014/main" id="{813C7D26-998F-4BAC-A257-FBD084492BE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516216" y="3573016"/>
            <a:ext cx="2118829" cy="868720"/>
          </a:xfrm>
          <a:prstGeom prst="rect">
            <a:avLst/>
          </a:prstGeom>
        </p:spPr>
      </p:pic>
      <p:sp>
        <p:nvSpPr>
          <p:cNvPr id="17" name="テキスト ボックス 16">
            <a:extLst>
              <a:ext uri="{FF2B5EF4-FFF2-40B4-BE49-F238E27FC236}">
                <a16:creationId xmlns:a16="http://schemas.microsoft.com/office/drawing/2014/main" id="{9BC3E88B-9EAC-4EFD-AB22-6AE1B5006CCB}"/>
              </a:ext>
            </a:extLst>
          </p:cNvPr>
          <p:cNvSpPr txBox="1"/>
          <p:nvPr/>
        </p:nvSpPr>
        <p:spPr>
          <a:xfrm>
            <a:off x="1547664" y="5733256"/>
            <a:ext cx="5493812" cy="923330"/>
          </a:xfrm>
          <a:prstGeom prst="rect">
            <a:avLst/>
          </a:prstGeom>
          <a:noFill/>
        </p:spPr>
        <p:txBody>
          <a:bodyPr wrap="none" rtlCol="0">
            <a:spAutoFit/>
          </a:bodyPr>
          <a:lstStyle/>
          <a:p>
            <a:r>
              <a:rPr kumimoji="1" lang="ja-JP" altLang="en-US" dirty="0"/>
              <a:t>事前に登録してあった公開鍵で開けることができた</a:t>
            </a:r>
            <a:endParaRPr kumimoji="1" lang="en-US" altLang="ja-JP" dirty="0"/>
          </a:p>
          <a:p>
            <a:r>
              <a:rPr lang="ja-JP" altLang="en-US" dirty="0"/>
              <a:t>→データを送ってきた人は秘密鍵を持っている人だ</a:t>
            </a:r>
            <a:endParaRPr lang="en-US" altLang="ja-JP" dirty="0"/>
          </a:p>
          <a:p>
            <a:r>
              <a:rPr kumimoji="1" lang="ja-JP" altLang="en-US" dirty="0"/>
              <a:t>→アクセスする権利がある人である</a:t>
            </a:r>
            <a:r>
              <a:rPr kumimoji="1" lang="en-US" altLang="ja-JP" dirty="0"/>
              <a:t>(</a:t>
            </a:r>
            <a:r>
              <a:rPr kumimoji="1" lang="ja-JP" altLang="en-US" dirty="0"/>
              <a:t>認証</a:t>
            </a:r>
            <a:r>
              <a:rPr kumimoji="1" lang="en-US" altLang="ja-JP" dirty="0"/>
              <a:t>)</a:t>
            </a:r>
            <a:endParaRPr kumimoji="1" lang="ja-JP" altLang="en-US" dirty="0"/>
          </a:p>
        </p:txBody>
      </p:sp>
    </p:spTree>
    <p:extLst>
      <p:ext uri="{BB962C8B-B14F-4D97-AF65-F5344CB8AC3E}">
        <p14:creationId xmlns:p14="http://schemas.microsoft.com/office/powerpoint/2010/main" val="17082624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6B0B2E08-2322-4621-96D8-09F280581721}"/>
              </a:ext>
            </a:extLst>
          </p:cNvPr>
          <p:cNvSpPr>
            <a:spLocks noGrp="1"/>
          </p:cNvSpPr>
          <p:nvPr>
            <p:ph type="body" sz="quarter" idx="10"/>
          </p:nvPr>
        </p:nvSpPr>
        <p:spPr/>
        <p:txBody>
          <a:bodyPr/>
          <a:lstStyle/>
          <a:p>
            <a:r>
              <a:rPr kumimoji="1" lang="ja-JP" altLang="en-US" dirty="0"/>
              <a:t>課題</a:t>
            </a:r>
            <a:r>
              <a:rPr kumimoji="1" lang="en-US" altLang="ja-JP" dirty="0"/>
              <a:t>1 – Step 1</a:t>
            </a:r>
            <a:endParaRPr kumimoji="1" lang="ja-JP" altLang="en-US" dirty="0"/>
          </a:p>
        </p:txBody>
      </p:sp>
      <p:pic>
        <p:nvPicPr>
          <p:cNvPr id="8" name="図 7">
            <a:extLst>
              <a:ext uri="{FF2B5EF4-FFF2-40B4-BE49-F238E27FC236}">
                <a16:creationId xmlns:a16="http://schemas.microsoft.com/office/drawing/2014/main" id="{6A3157A1-DA66-47F9-9DA8-AE056AF0CE79}"/>
              </a:ext>
            </a:extLst>
          </p:cNvPr>
          <p:cNvPicPr>
            <a:picLocks noChangeAspect="1"/>
          </p:cNvPicPr>
          <p:nvPr/>
        </p:nvPicPr>
        <p:blipFill>
          <a:blip r:embed="rId2"/>
          <a:stretch>
            <a:fillRect/>
          </a:stretch>
        </p:blipFill>
        <p:spPr>
          <a:xfrm>
            <a:off x="323528" y="1772816"/>
            <a:ext cx="7920880" cy="4798426"/>
          </a:xfrm>
          <a:prstGeom prst="rect">
            <a:avLst/>
          </a:prstGeom>
        </p:spPr>
      </p:pic>
      <p:sp>
        <p:nvSpPr>
          <p:cNvPr id="9" name="テキスト ボックス 8">
            <a:extLst>
              <a:ext uri="{FF2B5EF4-FFF2-40B4-BE49-F238E27FC236}">
                <a16:creationId xmlns:a16="http://schemas.microsoft.com/office/drawing/2014/main" id="{73002C78-8EA9-4928-BD9F-E8A62CF1C801}"/>
              </a:ext>
            </a:extLst>
          </p:cNvPr>
          <p:cNvSpPr txBox="1"/>
          <p:nvPr/>
        </p:nvSpPr>
        <p:spPr>
          <a:xfrm>
            <a:off x="323528" y="1196752"/>
            <a:ext cx="4455066" cy="369332"/>
          </a:xfrm>
          <a:prstGeom prst="rect">
            <a:avLst/>
          </a:prstGeom>
          <a:noFill/>
        </p:spPr>
        <p:txBody>
          <a:bodyPr wrap="none" rtlCol="0">
            <a:spAutoFit/>
          </a:bodyPr>
          <a:lstStyle/>
          <a:p>
            <a:r>
              <a:rPr kumimoji="1" lang="en-US" altLang="ja-JP" dirty="0"/>
              <a:t>GitHub</a:t>
            </a:r>
            <a:r>
              <a:rPr kumimoji="1" lang="ja-JP" altLang="en-US" dirty="0"/>
              <a:t>にアクセスして「</a:t>
            </a:r>
            <a:r>
              <a:rPr kumimoji="1" lang="en-US" altLang="ja-JP" dirty="0"/>
              <a:t>Sign up</a:t>
            </a:r>
            <a:r>
              <a:rPr kumimoji="1" lang="ja-JP" altLang="en-US" dirty="0"/>
              <a:t>」を選ぶ</a:t>
            </a:r>
          </a:p>
        </p:txBody>
      </p:sp>
      <p:sp>
        <p:nvSpPr>
          <p:cNvPr id="13" name="四角形: 角を丸くする 12">
            <a:extLst>
              <a:ext uri="{FF2B5EF4-FFF2-40B4-BE49-F238E27FC236}">
                <a16:creationId xmlns:a16="http://schemas.microsoft.com/office/drawing/2014/main" id="{A44656BD-D70A-4A25-868C-F048A5682C2A}"/>
              </a:ext>
            </a:extLst>
          </p:cNvPr>
          <p:cNvSpPr/>
          <p:nvPr/>
        </p:nvSpPr>
        <p:spPr>
          <a:xfrm>
            <a:off x="7596336" y="1772816"/>
            <a:ext cx="648072" cy="432048"/>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 name="コネクタ: カギ線 15">
            <a:extLst>
              <a:ext uri="{FF2B5EF4-FFF2-40B4-BE49-F238E27FC236}">
                <a16:creationId xmlns:a16="http://schemas.microsoft.com/office/drawing/2014/main" id="{828B939A-6E99-4955-B674-55C82553448F}"/>
              </a:ext>
            </a:extLst>
          </p:cNvPr>
          <p:cNvCxnSpPr>
            <a:stCxn id="9" idx="3"/>
            <a:endCxn id="13" idx="0"/>
          </p:cNvCxnSpPr>
          <p:nvPr/>
        </p:nvCxnSpPr>
        <p:spPr>
          <a:xfrm>
            <a:off x="4778594" y="1381418"/>
            <a:ext cx="3141778" cy="391398"/>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80655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D1CCA7F-1D68-400B-A6E7-2A7F6D0E3A03}"/>
              </a:ext>
            </a:extLst>
          </p:cNvPr>
          <p:cNvSpPr>
            <a:spLocks noGrp="1"/>
          </p:cNvSpPr>
          <p:nvPr>
            <p:ph type="body" sz="quarter" idx="10"/>
          </p:nvPr>
        </p:nvSpPr>
        <p:spPr/>
        <p:txBody>
          <a:bodyPr/>
          <a:lstStyle/>
          <a:p>
            <a:r>
              <a:rPr kumimoji="1" lang="ja-JP" altLang="en-US" dirty="0"/>
              <a:t>課題</a:t>
            </a:r>
            <a:r>
              <a:rPr kumimoji="1" lang="en-US" altLang="ja-JP" dirty="0"/>
              <a:t>1 – Step 1</a:t>
            </a:r>
            <a:endParaRPr kumimoji="1" lang="ja-JP" altLang="en-US" dirty="0"/>
          </a:p>
        </p:txBody>
      </p:sp>
      <p:pic>
        <p:nvPicPr>
          <p:cNvPr id="4" name="図 3">
            <a:extLst>
              <a:ext uri="{FF2B5EF4-FFF2-40B4-BE49-F238E27FC236}">
                <a16:creationId xmlns:a16="http://schemas.microsoft.com/office/drawing/2014/main" id="{6B00CF13-C948-4B57-A8B7-FDA6290FCCD0}"/>
              </a:ext>
            </a:extLst>
          </p:cNvPr>
          <p:cNvPicPr>
            <a:picLocks noChangeAspect="1"/>
          </p:cNvPicPr>
          <p:nvPr/>
        </p:nvPicPr>
        <p:blipFill>
          <a:blip r:embed="rId2"/>
          <a:stretch>
            <a:fillRect/>
          </a:stretch>
        </p:blipFill>
        <p:spPr>
          <a:xfrm>
            <a:off x="611560" y="2420888"/>
            <a:ext cx="8100392" cy="2380811"/>
          </a:xfrm>
          <a:prstGeom prst="rect">
            <a:avLst/>
          </a:prstGeom>
        </p:spPr>
      </p:pic>
      <p:sp>
        <p:nvSpPr>
          <p:cNvPr id="5" name="テキスト ボックス 4">
            <a:extLst>
              <a:ext uri="{FF2B5EF4-FFF2-40B4-BE49-F238E27FC236}">
                <a16:creationId xmlns:a16="http://schemas.microsoft.com/office/drawing/2014/main" id="{111552F1-F97B-4F1A-A5C1-DB9A19AFDB2A}"/>
              </a:ext>
            </a:extLst>
          </p:cNvPr>
          <p:cNvSpPr txBox="1"/>
          <p:nvPr/>
        </p:nvSpPr>
        <p:spPr>
          <a:xfrm>
            <a:off x="467544" y="980728"/>
            <a:ext cx="3647152" cy="1200329"/>
          </a:xfrm>
          <a:prstGeom prst="rect">
            <a:avLst/>
          </a:prstGeom>
          <a:noFill/>
        </p:spPr>
        <p:txBody>
          <a:bodyPr wrap="none" rtlCol="0">
            <a:spAutoFit/>
          </a:bodyPr>
          <a:lstStyle/>
          <a:p>
            <a:pPr marL="285750" indent="-285750">
              <a:buFont typeface="Arial" panose="020B0604020202020204" pitchFamily="34" charset="0"/>
              <a:buChar char="•"/>
            </a:pPr>
            <a:r>
              <a:rPr kumimoji="1" lang="ja-JP" altLang="en-US" dirty="0"/>
              <a:t>メールアドレス</a:t>
            </a:r>
            <a:endParaRPr kumimoji="1" lang="en-US" altLang="ja-JP" dirty="0"/>
          </a:p>
          <a:p>
            <a:pPr marL="285750" indent="-285750">
              <a:buFont typeface="Arial" panose="020B0604020202020204" pitchFamily="34" charset="0"/>
              <a:buChar char="•"/>
            </a:pPr>
            <a:r>
              <a:rPr lang="ja-JP" altLang="en-US" dirty="0"/>
              <a:t>パスワード</a:t>
            </a:r>
            <a:endParaRPr lang="en-US" altLang="ja-JP" dirty="0"/>
          </a:p>
          <a:p>
            <a:pPr marL="285750" indent="-285750">
              <a:buFont typeface="Arial" panose="020B0604020202020204" pitchFamily="34" charset="0"/>
              <a:buChar char="•"/>
            </a:pPr>
            <a:r>
              <a:rPr kumimoji="1" lang="ja-JP" altLang="en-US" dirty="0"/>
              <a:t>アカウント</a:t>
            </a:r>
            <a:r>
              <a:rPr lang="ja-JP" altLang="en-US" dirty="0"/>
              <a:t>名</a:t>
            </a:r>
            <a:endParaRPr lang="en-US" altLang="ja-JP" dirty="0"/>
          </a:p>
          <a:p>
            <a:r>
              <a:rPr lang="ja-JP" altLang="en-US" dirty="0"/>
              <a:t>等を聞かれるので、順番に答える</a:t>
            </a:r>
            <a:endParaRPr lang="en-US" altLang="ja-JP" dirty="0"/>
          </a:p>
        </p:txBody>
      </p:sp>
      <p:sp>
        <p:nvSpPr>
          <p:cNvPr id="6" name="テキスト ボックス 5">
            <a:extLst>
              <a:ext uri="{FF2B5EF4-FFF2-40B4-BE49-F238E27FC236}">
                <a16:creationId xmlns:a16="http://schemas.microsoft.com/office/drawing/2014/main" id="{178F1BE2-2F66-4615-98BE-BBE6FB67FB6A}"/>
              </a:ext>
            </a:extLst>
          </p:cNvPr>
          <p:cNvSpPr txBox="1"/>
          <p:nvPr/>
        </p:nvSpPr>
        <p:spPr>
          <a:xfrm>
            <a:off x="539552" y="5085184"/>
            <a:ext cx="7686720" cy="646331"/>
          </a:xfrm>
          <a:prstGeom prst="rect">
            <a:avLst/>
          </a:prstGeom>
          <a:noFill/>
        </p:spPr>
        <p:txBody>
          <a:bodyPr wrap="none" rtlCol="0">
            <a:spAutoFit/>
          </a:bodyPr>
          <a:lstStyle/>
          <a:p>
            <a:r>
              <a:rPr lang="ja-JP" altLang="en-US" dirty="0"/>
              <a:t>「</a:t>
            </a:r>
            <a:r>
              <a:rPr lang="en-US" altLang="ja-JP" dirty="0"/>
              <a:t>Learn Git and GitHub without any code!</a:t>
            </a:r>
            <a:r>
              <a:rPr lang="ja-JP" altLang="en-US" dirty="0"/>
              <a:t>」という画面が出たら登録完了</a:t>
            </a:r>
            <a:endParaRPr lang="en-US" altLang="ja-JP" dirty="0"/>
          </a:p>
          <a:p>
            <a:r>
              <a:rPr kumimoji="1" lang="ja-JP" altLang="en-US" dirty="0">
                <a:solidFill>
                  <a:srgbClr val="FF0000"/>
                </a:solidFill>
              </a:rPr>
              <a:t>ブラウザをまだ閉じない事</a:t>
            </a:r>
          </a:p>
        </p:txBody>
      </p:sp>
    </p:spTree>
    <p:extLst>
      <p:ext uri="{BB962C8B-B14F-4D97-AF65-F5344CB8AC3E}">
        <p14:creationId xmlns:p14="http://schemas.microsoft.com/office/powerpoint/2010/main" val="34255692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4BF958E-8031-45CD-B53F-3F80FFCA1259}"/>
              </a:ext>
            </a:extLst>
          </p:cNvPr>
          <p:cNvSpPr>
            <a:spLocks noGrp="1"/>
          </p:cNvSpPr>
          <p:nvPr>
            <p:ph type="body" sz="quarter" idx="10"/>
          </p:nvPr>
        </p:nvSpPr>
        <p:spPr/>
        <p:txBody>
          <a:bodyPr/>
          <a:lstStyle/>
          <a:p>
            <a:r>
              <a:rPr kumimoji="1" lang="ja-JP" altLang="en-US" dirty="0"/>
              <a:t>課題</a:t>
            </a:r>
            <a:r>
              <a:rPr kumimoji="1" lang="en-US" altLang="ja-JP" dirty="0"/>
              <a:t>1 – Step 2</a:t>
            </a:r>
            <a:endParaRPr kumimoji="1" lang="ja-JP" altLang="en-US" dirty="0"/>
          </a:p>
        </p:txBody>
      </p:sp>
      <p:sp>
        <p:nvSpPr>
          <p:cNvPr id="5" name="テキスト ボックス 4">
            <a:extLst>
              <a:ext uri="{FF2B5EF4-FFF2-40B4-BE49-F238E27FC236}">
                <a16:creationId xmlns:a16="http://schemas.microsoft.com/office/drawing/2014/main" id="{10AA060E-244F-4079-846E-64EAB8281119}"/>
              </a:ext>
            </a:extLst>
          </p:cNvPr>
          <p:cNvSpPr txBox="1"/>
          <p:nvPr/>
        </p:nvSpPr>
        <p:spPr>
          <a:xfrm>
            <a:off x="323528" y="1124744"/>
            <a:ext cx="2698175" cy="523220"/>
          </a:xfrm>
          <a:prstGeom prst="rect">
            <a:avLst/>
          </a:prstGeom>
          <a:noFill/>
        </p:spPr>
        <p:txBody>
          <a:bodyPr wrap="none" rtlCol="0">
            <a:spAutoFit/>
          </a:bodyPr>
          <a:lstStyle/>
          <a:p>
            <a:r>
              <a:rPr kumimoji="1" lang="ja-JP" altLang="en-US" sz="2800" dirty="0"/>
              <a:t>鍵の</a:t>
            </a:r>
            <a:r>
              <a:rPr lang="ja-JP" altLang="en-US" sz="2800" dirty="0"/>
              <a:t>ペアの</a:t>
            </a:r>
            <a:r>
              <a:rPr kumimoji="1" lang="ja-JP" altLang="en-US" sz="2800" dirty="0"/>
              <a:t>作成</a:t>
            </a:r>
          </a:p>
        </p:txBody>
      </p:sp>
      <p:sp>
        <p:nvSpPr>
          <p:cNvPr id="6" name="テキスト ボックス 5">
            <a:extLst>
              <a:ext uri="{FF2B5EF4-FFF2-40B4-BE49-F238E27FC236}">
                <a16:creationId xmlns:a16="http://schemas.microsoft.com/office/drawing/2014/main" id="{88AA63EC-1F7C-4501-8280-1B7D337413AC}"/>
              </a:ext>
            </a:extLst>
          </p:cNvPr>
          <p:cNvSpPr txBox="1"/>
          <p:nvPr/>
        </p:nvSpPr>
        <p:spPr>
          <a:xfrm>
            <a:off x="467544" y="1772816"/>
            <a:ext cx="1883849" cy="830997"/>
          </a:xfrm>
          <a:prstGeom prst="rect">
            <a:avLst/>
          </a:prstGeom>
          <a:noFill/>
          <a:ln>
            <a:solidFill>
              <a:schemeClr val="tx1"/>
            </a:solidFill>
          </a:ln>
        </p:spPr>
        <p:txBody>
          <a:bodyPr wrap="none" rtlCol="0">
            <a:spAutoFit/>
          </a:bodyPr>
          <a:lstStyle/>
          <a:p>
            <a:r>
              <a:rPr kumimoji="1" lang="en-US" altLang="ja-JP" sz="2400" dirty="0">
                <a:latin typeface="Consolas" panose="020B0609020204030204" pitchFamily="49" charset="0"/>
              </a:rPr>
              <a:t>cd</a:t>
            </a:r>
          </a:p>
          <a:p>
            <a:r>
              <a:rPr lang="en-US" altLang="ja-JP" sz="2400" dirty="0" err="1">
                <a:latin typeface="Consolas" panose="020B0609020204030204" pitchFamily="49" charset="0"/>
              </a:rPr>
              <a:t>ssh</a:t>
            </a:r>
            <a:r>
              <a:rPr lang="en-US" altLang="ja-JP" sz="2400" dirty="0">
                <a:latin typeface="Consolas" panose="020B0609020204030204" pitchFamily="49" charset="0"/>
              </a:rPr>
              <a:t>-keygen</a:t>
            </a:r>
            <a:endParaRPr kumimoji="1" lang="ja-JP" altLang="en-US" sz="2400" dirty="0">
              <a:latin typeface="Consolas" panose="020B0609020204030204" pitchFamily="49" charset="0"/>
            </a:endParaRPr>
          </a:p>
        </p:txBody>
      </p:sp>
      <p:sp>
        <p:nvSpPr>
          <p:cNvPr id="9" name="テキスト ボックス 8">
            <a:extLst>
              <a:ext uri="{FF2B5EF4-FFF2-40B4-BE49-F238E27FC236}">
                <a16:creationId xmlns:a16="http://schemas.microsoft.com/office/drawing/2014/main" id="{7E586FFF-C9EA-42B6-A219-2A3AC03EDCB6}"/>
              </a:ext>
            </a:extLst>
          </p:cNvPr>
          <p:cNvSpPr txBox="1"/>
          <p:nvPr/>
        </p:nvSpPr>
        <p:spPr>
          <a:xfrm>
            <a:off x="2555776" y="2204864"/>
            <a:ext cx="2031325" cy="369332"/>
          </a:xfrm>
          <a:prstGeom prst="rect">
            <a:avLst/>
          </a:prstGeom>
          <a:noFill/>
        </p:spPr>
        <p:txBody>
          <a:bodyPr wrap="none" rtlCol="0">
            <a:spAutoFit/>
          </a:bodyPr>
          <a:lstStyle/>
          <a:p>
            <a:r>
              <a:rPr lang="ja-JP" altLang="en-US" dirty="0"/>
              <a:t>鍵を作るコマンド</a:t>
            </a:r>
            <a:endParaRPr kumimoji="1" lang="ja-JP" altLang="en-US" dirty="0"/>
          </a:p>
        </p:txBody>
      </p:sp>
      <p:sp>
        <p:nvSpPr>
          <p:cNvPr id="10" name="テキスト ボックス 9">
            <a:extLst>
              <a:ext uri="{FF2B5EF4-FFF2-40B4-BE49-F238E27FC236}">
                <a16:creationId xmlns:a16="http://schemas.microsoft.com/office/drawing/2014/main" id="{1A4A456E-5CF7-45CA-A44A-1962FC11C332}"/>
              </a:ext>
            </a:extLst>
          </p:cNvPr>
          <p:cNvSpPr txBox="1"/>
          <p:nvPr/>
        </p:nvSpPr>
        <p:spPr>
          <a:xfrm>
            <a:off x="755576" y="3573016"/>
            <a:ext cx="7656263" cy="1477328"/>
          </a:xfrm>
          <a:prstGeom prst="rect">
            <a:avLst/>
          </a:prstGeom>
          <a:noFill/>
          <a:ln>
            <a:solidFill>
              <a:schemeClr val="tx1"/>
            </a:solidFill>
          </a:ln>
        </p:spPr>
        <p:txBody>
          <a:bodyPr wrap="none" rtlCol="0">
            <a:spAutoFit/>
          </a:bodyPr>
          <a:lstStyle/>
          <a:p>
            <a:r>
              <a:rPr kumimoji="1" lang="en-US" altLang="ja-JP" dirty="0">
                <a:latin typeface="Consolas" panose="020B0609020204030204" pitchFamily="49" charset="0"/>
              </a:rPr>
              <a:t>Generating public/private </a:t>
            </a:r>
            <a:r>
              <a:rPr kumimoji="1" lang="en-US" altLang="ja-JP" dirty="0" err="1">
                <a:latin typeface="Consolas" panose="020B0609020204030204" pitchFamily="49" charset="0"/>
              </a:rPr>
              <a:t>rsa</a:t>
            </a:r>
            <a:r>
              <a:rPr kumimoji="1" lang="en-US" altLang="ja-JP" dirty="0">
                <a:latin typeface="Consolas" panose="020B0609020204030204" pitchFamily="49" charset="0"/>
              </a:rPr>
              <a:t> key pair.</a:t>
            </a:r>
          </a:p>
          <a:p>
            <a:r>
              <a:rPr kumimoji="1" lang="en-US" altLang="ja-JP" dirty="0">
                <a:latin typeface="Consolas" panose="020B0609020204030204" pitchFamily="49" charset="0"/>
              </a:rPr>
              <a:t>Enter file in which to save the key (/path/to/.</a:t>
            </a:r>
            <a:r>
              <a:rPr kumimoji="1" lang="en-US" altLang="ja-JP" dirty="0" err="1">
                <a:latin typeface="Consolas" panose="020B0609020204030204" pitchFamily="49" charset="0"/>
              </a:rPr>
              <a:t>ssh</a:t>
            </a:r>
            <a:r>
              <a:rPr kumimoji="1" lang="en-US" altLang="ja-JP" dirty="0">
                <a:latin typeface="Consolas" panose="020B0609020204030204" pitchFamily="49" charset="0"/>
              </a:rPr>
              <a:t>/</a:t>
            </a:r>
            <a:r>
              <a:rPr kumimoji="1" lang="en-US" altLang="ja-JP" dirty="0" err="1">
                <a:latin typeface="Consolas" panose="020B0609020204030204" pitchFamily="49" charset="0"/>
              </a:rPr>
              <a:t>id_rsa</a:t>
            </a:r>
            <a:r>
              <a:rPr kumimoji="1" lang="en-US" altLang="ja-JP" dirty="0">
                <a:latin typeface="Consolas" panose="020B0609020204030204" pitchFamily="49" charset="0"/>
              </a:rPr>
              <a:t>):</a:t>
            </a:r>
          </a:p>
          <a:p>
            <a:r>
              <a:rPr kumimoji="1" lang="en-US" altLang="ja-JP" dirty="0">
                <a:latin typeface="Consolas" panose="020B0609020204030204" pitchFamily="49" charset="0"/>
              </a:rPr>
              <a:t>Created directory '/c/Users/watanabe/.</a:t>
            </a:r>
            <a:r>
              <a:rPr kumimoji="1" lang="en-US" altLang="ja-JP" dirty="0" err="1">
                <a:latin typeface="Consolas" panose="020B0609020204030204" pitchFamily="49" charset="0"/>
              </a:rPr>
              <a:t>ssh</a:t>
            </a:r>
            <a:r>
              <a:rPr kumimoji="1" lang="en-US" altLang="ja-JP" dirty="0">
                <a:latin typeface="Consolas" panose="020B0609020204030204" pitchFamily="49" charset="0"/>
              </a:rPr>
              <a:t>'.</a:t>
            </a:r>
          </a:p>
          <a:p>
            <a:r>
              <a:rPr kumimoji="1" lang="en-US" altLang="ja-JP" dirty="0">
                <a:latin typeface="Consolas" panose="020B0609020204030204" pitchFamily="49" charset="0"/>
              </a:rPr>
              <a:t>Enter passphrase (empty for no passphrase):</a:t>
            </a:r>
          </a:p>
          <a:p>
            <a:r>
              <a:rPr kumimoji="1" lang="en-US" altLang="ja-JP" dirty="0">
                <a:latin typeface="Consolas" panose="020B0609020204030204" pitchFamily="49" charset="0"/>
              </a:rPr>
              <a:t>Enter same passphrase again: </a:t>
            </a:r>
          </a:p>
        </p:txBody>
      </p:sp>
      <p:sp>
        <p:nvSpPr>
          <p:cNvPr id="11" name="テキスト ボックス 10">
            <a:extLst>
              <a:ext uri="{FF2B5EF4-FFF2-40B4-BE49-F238E27FC236}">
                <a16:creationId xmlns:a16="http://schemas.microsoft.com/office/drawing/2014/main" id="{798F6A88-8D49-467E-8CDC-74E0CF8FF185}"/>
              </a:ext>
            </a:extLst>
          </p:cNvPr>
          <p:cNvSpPr txBox="1"/>
          <p:nvPr/>
        </p:nvSpPr>
        <p:spPr>
          <a:xfrm>
            <a:off x="467544" y="2996952"/>
            <a:ext cx="5647700" cy="369332"/>
          </a:xfrm>
          <a:prstGeom prst="rect">
            <a:avLst/>
          </a:prstGeom>
          <a:noFill/>
        </p:spPr>
        <p:txBody>
          <a:bodyPr wrap="none" rtlCol="0">
            <a:spAutoFit/>
          </a:bodyPr>
          <a:lstStyle/>
          <a:p>
            <a:r>
              <a:rPr lang="ja-JP" altLang="en-US" dirty="0"/>
              <a:t>実行すると以下のような表示になる</a:t>
            </a:r>
            <a:r>
              <a:rPr lang="en-US" altLang="ja-JP" dirty="0"/>
              <a:t>(</a:t>
            </a:r>
            <a:r>
              <a:rPr lang="ja-JP" altLang="en-US" dirty="0"/>
              <a:t>順番に聞かれる</a:t>
            </a:r>
            <a:r>
              <a:rPr lang="en-US" altLang="ja-JP" dirty="0"/>
              <a:t>)</a:t>
            </a:r>
            <a:endParaRPr kumimoji="1" lang="ja-JP" altLang="en-US" dirty="0"/>
          </a:p>
        </p:txBody>
      </p:sp>
      <p:sp>
        <p:nvSpPr>
          <p:cNvPr id="13" name="テキスト ボックス 12">
            <a:extLst>
              <a:ext uri="{FF2B5EF4-FFF2-40B4-BE49-F238E27FC236}">
                <a16:creationId xmlns:a16="http://schemas.microsoft.com/office/drawing/2014/main" id="{B2205027-1218-46D2-8F57-6680DC51BBF2}"/>
              </a:ext>
            </a:extLst>
          </p:cNvPr>
          <p:cNvSpPr txBox="1"/>
          <p:nvPr/>
        </p:nvSpPr>
        <p:spPr>
          <a:xfrm>
            <a:off x="467544" y="3861048"/>
            <a:ext cx="312906" cy="1200329"/>
          </a:xfrm>
          <a:prstGeom prst="rect">
            <a:avLst/>
          </a:prstGeom>
          <a:noFill/>
        </p:spPr>
        <p:txBody>
          <a:bodyPr wrap="none" rtlCol="0">
            <a:spAutoFit/>
          </a:bodyPr>
          <a:lstStyle/>
          <a:p>
            <a:r>
              <a:rPr kumimoji="1" lang="en-US" altLang="ja-JP" dirty="0">
                <a:solidFill>
                  <a:srgbClr val="FF0000"/>
                </a:solidFill>
                <a:latin typeface="Consolas" panose="020B0609020204030204" pitchFamily="49" charset="0"/>
              </a:rPr>
              <a:t>1</a:t>
            </a:r>
          </a:p>
          <a:p>
            <a:r>
              <a:rPr lang="en-US" altLang="ja-JP" dirty="0">
                <a:solidFill>
                  <a:srgbClr val="FF0000"/>
                </a:solidFill>
                <a:latin typeface="Consolas" panose="020B0609020204030204" pitchFamily="49" charset="0"/>
              </a:rPr>
              <a:t>2</a:t>
            </a:r>
          </a:p>
          <a:p>
            <a:endParaRPr lang="en-US" altLang="ja-JP" dirty="0">
              <a:solidFill>
                <a:srgbClr val="FF0000"/>
              </a:solidFill>
              <a:latin typeface="Consolas" panose="020B0609020204030204" pitchFamily="49" charset="0"/>
            </a:endParaRPr>
          </a:p>
          <a:p>
            <a:r>
              <a:rPr lang="en-US" altLang="ja-JP" dirty="0">
                <a:solidFill>
                  <a:srgbClr val="FF0000"/>
                </a:solidFill>
                <a:latin typeface="Consolas" panose="020B0609020204030204" pitchFamily="49" charset="0"/>
              </a:rPr>
              <a:t>3</a:t>
            </a:r>
            <a:endParaRPr kumimoji="1" lang="ja-JP" altLang="en-US" dirty="0">
              <a:solidFill>
                <a:srgbClr val="FF0000"/>
              </a:solidFill>
              <a:latin typeface="Consolas" panose="020B0609020204030204" pitchFamily="49" charset="0"/>
            </a:endParaRPr>
          </a:p>
        </p:txBody>
      </p:sp>
      <p:sp>
        <p:nvSpPr>
          <p:cNvPr id="14" name="テキスト ボックス 13">
            <a:extLst>
              <a:ext uri="{FF2B5EF4-FFF2-40B4-BE49-F238E27FC236}">
                <a16:creationId xmlns:a16="http://schemas.microsoft.com/office/drawing/2014/main" id="{B93369CB-141F-4EF6-871F-EC0780AE858A}"/>
              </a:ext>
            </a:extLst>
          </p:cNvPr>
          <p:cNvSpPr txBox="1"/>
          <p:nvPr/>
        </p:nvSpPr>
        <p:spPr>
          <a:xfrm>
            <a:off x="467544" y="5373216"/>
            <a:ext cx="6878806" cy="1200329"/>
          </a:xfrm>
          <a:prstGeom prst="rect">
            <a:avLst/>
          </a:prstGeom>
          <a:noFill/>
        </p:spPr>
        <p:txBody>
          <a:bodyPr wrap="none" rtlCol="0">
            <a:spAutoFit/>
          </a:bodyPr>
          <a:lstStyle/>
          <a:p>
            <a:r>
              <a:rPr kumimoji="1" lang="en-US" altLang="ja-JP" dirty="0"/>
              <a:t>1: </a:t>
            </a:r>
            <a:r>
              <a:rPr kumimoji="1" lang="ja-JP" altLang="en-US" dirty="0"/>
              <a:t>どこに鍵のペアを保存するか。</a:t>
            </a:r>
            <a:r>
              <a:rPr kumimoji="1" lang="en-US" altLang="ja-JP" dirty="0"/>
              <a:t>z/</a:t>
            </a:r>
            <a:r>
              <a:rPr kumimoji="1" lang="ja-JP" altLang="en-US" dirty="0"/>
              <a:t>ユーザ名</a:t>
            </a:r>
            <a:r>
              <a:rPr kumimoji="1" lang="en-US" altLang="ja-JP" dirty="0"/>
              <a:t>/.</a:t>
            </a:r>
            <a:r>
              <a:rPr kumimoji="1" lang="en-US" altLang="ja-JP" dirty="0" err="1"/>
              <a:t>ssh</a:t>
            </a:r>
            <a:r>
              <a:rPr kumimoji="1" lang="en-US" altLang="ja-JP" dirty="0"/>
              <a:t>/</a:t>
            </a:r>
            <a:r>
              <a:rPr kumimoji="1" lang="en-US" altLang="ja-JP" dirty="0" err="1"/>
              <a:t>id_rsa</a:t>
            </a:r>
            <a:r>
              <a:rPr kumimoji="1" lang="ja-JP" altLang="en-US" dirty="0"/>
              <a:t>とする。</a:t>
            </a:r>
            <a:endParaRPr kumimoji="1" lang="en-US" altLang="ja-JP" dirty="0"/>
          </a:p>
          <a:p>
            <a:r>
              <a:rPr lang="en-US" altLang="ja-JP" dirty="0"/>
              <a:t>     </a:t>
            </a:r>
            <a:r>
              <a:rPr lang="ja-JP" altLang="en-US" dirty="0"/>
              <a:t>「</a:t>
            </a:r>
            <a:r>
              <a:rPr lang="en-US" altLang="ja-JP" dirty="0"/>
              <a:t>z//</a:t>
            </a:r>
            <a:r>
              <a:rPr lang="ja-JP" altLang="en-US" dirty="0"/>
              <a:t>」とスラッシュが二つ続いていたら一つにすること。</a:t>
            </a:r>
            <a:endParaRPr lang="en-US" altLang="ja-JP" dirty="0"/>
          </a:p>
          <a:p>
            <a:r>
              <a:rPr kumimoji="1" lang="en-US" altLang="ja-JP" dirty="0"/>
              <a:t>2: </a:t>
            </a:r>
            <a:r>
              <a:rPr kumimoji="1" lang="ja-JP" altLang="en-US" dirty="0"/>
              <a:t>パスフレーズ</a:t>
            </a:r>
            <a:r>
              <a:rPr kumimoji="1" lang="en-US" altLang="ja-JP" dirty="0"/>
              <a:t>(</a:t>
            </a:r>
            <a:r>
              <a:rPr kumimoji="1" lang="ja-JP" altLang="en-US" dirty="0"/>
              <a:t>パスワード</a:t>
            </a:r>
            <a:r>
              <a:rPr kumimoji="1" lang="en-US" altLang="ja-JP" dirty="0"/>
              <a:t>)</a:t>
            </a:r>
            <a:r>
              <a:rPr kumimoji="1" lang="ja-JP" altLang="en-US" dirty="0"/>
              <a:t>を入力。</a:t>
            </a:r>
            <a:r>
              <a:rPr kumimoji="1" lang="ja-JP" altLang="en-US" dirty="0">
                <a:solidFill>
                  <a:srgbClr val="FF0000"/>
                </a:solidFill>
              </a:rPr>
              <a:t>必ず入力すること。</a:t>
            </a:r>
            <a:endParaRPr kumimoji="1" lang="en-US" altLang="ja-JP" dirty="0">
              <a:solidFill>
                <a:srgbClr val="FF0000"/>
              </a:solidFill>
            </a:endParaRPr>
          </a:p>
          <a:p>
            <a:r>
              <a:rPr lang="en-US" altLang="ja-JP" dirty="0"/>
              <a:t>3: </a:t>
            </a:r>
            <a:r>
              <a:rPr lang="ja-JP" altLang="en-US" dirty="0"/>
              <a:t>同じパスフレーズを入力。</a:t>
            </a:r>
            <a:endParaRPr lang="en-US" altLang="ja-JP" dirty="0"/>
          </a:p>
        </p:txBody>
      </p:sp>
    </p:spTree>
    <p:extLst>
      <p:ext uri="{BB962C8B-B14F-4D97-AF65-F5344CB8AC3E}">
        <p14:creationId xmlns:p14="http://schemas.microsoft.com/office/powerpoint/2010/main" val="3714162092"/>
      </p:ext>
    </p:extLst>
  </p:cSld>
  <p:clrMapOvr>
    <a:masterClrMapping/>
  </p:clrMapOvr>
</p:sld>
</file>

<file path=ppt/theme/theme1.xml><?xml version="1.0" encoding="utf-8"?>
<a:theme xmlns:a="http://schemas.openxmlformats.org/drawingml/2006/main" name="パーセル">
  <a:themeElements>
    <a:clrScheme name="ユーザー定義 1">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日常使う用">
      <a:majorFont>
        <a:latin typeface="Arial"/>
        <a:ea typeface="HGｺﾞｼｯｸE"/>
        <a:cs typeface=""/>
      </a:majorFont>
      <a:minorFont>
        <a:latin typeface="Arial"/>
        <a:ea typeface="HGｺﾞｼｯｸE"/>
        <a:cs typeface=""/>
      </a:minorFont>
    </a:fontScheme>
    <a:fmtScheme name="パーセル">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spDef>
      <a:spPr>
        <a:solidFill>
          <a:srgbClr val="FF0000"/>
        </a:solidFill>
        <a:ln>
          <a:solidFill>
            <a:schemeClr val="tx1"/>
          </a:solid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{11DA09EC-ABC8-2D40-8DBB-00E840906C4E}tf10001120</Template>
  <TotalTime>8263</TotalTime>
  <Words>1112</Words>
  <Application>Microsoft Office PowerPoint</Application>
  <PresentationFormat>画面に合わせる (4:3)</PresentationFormat>
  <Paragraphs>195</Paragraphs>
  <Slides>30</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30</vt:i4>
      </vt:variant>
    </vt:vector>
  </HeadingPairs>
  <TitlesOfParts>
    <vt:vector size="36" baseType="lpstr">
      <vt:lpstr>HGｺﾞｼｯｸE</vt:lpstr>
      <vt:lpstr>游ゴシック</vt:lpstr>
      <vt:lpstr>Arial</vt:lpstr>
      <vt:lpstr>Consolas</vt:lpstr>
      <vt:lpstr>Lucida Console</vt:lpstr>
      <vt:lpstr>パーセル</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watanabe</dc:creator>
  <cp:lastModifiedBy>渡辺 宙志</cp:lastModifiedBy>
  <cp:revision>1642</cp:revision>
  <dcterms:created xsi:type="dcterms:W3CDTF">2019-01-02T05:23:01Z</dcterms:created>
  <dcterms:modified xsi:type="dcterms:W3CDTF">2021-10-27T13:25:37Z</dcterms:modified>
</cp:coreProperties>
</file>