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89" r:id="rId7"/>
    <p:sldId id="290" r:id="rId8"/>
    <p:sldId id="291" r:id="rId9"/>
    <p:sldId id="292" r:id="rId10"/>
    <p:sldId id="293" r:id="rId11"/>
    <p:sldId id="278" r:id="rId12"/>
    <p:sldId id="279" r:id="rId13"/>
    <p:sldId id="280" r:id="rId14"/>
    <p:sldId id="281" r:id="rId15"/>
    <p:sldId id="283" r:id="rId16"/>
    <p:sldId id="284" r:id="rId17"/>
    <p:sldId id="286" r:id="rId18"/>
    <p:sldId id="285" r:id="rId19"/>
    <p:sldId id="287" r:id="rId20"/>
    <p:sldId id="282" r:id="rId21"/>
    <p:sldId id="288" r:id="rId22"/>
    <p:sldId id="29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C416D5-DB63-4A46-9197-D93BD9A2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466AC1BF-3571-4BC4-A37F-B8EFE4E1E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28800"/>
            <a:ext cx="4968552" cy="36036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ECCFC1-C4C9-4B37-A33D-A4C88FD35EA4}"/>
              </a:ext>
            </a:extLst>
          </p:cNvPr>
          <p:cNvSpPr txBox="1"/>
          <p:nvPr/>
        </p:nvSpPr>
        <p:spPr>
          <a:xfrm>
            <a:off x="5580112" y="530120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Eclipse Community Survey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673283-72CA-45D6-8889-CA6CB98DC1FC}"/>
              </a:ext>
            </a:extLst>
          </p:cNvPr>
          <p:cNvSpPr txBox="1"/>
          <p:nvPr/>
        </p:nvSpPr>
        <p:spPr>
          <a:xfrm>
            <a:off x="539552" y="980728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Subversion</a:t>
            </a:r>
            <a:r>
              <a:rPr lang="ja-JP" altLang="en-US" sz="2800"/>
              <a:t>と</a:t>
            </a:r>
            <a:r>
              <a:rPr lang="en-US" altLang="ja-JP" sz="2800"/>
              <a:t>Git</a:t>
            </a:r>
            <a:r>
              <a:rPr lang="ja-JP" altLang="en-US" sz="2800"/>
              <a:t>のシェア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5141B-943B-4880-BA87-C4953D35B6B7}"/>
              </a:ext>
            </a:extLst>
          </p:cNvPr>
          <p:cNvSpPr txBox="1"/>
          <p:nvPr/>
        </p:nvSpPr>
        <p:spPr>
          <a:xfrm>
            <a:off x="395536" y="32129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利用率</a:t>
            </a:r>
            <a:r>
              <a:rPr lang="en-US" altLang="ja-JP"/>
              <a:t>(%)</a:t>
            </a:r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21ED85-5E9A-4E9A-8B61-FEB607980209}"/>
              </a:ext>
            </a:extLst>
          </p:cNvPr>
          <p:cNvSpPr txBox="1"/>
          <p:nvPr/>
        </p:nvSpPr>
        <p:spPr>
          <a:xfrm>
            <a:off x="323528" y="5733256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2018</a:t>
            </a:r>
            <a:r>
              <a:rPr lang="ja-JP" altLang="en-US"/>
              <a:t>年の</a:t>
            </a:r>
            <a:r>
              <a:rPr lang="en-US" altLang="ja-JP"/>
              <a:t>Stackoverflow Survey</a:t>
            </a:r>
            <a:r>
              <a:rPr lang="ja-JP" altLang="en-US"/>
              <a:t>では、</a:t>
            </a:r>
            <a:r>
              <a:rPr lang="en-US" altLang="ja-JP"/>
              <a:t>Git 87.2%</a:t>
            </a:r>
            <a:r>
              <a:rPr lang="ja-JP" altLang="en-US"/>
              <a:t>、</a:t>
            </a:r>
            <a:r>
              <a:rPr lang="en-US" altLang="ja-JP"/>
              <a:t>Subversion 16.1%</a:t>
            </a:r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0005BE-90E9-48FB-A3F0-D09A196F2785}"/>
              </a:ext>
            </a:extLst>
          </p:cNvPr>
          <p:cNvSpPr txBox="1"/>
          <p:nvPr/>
        </p:nvSpPr>
        <p:spPr>
          <a:xfrm>
            <a:off x="1115616" y="6237312"/>
            <a:ext cx="617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現在、</a:t>
            </a:r>
            <a:r>
              <a:rPr lang="en-US" sz="2000"/>
              <a:t>VCS</a:t>
            </a:r>
            <a:r>
              <a:rPr lang="ja-JP" altLang="en-US" sz="2000"/>
              <a:t>としては</a:t>
            </a:r>
            <a:r>
              <a:rPr lang="en-US" altLang="ja-JP" sz="2000"/>
              <a:t>Git</a:t>
            </a:r>
            <a:r>
              <a:rPr lang="ja-JP" altLang="en-US" sz="2000"/>
              <a:t>が大きなシェアを持っている</a:t>
            </a:r>
            <a:endParaRPr lang="en-US" sz="20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65AF3C2-7B09-4E55-B919-4B6283CD8CA8}"/>
              </a:ext>
            </a:extLst>
          </p:cNvPr>
          <p:cNvSpPr/>
          <p:nvPr/>
        </p:nvSpPr>
        <p:spPr>
          <a:xfrm>
            <a:off x="467544" y="6165304"/>
            <a:ext cx="61063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4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8473B5-DEF5-4849-B0A6-BFA9F127B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78AA88-30DC-466E-9FD8-58596E4C34F4}"/>
              </a:ext>
            </a:extLst>
          </p:cNvPr>
          <p:cNvSpPr txBox="1"/>
          <p:nvPr/>
        </p:nvSpPr>
        <p:spPr>
          <a:xfrm>
            <a:off x="395536" y="206084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バージョン管理システム導入の二大メリット</a:t>
            </a:r>
            <a:endParaRPr lang="en-US" sz="28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33BD44-31C9-4916-B8F0-DBA5030371E4}"/>
              </a:ext>
            </a:extLst>
          </p:cNvPr>
          <p:cNvSpPr/>
          <p:nvPr/>
        </p:nvSpPr>
        <p:spPr>
          <a:xfrm>
            <a:off x="4572000" y="1268760"/>
            <a:ext cx="914400" cy="612648"/>
          </a:xfrm>
          <a:prstGeom prst="wedgeRectCallout">
            <a:avLst>
              <a:gd name="adj1" fmla="val 44792"/>
              <a:gd name="adj2" fmla="val 79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渡辺が考える</a:t>
            </a:r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884F7-8809-4908-8CCC-00D05F29B1E4}"/>
              </a:ext>
            </a:extLst>
          </p:cNvPr>
          <p:cNvSpPr txBox="1"/>
          <p:nvPr/>
        </p:nvSpPr>
        <p:spPr>
          <a:xfrm>
            <a:off x="971600" y="34290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バックアップ</a:t>
            </a:r>
            <a:endParaRPr 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6ADA8-E163-4FBB-B9E4-38A1471B01A8}"/>
              </a:ext>
            </a:extLst>
          </p:cNvPr>
          <p:cNvSpPr txBox="1"/>
          <p:nvPr/>
        </p:nvSpPr>
        <p:spPr>
          <a:xfrm>
            <a:off x="5724128" y="342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履歴保存</a:t>
            </a:r>
            <a:endParaRPr lang="en-US" sz="3200"/>
          </a:p>
        </p:txBody>
      </p:sp>
      <p:pic>
        <p:nvPicPr>
          <p:cNvPr id="1026" name="Picture 2" descr="金庫のイラスト">
            <a:extLst>
              <a:ext uri="{FF2B5EF4-FFF2-40B4-BE49-F238E27FC236}">
                <a16:creationId xmlns:a16="http://schemas.microsoft.com/office/drawing/2014/main" id="{FEA6BB1E-576C-4C4D-9BE0-9081A79D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2625080" cy="21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歪む時間のイラスト">
            <a:extLst>
              <a:ext uri="{FF2B5EF4-FFF2-40B4-BE49-F238E27FC236}">
                <a16:creationId xmlns:a16="http://schemas.microsoft.com/office/drawing/2014/main" id="{17979437-0265-459B-A2D0-39F4D343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77072"/>
            <a:ext cx="2081808" cy="20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8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71885-7823-4815-B476-39CA4B954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E89BE1-1C8F-4DCA-8A9B-E1361D24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268760"/>
            <a:ext cx="2328019" cy="38164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1E006E-A0E5-4803-8DE2-EA94734BD9F9}"/>
              </a:ext>
            </a:extLst>
          </p:cNvPr>
          <p:cNvSpPr txBox="1"/>
          <p:nvPr/>
        </p:nvSpPr>
        <p:spPr>
          <a:xfrm>
            <a:off x="1741567" y="1772816"/>
            <a:ext cx="41985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kumimoji="1" lang="ja-JP" altLang="en-US" sz="440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09734-529B-4EE8-9C39-30CB7F20133D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11657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316304-85DE-419E-8837-CCC49C56A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01217E-1623-43DC-8C6C-4C69413DD75B}"/>
              </a:ext>
            </a:extLst>
          </p:cNvPr>
          <p:cNvSpPr txBox="1"/>
          <p:nvPr/>
        </p:nvSpPr>
        <p:spPr>
          <a:xfrm>
            <a:off x="1741567" y="1772816"/>
            <a:ext cx="41985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1. </a:t>
            </a:r>
            <a:r>
              <a:rPr kumimoji="1" lang="ja-JP" altLang="en-US" sz="4400"/>
              <a:t>結果の新規性</a:t>
            </a:r>
            <a:endParaRPr lang="en-US" altLang="ja-JP" sz="4400"/>
          </a:p>
          <a:p>
            <a:r>
              <a:rPr kumimoji="1" lang="en-US" altLang="ja-JP" sz="4400"/>
              <a:t>2. </a:t>
            </a:r>
            <a:r>
              <a:rPr kumimoji="1" lang="ja-JP" altLang="en-US" sz="4400"/>
              <a:t>適切な引用</a:t>
            </a:r>
            <a:endParaRPr kumimoji="1" lang="en-US" altLang="ja-JP" sz="4400"/>
          </a:p>
          <a:p>
            <a:r>
              <a:rPr lang="en-US" altLang="ja-JP" sz="4400"/>
              <a:t>3</a:t>
            </a:r>
            <a:r>
              <a:rPr kumimoji="1" lang="en-US" altLang="ja-JP" sz="4400"/>
              <a:t>. </a:t>
            </a:r>
            <a:r>
              <a:rPr kumimoji="1" lang="ja-JP" altLang="en-US" sz="4400"/>
              <a:t>体裁</a:t>
            </a:r>
            <a:endParaRPr kumimoji="1" lang="en-US" altLang="ja-JP" sz="4400"/>
          </a:p>
          <a:p>
            <a:r>
              <a:rPr lang="en-US" altLang="ja-JP" sz="4400"/>
              <a:t>4. </a:t>
            </a:r>
            <a:r>
              <a:rPr lang="ja-JP" altLang="en-US" sz="4400"/>
              <a:t>ストーリー</a:t>
            </a:r>
            <a:endParaRPr lang="en-US" altLang="ja-JP" sz="4400"/>
          </a:p>
          <a:p>
            <a:r>
              <a:rPr kumimoji="1" lang="en-US" altLang="ja-JP" sz="4400">
                <a:solidFill>
                  <a:srgbClr val="FF0000"/>
                </a:solidFill>
              </a:rPr>
              <a:t>5. </a:t>
            </a:r>
            <a:r>
              <a:rPr kumimoji="1" lang="ja-JP" altLang="en-US" sz="4400">
                <a:solidFill>
                  <a:srgbClr val="FF0000"/>
                </a:solidFill>
              </a:rPr>
              <a:t>バックアップ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7A115F-102E-42E3-ACBD-189F6791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276872"/>
            <a:ext cx="2736304" cy="27363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366186-DB50-48E7-A45D-DEDACD6A3686}"/>
              </a:ext>
            </a:extLst>
          </p:cNvPr>
          <p:cNvSpPr txBox="1"/>
          <p:nvPr/>
        </p:nvSpPr>
        <p:spPr>
          <a:xfrm>
            <a:off x="175371" y="28537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もちろん</a:t>
            </a:r>
            <a:endParaRPr kumimoji="1" lang="en-US" altLang="ja-JP"/>
          </a:p>
          <a:p>
            <a:r>
              <a:rPr kumimoji="1" lang="ja-JP" altLang="en-US"/>
              <a:t>大事ですが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7A4D1E3-01CE-4283-BB4A-003DF94D4EC6}"/>
              </a:ext>
            </a:extLst>
          </p:cNvPr>
          <p:cNvSpPr/>
          <p:nvPr/>
        </p:nvSpPr>
        <p:spPr>
          <a:xfrm>
            <a:off x="1453535" y="1916832"/>
            <a:ext cx="432048" cy="252028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7912C7-5586-4612-9BBA-13AF05408FEF}"/>
              </a:ext>
            </a:extLst>
          </p:cNvPr>
          <p:cNvSpPr txBox="1"/>
          <p:nvPr/>
        </p:nvSpPr>
        <p:spPr>
          <a:xfrm>
            <a:off x="827584" y="573325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期日までに提出することが最も大事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E26AC-3B83-4A93-8E0D-5D9565DDD6F8}"/>
              </a:ext>
            </a:extLst>
          </p:cNvPr>
          <p:cNvSpPr/>
          <p:nvPr/>
        </p:nvSpPr>
        <p:spPr>
          <a:xfrm>
            <a:off x="827584" y="112474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/>
              <a:t>Q: </a:t>
            </a:r>
            <a:r>
              <a:rPr lang="ja-JP" altLang="en-US" sz="3200"/>
              <a:t>卒論で一番大事なのは？</a:t>
            </a:r>
          </a:p>
        </p:txBody>
      </p:sp>
    </p:spTree>
    <p:extLst>
      <p:ext uri="{BB962C8B-B14F-4D97-AF65-F5344CB8AC3E}">
        <p14:creationId xmlns:p14="http://schemas.microsoft.com/office/powerpoint/2010/main" val="38389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70C189-0855-4AC7-8A02-643269D4A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バックアップ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408377-7388-4CD8-B5BC-2887B47BD6F5}"/>
              </a:ext>
            </a:extLst>
          </p:cNvPr>
          <p:cNvSpPr txBox="1"/>
          <p:nvPr/>
        </p:nvSpPr>
        <p:spPr>
          <a:xfrm>
            <a:off x="2195736" y="5013176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バージョン管理システムとして</a:t>
            </a:r>
            <a:endParaRPr lang="en-US" altLang="ja-JP" sz="3200"/>
          </a:p>
          <a:p>
            <a:r>
              <a:rPr kumimoji="1" lang="en-US" altLang="ja-JP" sz="3200"/>
              <a:t>Git/GitHub</a:t>
            </a:r>
            <a:r>
              <a:rPr kumimoji="1" lang="ja-JP" altLang="en-US" sz="3200"/>
              <a:t>を使うと上記要件を</a:t>
            </a:r>
            <a:endParaRPr kumimoji="1" lang="en-US" altLang="ja-JP" sz="3200"/>
          </a:p>
          <a:p>
            <a:r>
              <a:rPr lang="ja-JP" altLang="en-US" sz="3200"/>
              <a:t>自動的に満たす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BCA68-C7C1-4A9E-A626-A1F165C4B688}"/>
              </a:ext>
            </a:extLst>
          </p:cNvPr>
          <p:cNvSpPr txBox="1"/>
          <p:nvPr/>
        </p:nvSpPr>
        <p:spPr>
          <a:xfrm>
            <a:off x="179512" y="11247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定期的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5F6861-1575-4BA7-8C94-14890CA4CE7E}"/>
              </a:ext>
            </a:extLst>
          </p:cNvPr>
          <p:cNvSpPr txBox="1"/>
          <p:nvPr/>
        </p:nvSpPr>
        <p:spPr>
          <a:xfrm>
            <a:off x="971600" y="184482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バックアップ頻度＝データが飛んだ時の手戻りの時間</a:t>
            </a:r>
            <a:endParaRPr kumimoji="1" lang="en-US" altLang="ja-JP" sz="2400"/>
          </a:p>
          <a:p>
            <a:r>
              <a:rPr lang="ja-JP" altLang="en-US" sz="2400"/>
              <a:t>最低でも毎日バックアップすること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7C0401-4CC5-48DB-A0F9-652A15EAF35C}"/>
              </a:ext>
            </a:extLst>
          </p:cNvPr>
          <p:cNvSpPr txBox="1"/>
          <p:nvPr/>
        </p:nvSpPr>
        <p:spPr>
          <a:xfrm>
            <a:off x="179512" y="29249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バックアップは</a:t>
            </a:r>
            <a:r>
              <a:rPr kumimoji="1" lang="ja-JP" altLang="en-US" sz="3200">
                <a:solidFill>
                  <a:srgbClr val="011893"/>
                </a:solidFill>
              </a:rPr>
              <a:t>リモート</a:t>
            </a:r>
            <a:r>
              <a:rPr kumimoji="1" lang="ja-JP" altLang="en-US" sz="3200"/>
              <a:t>にとる</a:t>
            </a:r>
            <a:endParaRPr kumimoji="1" lang="en-US" altLang="ja-JP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6D3F4-B4C4-4B82-8990-2B365D20EFB6}"/>
              </a:ext>
            </a:extLst>
          </p:cNvPr>
          <p:cNvSpPr txBox="1"/>
          <p:nvPr/>
        </p:nvSpPr>
        <p:spPr>
          <a:xfrm>
            <a:off x="1043608" y="3645024"/>
            <a:ext cx="6460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kumimoji="1" lang="en-US" altLang="ja-JP" sz="2400"/>
              <a:t>PC</a:t>
            </a:r>
            <a:r>
              <a:rPr kumimoji="1" lang="ja-JP" altLang="en-US" sz="2400"/>
              <a:t>の別フォルダにコピーするのはダメ</a:t>
            </a:r>
            <a:endParaRPr kumimoji="1" lang="en-US" altLang="ja-JP" sz="2400"/>
          </a:p>
          <a:p>
            <a:r>
              <a:rPr lang="en-US" altLang="ja-JP" sz="2400"/>
              <a:t>USB</a:t>
            </a:r>
            <a:r>
              <a:rPr lang="ja-JP" altLang="en-US" sz="2400" err="1"/>
              <a:t>への</a:t>
            </a:r>
            <a:r>
              <a:rPr lang="ja-JP" altLang="en-US" sz="2400"/>
              <a:t>コピーも信用できない</a:t>
            </a:r>
            <a:endParaRPr kumimoji="1" lang="ja-JP" alt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A1A360C6-5EB0-48CA-BF6F-AC8717D959D9}"/>
              </a:ext>
            </a:extLst>
          </p:cNvPr>
          <p:cNvSpPr/>
          <p:nvPr/>
        </p:nvSpPr>
        <p:spPr>
          <a:xfrm>
            <a:off x="1331640" y="551723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1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820A1F-69B5-4F33-B1E9-8FEBA470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</a:t>
            </a:r>
            <a:endParaRPr lang="en-US"/>
          </a:p>
        </p:txBody>
      </p:sp>
      <p:pic>
        <p:nvPicPr>
          <p:cNvPr id="3" name="Picture 4" descr="歪む時間のイラスト">
            <a:extLst>
              <a:ext uri="{FF2B5EF4-FFF2-40B4-BE49-F238E27FC236}">
                <a16:creationId xmlns:a16="http://schemas.microsoft.com/office/drawing/2014/main" id="{57D38152-5EB9-448F-8F3F-0AC7CFE1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1505744" cy="1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3203A2-35CF-4AA4-9E4C-03C95BADDD35}"/>
              </a:ext>
            </a:extLst>
          </p:cNvPr>
          <p:cNvSpPr txBox="1"/>
          <p:nvPr/>
        </p:nvSpPr>
        <p:spPr>
          <a:xfrm>
            <a:off x="539552" y="1484784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バージョン管理システムを使っていると</a:t>
            </a:r>
            <a:r>
              <a:rPr lang="en-US" altLang="ja-JP" sz="2800"/>
              <a:t>...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458DA1-1C0C-4000-840D-B880C1812F45}"/>
              </a:ext>
            </a:extLst>
          </p:cNvPr>
          <p:cNvSpPr txBox="1"/>
          <p:nvPr/>
        </p:nvSpPr>
        <p:spPr>
          <a:xfrm>
            <a:off x="2051720" y="2852936"/>
            <a:ext cx="65774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任意の時点に状態を戻すことができる</a:t>
            </a:r>
            <a:endParaRPr kumimoji="1" lang="en-US" altLang="ja-JP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/>
              <a:t>任意の時点間の差分を確認できる</a:t>
            </a:r>
            <a:endParaRPr lang="en-US" altLang="ja-JP" sz="280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10C5B77-4A31-49E5-80FA-7D37143A3DEB}"/>
              </a:ext>
            </a:extLst>
          </p:cNvPr>
          <p:cNvSpPr/>
          <p:nvPr/>
        </p:nvSpPr>
        <p:spPr>
          <a:xfrm>
            <a:off x="1763688" y="5229200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6D5E82-84F0-43E5-A1D4-4601B0D3F3F1}"/>
              </a:ext>
            </a:extLst>
          </p:cNvPr>
          <p:cNvSpPr txBox="1"/>
          <p:nvPr/>
        </p:nvSpPr>
        <p:spPr>
          <a:xfrm>
            <a:off x="2843808" y="51571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デバッグ時間の短縮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3669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00C318-C00C-4F5C-9FFD-EB5E8E7D4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2ABA9-FE85-4C92-A4B5-D7C1FEE470FD}"/>
              </a:ext>
            </a:extLst>
          </p:cNvPr>
          <p:cNvSpPr txBox="1"/>
          <p:nvPr/>
        </p:nvSpPr>
        <p:spPr>
          <a:xfrm>
            <a:off x="539552" y="1124744"/>
            <a:ext cx="705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数値計算コードを開発中、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メインカーネルを修正し</a:t>
            </a:r>
            <a:endParaRPr lang="en-US" altLang="ja-JP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200"/>
              <a:t>別のインプットを与えたら</a:t>
            </a:r>
            <a:endParaRPr lang="en-US" altLang="ja-JP" sz="3200"/>
          </a:p>
          <a:p>
            <a:r>
              <a:rPr lang="ja-JP" altLang="en-US" sz="3200"/>
              <a:t>計算に失敗した</a:t>
            </a:r>
            <a:endParaRPr 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5822AE-23C6-40C6-B232-096BB6AD0FFC}"/>
              </a:ext>
            </a:extLst>
          </p:cNvPr>
          <p:cNvSpPr/>
          <p:nvPr/>
        </p:nvSpPr>
        <p:spPr>
          <a:xfrm>
            <a:off x="3707904" y="360310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角丸四角形 14">
            <a:extLst>
              <a:ext uri="{FF2B5EF4-FFF2-40B4-BE49-F238E27FC236}">
                <a16:creationId xmlns:a16="http://schemas.microsoft.com/office/drawing/2014/main" id="{29328625-2110-445C-9259-62E84ED68C03}"/>
              </a:ext>
            </a:extLst>
          </p:cNvPr>
          <p:cNvSpPr/>
          <p:nvPr/>
        </p:nvSpPr>
        <p:spPr>
          <a:xfrm>
            <a:off x="1331640" y="3601516"/>
            <a:ext cx="1429576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F26FE66-0F1A-4586-8C0A-955345E5FBD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761216" y="3868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19">
            <a:extLst>
              <a:ext uri="{FF2B5EF4-FFF2-40B4-BE49-F238E27FC236}">
                <a16:creationId xmlns:a16="http://schemas.microsoft.com/office/drawing/2014/main" id="{EEF4F6EE-A0C9-48CD-B0DF-2ABD474CF5F5}"/>
              </a:ext>
            </a:extLst>
          </p:cNvPr>
          <p:cNvSpPr/>
          <p:nvPr/>
        </p:nvSpPr>
        <p:spPr>
          <a:xfrm>
            <a:off x="6088186" y="358601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A03EB3-6533-4D62-B9D9-B324A98CB0B8}"/>
              </a:ext>
            </a:extLst>
          </p:cNvPr>
          <p:cNvSpPr/>
          <p:nvPr/>
        </p:nvSpPr>
        <p:spPr>
          <a:xfrm>
            <a:off x="3707904" y="4365104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角丸四角形 25">
            <a:extLst>
              <a:ext uri="{FF2B5EF4-FFF2-40B4-BE49-F238E27FC236}">
                <a16:creationId xmlns:a16="http://schemas.microsoft.com/office/drawing/2014/main" id="{0253854F-42EB-4C1F-AD2F-391B4F174421}"/>
              </a:ext>
            </a:extLst>
          </p:cNvPr>
          <p:cNvSpPr/>
          <p:nvPr/>
        </p:nvSpPr>
        <p:spPr>
          <a:xfrm>
            <a:off x="1331640" y="4363516"/>
            <a:ext cx="142957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4DFE0F9-E1E8-4345-85A7-0BD33C0B07C9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61216" y="4630216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28">
            <a:extLst>
              <a:ext uri="{FF2B5EF4-FFF2-40B4-BE49-F238E27FC236}">
                <a16:creationId xmlns:a16="http://schemas.microsoft.com/office/drawing/2014/main" id="{2CAF2C6D-FF04-4611-A356-1D1D47D1969D}"/>
              </a:ext>
            </a:extLst>
          </p:cNvPr>
          <p:cNvSpPr/>
          <p:nvPr/>
        </p:nvSpPr>
        <p:spPr>
          <a:xfrm>
            <a:off x="6095935" y="4363515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右矢印 42">
            <a:extLst>
              <a:ext uri="{FF2B5EF4-FFF2-40B4-BE49-F238E27FC236}">
                <a16:creationId xmlns:a16="http://schemas.microsoft.com/office/drawing/2014/main" id="{07F0079C-EFD1-4A19-B08A-2C004571D88E}"/>
              </a:ext>
            </a:extLst>
          </p:cNvPr>
          <p:cNvSpPr/>
          <p:nvPr/>
        </p:nvSpPr>
        <p:spPr>
          <a:xfrm>
            <a:off x="5389470" y="3707422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右矢印 43">
            <a:extLst>
              <a:ext uri="{FF2B5EF4-FFF2-40B4-BE49-F238E27FC236}">
                <a16:creationId xmlns:a16="http://schemas.microsoft.com/office/drawing/2014/main" id="{A9438E92-0027-4982-A51F-658B3402D884}"/>
              </a:ext>
            </a:extLst>
          </p:cNvPr>
          <p:cNvSpPr/>
          <p:nvPr/>
        </p:nvSpPr>
        <p:spPr>
          <a:xfrm>
            <a:off x="5402385" y="450300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90711-7019-480D-A3CD-FE7DA019880D}"/>
              </a:ext>
            </a:extLst>
          </p:cNvPr>
          <p:cNvSpPr txBox="1"/>
          <p:nvPr/>
        </p:nvSpPr>
        <p:spPr>
          <a:xfrm>
            <a:off x="611560" y="5661248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その機能を追加したことによるバグ？</a:t>
            </a:r>
            <a:endParaRPr lang="en-US" altLang="ja-JP" sz="2400"/>
          </a:p>
          <a:p>
            <a:r>
              <a:rPr lang="ja-JP" altLang="en-US" sz="2400"/>
              <a:t>もともとあったバグがインプットにより顕在化？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56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77EFE1A-CC71-4E72-99F9-0AC1C00E04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pic>
        <p:nvPicPr>
          <p:cNvPr id="2050" name="Picture 2" descr="徹夜明けのイラスト（男性）">
            <a:extLst>
              <a:ext uri="{FF2B5EF4-FFF2-40B4-BE49-F238E27FC236}">
                <a16:creationId xmlns:a16="http://schemas.microsoft.com/office/drawing/2014/main" id="{D49D1287-00E2-48F6-8EB9-1974847F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488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9886D4-D3DB-461D-9739-95876B49193E}"/>
              </a:ext>
            </a:extLst>
          </p:cNvPr>
          <p:cNvSpPr txBox="1"/>
          <p:nvPr/>
        </p:nvSpPr>
        <p:spPr>
          <a:xfrm>
            <a:off x="611560" y="1268760"/>
            <a:ext cx="730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バージョン管理システムを使っていないと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0D89D-3161-4965-AB95-38AEAE61913E}"/>
              </a:ext>
            </a:extLst>
          </p:cNvPr>
          <p:cNvSpPr txBox="1"/>
          <p:nvPr/>
        </p:nvSpPr>
        <p:spPr>
          <a:xfrm>
            <a:off x="539552" y="486916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ソースとにらめっこして</a:t>
            </a:r>
            <a:endParaRPr lang="en-US" altLang="ja-JP" sz="2400"/>
          </a:p>
          <a:p>
            <a:r>
              <a:rPr lang="ja-JP" altLang="en-US" sz="2400"/>
              <a:t>気合でデバッグ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56362F-EC49-4B68-8E9D-1D147FEAD8BB}"/>
              </a:ext>
            </a:extLst>
          </p:cNvPr>
          <p:cNvSpPr txBox="1"/>
          <p:nvPr/>
        </p:nvSpPr>
        <p:spPr>
          <a:xfrm>
            <a:off x="5436096" y="486916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徹夜でなんとか</a:t>
            </a:r>
            <a:endParaRPr lang="en-US" altLang="ja-JP" sz="2400"/>
          </a:p>
          <a:p>
            <a:r>
              <a:rPr lang="ja-JP" altLang="en-US" sz="2400"/>
              <a:t>バグ発見</a:t>
            </a:r>
            <a:endParaRPr lang="en-US" sz="2400"/>
          </a:p>
        </p:txBody>
      </p:sp>
      <p:sp>
        <p:nvSpPr>
          <p:cNvPr id="8" name="右矢印 9">
            <a:extLst>
              <a:ext uri="{FF2B5EF4-FFF2-40B4-BE49-F238E27FC236}">
                <a16:creationId xmlns:a16="http://schemas.microsoft.com/office/drawing/2014/main" id="{5374071A-8631-4C2B-B459-E33B8C61AD29}"/>
              </a:ext>
            </a:extLst>
          </p:cNvPr>
          <p:cNvSpPr/>
          <p:nvPr/>
        </p:nvSpPr>
        <p:spPr>
          <a:xfrm>
            <a:off x="4283968" y="364502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72C34-8A48-4934-BFD8-9BD27345A494}"/>
              </a:ext>
            </a:extLst>
          </p:cNvPr>
          <p:cNvSpPr txBox="1"/>
          <p:nvPr/>
        </p:nvSpPr>
        <p:spPr>
          <a:xfrm>
            <a:off x="395536" y="6165304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自分で入れたバグを自分でとっただけで、仕事はなんら進んでいない</a:t>
            </a:r>
            <a:endParaRPr lang="en-US" sz="2000"/>
          </a:p>
        </p:txBody>
      </p:sp>
      <p:pic>
        <p:nvPicPr>
          <p:cNvPr id="10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9E27DD0-4DD7-4BFA-8601-9E17DC65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448272" cy="219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D3FEE48-FD9F-497A-9E4A-083C8B46B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180C4-74CD-484A-A6CD-3C511901FD18}"/>
              </a:ext>
            </a:extLst>
          </p:cNvPr>
          <p:cNvSpPr txBox="1"/>
          <p:nvPr/>
        </p:nvSpPr>
        <p:spPr>
          <a:xfrm>
            <a:off x="179512" y="1340768"/>
            <a:ext cx="69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バージョン管理システムを使っていれば</a:t>
            </a:r>
            <a:r>
              <a:rPr lang="en-US" altLang="ja-JP" sz="2800"/>
              <a:t>...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325F62-13F7-47E5-B195-EF64B26A6129}"/>
              </a:ext>
            </a:extLst>
          </p:cNvPr>
          <p:cNvSpPr txBox="1"/>
          <p:nvPr/>
        </p:nvSpPr>
        <p:spPr>
          <a:xfrm>
            <a:off x="611560" y="2204864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修正前のメインカーネルを取得し、</a:t>
            </a:r>
            <a:r>
              <a:rPr lang="en-US" altLang="ja-JP" sz="2400"/>
              <a:t>Input B</a:t>
            </a:r>
            <a:r>
              <a:rPr lang="ja-JP" altLang="en-US" sz="2400"/>
              <a:t>を食わせる</a:t>
            </a:r>
            <a:endParaRPr lang="en-US" altLang="ja-JP" sz="2400"/>
          </a:p>
        </p:txBody>
      </p:sp>
      <p:sp>
        <p:nvSpPr>
          <p:cNvPr id="5" name="角丸四角形 44">
            <a:extLst>
              <a:ext uri="{FF2B5EF4-FFF2-40B4-BE49-F238E27FC236}">
                <a16:creationId xmlns:a16="http://schemas.microsoft.com/office/drawing/2014/main" id="{34FA70B2-ECC8-4444-8030-92425F21DB4F}"/>
              </a:ext>
            </a:extLst>
          </p:cNvPr>
          <p:cNvSpPr/>
          <p:nvPr/>
        </p:nvSpPr>
        <p:spPr>
          <a:xfrm>
            <a:off x="4133750" y="3140968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45">
            <a:extLst>
              <a:ext uri="{FF2B5EF4-FFF2-40B4-BE49-F238E27FC236}">
                <a16:creationId xmlns:a16="http://schemas.microsoft.com/office/drawing/2014/main" id="{D99D3F3C-899B-4F4A-A2F3-9BB86F1404AA}"/>
              </a:ext>
            </a:extLst>
          </p:cNvPr>
          <p:cNvSpPr/>
          <p:nvPr/>
        </p:nvSpPr>
        <p:spPr>
          <a:xfrm>
            <a:off x="4156997" y="417418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右矢印 46">
            <a:extLst>
              <a:ext uri="{FF2B5EF4-FFF2-40B4-BE49-F238E27FC236}">
                <a16:creationId xmlns:a16="http://schemas.microsoft.com/office/drawing/2014/main" id="{A6A4AFFF-FBE8-4F23-AF86-A8694A666A6B}"/>
              </a:ext>
            </a:extLst>
          </p:cNvPr>
          <p:cNvSpPr/>
          <p:nvPr/>
        </p:nvSpPr>
        <p:spPr>
          <a:xfrm rot="19800000">
            <a:off x="3543521" y="348709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右矢印 47">
            <a:extLst>
              <a:ext uri="{FF2B5EF4-FFF2-40B4-BE49-F238E27FC236}">
                <a16:creationId xmlns:a16="http://schemas.microsoft.com/office/drawing/2014/main" id="{57691A17-1245-4F73-BBFF-A33C097312E7}"/>
              </a:ext>
            </a:extLst>
          </p:cNvPr>
          <p:cNvSpPr/>
          <p:nvPr/>
        </p:nvSpPr>
        <p:spPr>
          <a:xfrm rot="1800000">
            <a:off x="3556438" y="4104447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B61AA1-5D65-4EDB-A16B-2BD733DEC39A}"/>
              </a:ext>
            </a:extLst>
          </p:cNvPr>
          <p:cNvSpPr txBox="1"/>
          <p:nvPr/>
        </p:nvSpPr>
        <p:spPr>
          <a:xfrm>
            <a:off x="5357886" y="314096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F593C16-2713-4171-B84E-9FB07804F838}"/>
              </a:ext>
            </a:extLst>
          </p:cNvPr>
          <p:cNvSpPr/>
          <p:nvPr/>
        </p:nvSpPr>
        <p:spPr>
          <a:xfrm>
            <a:off x="1939448" y="3646250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角丸四角形 49">
            <a:extLst>
              <a:ext uri="{FF2B5EF4-FFF2-40B4-BE49-F238E27FC236}">
                <a16:creationId xmlns:a16="http://schemas.microsoft.com/office/drawing/2014/main" id="{2165B7AC-1058-4A7A-AD30-0233DB338733}"/>
              </a:ext>
            </a:extLst>
          </p:cNvPr>
          <p:cNvSpPr/>
          <p:nvPr/>
        </p:nvSpPr>
        <p:spPr>
          <a:xfrm>
            <a:off x="179512" y="3646250"/>
            <a:ext cx="144617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9E76FD-F344-4EC5-A039-6204A7CE6BF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1625691" y="3912950"/>
            <a:ext cx="3137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03A405-9DFC-4FF6-9A75-578E9C1B6A82}"/>
              </a:ext>
            </a:extLst>
          </p:cNvPr>
          <p:cNvSpPr txBox="1"/>
          <p:nvPr/>
        </p:nvSpPr>
        <p:spPr>
          <a:xfrm>
            <a:off x="5328411" y="4241348"/>
            <a:ext cx="377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もともとあったバグが顕在化</a:t>
            </a:r>
          </a:p>
        </p:txBody>
      </p:sp>
      <p:sp>
        <p:nvSpPr>
          <p:cNvPr id="17" name="右矢印 9">
            <a:extLst>
              <a:ext uri="{FF2B5EF4-FFF2-40B4-BE49-F238E27FC236}">
                <a16:creationId xmlns:a16="http://schemas.microsoft.com/office/drawing/2014/main" id="{D1D6AD44-D757-4A2B-AFB1-4954CF8B3401}"/>
              </a:ext>
            </a:extLst>
          </p:cNvPr>
          <p:cNvSpPr/>
          <p:nvPr/>
        </p:nvSpPr>
        <p:spPr>
          <a:xfrm>
            <a:off x="4139952" y="573325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E2CA68-392D-4A40-9FE7-045483927D05}"/>
              </a:ext>
            </a:extLst>
          </p:cNvPr>
          <p:cNvSpPr txBox="1"/>
          <p:nvPr/>
        </p:nvSpPr>
        <p:spPr>
          <a:xfrm>
            <a:off x="4860032" y="57332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問題の切り分けが容易</a:t>
            </a:r>
            <a:endParaRPr lang="en-US" sz="2400"/>
          </a:p>
        </p:txBody>
      </p:sp>
      <p:pic>
        <p:nvPicPr>
          <p:cNvPr id="4098" name="Picture 2" descr="音楽を聴きながら仕事をする人のイラスト（男性）">
            <a:extLst>
              <a:ext uri="{FF2B5EF4-FFF2-40B4-BE49-F238E27FC236}">
                <a16:creationId xmlns:a16="http://schemas.microsoft.com/office/drawing/2014/main" id="{103C4736-5FDD-4A72-B62A-D78A4E99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3690"/>
            <a:ext cx="2697088" cy="24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4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BEE732B-6AA1-451B-90FC-3F0794B40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履歴保存とデバッグ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430FD4-39B3-41E0-A364-C1E32F32D39D}"/>
              </a:ext>
            </a:extLst>
          </p:cNvPr>
          <p:cNvSpPr txBox="1"/>
          <p:nvPr/>
        </p:nvSpPr>
        <p:spPr>
          <a:xfrm>
            <a:off x="1547664" y="1052736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昔入れたバグほど、デバッグが</a:t>
            </a:r>
            <a:r>
              <a:rPr kumimoji="1" lang="ja-JP" altLang="en-US" sz="2400"/>
              <a:t>困難に</a:t>
            </a:r>
            <a:endParaRPr lang="en-US" altLang="ja-JP" sz="2400" dirty="0"/>
          </a:p>
          <a:p>
            <a:r>
              <a:rPr kumimoji="1" lang="en-US" altLang="ja-JP" sz="2400"/>
              <a:t>(</a:t>
            </a:r>
            <a:r>
              <a:rPr lang="ja-JP" altLang="en-US" sz="2400" dirty="0"/>
              <a:t>修正内容を忘れているから</a:t>
            </a:r>
            <a:r>
              <a:rPr kumimoji="1" lang="en-US" altLang="ja-JP" sz="2400" dirty="0"/>
              <a:t>)</a:t>
            </a:r>
            <a:endParaRPr lang="en-US" altLang="ja-JP" sz="24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E0A2C66-DA01-4EC6-AC1D-DE24B6EE08A9}"/>
              </a:ext>
            </a:extLst>
          </p:cNvPr>
          <p:cNvCxnSpPr/>
          <p:nvPr/>
        </p:nvCxnSpPr>
        <p:spPr>
          <a:xfrm>
            <a:off x="359206" y="4005972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657790-9B3A-42F4-9B20-41168ABB2DCF}"/>
              </a:ext>
            </a:extLst>
          </p:cNvPr>
          <p:cNvSpPr txBox="1"/>
          <p:nvPr/>
        </p:nvSpPr>
        <p:spPr>
          <a:xfrm>
            <a:off x="7791802" y="3772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A16260-07EB-4CA8-8203-0FB1CB8B7CB0}"/>
              </a:ext>
            </a:extLst>
          </p:cNvPr>
          <p:cNvSpPr/>
          <p:nvPr/>
        </p:nvSpPr>
        <p:spPr>
          <a:xfrm>
            <a:off x="10450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1F17ED-7176-4483-A668-4FCB172FCE4B}"/>
              </a:ext>
            </a:extLst>
          </p:cNvPr>
          <p:cNvSpPr/>
          <p:nvPr/>
        </p:nvSpPr>
        <p:spPr>
          <a:xfrm>
            <a:off x="24166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DE25A5-86DC-4388-A971-EC0D0F3A5E4F}"/>
              </a:ext>
            </a:extLst>
          </p:cNvPr>
          <p:cNvSpPr/>
          <p:nvPr/>
        </p:nvSpPr>
        <p:spPr>
          <a:xfrm>
            <a:off x="37120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C02A3-B902-426B-94E8-34316E382EA4}"/>
              </a:ext>
            </a:extLst>
          </p:cNvPr>
          <p:cNvSpPr/>
          <p:nvPr/>
        </p:nvSpPr>
        <p:spPr>
          <a:xfrm>
            <a:off x="5007406" y="37890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C479C7-F82D-4D61-81EF-E477D6381C83}"/>
              </a:ext>
            </a:extLst>
          </p:cNvPr>
          <p:cNvSpPr/>
          <p:nvPr/>
        </p:nvSpPr>
        <p:spPr>
          <a:xfrm>
            <a:off x="6302806" y="3789040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5526976-4267-47FB-9E8F-EDA46DFE08C0}"/>
              </a:ext>
            </a:extLst>
          </p:cNvPr>
          <p:cNvGrpSpPr/>
          <p:nvPr/>
        </p:nvGrpSpPr>
        <p:grpSpPr>
          <a:xfrm>
            <a:off x="5758036" y="1988840"/>
            <a:ext cx="2217026" cy="1728192"/>
            <a:chOff x="5758036" y="2420888"/>
            <a:chExt cx="2217026" cy="1728192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FB4CAEC-782A-401F-8848-380866A6B0EB}"/>
                </a:ext>
              </a:extLst>
            </p:cNvPr>
            <p:cNvSpPr txBox="1"/>
            <p:nvPr/>
          </p:nvSpPr>
          <p:spPr>
            <a:xfrm>
              <a:off x="5758036" y="2420888"/>
              <a:ext cx="2217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ED05853-97F0-4638-997F-648AF1241A19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>
              <a:off x="6866549" y="2790220"/>
              <a:ext cx="7757" cy="13588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400F1D2-F247-4B8D-84A6-FF7B8B85F3D6}"/>
              </a:ext>
            </a:extLst>
          </p:cNvPr>
          <p:cNvGrpSpPr/>
          <p:nvPr/>
        </p:nvGrpSpPr>
        <p:grpSpPr>
          <a:xfrm>
            <a:off x="2805708" y="4221088"/>
            <a:ext cx="2952328" cy="873388"/>
            <a:chOff x="2777133" y="4170040"/>
            <a:chExt cx="2952328" cy="873388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21DA61B-38C9-4241-82D4-AECDFB0BEFF3}"/>
                </a:ext>
              </a:extLst>
            </p:cNvPr>
            <p:cNvSpPr txBox="1"/>
            <p:nvPr/>
          </p:nvSpPr>
          <p:spPr>
            <a:xfrm>
              <a:off x="2777133" y="4674096"/>
              <a:ext cx="29523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</a:t>
              </a:r>
              <a:r>
                <a:rPr lang="en-US" altLang="en-US" sz="1800"/>
                <a:t>3)ここでバグ混入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8F2C847-120F-44E0-9D7A-4E80AE2461A2}"/>
                </a:ext>
              </a:extLst>
            </p:cNvPr>
            <p:cNvCxnSpPr>
              <a:cxnSpLocks/>
              <a:stCxn id="18" idx="0"/>
              <a:endCxn id="11" idx="2"/>
            </p:cNvCxnSpPr>
            <p:nvPr/>
          </p:nvCxnSpPr>
          <p:spPr>
            <a:xfrm flipV="1">
              <a:off x="4253297" y="4170040"/>
              <a:ext cx="1634" cy="55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5297A705-E83F-47C8-833B-A537A5F40FAB}"/>
              </a:ext>
            </a:extLst>
          </p:cNvPr>
          <p:cNvGrpSpPr/>
          <p:nvPr/>
        </p:nvGrpSpPr>
        <p:grpSpPr>
          <a:xfrm>
            <a:off x="1091233" y="2758455"/>
            <a:ext cx="3785418" cy="958577"/>
            <a:chOff x="1091233" y="3190503"/>
            <a:chExt cx="3785418" cy="958577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E0731A9-BF81-48C4-A355-DC54D1ED6A07}"/>
                </a:ext>
              </a:extLst>
            </p:cNvPr>
            <p:cNvSpPr txBox="1"/>
            <p:nvPr/>
          </p:nvSpPr>
          <p:spPr>
            <a:xfrm>
              <a:off x="1091233" y="3190503"/>
              <a:ext cx="37854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</a:t>
              </a:r>
              <a:r>
                <a:rPr kumimoji="1" lang="ja-JP" altLang="en-US" sz="1800"/>
                <a:t>を確認</a:t>
              </a:r>
              <a:endParaRPr kumimoji="1" lang="ja-JP" altLang="en-US" sz="1800" dirty="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C0368923-C8B5-4242-B252-C7368E75686A}"/>
                </a:ext>
              </a:extLst>
            </p:cNvPr>
            <p:cNvCxnSpPr>
              <a:stCxn id="21" idx="2"/>
              <a:endCxn id="10" idx="0"/>
            </p:cNvCxnSpPr>
            <p:nvPr/>
          </p:nvCxnSpPr>
          <p:spPr>
            <a:xfrm>
              <a:off x="2983942" y="3559835"/>
              <a:ext cx="4164" cy="589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E45549E-FA09-45D3-957C-EEA197AD21D8}"/>
              </a:ext>
            </a:extLst>
          </p:cNvPr>
          <p:cNvCxnSpPr>
            <a:cxnSpLocks/>
          </p:cNvCxnSpPr>
          <p:nvPr/>
        </p:nvCxnSpPr>
        <p:spPr>
          <a:xfrm>
            <a:off x="814818" y="1916832"/>
            <a:ext cx="0" cy="2851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0505E8-825A-4D18-9A39-BE6AFEC23F6D}"/>
              </a:ext>
            </a:extLst>
          </p:cNvPr>
          <p:cNvSpPr txBox="1"/>
          <p:nvPr/>
        </p:nvSpPr>
        <p:spPr>
          <a:xfrm>
            <a:off x="251520" y="5013176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B668BB4-30EB-4316-9C7A-C39F8C9321DF}"/>
              </a:ext>
            </a:extLst>
          </p:cNvPr>
          <p:cNvSpPr txBox="1"/>
          <p:nvPr/>
        </p:nvSpPr>
        <p:spPr>
          <a:xfrm>
            <a:off x="467544" y="5805264"/>
            <a:ext cx="830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Ver. 2</a:t>
            </a:r>
            <a:r>
              <a:rPr lang="ja-JP" altLang="en-US" sz="2400"/>
              <a:t>と</a:t>
            </a:r>
            <a:r>
              <a:rPr lang="en-US" altLang="ja-JP" sz="2400"/>
              <a:t>Ver. 3</a:t>
            </a:r>
            <a:r>
              <a:rPr lang="ja-JP" altLang="en-US" sz="2400"/>
              <a:t>の差分を取れば、バグの原因がすぐにわかる</a:t>
            </a:r>
            <a:r>
              <a:rPr lang="en-US" altLang="ja-JP" sz="240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25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C4BE27-0953-4591-A77E-4A66CC69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1034" name="Picture 10" descr="パソコンを使う会社員のイラスト（男性・笑顔）">
            <a:extLst>
              <a:ext uri="{FF2B5EF4-FFF2-40B4-BE49-F238E27FC236}">
                <a16:creationId xmlns:a16="http://schemas.microsoft.com/office/drawing/2014/main" id="{C19E5CC8-555F-44FD-A2F6-4C7B76C0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439"/>
            <a:ext cx="850171" cy="1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を使う会社員のイラスト（男性・怒った顔）">
            <a:extLst>
              <a:ext uri="{FF2B5EF4-FFF2-40B4-BE49-F238E27FC236}">
                <a16:creationId xmlns:a16="http://schemas.microsoft.com/office/drawing/2014/main" id="{29D361C8-32D7-4565-BF59-903FA534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ノートパソコンのキャラクター（笑顔）">
            <a:extLst>
              <a:ext uri="{FF2B5EF4-FFF2-40B4-BE49-F238E27FC236}">
                <a16:creationId xmlns:a16="http://schemas.microsoft.com/office/drawing/2014/main" id="{90148B63-9254-46AE-9085-E0ECB7BA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1296144" cy="12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110726-C59B-40EC-8D36-DB48706FF173}"/>
              </a:ext>
            </a:extLst>
          </p:cNvPr>
          <p:cNvSpPr txBox="1"/>
          <p:nvPr/>
        </p:nvSpPr>
        <p:spPr>
          <a:xfrm>
            <a:off x="2195736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19F40-FF6B-44E2-8255-959E11EEBA48}"/>
              </a:ext>
            </a:extLst>
          </p:cNvPr>
          <p:cNvSpPr txBox="1"/>
          <p:nvPr/>
        </p:nvSpPr>
        <p:spPr>
          <a:xfrm>
            <a:off x="539552" y="5439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開発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55866E-DCB5-4F69-B3B8-BD8293C731AA}"/>
              </a:ext>
            </a:extLst>
          </p:cNvPr>
          <p:cNvSpPr txBox="1"/>
          <p:nvPr/>
        </p:nvSpPr>
        <p:spPr>
          <a:xfrm>
            <a:off x="3635896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デバッグ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3EA26A2-9114-49D6-8CB8-E74B0AF76B5C}"/>
              </a:ext>
            </a:extLst>
          </p:cNvPr>
          <p:cNvSpPr/>
          <p:nvPr/>
        </p:nvSpPr>
        <p:spPr>
          <a:xfrm rot="2700000">
            <a:off x="1332432" y="3372637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21E51E4-A8B1-4A8F-9D7E-14B0CFED8318}"/>
              </a:ext>
            </a:extLst>
          </p:cNvPr>
          <p:cNvSpPr/>
          <p:nvPr/>
        </p:nvSpPr>
        <p:spPr>
          <a:xfrm rot="16200000">
            <a:off x="2396908" y="5172044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84D48F6-840A-4DE6-A03A-5C8122DEF969}"/>
              </a:ext>
            </a:extLst>
          </p:cNvPr>
          <p:cNvSpPr/>
          <p:nvPr/>
        </p:nvSpPr>
        <p:spPr>
          <a:xfrm rot="8100000">
            <a:off x="3564680" y="3300629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6" descr="作文の添削をしている先生のイラスト（男性）">
            <a:extLst>
              <a:ext uri="{FF2B5EF4-FFF2-40B4-BE49-F238E27FC236}">
                <a16:creationId xmlns:a16="http://schemas.microsoft.com/office/drawing/2014/main" id="{3CF1DA45-B532-49C0-B4ED-9A1B0843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6832"/>
            <a:ext cx="1080120" cy="12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読書感想文を書く男の子のイラスト">
            <a:extLst>
              <a:ext uri="{FF2B5EF4-FFF2-40B4-BE49-F238E27FC236}">
                <a16:creationId xmlns:a16="http://schemas.microsoft.com/office/drawing/2014/main" id="{90A7C53A-C621-438B-A31E-680D371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222010" cy="12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D7F916-7104-407D-A595-51543E1B2866}"/>
              </a:ext>
            </a:extLst>
          </p:cNvPr>
          <p:cNvSpPr txBox="1"/>
          <p:nvPr/>
        </p:nvSpPr>
        <p:spPr>
          <a:xfrm>
            <a:off x="1331640" y="623731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多くの知的生産活動は、修正を繰り返す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4F153-3A30-4062-80AB-C30E6D3D9F1F}"/>
              </a:ext>
            </a:extLst>
          </p:cNvPr>
          <p:cNvSpPr txBox="1"/>
          <p:nvPr/>
        </p:nvSpPr>
        <p:spPr>
          <a:xfrm>
            <a:off x="6804248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執筆</a:t>
            </a:r>
            <a:endParaRPr kumimoji="1" lang="ja-JP" altLang="en-US" sz="2800"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435D55A-71AE-425D-8FF7-3D66C9D01B9E}"/>
              </a:ext>
            </a:extLst>
          </p:cNvPr>
          <p:cNvSpPr/>
          <p:nvPr/>
        </p:nvSpPr>
        <p:spPr>
          <a:xfrm>
            <a:off x="6084168" y="3140968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CD013CB6-5BAB-466B-AD1F-0D59530D21E2}"/>
              </a:ext>
            </a:extLst>
          </p:cNvPr>
          <p:cNvSpPr/>
          <p:nvPr/>
        </p:nvSpPr>
        <p:spPr>
          <a:xfrm rot="10800000">
            <a:off x="7884368" y="3068960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5C9915-9979-4836-A8A6-35620A9723F1}"/>
              </a:ext>
            </a:extLst>
          </p:cNvPr>
          <p:cNvSpPr txBox="1"/>
          <p:nvPr/>
        </p:nvSpPr>
        <p:spPr>
          <a:xfrm>
            <a:off x="6804248" y="314096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添削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1C9387-1A78-4F46-953C-6B931F990022}"/>
              </a:ext>
            </a:extLst>
          </p:cNvPr>
          <p:cNvSpPr txBox="1"/>
          <p:nvPr/>
        </p:nvSpPr>
        <p:spPr>
          <a:xfrm>
            <a:off x="1331640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プログラム開発</a:t>
            </a:r>
            <a:endParaRPr kumimoji="1" lang="ja-JP" altLang="en-US" sz="2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24FEEA-C97A-44D4-8857-6D747B584A02}"/>
              </a:ext>
            </a:extLst>
          </p:cNvPr>
          <p:cNvSpPr txBox="1"/>
          <p:nvPr/>
        </p:nvSpPr>
        <p:spPr>
          <a:xfrm>
            <a:off x="644420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論文執筆</a:t>
            </a:r>
          </a:p>
        </p:txBody>
      </p:sp>
    </p:spTree>
    <p:extLst>
      <p:ext uri="{BB962C8B-B14F-4D97-AF65-F5344CB8AC3E}">
        <p14:creationId xmlns:p14="http://schemas.microsoft.com/office/powerpoint/2010/main" val="118488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3309D2-B0DF-446B-9CF6-1A5D00BAF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/>
              <a:t>プログラミングのできる人、できない人</a:t>
            </a:r>
            <a:endParaRPr lang="en-US" sz="3600"/>
          </a:p>
        </p:txBody>
      </p:sp>
      <p:pic>
        <p:nvPicPr>
          <p:cNvPr id="3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80D8766A-28C4-4D30-8FC3-A1D6E406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76AD25E-1B1F-4DD1-A46B-4913FAD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EE8D43-F66E-4453-B90B-BEC5D7E14B5C}"/>
              </a:ext>
            </a:extLst>
          </p:cNvPr>
          <p:cNvSpPr/>
          <p:nvPr/>
        </p:nvSpPr>
        <p:spPr>
          <a:xfrm>
            <a:off x="539552" y="414908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EB73E9-6AE0-42AA-8543-8082A5DC6108}"/>
              </a:ext>
            </a:extLst>
          </p:cNvPr>
          <p:cNvSpPr/>
          <p:nvPr/>
        </p:nvSpPr>
        <p:spPr>
          <a:xfrm>
            <a:off x="1619672" y="414908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9E8CB5-A51A-40F5-B992-3355FA19F5C0}"/>
              </a:ext>
            </a:extLst>
          </p:cNvPr>
          <p:cNvSpPr/>
          <p:nvPr/>
        </p:nvSpPr>
        <p:spPr>
          <a:xfrm>
            <a:off x="5580113" y="414908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48D5D-EE6F-4ECC-8188-68204F27819B}"/>
              </a:ext>
            </a:extLst>
          </p:cNvPr>
          <p:cNvSpPr txBox="1"/>
          <p:nvPr/>
        </p:nvSpPr>
        <p:spPr>
          <a:xfrm>
            <a:off x="683568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4FF5B0-240D-4D3A-9C4C-9A43A278A404}"/>
              </a:ext>
            </a:extLst>
          </p:cNvPr>
          <p:cNvSpPr txBox="1"/>
          <p:nvPr/>
        </p:nvSpPr>
        <p:spPr>
          <a:xfrm>
            <a:off x="2411760" y="42930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B82F57-5030-4C30-9B9B-CEFBDCB24540}"/>
              </a:ext>
            </a:extLst>
          </p:cNvPr>
          <p:cNvSpPr txBox="1"/>
          <p:nvPr/>
        </p:nvSpPr>
        <p:spPr>
          <a:xfrm>
            <a:off x="6660232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9A3C06-5221-4800-A393-B0EB17F13BD0}"/>
              </a:ext>
            </a:extLst>
          </p:cNvPr>
          <p:cNvSpPr/>
          <p:nvPr/>
        </p:nvSpPr>
        <p:spPr>
          <a:xfrm>
            <a:off x="6012160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085EE6-22C5-4BEC-BC75-0F5FD65A5117}"/>
              </a:ext>
            </a:extLst>
          </p:cNvPr>
          <p:cNvSpPr/>
          <p:nvPr/>
        </p:nvSpPr>
        <p:spPr>
          <a:xfrm>
            <a:off x="7740352" y="414908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058B14-F2E7-4C3C-BBE6-32DAD28798F4}"/>
              </a:ext>
            </a:extLst>
          </p:cNvPr>
          <p:cNvSpPr txBox="1"/>
          <p:nvPr/>
        </p:nvSpPr>
        <p:spPr>
          <a:xfrm>
            <a:off x="6300192" y="53012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D934BB0-37A7-4825-A476-B312523C3DB3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6346005" y="463913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1F8B889D-18DE-43F9-85D1-CB3F54B143E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rot="5400000" flipH="1" flipV="1">
            <a:off x="7210101" y="466713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67068D-A826-4EE0-B151-9B2D4057B36D}"/>
              </a:ext>
            </a:extLst>
          </p:cNvPr>
          <p:cNvCxnSpPr/>
          <p:nvPr/>
        </p:nvCxnSpPr>
        <p:spPr>
          <a:xfrm flipH="1">
            <a:off x="539552" y="393305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5636A9-571E-4441-B509-47B20A3EE7A6}"/>
              </a:ext>
            </a:extLst>
          </p:cNvPr>
          <p:cNvSpPr txBox="1"/>
          <p:nvPr/>
        </p:nvSpPr>
        <p:spPr>
          <a:xfrm>
            <a:off x="205172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8F2A05-FC38-4746-8B14-FECD077128E5}"/>
              </a:ext>
            </a:extLst>
          </p:cNvPr>
          <p:cNvCxnSpPr>
            <a:cxnSpLocks/>
          </p:cNvCxnSpPr>
          <p:nvPr/>
        </p:nvCxnSpPr>
        <p:spPr>
          <a:xfrm flipH="1">
            <a:off x="539552" y="501317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329D4E-0AE0-48DC-A393-EBD907B88113}"/>
              </a:ext>
            </a:extLst>
          </p:cNvPr>
          <p:cNvSpPr txBox="1"/>
          <p:nvPr/>
        </p:nvSpPr>
        <p:spPr>
          <a:xfrm>
            <a:off x="755576" y="5085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1190EA-020D-4D97-8616-4806A7A89257}"/>
              </a:ext>
            </a:extLst>
          </p:cNvPr>
          <p:cNvCxnSpPr>
            <a:cxnSpLocks/>
          </p:cNvCxnSpPr>
          <p:nvPr/>
        </p:nvCxnSpPr>
        <p:spPr>
          <a:xfrm flipH="1">
            <a:off x="5580112" y="393305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5A1B7B-EEA4-4DB9-8F42-AE29FE524D3A}"/>
              </a:ext>
            </a:extLst>
          </p:cNvPr>
          <p:cNvSpPr txBox="1"/>
          <p:nvPr/>
        </p:nvSpPr>
        <p:spPr>
          <a:xfrm>
            <a:off x="6444208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4C7134-DEF9-40FA-8E8E-8DBF1DBC031C}"/>
              </a:ext>
            </a:extLst>
          </p:cNvPr>
          <p:cNvSpPr txBox="1"/>
          <p:nvPr/>
        </p:nvSpPr>
        <p:spPr>
          <a:xfrm>
            <a:off x="89959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プログラミングが早い人は「デバッグ時間」が短い</a:t>
            </a:r>
            <a:endParaRPr lang="en-US" altLang="ja-JP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BF8633-9654-4439-8669-5BAC6496EF13}"/>
              </a:ext>
            </a:extLst>
          </p:cNvPr>
          <p:cNvSpPr txBox="1"/>
          <p:nvPr/>
        </p:nvSpPr>
        <p:spPr>
          <a:xfrm>
            <a:off x="611560" y="587727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左の人の方が「がんばっている」ように見えるが、右の人の方が作業は進んでいる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6098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931276-C050-4894-8CC5-25650B71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バージョン管理システム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CB0155-96B7-4C96-9D6B-F4D2074BBE44}"/>
              </a:ext>
            </a:extLst>
          </p:cNvPr>
          <p:cNvSpPr txBox="1"/>
          <p:nvPr/>
        </p:nvSpPr>
        <p:spPr>
          <a:xfrm>
            <a:off x="107504" y="1124744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バージョン管理システムを使えばデバッグ時間が短くなる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「できる人」は</a:t>
            </a:r>
            <a:r>
              <a:rPr lang="en-US" altLang="ja-JP" sz="2800"/>
              <a:t>Git</a:t>
            </a:r>
            <a:r>
              <a:rPr lang="ja-JP" altLang="en-US" sz="2800"/>
              <a:t>が使えるから「できる」の</a:t>
            </a:r>
            <a:r>
              <a:rPr lang="ja-JP" altLang="en-US" sz="2800">
                <a:solidFill>
                  <a:srgbClr val="FF0000"/>
                </a:solidFill>
              </a:rPr>
              <a:t>ではない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937059-BB8D-4BD2-9C85-F9C1B603FDA0}"/>
              </a:ext>
            </a:extLst>
          </p:cNvPr>
          <p:cNvSpPr txBox="1"/>
          <p:nvPr/>
        </p:nvSpPr>
        <p:spPr>
          <a:xfrm>
            <a:off x="251520" y="2852936"/>
            <a:ext cx="8614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や</a:t>
            </a:r>
            <a:r>
              <a:rPr lang="en-US" altLang="ja-JP" sz="2400"/>
              <a:t>GitHub</a:t>
            </a:r>
            <a:r>
              <a:rPr lang="ja-JP" altLang="en-US" sz="2400"/>
              <a:t>はあくまでも「開発スタイル」を支援するツール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Git</a:t>
            </a:r>
            <a:r>
              <a:rPr lang="ja-JP" altLang="en-US" sz="2400"/>
              <a:t>が「何を」実現するツールなのか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自分が</a:t>
            </a:r>
            <a:r>
              <a:rPr lang="en-US" altLang="ja-JP" sz="2400"/>
              <a:t>Git</a:t>
            </a:r>
            <a:r>
              <a:rPr lang="ja-JP" altLang="en-US" sz="2400"/>
              <a:t>で「何を」しようとしているのか</a:t>
            </a:r>
            <a:endParaRPr lang="en-US" altLang="ja-JP" sz="2400"/>
          </a:p>
          <a:p>
            <a:r>
              <a:rPr lang="ja-JP" altLang="en-US" sz="2400"/>
              <a:t>を理解することなしに開発効率は向上しない</a:t>
            </a:r>
            <a:endParaRPr lang="en-US" altLang="ja-JP" sz="2400"/>
          </a:p>
        </p:txBody>
      </p:sp>
      <p:pic>
        <p:nvPicPr>
          <p:cNvPr id="5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00C6C1E7-9898-4EC1-A269-81A12EFD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1728192" cy="15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9E5ED3DC-E2AC-41D3-BBF7-B0E66F3F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85184"/>
            <a:ext cx="149524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210F7DB-11A3-429C-B866-7F0C5CC0B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1BC6D4-76BF-4671-8D7A-34B66018A0F9}"/>
              </a:ext>
            </a:extLst>
          </p:cNvPr>
          <p:cNvSpPr txBox="1"/>
          <p:nvPr/>
        </p:nvSpPr>
        <p:spPr>
          <a:xfrm>
            <a:off x="107504" y="980728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バージョン管理システムとは、ドキュメントやソフトウェアのバージョンを管理するためのシステム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複数人開発で有用なツールだが、個人開発でも有用</a:t>
            </a:r>
            <a:endParaRPr lang="en-US" altLang="ja-JP" sz="2800"/>
          </a:p>
          <a:p>
            <a:r>
              <a:rPr lang="ja-JP" altLang="en-US" sz="2800"/>
              <a:t>　→三日前の自分は他人</a:t>
            </a:r>
            <a:endParaRPr lang="en-US" altLang="ja-JP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バージョン管理システムを使えば開発効率が上がる</a:t>
            </a:r>
            <a:r>
              <a:rPr lang="ja-JP" altLang="en-US" sz="2800">
                <a:solidFill>
                  <a:srgbClr val="FF0000"/>
                </a:solidFill>
              </a:rPr>
              <a:t>わけではない</a:t>
            </a:r>
            <a:endParaRPr lang="en-US" altLang="ja-JP" sz="2800">
              <a:solidFill>
                <a:srgbClr val="FF0000"/>
              </a:solidFill>
            </a:endParaRPr>
          </a:p>
          <a:p>
            <a:r>
              <a:rPr lang="ja-JP" altLang="en-US" sz="2800"/>
              <a:t>　→開発スタイルを変えなくてはならない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23E0E4-1409-4002-8E46-B647183DC7CE}"/>
              </a:ext>
            </a:extLst>
          </p:cNvPr>
          <p:cNvSpPr txBox="1"/>
          <p:nvPr/>
        </p:nvSpPr>
        <p:spPr>
          <a:xfrm>
            <a:off x="179512" y="4725144"/>
            <a:ext cx="8664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Git/GitHub</a:t>
            </a:r>
            <a:r>
              <a:rPr lang="ja-JP" altLang="en-US" sz="3200"/>
              <a:t>の使い方を学ぶことが目的ではない</a:t>
            </a:r>
            <a:endParaRPr lang="en-US" altLang="ja-JP" sz="3200"/>
          </a:p>
          <a:p>
            <a:r>
              <a:rPr lang="ja-JP" altLang="en-US" sz="3200"/>
              <a:t>ツールに流れる哲学を学ぶ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08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28E34-BD26-46B4-A403-7FEADAA3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190CD-BBD5-4832-B55F-C776271FA39A}"/>
              </a:ext>
            </a:extLst>
          </p:cNvPr>
          <p:cNvSpPr txBox="1"/>
          <p:nvPr/>
        </p:nvSpPr>
        <p:spPr>
          <a:xfrm>
            <a:off x="1619672" y="1412776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D92C1C-00F9-41C3-8F8F-39E9BC4B5FD3}"/>
              </a:ext>
            </a:extLst>
          </p:cNvPr>
          <p:cNvSpPr txBox="1"/>
          <p:nvPr/>
        </p:nvSpPr>
        <p:spPr>
          <a:xfrm>
            <a:off x="2195736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先生</a:t>
            </a:r>
            <a:r>
              <a:rPr lang="ja-JP" altLang="en-US" sz="2400" dirty="0"/>
              <a:t>から添削済みの</a:t>
            </a:r>
            <a:r>
              <a:rPr kumimoji="1" lang="ja-JP" altLang="en-US" sz="2400" dirty="0"/>
              <a:t>論文受け取ったとき、家で修正した最新版ではなく、大学の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に入っていた古い版を渡していたことに気づく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61DE4-AE1E-4E18-BA7E-4B3E00773237}"/>
              </a:ext>
            </a:extLst>
          </p:cNvPr>
          <p:cNvSpPr txBox="1"/>
          <p:nvPr/>
        </p:nvSpPr>
        <p:spPr>
          <a:xfrm>
            <a:off x="251520" y="4221088"/>
            <a:ext cx="325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EA73CC-2A18-4834-B0CC-7F82A1CF61C1}"/>
              </a:ext>
            </a:extLst>
          </p:cNvPr>
          <p:cNvSpPr txBox="1"/>
          <p:nvPr/>
        </p:nvSpPr>
        <p:spPr>
          <a:xfrm>
            <a:off x="611560" y="486916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開発したコードをスパコンで実行しようとしたら動かず、苦労して動くように修正。その後、スパコンで実行中に新機能を開発、それをスパコンにアップロードした時に動くように修正したコードを上書きしてしまう。</a:t>
            </a:r>
            <a:endParaRPr kumimoji="1" lang="ja-JP" altLang="en-US" sz="2400" dirty="0"/>
          </a:p>
        </p:txBody>
      </p:sp>
      <p:pic>
        <p:nvPicPr>
          <p:cNvPr id="2052" name="Picture 4" descr="書類を見て焦る会社員のイラスト（男性）">
            <a:extLst>
              <a:ext uri="{FF2B5EF4-FFF2-40B4-BE49-F238E27FC236}">
                <a16:creationId xmlns:a16="http://schemas.microsoft.com/office/drawing/2014/main" id="{94A6EFF2-D952-4220-AF8C-151E639D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1827515" cy="22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D7CBA-DA71-44A3-9771-3276185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3074" name="Picture 2" descr="中年男性の表情のイラスト「疑問」">
            <a:extLst>
              <a:ext uri="{FF2B5EF4-FFF2-40B4-BE49-F238E27FC236}">
                <a16:creationId xmlns:a16="http://schemas.microsoft.com/office/drawing/2014/main" id="{1B2D9DAC-838F-4DD7-B986-9B223827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584176" cy="18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E0B1B8DB-9149-4E38-A9A0-82EE9C5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ファイルアイコン（ブランク）">
            <a:extLst>
              <a:ext uri="{FF2B5EF4-FFF2-40B4-BE49-F238E27FC236}">
                <a16:creationId xmlns:a16="http://schemas.microsoft.com/office/drawing/2014/main" id="{7D19C7D1-85B4-4960-A9B6-459565FD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425A3-8181-4CEC-862C-15C5D45554E5}"/>
              </a:ext>
            </a:extLst>
          </p:cNvPr>
          <p:cNvSpPr txBox="1"/>
          <p:nvPr/>
        </p:nvSpPr>
        <p:spPr>
          <a:xfrm>
            <a:off x="611560" y="436510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佐藤修正</a:t>
            </a:r>
            <a:r>
              <a:rPr lang="en-US" altLang="ja-JP" dirty="0"/>
              <a:t>_</a:t>
            </a:r>
            <a:r>
              <a:rPr lang="ja-JP" altLang="en-US" dirty="0"/>
              <a:t>吉本追記</a:t>
            </a:r>
            <a:r>
              <a:rPr lang="en-US" altLang="ja-JP" dirty="0"/>
              <a:t>.docx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C8E62-6363-4878-A537-CF0E6C990449}"/>
              </a:ext>
            </a:extLst>
          </p:cNvPr>
          <p:cNvSpPr txBox="1"/>
          <p:nvPr/>
        </p:nvSpPr>
        <p:spPr>
          <a:xfrm>
            <a:off x="5364088" y="436510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最終版</a:t>
            </a:r>
            <a:r>
              <a:rPr lang="en-US" altLang="ja-JP" dirty="0"/>
              <a:t>_</a:t>
            </a:r>
            <a:r>
              <a:rPr lang="ja-JP" altLang="en-US" dirty="0"/>
              <a:t>田中修正</a:t>
            </a:r>
            <a:r>
              <a:rPr lang="en-US" altLang="ja-JP" dirty="0"/>
              <a:t>v2.docx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F782A-3932-4303-BB4D-7C206AEA2AA4}"/>
              </a:ext>
            </a:extLst>
          </p:cNvPr>
          <p:cNvSpPr txBox="1"/>
          <p:nvPr/>
        </p:nvSpPr>
        <p:spPr>
          <a:xfrm>
            <a:off x="2771800" y="1268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どっちが最新？</a:t>
            </a:r>
            <a:endParaRPr kumimoji="1" lang="ja-JP" altLang="en-US" sz="36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2A8489-9BD5-43A7-AF94-AC57B02A838F}"/>
              </a:ext>
            </a:extLst>
          </p:cNvPr>
          <p:cNvSpPr/>
          <p:nvPr/>
        </p:nvSpPr>
        <p:spPr>
          <a:xfrm>
            <a:off x="1619672" y="5589240"/>
            <a:ext cx="79208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A4083-1E38-4AB5-BC66-783FAD94C926}"/>
              </a:ext>
            </a:extLst>
          </p:cNvPr>
          <p:cNvSpPr txBox="1"/>
          <p:nvPr/>
        </p:nvSpPr>
        <p:spPr>
          <a:xfrm>
            <a:off x="2555777" y="5301208"/>
            <a:ext cx="5760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バージョン</a:t>
            </a:r>
            <a:r>
              <a:rPr lang="ja-JP" altLang="en-US" sz="3200"/>
              <a:t>管理システム</a:t>
            </a:r>
            <a:endParaRPr lang="en-US" altLang="ja-JP" sz="3200"/>
          </a:p>
          <a:p>
            <a:r>
              <a:rPr kumimoji="1" lang="en-US" altLang="ja-JP" sz="3200"/>
              <a:t>(Version Control System, VCS)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6585F2-52AE-4F31-8521-6F56CC42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B41241-5A38-4279-BDB1-EE0F73AB0423}"/>
              </a:ext>
            </a:extLst>
          </p:cNvPr>
          <p:cNvSpPr txBox="1"/>
          <p:nvPr/>
        </p:nvSpPr>
        <p:spPr>
          <a:xfrm>
            <a:off x="467544" y="1628800"/>
            <a:ext cx="842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ファイルの編集履歴を管理するためのシステム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編集履歴をすべて保存する「リポジトリ」というデータベースを持つ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ユーザはリポジトリにアクセスしながら開発を行う</a:t>
            </a:r>
            <a:endParaRPr kumimoji="1" lang="ja-JP" altLang="en-US" sz="2000" dirty="0"/>
          </a:p>
        </p:txBody>
      </p:sp>
      <p:pic>
        <p:nvPicPr>
          <p:cNvPr id="4100" name="Picture 4" descr="ホテルのフロントのイラスト">
            <a:extLst>
              <a:ext uri="{FF2B5EF4-FFF2-40B4-BE49-F238E27FC236}">
                <a16:creationId xmlns:a16="http://schemas.microsoft.com/office/drawing/2014/main" id="{9E2C8B98-02BB-46F8-AFDF-FC6C8B4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337048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7291CA-4330-4523-8671-88F7FE5B732E}"/>
              </a:ext>
            </a:extLst>
          </p:cNvPr>
          <p:cNvSpPr txBox="1"/>
          <p:nvPr/>
        </p:nvSpPr>
        <p:spPr>
          <a:xfrm>
            <a:off x="107504" y="11247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バージョン管理システムとは？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643521-21B1-4D8D-A36B-DE817E8C1C63}"/>
              </a:ext>
            </a:extLst>
          </p:cNvPr>
          <p:cNvSpPr txBox="1"/>
          <p:nvPr/>
        </p:nvSpPr>
        <p:spPr>
          <a:xfrm>
            <a:off x="179512" y="29969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何ができるようになるの？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672979-5484-4367-B91F-8D781811B3B9}"/>
              </a:ext>
            </a:extLst>
          </p:cNvPr>
          <p:cNvSpPr txBox="1"/>
          <p:nvPr/>
        </p:nvSpPr>
        <p:spPr>
          <a:xfrm>
            <a:off x="395536" y="3789040"/>
            <a:ext cx="5346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任意の時点に状態を戻すことができる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任意の時点間の差分を確認できる</a:t>
            </a:r>
            <a:endParaRPr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誰が、いつ、どこを修正したか確認できる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938FFD-AA54-4704-A832-24A979300647}"/>
              </a:ext>
            </a:extLst>
          </p:cNvPr>
          <p:cNvSpPr txBox="1"/>
          <p:nvPr/>
        </p:nvSpPr>
        <p:spPr>
          <a:xfrm>
            <a:off x="251520" y="530120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超優秀な秘書のようなもの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6E6D90-D2FD-4C21-B95F-89DCEE534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pic>
        <p:nvPicPr>
          <p:cNvPr id="4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2CD01D26-0AF8-4242-87AD-7045C506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85" y="4034681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B73886-B528-4A1F-8D08-44A55877CB33}"/>
              </a:ext>
            </a:extLst>
          </p:cNvPr>
          <p:cNvGrpSpPr/>
          <p:nvPr/>
        </p:nvGrpSpPr>
        <p:grpSpPr>
          <a:xfrm>
            <a:off x="1464533" y="5618857"/>
            <a:ext cx="518457" cy="648072"/>
            <a:chOff x="1691680" y="3429000"/>
            <a:chExt cx="1440160" cy="18002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5849040-4253-4F71-B084-387D4441108E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FEC6B259-0348-4B25-B86B-A411F5D81FA7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E9C812F1-29C8-485F-919E-5FCA186E166D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F7D5BD76-4F73-4CE3-A01B-2F9A89BED501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051CB66-2EB8-4369-905D-13F854B17790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9971EA4-A8F7-4A21-9DF2-B2A28D64062E}"/>
                </a:ext>
              </a:extLst>
            </p:cNvPr>
            <p:cNvCxnSpPr>
              <a:stCxn id="6" idx="2"/>
              <a:endCxn id="8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DFA0628B-ECE7-44FD-80C1-CA36BBDC7C4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1416016" y="5311110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65327392-FE64-4366-A078-AE180E32A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17" y="4610745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AC7A9C2-0782-45B2-BFE9-5E67EC377023}"/>
              </a:ext>
            </a:extLst>
          </p:cNvPr>
          <p:cNvGrpSpPr/>
          <p:nvPr/>
        </p:nvGrpSpPr>
        <p:grpSpPr>
          <a:xfrm>
            <a:off x="4632885" y="4106689"/>
            <a:ext cx="864096" cy="1944216"/>
            <a:chOff x="4427984" y="692696"/>
            <a:chExt cx="864096" cy="1944216"/>
          </a:xfrm>
        </p:grpSpPr>
        <p:pic>
          <p:nvPicPr>
            <p:cNvPr id="15" name="Picture 4" descr="サーバのイラスト（グレー）">
              <a:extLst>
                <a:ext uri="{FF2B5EF4-FFF2-40B4-BE49-F238E27FC236}">
                  <a16:creationId xmlns:a16="http://schemas.microsoft.com/office/drawing/2014/main" id="{8DAA4A2D-FFE3-44DD-A9E3-91EBFD327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C902276-C31D-4C48-B8B9-F512A5EB5E56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B2F7FE8-CD63-4414-AC4E-246D2C118654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BDE1D379-F89E-404C-AEA6-6B2EFA2D36F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CB774DD-2EC6-4F45-9EB7-93C22C9AEE69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D92490A-C423-49FF-B29F-A41804C40D47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218856E4-2EB8-46C5-886F-25A6884761F6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F1B2338-1CE5-49A1-8F9F-511CD8909EBB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67110E00-3B1A-4641-998C-5C53D5931EB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F7109F7B-E3C8-455A-AE0D-9D82EA1C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4020541" y="4869332"/>
            <a:ext cx="618136" cy="596573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57BC4FB-9F42-4CC6-B1A7-0E7B5F7B612A}"/>
              </a:ext>
            </a:extLst>
          </p:cNvPr>
          <p:cNvGrpSpPr/>
          <p:nvPr/>
        </p:nvGrpSpPr>
        <p:grpSpPr>
          <a:xfrm>
            <a:off x="6318785" y="4947915"/>
            <a:ext cx="490583" cy="1152128"/>
            <a:chOff x="6444208" y="1196752"/>
            <a:chExt cx="950505" cy="2232248"/>
          </a:xfrm>
        </p:grpSpPr>
        <p:pic>
          <p:nvPicPr>
            <p:cNvPr id="2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FCB5325E-ABCB-4BC2-B59B-FA5E8298C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938B85F-320D-4FDC-A897-85959B96B6EA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F39AC39A-132C-4A73-9364-3E4AF7CDBF2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440A9362-4C84-484D-A91F-1520CF762BC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0EF68790-904C-4CDB-92E9-618FA52FFB7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0B6FD42D-DE01-43AC-AFEB-5B091652A5B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702F7E4-E275-4984-BC17-0240621EAC4F}"/>
                  </a:ext>
                </a:extLst>
              </p:cNvPr>
              <p:cNvCxnSpPr>
                <a:stCxn id="29" idx="6"/>
                <a:endCxn id="3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CC8B486C-029C-4598-B201-4F4A27068967}"/>
                  </a:ext>
                </a:extLst>
              </p:cNvPr>
              <p:cNvCxnSpPr>
                <a:stCxn id="29" idx="2"/>
                <a:endCxn id="3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CCA10BAA-9C8A-41AF-9807-C0A87BACA1B3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D309767-AF0A-45B0-B7BC-ACACF8C947EA}"/>
              </a:ext>
            </a:extLst>
          </p:cNvPr>
          <p:cNvGrpSpPr/>
          <p:nvPr/>
        </p:nvGrpSpPr>
        <p:grpSpPr>
          <a:xfrm>
            <a:off x="8109460" y="4852665"/>
            <a:ext cx="490583" cy="1152128"/>
            <a:chOff x="6444208" y="1196752"/>
            <a:chExt cx="950505" cy="2232248"/>
          </a:xfrm>
        </p:grpSpPr>
        <p:pic>
          <p:nvPicPr>
            <p:cNvPr id="36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D5D5D167-DD18-49C2-A2C5-3888F7DD5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822E9E9-6138-437A-8175-ABD16FAC12C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5F13744A-6116-4846-B0D9-F3FF975164BF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CA4CF78A-6CD3-45CE-8139-6E3C8E613B93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C8E5618-0F24-43DC-8F1F-AA27D736663F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9ABDBB62-056F-4B00-BAB1-A33FAE912820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BD6504D7-E2FA-4A3B-A6A0-6F9D3FE8732C}"/>
                  </a:ext>
                </a:extLst>
              </p:cNvPr>
              <p:cNvCxnSpPr>
                <a:stCxn id="39" idx="6"/>
                <a:endCxn id="4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5F795983-332F-4552-A0E6-231B7FE43091}"/>
                  </a:ext>
                </a:extLst>
              </p:cNvPr>
              <p:cNvCxnSpPr>
                <a:stCxn id="39" idx="2"/>
                <a:endCxn id="4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84740668-3DA2-44EE-B2F0-6A0412FA4442}"/>
                </a:ext>
              </a:extLst>
            </p:cNvPr>
            <p:cNvCxnSpPr>
              <a:stCxn id="36" idx="2"/>
              <a:endCxn id="39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1D8103-4BF3-4EF7-AE84-053210E877C5}"/>
              </a:ext>
            </a:extLst>
          </p:cNvPr>
          <p:cNvGrpSpPr/>
          <p:nvPr/>
        </p:nvGrpSpPr>
        <p:grpSpPr>
          <a:xfrm>
            <a:off x="7225173" y="4119637"/>
            <a:ext cx="512057" cy="1152128"/>
            <a:chOff x="4427984" y="692696"/>
            <a:chExt cx="864096" cy="1944216"/>
          </a:xfrm>
        </p:grpSpPr>
        <p:pic>
          <p:nvPicPr>
            <p:cNvPr id="46" name="Picture 4" descr="サーバのイラスト（グレー）">
              <a:extLst>
                <a:ext uri="{FF2B5EF4-FFF2-40B4-BE49-F238E27FC236}">
                  <a16:creationId xmlns:a16="http://schemas.microsoft.com/office/drawing/2014/main" id="{23036A4B-166E-491A-BA2F-C259FE473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D3BC2235-E711-42C8-8582-82B5DE2B3E17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E7877DAC-80A0-45F2-8FBB-42E14A2BF859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8F4B2439-5CBB-4C31-A237-AA7204E8D831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弧 50">
                <a:extLst>
                  <a:ext uri="{FF2B5EF4-FFF2-40B4-BE49-F238E27FC236}">
                    <a16:creationId xmlns:a16="http://schemas.microsoft.com/office/drawing/2014/main" id="{08FB8644-C421-4297-8612-623CD9D376CA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弧 51">
                <a:extLst>
                  <a:ext uri="{FF2B5EF4-FFF2-40B4-BE49-F238E27FC236}">
                    <a16:creationId xmlns:a16="http://schemas.microsoft.com/office/drawing/2014/main" id="{761A5B42-AFE7-4D4C-A938-C587B366FC9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16334CA6-B85A-49AC-B88F-73F98B52C773}"/>
                  </a:ext>
                </a:extLst>
              </p:cNvPr>
              <p:cNvCxnSpPr>
                <a:stCxn id="49" idx="6"/>
                <a:endCxn id="51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9B7C3D0A-FD3C-4408-BEF6-CCD34471C3A6}"/>
                  </a:ext>
                </a:extLst>
              </p:cNvPr>
              <p:cNvCxnSpPr>
                <a:stCxn id="49" idx="2"/>
                <a:endCxn id="51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4BC2203C-1AB7-46D2-9F19-A9540BB43019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矢印: 左右 54">
            <a:extLst>
              <a:ext uri="{FF2B5EF4-FFF2-40B4-BE49-F238E27FC236}">
                <a16:creationId xmlns:a16="http://schemas.microsoft.com/office/drawing/2014/main" id="{B920F839-06CD-4789-8CDC-AF6A4CCC0BE7}"/>
              </a:ext>
            </a:extLst>
          </p:cNvPr>
          <p:cNvSpPr/>
          <p:nvPr/>
        </p:nvSpPr>
        <p:spPr>
          <a:xfrm rot="18525137">
            <a:off x="6912757" y="5434805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78CD29E1-F58E-420E-A796-900788882879}"/>
              </a:ext>
            </a:extLst>
          </p:cNvPr>
          <p:cNvSpPr/>
          <p:nvPr/>
        </p:nvSpPr>
        <p:spPr>
          <a:xfrm rot="2700000">
            <a:off x="7741433" y="542528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A1E3FAB6-07A5-4A6F-8E3E-E00998C438D0}"/>
              </a:ext>
            </a:extLst>
          </p:cNvPr>
          <p:cNvSpPr/>
          <p:nvPr/>
        </p:nvSpPr>
        <p:spPr>
          <a:xfrm>
            <a:off x="7322333" y="5796757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024A99B-C9F3-4514-9A7A-7C681A9B0E63}"/>
              </a:ext>
            </a:extLst>
          </p:cNvPr>
          <p:cNvSpPr txBox="1"/>
          <p:nvPr/>
        </p:nvSpPr>
        <p:spPr>
          <a:xfrm>
            <a:off x="744453" y="26665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ローカル型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FFA0C98-10D7-4674-98F4-B579E470BD0F}"/>
              </a:ext>
            </a:extLst>
          </p:cNvPr>
          <p:cNvSpPr txBox="1"/>
          <p:nvPr/>
        </p:nvSpPr>
        <p:spPr>
          <a:xfrm>
            <a:off x="2904693" y="266652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クライアント・サーバ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7157E4-932A-4FDE-8150-5EEAB59962A3}"/>
              </a:ext>
            </a:extLst>
          </p:cNvPr>
          <p:cNvSpPr txBox="1"/>
          <p:nvPr/>
        </p:nvSpPr>
        <p:spPr>
          <a:xfrm>
            <a:off x="6924074" y="26665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分散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2DA943-F9B7-4A8E-A74F-0C0E041C331D}"/>
              </a:ext>
            </a:extLst>
          </p:cNvPr>
          <p:cNvSpPr txBox="1"/>
          <p:nvPr/>
        </p:nvSpPr>
        <p:spPr>
          <a:xfrm>
            <a:off x="600437" y="335699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SCCS, RCS</a:t>
            </a:r>
            <a:r>
              <a:rPr kumimoji="1" lang="ja-JP" altLang="en-US" sz="2400"/>
              <a:t>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37E1F93-9043-4BC6-8F8D-6BA9B8943268}"/>
              </a:ext>
            </a:extLst>
          </p:cNvPr>
          <p:cNvSpPr txBox="1"/>
          <p:nvPr/>
        </p:nvSpPr>
        <p:spPr>
          <a:xfrm>
            <a:off x="3131840" y="3356992"/>
            <a:ext cx="286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CVS, Subversion</a:t>
            </a:r>
            <a:r>
              <a:rPr kumimoji="1" lang="ja-JP" altLang="en-US" sz="2400"/>
              <a:t>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D363899-A7FC-4E9D-AD43-261DDBD4D19A}"/>
              </a:ext>
            </a:extLst>
          </p:cNvPr>
          <p:cNvSpPr txBox="1"/>
          <p:nvPr/>
        </p:nvSpPr>
        <p:spPr>
          <a:xfrm>
            <a:off x="6433085" y="33569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Mercurial, Git</a:t>
            </a:r>
            <a:r>
              <a:rPr kumimoji="1" lang="ja-JP" altLang="en-US" sz="2400"/>
              <a:t>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A25A780-2CA3-4027-BE4A-611196902836}"/>
              </a:ext>
            </a:extLst>
          </p:cNvPr>
          <p:cNvSpPr txBox="1"/>
          <p:nvPr/>
        </p:nvSpPr>
        <p:spPr>
          <a:xfrm>
            <a:off x="1691680" y="148478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歴史的に大きく分けると、以下の三種類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75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A2EF49-74C7-49F0-828F-8FF4889D9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1EA0F-7786-4E41-A61D-C603875E2FA7}"/>
              </a:ext>
            </a:extLst>
          </p:cNvPr>
          <p:cNvSpPr txBox="1"/>
          <p:nvPr/>
        </p:nvSpPr>
        <p:spPr>
          <a:xfrm>
            <a:off x="107504" y="134076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第一期：ローカル型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B937C7-B814-4DB7-8D79-4B0FC856121A}"/>
              </a:ext>
            </a:extLst>
          </p:cNvPr>
          <p:cNvSpPr txBox="1"/>
          <p:nvPr/>
        </p:nvSpPr>
        <p:spPr>
          <a:xfrm>
            <a:off x="1331640" y="263691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(</a:t>
            </a:r>
            <a:r>
              <a:rPr lang="ja-JP" altLang="en-US" sz="2000"/>
              <a:t>おそらく</a:t>
            </a:r>
            <a:r>
              <a:rPr lang="en-US" sz="2000"/>
              <a:t>)</a:t>
            </a:r>
            <a:r>
              <a:rPr lang="ja-JP" altLang="en-US" sz="2000"/>
              <a:t>世界初の</a:t>
            </a:r>
            <a:r>
              <a:rPr lang="en-US" altLang="ja-JP" sz="2000"/>
              <a:t>VCS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IBM System/370</a:t>
            </a:r>
            <a:r>
              <a:rPr lang="ja-JP" altLang="en-US" sz="2000"/>
              <a:t>向けに開発、後に</a:t>
            </a:r>
            <a:r>
              <a:rPr lang="en-US" sz="2000"/>
              <a:t>PDP-11</a:t>
            </a:r>
            <a:r>
              <a:rPr lang="ja-JP" altLang="en-US" sz="2000"/>
              <a:t>へ移植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複数のバージョンを一つのファイルに保存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471547-30A6-45CE-8495-5A3A7A5A9900}"/>
              </a:ext>
            </a:extLst>
          </p:cNvPr>
          <p:cNvSpPr txBox="1"/>
          <p:nvPr/>
        </p:nvSpPr>
        <p:spPr>
          <a:xfrm>
            <a:off x="539552" y="2132856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1992</a:t>
            </a:r>
            <a:r>
              <a:rPr lang="ja-JP" altLang="en-US" sz="2400"/>
              <a:t>年 </a:t>
            </a:r>
            <a:r>
              <a:rPr lang="en-US" altLang="ja-JP" sz="2400"/>
              <a:t>Source Code Control System (SCCS)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2BF6A-3CF3-466B-98AE-F8164EF34BCD}"/>
              </a:ext>
            </a:extLst>
          </p:cNvPr>
          <p:cNvSpPr txBox="1"/>
          <p:nvPr/>
        </p:nvSpPr>
        <p:spPr>
          <a:xfrm>
            <a:off x="539552" y="3759423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1982</a:t>
            </a:r>
            <a:r>
              <a:rPr lang="ja-JP" altLang="en-US" sz="2400"/>
              <a:t>年 </a:t>
            </a:r>
            <a:r>
              <a:rPr lang="en-US" altLang="ja-JP" sz="2400"/>
              <a:t>Revision Control System (RCS)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5E7F45-0AC7-47A7-BD1C-EEC6C3771437}"/>
              </a:ext>
            </a:extLst>
          </p:cNvPr>
          <p:cNvSpPr txBox="1"/>
          <p:nvPr/>
        </p:nvSpPr>
        <p:spPr>
          <a:xfrm>
            <a:off x="1331640" y="4293096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バージョン管理はファイル単位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ファイルを修正する時に「チェックアウト」する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D59F2A65-49F8-44E6-B4F9-B3C34AEE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40768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701F918-F8F3-40FA-B659-F2D7ADC7B115}"/>
              </a:ext>
            </a:extLst>
          </p:cNvPr>
          <p:cNvGrpSpPr/>
          <p:nvPr/>
        </p:nvGrpSpPr>
        <p:grpSpPr>
          <a:xfrm>
            <a:off x="8100392" y="2924944"/>
            <a:ext cx="518457" cy="648072"/>
            <a:chOff x="1691680" y="3429000"/>
            <a:chExt cx="1440160" cy="18002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911265A-1019-4889-89AF-F651716D2BEB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339D0F6-6C8E-4640-90D5-2A8255E8726C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9246626F-5088-477C-B76C-9454A41D4063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B8FD1E77-6B9B-472F-B83C-E748BC59D2F7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C4416CD-76B2-4DEB-A142-C67E9A448FF6}"/>
                </a:ext>
              </a:extLst>
            </p:cNvPr>
            <p:cNvCxnSpPr>
              <a:stCxn id="10" idx="6"/>
              <a:endCxn id="12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21B6FD3-0689-4A08-8FD2-64203A5FA0A0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846759D-A566-4DBA-B3B9-6AC3A90336B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8051875" y="2617197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0CC027-25C8-4509-9901-4BFB68A51B35}"/>
              </a:ext>
            </a:extLst>
          </p:cNvPr>
          <p:cNvSpPr txBox="1"/>
          <p:nvPr/>
        </p:nvSpPr>
        <p:spPr>
          <a:xfrm>
            <a:off x="539552" y="5301208"/>
            <a:ext cx="61206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/>
              <a:t>ファイル修正時にロックをかける</a:t>
            </a:r>
            <a:r>
              <a:rPr lang="en-US" altLang="ja-JP" sz="2000"/>
              <a:t>(</a:t>
            </a:r>
            <a:r>
              <a:rPr lang="ja-JP" altLang="en-US" sz="2000"/>
              <a:t>排他制御</a:t>
            </a:r>
            <a:r>
              <a:rPr lang="en-US" altLang="ja-JP" sz="2000"/>
              <a:t>)</a:t>
            </a:r>
          </a:p>
          <a:p>
            <a:r>
              <a:rPr lang="ja-JP" altLang="en-US" sz="2000"/>
              <a:t>→ 複数の人が同時に編集できない</a:t>
            </a:r>
            <a:endParaRPr lang="en-US" altLang="ja-JP" sz="2000"/>
          </a:p>
          <a:p>
            <a:r>
              <a:rPr lang="ja-JP" altLang="en-US" sz="2000"/>
              <a:t>管理がファイル単位</a:t>
            </a:r>
            <a:endParaRPr lang="en-US" altLang="ja-JP" sz="2000"/>
          </a:p>
          <a:p>
            <a:r>
              <a:rPr lang="ja-JP" altLang="en-US" sz="2000"/>
              <a:t>→プロジェクトとして管理できない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456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601C97-7578-4E0D-9D00-3469DCCB3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AD8A1-C592-40C8-B711-C98C8E08B705}"/>
              </a:ext>
            </a:extLst>
          </p:cNvPr>
          <p:cNvSpPr txBox="1"/>
          <p:nvPr/>
        </p:nvSpPr>
        <p:spPr>
          <a:xfrm>
            <a:off x="176019" y="119675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第二期：クライアント・サーバ型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2C2527-F9A3-4067-8A9C-8C17A116FD19}"/>
              </a:ext>
            </a:extLst>
          </p:cNvPr>
          <p:cNvSpPr txBox="1"/>
          <p:nvPr/>
        </p:nvSpPr>
        <p:spPr>
          <a:xfrm>
            <a:off x="1331640" y="2636912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RCS</a:t>
            </a:r>
            <a:r>
              <a:rPr lang="ja-JP" altLang="en-US" sz="2000"/>
              <a:t>のフロントエンド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リモートリポジトリを導入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複数の人が同時に修正可能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rgbClr val="FF0000"/>
                </a:solidFill>
              </a:rPr>
              <a:t>「マージ」の導入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40B0C9-2D87-403E-8C24-8BA4C63247C4}"/>
              </a:ext>
            </a:extLst>
          </p:cNvPr>
          <p:cNvSpPr txBox="1"/>
          <p:nvPr/>
        </p:nvSpPr>
        <p:spPr>
          <a:xfrm>
            <a:off x="580937" y="2060848"/>
            <a:ext cx="5935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1986</a:t>
            </a:r>
            <a:r>
              <a:rPr lang="ja-JP" altLang="en-US" sz="2400"/>
              <a:t>年 </a:t>
            </a:r>
            <a:r>
              <a:rPr lang="en-US" altLang="ja-JP" sz="2400"/>
              <a:t>Concurrent Version System (CVS)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104897-D0F8-4D7F-97B0-A626AA8C4939}"/>
              </a:ext>
            </a:extLst>
          </p:cNvPr>
          <p:cNvSpPr txBox="1"/>
          <p:nvPr/>
        </p:nvSpPr>
        <p:spPr>
          <a:xfrm>
            <a:off x="539552" y="4005064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Subversion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E2772D-3E45-40E3-BAFE-352B39409482}"/>
              </a:ext>
            </a:extLst>
          </p:cNvPr>
          <p:cNvSpPr txBox="1"/>
          <p:nvPr/>
        </p:nvSpPr>
        <p:spPr>
          <a:xfrm>
            <a:off x="1331640" y="450912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ファイル名変更やディレクトリの管理をサポート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プロジェクト全体にバージョン番号</a:t>
            </a:r>
            <a:r>
              <a:rPr lang="en-US" altLang="ja-JP" sz="2000"/>
              <a:t>(</a:t>
            </a:r>
            <a:r>
              <a:rPr lang="ja-JP" altLang="en-US" sz="2000"/>
              <a:t>リビジョン</a:t>
            </a:r>
            <a:r>
              <a:rPr lang="en-US" altLang="ja-JP" sz="2000"/>
              <a:t>)</a:t>
            </a:r>
            <a:r>
              <a:rPr lang="ja-JP" altLang="en-US" sz="2000"/>
              <a:t>を付与</a:t>
            </a:r>
            <a:endParaRPr lang="en-US" altLang="ja-JP" sz="2000"/>
          </a:p>
        </p:txBody>
      </p:sp>
      <p:pic>
        <p:nvPicPr>
          <p:cNvPr id="8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8386C44E-D20C-43AC-9C67-9A685F3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3CD51A-40AA-424D-9D99-20156982049A}"/>
              </a:ext>
            </a:extLst>
          </p:cNvPr>
          <p:cNvGrpSpPr/>
          <p:nvPr/>
        </p:nvGrpSpPr>
        <p:grpSpPr>
          <a:xfrm>
            <a:off x="7740352" y="2132856"/>
            <a:ext cx="864096" cy="1944216"/>
            <a:chOff x="4427984" y="692696"/>
            <a:chExt cx="864096" cy="1944216"/>
          </a:xfrm>
        </p:grpSpPr>
        <p:pic>
          <p:nvPicPr>
            <p:cNvPr id="10" name="Picture 4" descr="サーバのイラスト（グレー）">
              <a:extLst>
                <a:ext uri="{FF2B5EF4-FFF2-40B4-BE49-F238E27FC236}">
                  <a16:creationId xmlns:a16="http://schemas.microsoft.com/office/drawing/2014/main" id="{46214CEE-96AB-481C-B48E-79931C49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C427FDE-7010-40BF-8C46-86FFCDB62F3B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904B7AE-B5DF-46C9-928D-0947E2ED8FDB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B6EDEB6-EDCA-42AA-A628-5610823F91E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0FA15C6-F284-41C2-B023-E3FA62EE4638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F6196FFB-36A8-473A-BC21-18BE8B1CC122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2B704CB-257B-4EA3-B8FE-EB918F29B3E8}"/>
                  </a:ext>
                </a:extLst>
              </p:cNvPr>
              <p:cNvCxnSpPr>
                <a:stCxn id="13" idx="6"/>
                <a:endCxn id="15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3657BAC-EF13-418C-8D49-EF091FD5A9E1}"/>
                  </a:ext>
                </a:extLst>
              </p:cNvPr>
              <p:cNvCxnSpPr>
                <a:stCxn id="13" idx="2"/>
                <a:endCxn id="15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83CFB4EC-0AF5-43E9-A5EB-42F59AE0740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0476F43-391E-4C16-866F-58A6E6BC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7128008" y="2895499"/>
            <a:ext cx="618136" cy="59657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70B85E-74E8-49C1-8F2F-9189DD9F1A20}"/>
              </a:ext>
            </a:extLst>
          </p:cNvPr>
          <p:cNvSpPr txBox="1"/>
          <p:nvPr/>
        </p:nvSpPr>
        <p:spPr>
          <a:xfrm>
            <a:off x="611560" y="5445224"/>
            <a:ext cx="61206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中央集権的なリモートリポジトリ</a:t>
            </a:r>
            <a:endParaRPr lang="en-US" altLang="ja-JP" sz="2400"/>
          </a:p>
          <a:p>
            <a:r>
              <a:rPr lang="ja-JP" altLang="en-US" sz="2400"/>
              <a:t>→ 全ての歴史がリモート側にある</a:t>
            </a:r>
            <a:endParaRPr lang="en-US" altLang="ja-JP" sz="2400"/>
          </a:p>
          <a:p>
            <a:r>
              <a:rPr lang="ja-JP" altLang="en-US" sz="2400"/>
              <a:t>→ 単一障害点になってしまう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7302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9550F3-CD2E-4FA3-B0E3-51677D7DB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バージョン管理システム</a:t>
            </a:r>
            <a:r>
              <a:rPr lang="ja-JP" altLang="en-US"/>
              <a:t>の歴史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9D711D-26E4-47D1-B411-014FBB9BBA60}"/>
              </a:ext>
            </a:extLst>
          </p:cNvPr>
          <p:cNvSpPr txBox="1"/>
          <p:nvPr/>
        </p:nvSpPr>
        <p:spPr>
          <a:xfrm>
            <a:off x="176019" y="119675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第三期：分散型</a:t>
            </a:r>
            <a:endParaRPr lang="en-US" sz="3200">
              <a:solidFill>
                <a:srgbClr val="011893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32CA3D-2044-4CF6-8C1A-AB67109A1DF7}"/>
              </a:ext>
            </a:extLst>
          </p:cNvPr>
          <p:cNvGrpSpPr/>
          <p:nvPr/>
        </p:nvGrpSpPr>
        <p:grpSpPr>
          <a:xfrm>
            <a:off x="6588224" y="1916832"/>
            <a:ext cx="490583" cy="1152128"/>
            <a:chOff x="6444208" y="1196752"/>
            <a:chExt cx="950505" cy="2232248"/>
          </a:xfrm>
        </p:grpSpPr>
        <p:pic>
          <p:nvPicPr>
            <p:cNvPr id="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3880D59C-E146-4C7E-9BF2-FE768287E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333653E-07FF-478C-9500-E4850D7E9E8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71556117-AEF3-4C88-9021-572D08A4F98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28F3D1AC-66D5-49C5-83C6-392297BA9BC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7DFA1AFE-C567-4FDF-9731-7F7588F893D5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BCC32D5-C3B9-434C-AAE4-E4383D0EC64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65402350-5322-4EDF-8871-079755E8EFE4}"/>
                  </a:ext>
                </a:extLst>
              </p:cNvPr>
              <p:cNvCxnSpPr>
                <a:stCxn id="8" idx="6"/>
                <a:endCxn id="1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6A58DB6C-7157-483A-BAB1-A7702F1CC670}"/>
                  </a:ext>
                </a:extLst>
              </p:cNvPr>
              <p:cNvCxnSpPr>
                <a:stCxn id="8" idx="2"/>
                <a:endCxn id="1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コネクタ: カギ線 6">
              <a:extLst>
                <a:ext uri="{FF2B5EF4-FFF2-40B4-BE49-F238E27FC236}">
                  <a16:creationId xmlns:a16="http://schemas.microsoft.com/office/drawing/2014/main" id="{90C27C7C-8D13-42C4-9D94-408159A970DB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811DD04-A71A-4D77-A6CD-CE0BC62E5741}"/>
              </a:ext>
            </a:extLst>
          </p:cNvPr>
          <p:cNvGrpSpPr/>
          <p:nvPr/>
        </p:nvGrpSpPr>
        <p:grpSpPr>
          <a:xfrm>
            <a:off x="8378899" y="1821582"/>
            <a:ext cx="490583" cy="1152128"/>
            <a:chOff x="6444208" y="1196752"/>
            <a:chExt cx="950505" cy="2232248"/>
          </a:xfrm>
        </p:grpSpPr>
        <p:pic>
          <p:nvPicPr>
            <p:cNvPr id="15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155F057C-7703-40E0-94E0-1D4E8A035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E3E39C4-AAFA-4BE2-AAB6-A0CCE3C9E0B9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18DCCFCD-C5DA-42A6-8998-942EBC660891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C9904022-194D-47C3-B4D0-3FC3FA3B9024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88C68C04-9505-45D8-BD2E-185C4550F944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B05778AD-0708-4064-AD37-E67B1CC86ED8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050620E-A9DF-49D1-8079-4669043FC23A}"/>
                  </a:ext>
                </a:extLst>
              </p:cNvPr>
              <p:cNvCxnSpPr>
                <a:stCxn id="18" idx="6"/>
                <a:endCxn id="2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CD21BA8-0EAC-4DF0-9087-1663FF5AF463}"/>
                  </a:ext>
                </a:extLst>
              </p:cNvPr>
              <p:cNvCxnSpPr>
                <a:stCxn id="18" idx="2"/>
                <a:endCxn id="2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B266E46A-5AC6-4E32-B51A-BE981061ADDA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18423FE-039A-4B54-9006-C726FE4A3828}"/>
              </a:ext>
            </a:extLst>
          </p:cNvPr>
          <p:cNvGrpSpPr/>
          <p:nvPr/>
        </p:nvGrpSpPr>
        <p:grpSpPr>
          <a:xfrm>
            <a:off x="7494612" y="1088554"/>
            <a:ext cx="512057" cy="1152128"/>
            <a:chOff x="4427984" y="692696"/>
            <a:chExt cx="864096" cy="1944216"/>
          </a:xfrm>
        </p:grpSpPr>
        <p:pic>
          <p:nvPicPr>
            <p:cNvPr id="25" name="Picture 4" descr="サーバのイラスト（グレー）">
              <a:extLst>
                <a:ext uri="{FF2B5EF4-FFF2-40B4-BE49-F238E27FC236}">
                  <a16:creationId xmlns:a16="http://schemas.microsoft.com/office/drawing/2014/main" id="{F928A259-7730-4D29-A9B7-7BF5A7679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D264867-5F40-4DE5-8FC7-082F9528C57E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6C326119-CF2F-4729-B4E9-772EDDC47127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51D29ABD-547E-4DBD-BF20-817C34085948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6A9B8381-1C1E-4C2B-869A-D26AB1169E53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57898A1F-5317-45BA-8C03-3751F371389A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7BE7512-3DEC-47E3-8F3A-C1EEFD4C3176}"/>
                  </a:ext>
                </a:extLst>
              </p:cNvPr>
              <p:cNvCxnSpPr>
                <a:stCxn id="28" idx="6"/>
                <a:endCxn id="30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D10B5274-381A-420B-BFF3-9132CB475EE7}"/>
                  </a:ext>
                </a:extLst>
              </p:cNvPr>
              <p:cNvCxnSpPr>
                <a:stCxn id="28" idx="2"/>
                <a:endCxn id="30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5D696E4B-64B5-46DA-A1D7-C82C8DAA176C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矢印: 左右 33">
            <a:extLst>
              <a:ext uri="{FF2B5EF4-FFF2-40B4-BE49-F238E27FC236}">
                <a16:creationId xmlns:a16="http://schemas.microsoft.com/office/drawing/2014/main" id="{ACA2BC82-0DA9-4ADE-897E-2C483AAD6245}"/>
              </a:ext>
            </a:extLst>
          </p:cNvPr>
          <p:cNvSpPr/>
          <p:nvPr/>
        </p:nvSpPr>
        <p:spPr>
          <a:xfrm rot="18525137">
            <a:off x="7182196" y="2403722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左右 34">
            <a:extLst>
              <a:ext uri="{FF2B5EF4-FFF2-40B4-BE49-F238E27FC236}">
                <a16:creationId xmlns:a16="http://schemas.microsoft.com/office/drawing/2014/main" id="{12375590-A29B-4A56-972E-661C37F2654A}"/>
              </a:ext>
            </a:extLst>
          </p:cNvPr>
          <p:cNvSpPr/>
          <p:nvPr/>
        </p:nvSpPr>
        <p:spPr>
          <a:xfrm rot="2700000">
            <a:off x="8010872" y="2394199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F048BB1F-1A2D-4E0C-BA7E-BDB0181C706B}"/>
              </a:ext>
            </a:extLst>
          </p:cNvPr>
          <p:cNvSpPr/>
          <p:nvPr/>
        </p:nvSpPr>
        <p:spPr>
          <a:xfrm>
            <a:off x="7591772" y="2765674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14E88A-39A8-471D-B957-3EC0F3A6CA27}"/>
              </a:ext>
            </a:extLst>
          </p:cNvPr>
          <p:cNvSpPr txBox="1"/>
          <p:nvPr/>
        </p:nvSpPr>
        <p:spPr>
          <a:xfrm>
            <a:off x="580937" y="227687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2000</a:t>
            </a:r>
            <a:r>
              <a:rPr lang="ja-JP" altLang="en-US" sz="2400"/>
              <a:t>年 </a:t>
            </a:r>
            <a:r>
              <a:rPr lang="en-US" altLang="ja-JP" sz="2400"/>
              <a:t>BitKeeper</a:t>
            </a:r>
            <a:endParaRPr 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F27A330-F456-406D-BB0F-FF8B8C94FAA7}"/>
              </a:ext>
            </a:extLst>
          </p:cNvPr>
          <p:cNvSpPr txBox="1"/>
          <p:nvPr/>
        </p:nvSpPr>
        <p:spPr>
          <a:xfrm>
            <a:off x="971600" y="278092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ローカルに全ての情報がある</a:t>
            </a:r>
            <a:r>
              <a:rPr lang="en-US" altLang="ja-JP" sz="2000"/>
              <a:t>(</a:t>
            </a:r>
            <a:r>
              <a:rPr lang="ja-JP" altLang="en-US" sz="2000"/>
              <a:t>分散型</a:t>
            </a:r>
            <a:r>
              <a:rPr lang="en-US" altLang="ja-JP" sz="20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/>
              <a:t>Linux</a:t>
            </a:r>
            <a:r>
              <a:rPr lang="ja-JP" altLang="en-US" sz="2000"/>
              <a:t>カーネル開発に使われた</a:t>
            </a:r>
            <a:r>
              <a:rPr lang="ja-JP" altLang="en-US" sz="2000">
                <a:solidFill>
                  <a:srgbClr val="FF0000"/>
                </a:solidFill>
              </a:rPr>
              <a:t>商用ソフトウェア</a:t>
            </a:r>
            <a:endParaRPr lang="en-US" altLang="ja-JP" sz="20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1A993D-DDCA-4FE6-AEA6-FC0DFB21AC2F}"/>
              </a:ext>
            </a:extLst>
          </p:cNvPr>
          <p:cNvSpPr txBox="1"/>
          <p:nvPr/>
        </p:nvSpPr>
        <p:spPr>
          <a:xfrm>
            <a:off x="539552" y="3573016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2005</a:t>
            </a:r>
            <a:r>
              <a:rPr lang="ja-JP" altLang="en-US" sz="2400"/>
              <a:t>年 </a:t>
            </a:r>
            <a:r>
              <a:rPr lang="en-US" altLang="ja-JP" sz="2400"/>
              <a:t>Git</a:t>
            </a:r>
            <a:endParaRPr lang="en-US" sz="24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4A26388-1F82-4AE8-8119-DE8C0B5D01C1}"/>
              </a:ext>
            </a:extLst>
          </p:cNvPr>
          <p:cNvSpPr txBox="1"/>
          <p:nvPr/>
        </p:nvSpPr>
        <p:spPr>
          <a:xfrm>
            <a:off x="971600" y="414908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一部の</a:t>
            </a:r>
            <a:r>
              <a:rPr lang="en-US" altLang="ja-JP" sz="2000" dirty="0"/>
              <a:t>Linux</a:t>
            </a:r>
            <a:r>
              <a:rPr lang="ja-JP" altLang="en-US" sz="2000" dirty="0"/>
              <a:t>開発者が</a:t>
            </a:r>
            <a:r>
              <a:rPr lang="en-US" altLang="ja-JP" sz="2000" dirty="0" err="1"/>
              <a:t>BitKeeper</a:t>
            </a:r>
            <a:r>
              <a:rPr lang="ja-JP" altLang="en-US" sz="2000" dirty="0"/>
              <a:t>をリバースエンジニアリング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BitKeeper</a:t>
            </a:r>
            <a:r>
              <a:rPr lang="ja-JP" altLang="en-US" sz="2000" dirty="0"/>
              <a:t>を使えなくなった</a:t>
            </a:r>
            <a:r>
              <a:rPr lang="en-US" altLang="ja-JP" sz="2000"/>
              <a:t>Linus</a:t>
            </a:r>
            <a:r>
              <a:rPr lang="ja-JP" altLang="en-US" sz="2000"/>
              <a:t>が</a:t>
            </a:r>
            <a:r>
              <a:rPr lang="en-US" altLang="ja-JP" sz="2000" dirty="0"/>
              <a:t>Git</a:t>
            </a:r>
            <a:r>
              <a:rPr lang="ja-JP" altLang="en-US" sz="2000" dirty="0"/>
              <a:t>を開発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高速なブランチ切り替えやマージ</a:t>
            </a:r>
            <a:endParaRPr lang="en-US" altLang="ja-JP" sz="2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136718B-D278-4481-A8C0-DE67BCD1620B}"/>
              </a:ext>
            </a:extLst>
          </p:cNvPr>
          <p:cNvSpPr txBox="1"/>
          <p:nvPr/>
        </p:nvSpPr>
        <p:spPr>
          <a:xfrm>
            <a:off x="539552" y="5445224"/>
            <a:ext cx="61206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/>
              <a:t>全てのリポジトリが完全な履歴を持つ</a:t>
            </a:r>
            <a:endParaRPr lang="en-US" altLang="ja-JP" sz="2400"/>
          </a:p>
          <a:p>
            <a:r>
              <a:rPr lang="ja-JP" altLang="en-US" sz="2400"/>
              <a:t>リモートとローカルの歴史の整合性を取る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67866123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6535</TotalTime>
  <Words>1220</Words>
  <Application>Microsoft Office PowerPoint</Application>
  <PresentationFormat>画面に合わせる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1299</cp:revision>
  <dcterms:created xsi:type="dcterms:W3CDTF">2019-01-02T05:23:01Z</dcterms:created>
  <dcterms:modified xsi:type="dcterms:W3CDTF">2021-09-27T09:57:06Z</dcterms:modified>
</cp:coreProperties>
</file>