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8" r:id="rId3"/>
    <p:sldId id="295" r:id="rId4"/>
    <p:sldId id="296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2" r:id="rId31"/>
    <p:sldId id="324" r:id="rId32"/>
    <p:sldId id="325" r:id="rId33"/>
    <p:sldId id="326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10" d="100"/>
          <a:sy n="110" d="100"/>
        </p:scale>
        <p:origin x="127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コマンドラインの使い方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1475656" y="2132856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95536" y="22768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25506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30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F97BC2-BA6C-4127-959D-57F8172DC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211BE7-0D9C-4521-B5EC-BF5266B51E24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特別なディレクトリ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A4B3E5-4EE3-4670-9FB0-20C80EC03C27}"/>
              </a:ext>
            </a:extLst>
          </p:cNvPr>
          <p:cNvSpPr txBox="1"/>
          <p:nvPr/>
        </p:nvSpPr>
        <p:spPr>
          <a:xfrm>
            <a:off x="805788" y="196967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9A51-889D-4C1C-8DD6-EEE53DE4A898}"/>
              </a:ext>
            </a:extLst>
          </p:cNvPr>
          <p:cNvSpPr txBox="1"/>
          <p:nvPr/>
        </p:nvSpPr>
        <p:spPr>
          <a:xfrm>
            <a:off x="755576" y="254574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>
                <a:solidFill>
                  <a:srgbClr val="011893"/>
                </a:solidFill>
                <a:latin typeface="Consolas" panose="020B0609020204030204" pitchFamily="49" charset="0"/>
              </a:rPr>
              <a:t>..</a:t>
            </a:r>
            <a:endParaRPr lang="en-US" sz="2800">
              <a:solidFill>
                <a:srgbClr val="01189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DE13DF-D528-43D3-9902-09A00540A425}"/>
              </a:ext>
            </a:extLst>
          </p:cNvPr>
          <p:cNvSpPr txBox="1"/>
          <p:nvPr/>
        </p:nvSpPr>
        <p:spPr>
          <a:xfrm>
            <a:off x="1403648" y="198884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47B57B-C152-4317-B31C-3D0C1BC29C1A}"/>
              </a:ext>
            </a:extLst>
          </p:cNvPr>
          <p:cNvSpPr txBox="1"/>
          <p:nvPr/>
        </p:nvSpPr>
        <p:spPr>
          <a:xfrm>
            <a:off x="1403648" y="2545740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カレントディレクトリの親ディレクトリ</a:t>
            </a:r>
            <a:endParaRPr 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819AA-514C-459A-808B-07622C26DE3A}"/>
              </a:ext>
            </a:extLst>
          </p:cNvPr>
          <p:cNvSpPr txBox="1"/>
          <p:nvPr/>
        </p:nvSpPr>
        <p:spPr>
          <a:xfrm>
            <a:off x="251520" y="378904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相対パスで「真下」以外のパスを指定するのに使用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3580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00611-7004-4801-8132-84E0AEEDC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pic>
        <p:nvPicPr>
          <p:cNvPr id="1026" name="Picture 2" descr="フォルダのイラスト">
            <a:extLst>
              <a:ext uri="{FF2B5EF4-FFF2-40B4-BE49-F238E27FC236}">
                <a16:creationId xmlns:a16="http://schemas.microsoft.com/office/drawing/2014/main" id="{A1FB7598-F392-4CFE-B41C-3A1C4877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5" y="980728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86F8008-2E60-4D4E-AE2D-0AFEE5BE0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F98F7-B202-4746-81D8-5907D117DA0A}"/>
              </a:ext>
            </a:extLst>
          </p:cNvPr>
          <p:cNvSpPr txBox="1"/>
          <p:nvPr/>
        </p:nvSpPr>
        <p:spPr>
          <a:xfrm>
            <a:off x="2546921" y="144471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20DE0C-DF21-4F90-B2E1-C8774AD4B3EF}"/>
              </a:ext>
            </a:extLst>
          </p:cNvPr>
          <p:cNvSpPr txBox="1"/>
          <p:nvPr/>
        </p:nvSpPr>
        <p:spPr>
          <a:xfrm>
            <a:off x="1576507" y="27089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8AD7562-3CCD-442A-8D97-37169F8A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204864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89232B-9167-4F4C-BA57-BC31FA71F87C}"/>
              </a:ext>
            </a:extLst>
          </p:cNvPr>
          <p:cNvSpPr txBox="1"/>
          <p:nvPr/>
        </p:nvSpPr>
        <p:spPr>
          <a:xfrm>
            <a:off x="3059832" y="274085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Apps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0902AF5-66BD-4A4D-BFE4-4FCCD47B8E7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rot="16200000" flipH="1">
            <a:off x="2875005" y="1679605"/>
            <a:ext cx="360040" cy="69047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BB68585-4462-4BB4-8F0E-3609605FFF70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154925" y="1650003"/>
            <a:ext cx="360040" cy="7496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D01F21B8-E0E7-4152-9F2B-ADD8CAD4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6AFB51-FFD5-4665-939E-A7EBA88C85D2}"/>
              </a:ext>
            </a:extLst>
          </p:cNvPr>
          <p:cNvSpPr txBox="1"/>
          <p:nvPr/>
        </p:nvSpPr>
        <p:spPr>
          <a:xfrm>
            <a:off x="968648" y="40370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Fig</a:t>
            </a: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CFB799B-5ADC-44FC-927A-B8391440E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95" y="3532946"/>
            <a:ext cx="680864" cy="57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74C070-8B67-44E3-B65C-5E79F405BBDB}"/>
              </a:ext>
            </a:extLst>
          </p:cNvPr>
          <p:cNvSpPr txBox="1"/>
          <p:nvPr/>
        </p:nvSpPr>
        <p:spPr>
          <a:xfrm>
            <a:off x="2221627" y="403700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Music</a:t>
            </a:r>
            <a:endParaRPr lang="en-US" sz="2000">
              <a:latin typeface="Consolas" panose="020B0609020204030204" pitchFamily="49" charset="0"/>
            </a:endParaRPr>
          </a:p>
        </p:txBody>
      </p:sp>
      <p:pic>
        <p:nvPicPr>
          <p:cNvPr id="1028" name="Picture 4" descr="ファイルアイコン（画像）">
            <a:extLst>
              <a:ext uri="{FF2B5EF4-FFF2-40B4-BE49-F238E27FC236}">
                <a16:creationId xmlns:a16="http://schemas.microsoft.com/office/drawing/2014/main" id="{840B0E57-53CB-4C0E-8116-8283969E6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57" y="4613066"/>
            <a:ext cx="552167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D201959-F5AC-42C5-BB49-C214328495A4}"/>
              </a:ext>
            </a:extLst>
          </p:cNvPr>
          <p:cNvSpPr txBox="1"/>
          <p:nvPr/>
        </p:nvSpPr>
        <p:spPr>
          <a:xfrm>
            <a:off x="623367" y="5333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latin typeface="Consolas" panose="020B0609020204030204" pitchFamily="49" charset="0"/>
              </a:rPr>
              <a:t>fig1.png</a:t>
            </a:r>
            <a:endParaRPr lang="en-US" sz="2000">
              <a:latin typeface="Consolas" panose="020B0609020204030204" pitchFamily="49" charset="0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4541450-0521-4916-9390-B7E81FB6FBA5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1419543" y="3001520"/>
            <a:ext cx="423916" cy="6389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4024E3-3AAA-445C-BB35-9969E8E8EBE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rot="16200000" flipH="1">
            <a:off x="2065640" y="2994359"/>
            <a:ext cx="423916" cy="65325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8145A5-6C01-4DCB-AC9F-297F65B4B23E}"/>
              </a:ext>
            </a:extLst>
          </p:cNvPr>
          <p:cNvCxnSpPr>
            <a:stCxn id="1028" idx="0"/>
            <a:endCxn id="18" idx="2"/>
          </p:cNvCxnSpPr>
          <p:nvPr/>
        </p:nvCxnSpPr>
        <p:spPr>
          <a:xfrm flipH="1" flipV="1">
            <a:off x="1272578" y="4437112"/>
            <a:ext cx="5963" cy="17595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2CD433E-ACF9-4CF3-BBD9-DC10BA99B612}"/>
              </a:ext>
            </a:extLst>
          </p:cNvPr>
          <p:cNvSpPr/>
          <p:nvPr/>
        </p:nvSpPr>
        <p:spPr>
          <a:xfrm>
            <a:off x="2123728" y="3501008"/>
            <a:ext cx="936104" cy="648072"/>
          </a:xfrm>
          <a:prstGeom prst="roundRect">
            <a:avLst/>
          </a:prstGeom>
          <a:noFill/>
          <a:ln w="38100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50D237-AFE4-4981-B9D2-D7237CEA2DC9}"/>
              </a:ext>
            </a:extLst>
          </p:cNvPr>
          <p:cNvSpPr txBox="1"/>
          <p:nvPr/>
        </p:nvSpPr>
        <p:spPr>
          <a:xfrm>
            <a:off x="3131840" y="357301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カレント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3C9ED76-7DDB-4417-B889-5E39DB9B53F5}"/>
              </a:ext>
            </a:extLst>
          </p:cNvPr>
          <p:cNvSpPr txBox="1"/>
          <p:nvPr/>
        </p:nvSpPr>
        <p:spPr>
          <a:xfrm>
            <a:off x="1259632" y="9807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ルート</a:t>
            </a:r>
            <a:endParaRPr lang="en-US" altLang="ja-JP" sz="1200"/>
          </a:p>
          <a:p>
            <a:r>
              <a:rPr lang="ja-JP" altLang="en-US" sz="1200"/>
              <a:t>ディレクトリ</a:t>
            </a:r>
            <a:endParaRPr lang="en-US" sz="120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D29767E-DDD9-4D61-85FC-9122F6DD2B05}"/>
              </a:ext>
            </a:extLst>
          </p:cNvPr>
          <p:cNvSpPr/>
          <p:nvPr/>
        </p:nvSpPr>
        <p:spPr>
          <a:xfrm>
            <a:off x="827584" y="4581128"/>
            <a:ext cx="936104" cy="72008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7CDDFF-0855-4E60-A9D3-2C8D922D4D34}"/>
              </a:ext>
            </a:extLst>
          </p:cNvPr>
          <p:cNvSpPr txBox="1"/>
          <p:nvPr/>
        </p:nvSpPr>
        <p:spPr>
          <a:xfrm>
            <a:off x="25896" y="472514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目的の</a:t>
            </a:r>
            <a:endParaRPr lang="en-US" altLang="ja-JP" sz="1200"/>
          </a:p>
          <a:p>
            <a:r>
              <a:rPr lang="ja-JP" altLang="en-US" sz="1200"/>
              <a:t>ファイル</a:t>
            </a:r>
            <a:endParaRPr 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583D7D0-A781-4C49-A5F9-D5AEF45D6042}"/>
              </a:ext>
            </a:extLst>
          </p:cNvPr>
          <p:cNvSpPr txBox="1"/>
          <p:nvPr/>
        </p:nvSpPr>
        <p:spPr>
          <a:xfrm>
            <a:off x="4860032" y="4653136"/>
            <a:ext cx="39308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c/Data/Fig/fig1.png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5490A62-6BE3-4B4F-8D86-3D7A65BB9BAE}"/>
              </a:ext>
            </a:extLst>
          </p:cNvPr>
          <p:cNvSpPr txBox="1"/>
          <p:nvPr/>
        </p:nvSpPr>
        <p:spPr>
          <a:xfrm>
            <a:off x="4860032" y="54452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..</a:t>
            </a:r>
            <a:r>
              <a:rPr lang="en-US" sz="2800">
                <a:latin typeface="Consolas" panose="020B0609020204030204" pitchFamily="49" charset="0"/>
              </a:rPr>
              <a:t>/Fig/fig1.png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82D98F1-6C3A-42BB-B68B-B7BB0293124E}"/>
              </a:ext>
            </a:extLst>
          </p:cNvPr>
          <p:cNvSpPr txBox="1"/>
          <p:nvPr/>
        </p:nvSpPr>
        <p:spPr>
          <a:xfrm>
            <a:off x="3167067" y="4653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絶対パス</a:t>
            </a:r>
            <a:endParaRPr lang="en-US" sz="280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AD80BE-ED13-40CE-B9FD-80B0F24F371A}"/>
              </a:ext>
            </a:extLst>
          </p:cNvPr>
          <p:cNvSpPr txBox="1"/>
          <p:nvPr/>
        </p:nvSpPr>
        <p:spPr>
          <a:xfrm>
            <a:off x="3131840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相対パス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109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321821-D1EE-4730-AFE4-563B916FA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コマンドプロンプト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EBF906C-9E62-4A37-A173-DFCA4BEFAAC5}"/>
              </a:ext>
            </a:extLst>
          </p:cNvPr>
          <p:cNvSpPr txBox="1"/>
          <p:nvPr/>
        </p:nvSpPr>
        <p:spPr>
          <a:xfrm>
            <a:off x="395536" y="1700808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シェルにおいて、ユーザからの入力待ちを示すもの</a:t>
            </a:r>
            <a:endParaRPr lang="en-US" altLang="ja-JP" sz="2800"/>
          </a:p>
          <a:p>
            <a:r>
              <a:rPr lang="en-US" sz="2800"/>
              <a:t>Git Bash</a:t>
            </a:r>
            <a:r>
              <a:rPr lang="ja-JP" altLang="en-US" sz="2800"/>
              <a:t>では、「</a:t>
            </a:r>
            <a:r>
              <a:rPr lang="en-US" altLang="ja-JP" sz="2800"/>
              <a:t>$</a:t>
            </a:r>
            <a:r>
              <a:rPr lang="ja-JP" altLang="en-US" sz="2800"/>
              <a:t>」の隣でカーソルが点滅する</a:t>
            </a:r>
            <a:endParaRPr lang="en-US" altLang="ja-JP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18FB61-3959-4BA9-9ED5-5F4C162D53A6}"/>
              </a:ext>
            </a:extLst>
          </p:cNvPr>
          <p:cNvSpPr txBox="1"/>
          <p:nvPr/>
        </p:nvSpPr>
        <p:spPr>
          <a:xfrm>
            <a:off x="1259632" y="4797152"/>
            <a:ext cx="628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>
                <a:latin typeface="Consolas" panose="020B0609020204030204" pitchFamily="49" charset="0"/>
              </a:rPr>
              <a:t>$ ls –la dir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0B9E2E-706E-4B98-B51C-213008A7554E}"/>
              </a:ext>
            </a:extLst>
          </p:cNvPr>
          <p:cNvSpPr txBox="1"/>
          <p:nvPr/>
        </p:nvSpPr>
        <p:spPr>
          <a:xfrm>
            <a:off x="107504" y="1052736"/>
            <a:ext cx="6556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コマンドプロンプト </a:t>
            </a:r>
            <a:r>
              <a:rPr lang="en-US" altLang="ja-JP" sz="2800">
                <a:solidFill>
                  <a:srgbClr val="011893"/>
                </a:solidFill>
              </a:rPr>
              <a:t>(command prompt)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F72E76-C79D-4BC0-B738-445FA8E994F0}"/>
              </a:ext>
            </a:extLst>
          </p:cNvPr>
          <p:cNvSpPr txBox="1"/>
          <p:nvPr/>
        </p:nvSpPr>
        <p:spPr>
          <a:xfrm>
            <a:off x="107504" y="2780928"/>
            <a:ext cx="3541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 </a:t>
            </a:r>
            <a:r>
              <a:rPr lang="en-US" altLang="ja-JP" sz="2800">
                <a:solidFill>
                  <a:srgbClr val="011893"/>
                </a:solidFill>
              </a:rPr>
              <a:t>(command)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BAB7A2-DADC-4F01-A461-18D9C2717CF1}"/>
              </a:ext>
            </a:extLst>
          </p:cNvPr>
          <p:cNvSpPr txBox="1"/>
          <p:nvPr/>
        </p:nvSpPr>
        <p:spPr>
          <a:xfrm>
            <a:off x="395536" y="3429000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プロンプトに入力する命令</a:t>
            </a:r>
            <a:endParaRPr lang="en-US" altLang="ja-JP" sz="2800"/>
          </a:p>
          <a:p>
            <a:r>
              <a:rPr lang="ja-JP" altLang="en-US" sz="2800"/>
              <a:t>引数</a:t>
            </a:r>
            <a:r>
              <a:rPr lang="en-US" altLang="ja-JP" sz="2800"/>
              <a:t>(</a:t>
            </a:r>
            <a:r>
              <a:rPr lang="ja-JP" altLang="en-US" sz="2800"/>
              <a:t>ひきすう</a:t>
            </a:r>
            <a:r>
              <a:rPr lang="en-US" altLang="ja-JP" sz="2800"/>
              <a:t>)</a:t>
            </a:r>
            <a:r>
              <a:rPr lang="ja-JP" altLang="en-US" sz="2800"/>
              <a:t>やオプションを指定できる</a:t>
            </a:r>
            <a:endParaRPr lang="en-US" altLang="ja-JP" sz="28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D47D1A-4CDF-4747-97BD-80967FFAF09E}"/>
              </a:ext>
            </a:extLst>
          </p:cNvPr>
          <p:cNvCxnSpPr>
            <a:cxnSpLocks/>
          </p:cNvCxnSpPr>
          <p:nvPr/>
        </p:nvCxnSpPr>
        <p:spPr>
          <a:xfrm flipH="1">
            <a:off x="1187624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D3DE629-FAC9-473C-A2EA-463006D90866}"/>
              </a:ext>
            </a:extLst>
          </p:cNvPr>
          <p:cNvSpPr txBox="1"/>
          <p:nvPr/>
        </p:nvSpPr>
        <p:spPr>
          <a:xfrm>
            <a:off x="971600" y="59492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コマンド</a:t>
            </a:r>
            <a:endParaRPr lang="en-US" altLang="ja-JP" sz="1600"/>
          </a:p>
          <a:p>
            <a:r>
              <a:rPr lang="ja-JP" altLang="en-US" sz="1600"/>
              <a:t>プロンプト</a:t>
            </a:r>
            <a:endParaRPr lang="en-US" sz="16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0042702-BF7A-406C-A706-C8E46BA49FAC}"/>
              </a:ext>
            </a:extLst>
          </p:cNvPr>
          <p:cNvCxnSpPr>
            <a:cxnSpLocks/>
          </p:cNvCxnSpPr>
          <p:nvPr/>
        </p:nvCxnSpPr>
        <p:spPr>
          <a:xfrm flipH="1">
            <a:off x="2483768" y="5877272"/>
            <a:ext cx="720080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A89A67-FD01-478E-B469-5780800826C1}"/>
              </a:ext>
            </a:extLst>
          </p:cNvPr>
          <p:cNvSpPr txBox="1"/>
          <p:nvPr/>
        </p:nvSpPr>
        <p:spPr>
          <a:xfrm>
            <a:off x="2339752" y="594928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コマンド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6D9066-DC22-40A7-AD22-433752D8F6DD}"/>
              </a:ext>
            </a:extLst>
          </p:cNvPr>
          <p:cNvCxnSpPr>
            <a:cxnSpLocks/>
          </p:cNvCxnSpPr>
          <p:nvPr/>
        </p:nvCxnSpPr>
        <p:spPr>
          <a:xfrm flipH="1">
            <a:off x="377991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4AAC833-2C43-45C3-A8EE-C104B65BF1BC}"/>
              </a:ext>
            </a:extLst>
          </p:cNvPr>
          <p:cNvSpPr txBox="1"/>
          <p:nvPr/>
        </p:nvSpPr>
        <p:spPr>
          <a:xfrm>
            <a:off x="3851920" y="5949280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オプション</a:t>
            </a:r>
            <a:endParaRPr lang="en-US" sz="200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3CFC207-C639-4513-BA21-7923B69FF99F}"/>
              </a:ext>
            </a:extLst>
          </p:cNvPr>
          <p:cNvCxnSpPr>
            <a:cxnSpLocks/>
          </p:cNvCxnSpPr>
          <p:nvPr/>
        </p:nvCxnSpPr>
        <p:spPr>
          <a:xfrm flipH="1">
            <a:off x="5940152" y="5877272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D95BAB0-8AA5-4B65-BE09-D85778735A81}"/>
              </a:ext>
            </a:extLst>
          </p:cNvPr>
          <p:cNvSpPr txBox="1"/>
          <p:nvPr/>
        </p:nvSpPr>
        <p:spPr>
          <a:xfrm>
            <a:off x="6300192" y="594928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引数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453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FC7A215-D503-4E07-844D-136EB635D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6A9378-3808-4A27-888C-C125C452E925}"/>
              </a:ext>
            </a:extLst>
          </p:cNvPr>
          <p:cNvSpPr txBox="1"/>
          <p:nvPr/>
        </p:nvSpPr>
        <p:spPr>
          <a:xfrm>
            <a:off x="251520" y="1124744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指定したディレクトリ内のファイルやディレクトリを表示する</a:t>
            </a:r>
            <a:endParaRPr lang="en-US" altLang="ja-JP" sz="2400"/>
          </a:p>
          <a:p>
            <a:r>
              <a:rPr lang="ja-JP" altLang="en-US" sz="2400"/>
              <a:t>引数を指定しない場合はカレントディレクトリ直下を表示する</a:t>
            </a:r>
            <a:endParaRPr lang="en-US" sz="24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ABDD30B9-3A04-4075-B378-38BC79ACE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086B2A-957D-4052-9C05-785D55E88547}"/>
              </a:ext>
            </a:extLst>
          </p:cNvPr>
          <p:cNvSpPr txBox="1"/>
          <p:nvPr/>
        </p:nvSpPr>
        <p:spPr>
          <a:xfrm>
            <a:off x="5207124" y="40050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54B7AC9-8EA1-4A5C-A398-DD9488981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59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B4E2E7-F02E-4091-A8C0-2EFC1700AFD7}"/>
              </a:ext>
            </a:extLst>
          </p:cNvPr>
          <p:cNvSpPr txBox="1"/>
          <p:nvPr/>
        </p:nvSpPr>
        <p:spPr>
          <a:xfrm>
            <a:off x="5207124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75C12749-4674-448E-A80B-6F4E1E4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228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698BB-98A8-4F61-9BF2-2DA20DF80939}"/>
              </a:ext>
            </a:extLst>
          </p:cNvPr>
          <p:cNvSpPr txBox="1"/>
          <p:nvPr/>
        </p:nvSpPr>
        <p:spPr>
          <a:xfrm>
            <a:off x="6172093" y="49411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DEE3EBF3-164A-4C03-8905-A4C3B1861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340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379E9D-5B5F-4E6F-8152-0F90C8BEAAB4}"/>
              </a:ext>
            </a:extLst>
          </p:cNvPr>
          <p:cNvSpPr txBox="1"/>
          <p:nvPr/>
        </p:nvSpPr>
        <p:spPr>
          <a:xfrm>
            <a:off x="6935316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1234DFA-6E99-4C15-8C3C-BD314D56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52" y="479715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A65517A-0168-4593-A366-110A747671B0}"/>
              </a:ext>
            </a:extLst>
          </p:cNvPr>
          <p:cNvSpPr txBox="1"/>
          <p:nvPr/>
        </p:nvSpPr>
        <p:spPr>
          <a:xfrm>
            <a:off x="7943428" y="537321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CCF55761-89F1-4D9C-9719-5B1AF09F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132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7039A1-379A-4EC1-8ED0-DEDD5EDE287A}"/>
              </a:ext>
            </a:extLst>
          </p:cNvPr>
          <p:cNvSpPr txBox="1"/>
          <p:nvPr/>
        </p:nvSpPr>
        <p:spPr>
          <a:xfrm>
            <a:off x="5098157" y="643016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0909D43-E0D4-46CB-9552-E0510276755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894750" y="416660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CD70154-9B94-465D-9207-2C54B780439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347285" y="371406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4C428C3-B93B-4742-AE58-0C57AE033437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851341" y="321000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F9CBEDF-CF4A-46D8-BB2C-2A78383A471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560332" y="450101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3442DEE-7471-495B-BD2C-CB2267F2FE37}"/>
              </a:ext>
            </a:extLst>
          </p:cNvPr>
          <p:cNvCxnSpPr/>
          <p:nvPr/>
        </p:nvCxnSpPr>
        <p:spPr>
          <a:xfrm>
            <a:off x="5567164" y="537321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384DB86-E8D4-4DF5-AFEE-0BD8111DB51B}"/>
              </a:ext>
            </a:extLst>
          </p:cNvPr>
          <p:cNvSpPr/>
          <p:nvPr/>
        </p:nvSpPr>
        <p:spPr>
          <a:xfrm>
            <a:off x="5063108" y="378904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DC870E-C403-4A3D-809D-6F1F75DD5E09}"/>
              </a:ext>
            </a:extLst>
          </p:cNvPr>
          <p:cNvSpPr txBox="1"/>
          <p:nvPr/>
        </p:nvSpPr>
        <p:spPr>
          <a:xfrm>
            <a:off x="4703068" y="342900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0515C7-C330-4DA9-987D-55A6EFBF4D3A}"/>
              </a:ext>
            </a:extLst>
          </p:cNvPr>
          <p:cNvSpPr/>
          <p:nvPr/>
        </p:nvSpPr>
        <p:spPr>
          <a:xfrm>
            <a:off x="5063108" y="4581128"/>
            <a:ext cx="39239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76794B-4758-4B24-AB81-0B30140466FA}"/>
              </a:ext>
            </a:extLst>
          </p:cNvPr>
          <p:cNvSpPr txBox="1"/>
          <p:nvPr/>
        </p:nvSpPr>
        <p:spPr>
          <a:xfrm>
            <a:off x="6575276" y="407707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44C064-3042-4338-A6D4-7E3DF78A5488}"/>
              </a:ext>
            </a:extLst>
          </p:cNvPr>
          <p:cNvSpPr txBox="1"/>
          <p:nvPr/>
        </p:nvSpPr>
        <p:spPr>
          <a:xfrm>
            <a:off x="107504" y="2060848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引数 </a:t>
            </a:r>
            <a:r>
              <a:rPr lang="en-US" altLang="ja-JP" sz="2800">
                <a:solidFill>
                  <a:srgbClr val="011893"/>
                </a:solidFill>
              </a:rPr>
              <a:t>(argument)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540060-1655-4355-8049-F67AA4E57357}"/>
              </a:ext>
            </a:extLst>
          </p:cNvPr>
          <p:cNvSpPr txBox="1"/>
          <p:nvPr/>
        </p:nvSpPr>
        <p:spPr>
          <a:xfrm>
            <a:off x="611560" y="2636912"/>
            <a:ext cx="446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コマンドの直接の目的語</a:t>
            </a:r>
            <a:endParaRPr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167737-2198-46A5-B530-04CE9342B60A}"/>
              </a:ext>
            </a:extLst>
          </p:cNvPr>
          <p:cNvSpPr txBox="1"/>
          <p:nvPr/>
        </p:nvSpPr>
        <p:spPr>
          <a:xfrm>
            <a:off x="35496" y="3790781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C649958-E0E0-4FA6-BC1F-1EC61F74B1CD}"/>
              </a:ext>
            </a:extLst>
          </p:cNvPr>
          <p:cNvSpPr txBox="1"/>
          <p:nvPr/>
        </p:nvSpPr>
        <p:spPr>
          <a:xfrm>
            <a:off x="35496" y="4869160"/>
            <a:ext cx="48965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dir1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</p:spTree>
    <p:extLst>
      <p:ext uri="{BB962C8B-B14F-4D97-AF65-F5344CB8AC3E}">
        <p14:creationId xmlns:p14="http://schemas.microsoft.com/office/powerpoint/2010/main" val="127056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E96CD69-5867-4B86-8DFB-A4FFAC926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0CBA2-70C7-45A6-BFE5-E8AFF2FEF531}"/>
              </a:ext>
            </a:extLst>
          </p:cNvPr>
          <p:cNvSpPr txBox="1"/>
          <p:nvPr/>
        </p:nvSpPr>
        <p:spPr>
          <a:xfrm>
            <a:off x="179512" y="836712"/>
            <a:ext cx="330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オプション </a:t>
            </a:r>
            <a:r>
              <a:rPr lang="en-US" altLang="ja-JP" sz="2800">
                <a:solidFill>
                  <a:srgbClr val="011893"/>
                </a:solidFill>
              </a:rPr>
              <a:t>(option)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4F77A0-44C9-443C-AB46-23F918BEF6D2}"/>
              </a:ext>
            </a:extLst>
          </p:cNvPr>
          <p:cNvSpPr txBox="1"/>
          <p:nvPr/>
        </p:nvSpPr>
        <p:spPr>
          <a:xfrm>
            <a:off x="539552" y="1412776"/>
            <a:ext cx="51125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コマンドの振る舞いを変えるもの</a:t>
            </a:r>
            <a:endParaRPr lang="en-US" altLang="ja-JP" sz="2400"/>
          </a:p>
          <a:p>
            <a:r>
              <a:rPr lang="ja-JP" altLang="en-US" sz="2400"/>
              <a:t>ハイフンに続けて渡す</a:t>
            </a:r>
            <a:endParaRPr lang="en-US" altLang="ja-JP" sz="2400"/>
          </a:p>
          <a:p>
            <a:r>
              <a:rPr lang="ja-JP" altLang="en-US" sz="2400"/>
              <a:t>一度に複数指定することもできる</a:t>
            </a:r>
            <a:endParaRPr lang="en-US" altLang="ja-JP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4E7598-ACAE-40B3-82CF-9DF50B1E7280}"/>
              </a:ext>
            </a:extLst>
          </p:cNvPr>
          <p:cNvSpPr txBox="1"/>
          <p:nvPr/>
        </p:nvSpPr>
        <p:spPr>
          <a:xfrm>
            <a:off x="323528" y="3429000"/>
            <a:ext cx="797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-l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total 0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drwxr-xr-x 1 watanabe 197121 0 Sep 26 23:06 </a:t>
            </a:r>
            <a:r>
              <a:rPr lang="es-E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s-ES" sz="180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file1.txt</a:t>
            </a:r>
          </a:p>
          <a:p>
            <a:r>
              <a:rPr lang="pt-BR" sz="1800">
                <a:solidFill>
                  <a:prstClr val="black"/>
                </a:solidFill>
                <a:latin typeface="Lucida Console" panose="020B0609040504020204" pitchFamily="49" charset="0"/>
              </a:rPr>
              <a:t>-rw-r--r-- 1 watanabe 197121 0 Sep 26 23:06 file2.txt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029678-033F-4DD8-B783-34F52F68D753}"/>
              </a:ext>
            </a:extLst>
          </p:cNvPr>
          <p:cNvSpPr txBox="1"/>
          <p:nvPr/>
        </p:nvSpPr>
        <p:spPr>
          <a:xfrm>
            <a:off x="323528" y="5949280"/>
            <a:ext cx="7992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-a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..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17EB8B-CEB5-42C0-ABD4-B48FB6BC8853}"/>
              </a:ext>
            </a:extLst>
          </p:cNvPr>
          <p:cNvSpPr txBox="1"/>
          <p:nvPr/>
        </p:nvSpPr>
        <p:spPr>
          <a:xfrm>
            <a:off x="323528" y="2780928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B69844-C716-4864-978A-B2CC3623CD16}"/>
              </a:ext>
            </a:extLst>
          </p:cNvPr>
          <p:cNvSpPr txBox="1"/>
          <p:nvPr/>
        </p:nvSpPr>
        <p:spPr>
          <a:xfrm>
            <a:off x="899592" y="2852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リスト表示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49EE242-62EE-4C07-B010-8D35CE61D0F4}"/>
              </a:ext>
            </a:extLst>
          </p:cNvPr>
          <p:cNvSpPr txBox="1"/>
          <p:nvPr/>
        </p:nvSpPr>
        <p:spPr>
          <a:xfrm>
            <a:off x="395536" y="542606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-a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F660F6-4F4F-44C0-A24D-84539097F730}"/>
              </a:ext>
            </a:extLst>
          </p:cNvPr>
          <p:cNvSpPr txBox="1"/>
          <p:nvPr/>
        </p:nvSpPr>
        <p:spPr>
          <a:xfrm>
            <a:off x="971600" y="544522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隠しファイルも表示する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1172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EA244D-1103-4076-BE40-3DF47C28B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エラーメッセージ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D2AB4F-0988-42C0-B3A8-7EB68ED3743F}"/>
              </a:ext>
            </a:extLst>
          </p:cNvPr>
          <p:cNvSpPr txBox="1"/>
          <p:nvPr/>
        </p:nvSpPr>
        <p:spPr>
          <a:xfrm>
            <a:off x="539552" y="1196752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できない操作を指示するとエラーが表示される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D37C5F-0922-4B8B-840A-40E0FD247167}"/>
              </a:ext>
            </a:extLst>
          </p:cNvPr>
          <p:cNvSpPr txBox="1"/>
          <p:nvPr/>
        </p:nvSpPr>
        <p:spPr>
          <a:xfrm>
            <a:off x="107504" y="2780928"/>
            <a:ext cx="89289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 non-existing-dir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ls: cannot access 'non-existing-dir': No such file or directory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5196C1-2FBF-4FE6-B033-2A6DC0C510D6}"/>
              </a:ext>
            </a:extLst>
          </p:cNvPr>
          <p:cNvSpPr txBox="1"/>
          <p:nvPr/>
        </p:nvSpPr>
        <p:spPr>
          <a:xfrm>
            <a:off x="107504" y="2060848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例： </a:t>
            </a:r>
            <a:r>
              <a:rPr lang="en-US" altLang="ja-JP" sz="2800"/>
              <a:t>ls</a:t>
            </a:r>
            <a:r>
              <a:rPr lang="ja-JP" altLang="en-US" sz="2800"/>
              <a:t>の引数に存在しないディレクトリを指定した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E4916-551F-4240-97C6-E7597B3EDD04}"/>
              </a:ext>
            </a:extLst>
          </p:cNvPr>
          <p:cNvSpPr txBox="1"/>
          <p:nvPr/>
        </p:nvSpPr>
        <p:spPr>
          <a:xfrm>
            <a:off x="251520" y="3717032"/>
            <a:ext cx="7263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エラーの現象と理由が表示される</a:t>
            </a:r>
            <a:endParaRPr lang="en-US" altLang="ja-JP" sz="2400"/>
          </a:p>
          <a:p>
            <a:r>
              <a:rPr lang="ja-JP" altLang="en-US" sz="2400"/>
              <a:t>現象：</a:t>
            </a:r>
            <a:r>
              <a:rPr lang="en-US" altLang="ja-JP" sz="2400"/>
              <a:t>non-existing-dir</a:t>
            </a:r>
            <a:r>
              <a:rPr lang="ja-JP" altLang="en-US" sz="2400"/>
              <a:t>にアクセスできない</a:t>
            </a:r>
            <a:endParaRPr lang="en-US" altLang="ja-JP" sz="2400"/>
          </a:p>
          <a:p>
            <a:r>
              <a:rPr lang="ja-JP" altLang="en-US" sz="2400"/>
              <a:t>理由：そんなファイルやディレクトリが存在しない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50EAA-96C5-415A-BA70-43E989FBEB11}"/>
              </a:ext>
            </a:extLst>
          </p:cNvPr>
          <p:cNvSpPr txBox="1"/>
          <p:nvPr/>
        </p:nvSpPr>
        <p:spPr>
          <a:xfrm>
            <a:off x="539552" y="5157192"/>
            <a:ext cx="8084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エラーメッセージは平易な英語なので読めるはず</a:t>
            </a:r>
            <a:endParaRPr lang="en-US" altLang="ja-JP" sz="2800"/>
          </a:p>
          <a:p>
            <a:r>
              <a:rPr lang="ja-JP" altLang="en-US" sz="2800"/>
              <a:t>ちゃんと読むのが脱初心者への近道</a:t>
            </a:r>
            <a:endParaRPr lang="en-US" altLang="ja-JP" sz="2800"/>
          </a:p>
          <a:p>
            <a:r>
              <a:rPr lang="ja-JP" altLang="en-US" sz="2800"/>
              <a:t>→ </a:t>
            </a:r>
            <a:r>
              <a:rPr lang="ja-JP" altLang="en-US" sz="2800">
                <a:solidFill>
                  <a:srgbClr val="FF0000"/>
                </a:solidFill>
              </a:rPr>
              <a:t>読め！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0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52F03B-A329-4206-A0BD-EC917895DB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26413-2CC6-4E1D-8CCB-CF35B6FC7C9C}"/>
              </a:ext>
            </a:extLst>
          </p:cNvPr>
          <p:cNvSpPr txBox="1"/>
          <p:nvPr/>
        </p:nvSpPr>
        <p:spPr>
          <a:xfrm>
            <a:off x="251520" y="1124744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引数で指定したディレクトリをカレントディレクトリとする</a:t>
            </a:r>
            <a:endParaRPr lang="en-US" altLang="ja-JP" sz="2400"/>
          </a:p>
          <a:p>
            <a:r>
              <a:rPr lang="ja-JP" altLang="en-US" sz="2400"/>
              <a:t>引数を指定しない場合はホームディレクトリへ移動する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7076BB-2B48-4650-8605-A56B259D3101}"/>
              </a:ext>
            </a:extLst>
          </p:cNvPr>
          <p:cNvSpPr txBox="1"/>
          <p:nvPr/>
        </p:nvSpPr>
        <p:spPr>
          <a:xfrm>
            <a:off x="251520" y="3645024"/>
            <a:ext cx="345638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dir1</a:t>
            </a:r>
          </a:p>
          <a:p>
            <a:endParaRPr lang="en-US" sz="24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file3.txt</a:t>
            </a: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A477FD85-42CC-4F3D-8CD1-4E9685A3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227687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1E1EBC-CFC2-4959-A544-CEAED430A914}"/>
              </a:ext>
            </a:extLst>
          </p:cNvPr>
          <p:cNvSpPr txBox="1"/>
          <p:nvPr/>
        </p:nvSpPr>
        <p:spPr>
          <a:xfrm>
            <a:off x="5220072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E6A6D1A4-9EC6-4046-B868-59B9165D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7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B44B43-ADB7-415D-9970-AFC1B9E89D5F}"/>
              </a:ext>
            </a:extLst>
          </p:cNvPr>
          <p:cNvSpPr txBox="1"/>
          <p:nvPr/>
        </p:nvSpPr>
        <p:spPr>
          <a:xfrm>
            <a:off x="5220072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C66ECC57-4FE4-4A34-96B6-BBF47332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F75030-14B1-47C4-868F-8DA2741B5103}"/>
              </a:ext>
            </a:extLst>
          </p:cNvPr>
          <p:cNvSpPr txBox="1"/>
          <p:nvPr/>
        </p:nvSpPr>
        <p:spPr>
          <a:xfrm>
            <a:off x="6185041" y="3356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84DDB810-BD73-4ADC-9894-8A764BA8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0E49A7-9B0E-45D9-8FDE-D831CA46B587}"/>
              </a:ext>
            </a:extLst>
          </p:cNvPr>
          <p:cNvSpPr txBox="1"/>
          <p:nvPr/>
        </p:nvSpPr>
        <p:spPr>
          <a:xfrm>
            <a:off x="6948264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B696740-0D2A-4D12-98C0-00B77AAD7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2129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6EACEF-CFCA-4E30-A379-A2B08AB326CD}"/>
              </a:ext>
            </a:extLst>
          </p:cNvPr>
          <p:cNvSpPr txBox="1"/>
          <p:nvPr/>
        </p:nvSpPr>
        <p:spPr>
          <a:xfrm>
            <a:off x="7956376" y="378904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6" name="Picture 2" descr="ファイルアイコン（ブランク）">
            <a:extLst>
              <a:ext uri="{FF2B5EF4-FFF2-40B4-BE49-F238E27FC236}">
                <a16:creationId xmlns:a16="http://schemas.microsoft.com/office/drawing/2014/main" id="{F7D08E77-68E4-4654-8BAD-38AD4E265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22108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EF66C6-0186-469F-938A-56FFF1487A4F}"/>
              </a:ext>
            </a:extLst>
          </p:cNvPr>
          <p:cNvSpPr txBox="1"/>
          <p:nvPr/>
        </p:nvSpPr>
        <p:spPr>
          <a:xfrm>
            <a:off x="5111105" y="484599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BBE23CC3-D07C-47C4-AF65-0E81AA17811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907698" y="258242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6BE83DB1-9F00-4D47-8E4A-22425B1D49D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360233" y="212988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DA2288B-0CAC-44D2-8B45-0FDF97FE2FD3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6864289" y="162583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6A8FC18-3166-40A4-AFDD-3F2DE67DDC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73280" y="291684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57E62A-94C6-4A76-A556-9AB026D6B6AC}"/>
              </a:ext>
            </a:extLst>
          </p:cNvPr>
          <p:cNvCxnSpPr/>
          <p:nvPr/>
        </p:nvCxnSpPr>
        <p:spPr>
          <a:xfrm>
            <a:off x="5580112" y="378904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D0946FBB-033B-49FA-8E25-83BDFBDC1151}"/>
              </a:ext>
            </a:extLst>
          </p:cNvPr>
          <p:cNvSpPr/>
          <p:nvPr/>
        </p:nvSpPr>
        <p:spPr>
          <a:xfrm>
            <a:off x="5076056" y="321297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C255AC7-7A42-4D38-93C4-1EBA2D564163}"/>
              </a:ext>
            </a:extLst>
          </p:cNvPr>
          <p:cNvSpPr/>
          <p:nvPr/>
        </p:nvSpPr>
        <p:spPr>
          <a:xfrm>
            <a:off x="5076056" y="4149080"/>
            <a:ext cx="1152128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D5C634-9942-4ABE-9C85-EE2606F0B2CA}"/>
              </a:ext>
            </a:extLst>
          </p:cNvPr>
          <p:cNvSpPr txBox="1"/>
          <p:nvPr/>
        </p:nvSpPr>
        <p:spPr>
          <a:xfrm>
            <a:off x="6372200" y="4509120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ls</a:t>
            </a:r>
            <a:r>
              <a:rPr kumimoji="1" lang="ja-JP" altLang="en-US" sz="1600"/>
              <a:t>が表示する範囲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9016CC62-EE95-4F89-97F4-E0A4C5E6830F}"/>
              </a:ext>
            </a:extLst>
          </p:cNvPr>
          <p:cNvCxnSpPr>
            <a:stCxn id="7" idx="1"/>
            <a:endCxn id="23" idx="1"/>
          </p:cNvCxnSpPr>
          <p:nvPr/>
        </p:nvCxnSpPr>
        <p:spPr>
          <a:xfrm rot="10800000" flipV="1">
            <a:off x="5076056" y="2605554"/>
            <a:ext cx="144016" cy="967462"/>
          </a:xfrm>
          <a:prstGeom prst="bentConnector3">
            <a:avLst>
              <a:gd name="adj1" fmla="val 2587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30FBE26-213C-4DF7-95F5-DD2CE1171D28}"/>
              </a:ext>
            </a:extLst>
          </p:cNvPr>
          <p:cNvSpPr txBox="1"/>
          <p:nvPr/>
        </p:nvSpPr>
        <p:spPr>
          <a:xfrm>
            <a:off x="3779912" y="292494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cd dir1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845D6A-A39B-4B26-93A3-3ED02A2DD4A9}"/>
              </a:ext>
            </a:extLst>
          </p:cNvPr>
          <p:cNvSpPr txBox="1"/>
          <p:nvPr/>
        </p:nvSpPr>
        <p:spPr>
          <a:xfrm>
            <a:off x="4499992" y="450912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ls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873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23ECE-D39A-494B-9478-7E4502B3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cd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B702C6-4A83-48D0-B38E-1214E3747E11}"/>
              </a:ext>
            </a:extLst>
          </p:cNvPr>
          <p:cNvSpPr txBox="1"/>
          <p:nvPr/>
        </p:nvSpPr>
        <p:spPr>
          <a:xfrm>
            <a:off x="323528" y="1124744"/>
            <a:ext cx="11521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8A1C42-8F6F-48BB-AC89-B2D1F8BEA20E}"/>
              </a:ext>
            </a:extLst>
          </p:cNvPr>
          <p:cNvSpPr txBox="1"/>
          <p:nvPr/>
        </p:nvSpPr>
        <p:spPr>
          <a:xfrm>
            <a:off x="683568" y="1844824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引数無しではホームディレクトリへ移動する</a:t>
            </a:r>
            <a:endParaRPr lang="en-US" altLang="ja-JP" sz="2800"/>
          </a:p>
          <a:p>
            <a:r>
              <a:rPr lang="ja-JP" altLang="en-US" sz="2800"/>
              <a:t>場所がよくわからなくなったらこれを使う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ACE0C-3259-4B16-B3C6-96E283E20F27}"/>
              </a:ext>
            </a:extLst>
          </p:cNvPr>
          <p:cNvSpPr txBox="1"/>
          <p:nvPr/>
        </p:nvSpPr>
        <p:spPr>
          <a:xfrm>
            <a:off x="323528" y="3356992"/>
            <a:ext cx="1584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cd ..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3D5583-400B-4DC2-A836-F631C5270E1B}"/>
              </a:ext>
            </a:extLst>
          </p:cNvPr>
          <p:cNvSpPr txBox="1"/>
          <p:nvPr/>
        </p:nvSpPr>
        <p:spPr>
          <a:xfrm>
            <a:off x="683568" y="4005064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親ディレクトリへ移動する</a:t>
            </a:r>
            <a:endParaRPr lang="en-US" altLang="ja-JP" sz="2800"/>
          </a:p>
          <a:p>
            <a:r>
              <a:rPr lang="ja-JP" altLang="en-US" sz="2800"/>
              <a:t>よく使うので覚えておくこと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837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E2D363-B07F-4F6C-A916-5FD6D17C2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mkdir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D51CDD-F304-4BF0-9BA5-FD373C0F5791}"/>
              </a:ext>
            </a:extLst>
          </p:cNvPr>
          <p:cNvSpPr txBox="1"/>
          <p:nvPr/>
        </p:nvSpPr>
        <p:spPr>
          <a:xfrm>
            <a:off x="539552" y="1196752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引数で指定したディレクトリを作成する</a:t>
            </a:r>
            <a:endParaRPr lang="en-US" altLang="ja-JP" sz="2800"/>
          </a:p>
          <a:p>
            <a:r>
              <a:rPr lang="en-US" sz="2800"/>
              <a:t>(</a:t>
            </a:r>
            <a:r>
              <a:rPr lang="ja-JP" altLang="en-US" sz="2800"/>
              <a:t>新規作成→フォルダ</a:t>
            </a:r>
            <a:r>
              <a:rPr lang="en-US" sz="2800"/>
              <a:t>)</a:t>
            </a:r>
          </a:p>
          <a:p>
            <a:r>
              <a:rPr lang="ja-JP" altLang="en-US" sz="2800"/>
              <a:t>引数は必須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0EB7A-B7C1-4A59-B52A-FEC4EE7C184E}"/>
              </a:ext>
            </a:extLst>
          </p:cNvPr>
          <p:cNvSpPr txBox="1"/>
          <p:nvPr/>
        </p:nvSpPr>
        <p:spPr>
          <a:xfrm>
            <a:off x="251520" y="3284984"/>
            <a:ext cx="61926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mkdir dir3</a:t>
            </a:r>
          </a:p>
          <a:p>
            <a:endParaRPr lang="en-US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$ ls</a:t>
            </a:r>
          </a:p>
          <a:p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dir1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dir2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</a:t>
            </a:r>
            <a:r>
              <a:rPr lang="en-US" sz="1800">
                <a:solidFill>
                  <a:srgbClr val="6060FF"/>
                </a:solidFill>
                <a:latin typeface="Lucida Console" panose="020B0609040504020204" pitchFamily="49" charset="0"/>
              </a:rPr>
              <a:t>dir3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/  file1.txt  file2.txt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AD4368F-4841-4DED-90B0-E02C34EBFD3A}"/>
              </a:ext>
            </a:extLst>
          </p:cNvPr>
          <p:cNvSpPr txBox="1"/>
          <p:nvPr/>
        </p:nvSpPr>
        <p:spPr>
          <a:xfrm>
            <a:off x="3707904" y="263691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を作成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F8D575-9CAE-48C1-BB71-CD0167161871}"/>
              </a:ext>
            </a:extLst>
          </p:cNvPr>
          <p:cNvSpPr txBox="1"/>
          <p:nvPr/>
        </p:nvSpPr>
        <p:spPr>
          <a:xfrm>
            <a:off x="3563888" y="5661248"/>
            <a:ext cx="4477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ディレクトリ </a:t>
            </a:r>
            <a:r>
              <a:rPr lang="en-US" altLang="ja-JP" sz="2400"/>
              <a:t>dir3</a:t>
            </a:r>
            <a:r>
              <a:rPr lang="ja-JP" altLang="en-US" sz="2400"/>
              <a:t>が作成された</a:t>
            </a:r>
            <a:endParaRPr lang="en-US" altLang="ja-JP" sz="240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542588E-1A96-4D52-A63B-16B7CB54D0F5}"/>
              </a:ext>
            </a:extLst>
          </p:cNvPr>
          <p:cNvSpPr/>
          <p:nvPr/>
        </p:nvSpPr>
        <p:spPr>
          <a:xfrm>
            <a:off x="539552" y="4077072"/>
            <a:ext cx="1512168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4388F8-4255-45E2-A6A5-D62BCF331E1E}"/>
              </a:ext>
            </a:extLst>
          </p:cNvPr>
          <p:cNvSpPr/>
          <p:nvPr/>
        </p:nvSpPr>
        <p:spPr>
          <a:xfrm>
            <a:off x="2123728" y="4869160"/>
            <a:ext cx="936104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5F10CA91-8F91-4EEB-8659-166D3826A41B}"/>
              </a:ext>
            </a:extLst>
          </p:cNvPr>
          <p:cNvCxnSpPr>
            <a:stCxn id="6" idx="2"/>
          </p:cNvCxnSpPr>
          <p:nvPr/>
        </p:nvCxnSpPr>
        <p:spPr>
          <a:xfrm rot="5400000">
            <a:off x="3171098" y="1979200"/>
            <a:ext cx="1194519" cy="34332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05D2613-F8DA-4A1F-8CB2-4CE2F7B7B6CD}"/>
              </a:ext>
            </a:extLst>
          </p:cNvPr>
          <p:cNvCxnSpPr>
            <a:stCxn id="7" idx="1"/>
            <a:endCxn id="9" idx="2"/>
          </p:cNvCxnSpPr>
          <p:nvPr/>
        </p:nvCxnSpPr>
        <p:spPr>
          <a:xfrm rot="10800000">
            <a:off x="2591780" y="5301209"/>
            <a:ext cx="972108" cy="59087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344615-8F5B-482F-B90A-CF0E3F6F7BBB}"/>
              </a:ext>
            </a:extLst>
          </p:cNvPr>
          <p:cNvSpPr txBox="1"/>
          <p:nvPr/>
        </p:nvSpPr>
        <p:spPr>
          <a:xfrm>
            <a:off x="251520" y="6309320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ディレクトリの削除は</a:t>
            </a:r>
            <a:r>
              <a:rPr lang="en-US" altLang="ja-JP"/>
              <a:t>rmdir</a:t>
            </a:r>
            <a:r>
              <a:rPr lang="ja-JP" altLang="en-US"/>
              <a:t>だが、あまり使わない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1DCC14-C0C6-4036-9D65-F5157E67B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C6C665-36CC-4E81-A690-6ACFDDB1B601}"/>
              </a:ext>
            </a:extLst>
          </p:cNvPr>
          <p:cNvSpPr txBox="1"/>
          <p:nvPr/>
        </p:nvSpPr>
        <p:spPr>
          <a:xfrm>
            <a:off x="467544" y="1628800"/>
            <a:ext cx="810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Git</a:t>
            </a:r>
            <a:r>
              <a:rPr lang="ja-JP" altLang="en-US" sz="2800"/>
              <a:t>は、もともと</a:t>
            </a:r>
            <a:r>
              <a:rPr lang="en-US" altLang="ja-JP" sz="2800"/>
              <a:t>Linux</a:t>
            </a:r>
            <a:r>
              <a:rPr lang="ja-JP" altLang="en-US" sz="2800"/>
              <a:t>の開発のために作られた</a:t>
            </a:r>
            <a:endParaRPr lang="en-US" altLang="ja-JP" sz="2800"/>
          </a:p>
          <a:p>
            <a:r>
              <a:rPr lang="ja-JP" altLang="en-US" sz="2800"/>
              <a:t>コマンドラインから操作することが前提</a:t>
            </a:r>
            <a:endParaRPr lang="en-US" altLang="ja-JP" sz="2800"/>
          </a:p>
          <a:p>
            <a:r>
              <a:rPr lang="ja-JP" altLang="en-US" sz="2800"/>
              <a:t>本講義でも</a:t>
            </a:r>
            <a:r>
              <a:rPr lang="en-US" altLang="ja-JP" sz="2800"/>
              <a:t>Git</a:t>
            </a:r>
            <a:r>
              <a:rPr lang="ja-JP" altLang="en-US" sz="2800"/>
              <a:t>を主にコマンドラインから操作する</a:t>
            </a:r>
            <a:endParaRPr lang="en-US" altLang="ja-JP" sz="280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7CBD529-656D-4BC7-B09C-81FF3644A828}"/>
              </a:ext>
            </a:extLst>
          </p:cNvPr>
          <p:cNvSpPr/>
          <p:nvPr/>
        </p:nvSpPr>
        <p:spPr>
          <a:xfrm>
            <a:off x="899592" y="3356992"/>
            <a:ext cx="648072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D3744-63C6-4542-A87C-9AA83F5E6405}"/>
              </a:ext>
            </a:extLst>
          </p:cNvPr>
          <p:cNvSpPr txBox="1"/>
          <p:nvPr/>
        </p:nvSpPr>
        <p:spPr>
          <a:xfrm>
            <a:off x="1835696" y="3356992"/>
            <a:ext cx="6297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そもそもコマンドラインとは何か？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2676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DEBCC9-B04A-4428-9486-7FFA9C188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132DA2-927C-4304-8257-40A9015A5E11}"/>
              </a:ext>
            </a:extLst>
          </p:cNvPr>
          <p:cNvSpPr txBox="1"/>
          <p:nvPr/>
        </p:nvSpPr>
        <p:spPr>
          <a:xfrm>
            <a:off x="179512" y="1988840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ファイルやディレクトリの移動、リネームを行う</a:t>
            </a:r>
            <a:endParaRPr lang="en-US" altLang="ja-JP" sz="2400"/>
          </a:p>
          <a:p>
            <a:r>
              <a:rPr lang="ja-JP" altLang="en-US" sz="2400"/>
              <a:t>「移動元」「移動先」と引数を二つとる</a:t>
            </a:r>
            <a:endParaRPr lang="en-US" altLang="ja-JP" sz="2400"/>
          </a:p>
          <a:p>
            <a:r>
              <a:rPr lang="ja-JP" altLang="en-US" sz="2400"/>
              <a:t>移動元は存在するファイルやディレクトリでなければならない</a:t>
            </a:r>
            <a:endParaRPr lang="en-US" altLang="ja-JP" sz="2400"/>
          </a:p>
          <a:p>
            <a:r>
              <a:rPr lang="ja-JP" altLang="en-US" sz="2400"/>
              <a:t>移動先が存在するかしないかで動作が変わる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4D60C0-B358-49F0-8345-9D7F687DDC11}"/>
              </a:ext>
            </a:extLst>
          </p:cNvPr>
          <p:cNvSpPr txBox="1"/>
          <p:nvPr/>
        </p:nvSpPr>
        <p:spPr>
          <a:xfrm>
            <a:off x="2051720" y="980728"/>
            <a:ext cx="4232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mv </a:t>
            </a:r>
            <a:r>
              <a:rPr lang="ja-JP" altLang="en-US" sz="4000"/>
              <a:t>移動元 移動先</a:t>
            </a:r>
            <a:endParaRPr 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0FE023-2354-435F-8BA3-50ED6B4BA40B}"/>
              </a:ext>
            </a:extLst>
          </p:cNvPr>
          <p:cNvSpPr txBox="1"/>
          <p:nvPr/>
        </p:nvSpPr>
        <p:spPr>
          <a:xfrm>
            <a:off x="251520" y="4221088"/>
            <a:ext cx="864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移動先が存在するディレクトリ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→そこに移動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移動先が存在しないファイルやディレクトリ</a:t>
            </a:r>
            <a:endParaRPr lang="en-US" altLang="ja-JP" sz="2400" b="0" i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ja-JP" altLang="en-US" sz="2400">
                <a:solidFill>
                  <a:srgbClr val="24292F"/>
                </a:solidFill>
                <a:latin typeface="-apple-system"/>
              </a:rPr>
              <a:t>→</a:t>
            </a:r>
            <a:r>
              <a:rPr lang="ja-JP" altLang="en-US" sz="2400" b="0" i="0">
                <a:solidFill>
                  <a:srgbClr val="24292F"/>
                </a:solidFill>
                <a:effectLst/>
                <a:latin typeface="-apple-system"/>
              </a:rPr>
              <a:t>移動元のファイルやディレクトリを移動した上でリネーム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2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C15FC4-6A75-41E9-9144-6A1E120261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0303B108-EBAA-4B5E-A953-699BDEFB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531343-8B5E-4968-9219-78D6146802D0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7F4F179-656D-4ADF-B292-A90C723B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F09-C3ED-4952-9E27-E5594D781791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5A1161BD-A504-4B6E-A1DE-311566A4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486958-8942-44F8-9564-466C54C95D78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ァイルアイコン（ブランク）">
            <a:extLst>
              <a:ext uri="{FF2B5EF4-FFF2-40B4-BE49-F238E27FC236}">
                <a16:creationId xmlns:a16="http://schemas.microsoft.com/office/drawing/2014/main" id="{B98509F6-4528-4D69-8439-FA6E4FA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FE322-6FB0-4E5B-B5B3-7C524E823A83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FCB71963-FD03-4C9A-AA0F-A5C8E672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B004D1-8F86-46E1-A0E0-AFB8FF37F401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ABEB054B-41FC-4C24-B0B6-BB3F6F8E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5E43CB-98CE-491B-BBBF-5E0DAED7B8CC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D109F3-95A9-4490-B98E-497D16564C06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968884B-3C2A-41EB-A79F-8993A25A824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45AE0E4-A927-4075-ADA2-3D447D25A8D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ECA9EA-4829-4B13-9812-5B8C579C58E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8AE49B3-984B-4AFE-BBCE-FB1044FEAA64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CB5E2BD-1A65-488E-BF1B-CD4B4CB851E1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7D60A5-1E23-47C4-BF2C-B6A33E7CEE62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492D9-6283-403D-970E-B9A7EBE677F5}"/>
              </a:ext>
            </a:extLst>
          </p:cNvPr>
          <p:cNvSpPr txBox="1"/>
          <p:nvPr/>
        </p:nvSpPr>
        <p:spPr>
          <a:xfrm>
            <a:off x="251520" y="2391271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file1.txt dir2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9E2329-E2DF-4DC5-8C3C-B03FCF582798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4379E209-68AB-4C61-8736-080441A1A38A}"/>
              </a:ext>
            </a:extLst>
          </p:cNvPr>
          <p:cNvSpPr/>
          <p:nvPr/>
        </p:nvSpPr>
        <p:spPr>
          <a:xfrm rot="5400000">
            <a:off x="3959932" y="4977172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D6067E4-1204-498A-A86E-CB180E00092B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518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8277CA-1079-472C-810A-E903CC030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9F1EB7-9A92-49BF-BAF4-4ADF80C875E9}"/>
              </a:ext>
            </a:extLst>
          </p:cNvPr>
          <p:cNvSpPr txBox="1"/>
          <p:nvPr/>
        </p:nvSpPr>
        <p:spPr>
          <a:xfrm>
            <a:off x="2051720" y="1052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ディレクトリ</a:t>
            </a:r>
            <a:endParaRPr 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3DBB02-6FD2-4534-88FD-7B45BE6A3260}"/>
              </a:ext>
            </a:extLst>
          </p:cNvPr>
          <p:cNvSpPr txBox="1"/>
          <p:nvPr/>
        </p:nvSpPr>
        <p:spPr>
          <a:xfrm>
            <a:off x="1691680" y="170080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ファイルをそのディレクトリへ移動する</a:t>
            </a:r>
            <a:endParaRPr lang="en-US" sz="240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2629259-A285-4F21-9820-8889A12E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371703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E3CE6C-B751-498A-9EA4-6448902DB868}"/>
              </a:ext>
            </a:extLst>
          </p:cNvPr>
          <p:cNvSpPr txBox="1"/>
          <p:nvPr/>
        </p:nvSpPr>
        <p:spPr>
          <a:xfrm>
            <a:off x="2627784" y="38610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20F2ADF-FC7F-40D4-9ED7-D286824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919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3B478C-C71E-4365-940C-51C5DB5CF066}"/>
              </a:ext>
            </a:extLst>
          </p:cNvPr>
          <p:cNvSpPr txBox="1"/>
          <p:nvPr/>
        </p:nvSpPr>
        <p:spPr>
          <a:xfrm>
            <a:off x="2627784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DA1D7CCC-E91A-429D-98FD-A4D64734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65313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D6F6FD-51E8-46A3-9205-54360CCD5777}"/>
              </a:ext>
            </a:extLst>
          </p:cNvPr>
          <p:cNvSpPr txBox="1"/>
          <p:nvPr/>
        </p:nvSpPr>
        <p:spPr>
          <a:xfrm>
            <a:off x="3592753" y="4797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ファイルアイコン（ブランク）">
            <a:extLst>
              <a:ext uri="{FF2B5EF4-FFF2-40B4-BE49-F238E27FC236}">
                <a16:creationId xmlns:a16="http://schemas.microsoft.com/office/drawing/2014/main" id="{AB020BED-7F56-4CC2-B11D-90D86F7E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99ED0C-AF25-4349-A445-C936CD9C7360}"/>
              </a:ext>
            </a:extLst>
          </p:cNvPr>
          <p:cNvSpPr txBox="1"/>
          <p:nvPr/>
        </p:nvSpPr>
        <p:spPr>
          <a:xfrm>
            <a:off x="4355976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3" name="Picture 2" descr="ファイルアイコン（ブランク）">
            <a:extLst>
              <a:ext uri="{FF2B5EF4-FFF2-40B4-BE49-F238E27FC236}">
                <a16:creationId xmlns:a16="http://schemas.microsoft.com/office/drawing/2014/main" id="{EED81E03-9D79-4EC9-AA10-8F5F6494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65313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939C1B8-D2B6-40A8-B827-3F498439686C}"/>
              </a:ext>
            </a:extLst>
          </p:cNvPr>
          <p:cNvSpPr txBox="1"/>
          <p:nvPr/>
        </p:nvSpPr>
        <p:spPr>
          <a:xfrm>
            <a:off x="5364088" y="522920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5" name="Picture 2" descr="ファイルアイコン（ブランク）">
            <a:extLst>
              <a:ext uri="{FF2B5EF4-FFF2-40B4-BE49-F238E27FC236}">
                <a16:creationId xmlns:a16="http://schemas.microsoft.com/office/drawing/2014/main" id="{22DA800E-6246-4DA0-837E-5FED8D1F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883B9E5-8CCD-4F0A-B92E-3855261F62CF}"/>
              </a:ext>
            </a:extLst>
          </p:cNvPr>
          <p:cNvSpPr txBox="1"/>
          <p:nvPr/>
        </p:nvSpPr>
        <p:spPr>
          <a:xfrm>
            <a:off x="2518817" y="6286152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D627738-87E6-4DC2-8852-5D252B5A364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3315410" y="4022584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18E3904C-1FD1-4146-8064-74998A7F107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3767945" y="3570049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CB86970-F3BF-41ED-8475-9782D3B64F95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272001" y="3065993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FF5E66-4376-45E8-B3A0-2B59D3D3958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80992" y="4357003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AF8F48-1B17-4C17-BB00-ED7D2D12B319}"/>
              </a:ext>
            </a:extLst>
          </p:cNvPr>
          <p:cNvCxnSpPr/>
          <p:nvPr/>
        </p:nvCxnSpPr>
        <p:spPr>
          <a:xfrm>
            <a:off x="2987824" y="5229200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895E26C-642B-4963-BDC9-929016B163D2}"/>
              </a:ext>
            </a:extLst>
          </p:cNvPr>
          <p:cNvSpPr/>
          <p:nvPr/>
        </p:nvSpPr>
        <p:spPr>
          <a:xfrm>
            <a:off x="3491880" y="4653136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0D1DD5F-E03A-4277-85EC-82A1010EBE50}"/>
              </a:ext>
            </a:extLst>
          </p:cNvPr>
          <p:cNvSpPr txBox="1"/>
          <p:nvPr/>
        </p:nvSpPr>
        <p:spPr>
          <a:xfrm>
            <a:off x="3419872" y="32129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5" name="矢印: 左カーブ 24">
            <a:extLst>
              <a:ext uri="{FF2B5EF4-FFF2-40B4-BE49-F238E27FC236}">
                <a16:creationId xmlns:a16="http://schemas.microsoft.com/office/drawing/2014/main" id="{FD81E007-E98E-45B1-85D1-8406FB9AB0DA}"/>
              </a:ext>
            </a:extLst>
          </p:cNvPr>
          <p:cNvSpPr/>
          <p:nvPr/>
        </p:nvSpPr>
        <p:spPr>
          <a:xfrm rot="5400000">
            <a:off x="4247964" y="5193196"/>
            <a:ext cx="360040" cy="1008112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5460A5-BB69-4FBF-9789-959E6808F074}"/>
              </a:ext>
            </a:extLst>
          </p:cNvPr>
          <p:cNvCxnSpPr>
            <a:cxnSpLocks/>
          </p:cNvCxnSpPr>
          <p:nvPr/>
        </p:nvCxnSpPr>
        <p:spPr>
          <a:xfrm>
            <a:off x="3707904" y="3717032"/>
            <a:ext cx="0" cy="9064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1DE2399-0E15-4BFC-B510-F39B6459C928}"/>
              </a:ext>
            </a:extLst>
          </p:cNvPr>
          <p:cNvSpPr txBox="1"/>
          <p:nvPr/>
        </p:nvSpPr>
        <p:spPr>
          <a:xfrm>
            <a:off x="251520" y="2420888"/>
            <a:ext cx="428396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../file1.txt .</a:t>
            </a:r>
          </a:p>
        </p:txBody>
      </p:sp>
    </p:spTree>
    <p:extLst>
      <p:ext uri="{BB962C8B-B14F-4D97-AF65-F5344CB8AC3E}">
        <p14:creationId xmlns:p14="http://schemas.microsoft.com/office/powerpoint/2010/main" val="325370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45D2D-7469-4CEA-9E90-D6226BAA7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mv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ABA2B7-61BF-44B6-BAAC-69BCCD5F995D}"/>
              </a:ext>
            </a:extLst>
          </p:cNvPr>
          <p:cNvSpPr txBox="1"/>
          <p:nvPr/>
        </p:nvSpPr>
        <p:spPr>
          <a:xfrm>
            <a:off x="2051720" y="1052736"/>
            <a:ext cx="424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mv </a:t>
            </a:r>
            <a:r>
              <a:rPr lang="ja-JP" altLang="en-US" sz="3200"/>
              <a:t>ファイル ファイル</a:t>
            </a:r>
            <a:endParaRPr lang="en-US" sz="32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8FBF099F-4AFB-41EB-9E66-158598BC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50100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E0198-B561-4EFD-92D3-64E5D34F7527}"/>
              </a:ext>
            </a:extLst>
          </p:cNvPr>
          <p:cNvSpPr txBox="1"/>
          <p:nvPr/>
        </p:nvSpPr>
        <p:spPr>
          <a:xfrm>
            <a:off x="2339752" y="36450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26B1572-821C-4236-8A06-E5D4917B4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F5748F-A5F3-4980-8ABA-346C74D0505E}"/>
              </a:ext>
            </a:extLst>
          </p:cNvPr>
          <p:cNvSpPr txBox="1"/>
          <p:nvPr/>
        </p:nvSpPr>
        <p:spPr>
          <a:xfrm>
            <a:off x="2339752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B1720207-8CCD-4D8B-A678-113C8E5D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69B129-9056-467F-9A85-A63B383DD5BA}"/>
              </a:ext>
            </a:extLst>
          </p:cNvPr>
          <p:cNvSpPr txBox="1"/>
          <p:nvPr/>
        </p:nvSpPr>
        <p:spPr>
          <a:xfrm>
            <a:off x="3304721" y="45811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AB8E3F9A-6E25-4777-B31A-5C61F999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324582-7FC4-466D-97C2-EBCCB0508E58}"/>
              </a:ext>
            </a:extLst>
          </p:cNvPr>
          <p:cNvSpPr txBox="1"/>
          <p:nvPr/>
        </p:nvSpPr>
        <p:spPr>
          <a:xfrm>
            <a:off x="4067944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C2201630-E698-4405-A4C7-900DB4EA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0CE12E6-EA4E-40DF-96E1-55CBD3BCC3E7}"/>
              </a:ext>
            </a:extLst>
          </p:cNvPr>
          <p:cNvSpPr txBox="1"/>
          <p:nvPr/>
        </p:nvSpPr>
        <p:spPr>
          <a:xfrm>
            <a:off x="5076056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A49FDD5-2D74-4EC3-9B9B-1C5A90220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44522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4E4F3B-8D2F-4572-A97F-9C81D373ACE6}"/>
              </a:ext>
            </a:extLst>
          </p:cNvPr>
          <p:cNvSpPr txBox="1"/>
          <p:nvPr/>
        </p:nvSpPr>
        <p:spPr>
          <a:xfrm>
            <a:off x="2230785" y="6070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13F691F-4377-4EF6-8D3A-EC26CBE6B86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806560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D0DB23F-AFAC-457F-9C9E-C3DDCF86E5E4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3354025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26E422C-5934-40E7-BB7D-418192C5AC83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849969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B3C29D9-6379-4322-B23A-7D63DF4903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4140979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CF2C7B5-3879-4D85-B431-E83D295AA919}"/>
              </a:ext>
            </a:extLst>
          </p:cNvPr>
          <p:cNvCxnSpPr/>
          <p:nvPr/>
        </p:nvCxnSpPr>
        <p:spPr>
          <a:xfrm>
            <a:off x="2699792" y="5013176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C728C41-C77C-45E6-A7BE-C5B694D84E5D}"/>
              </a:ext>
            </a:extLst>
          </p:cNvPr>
          <p:cNvSpPr/>
          <p:nvPr/>
        </p:nvSpPr>
        <p:spPr>
          <a:xfrm>
            <a:off x="2195736" y="3429000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B8EABF-390A-44D7-87D9-FC783794C0AE}"/>
              </a:ext>
            </a:extLst>
          </p:cNvPr>
          <p:cNvSpPr txBox="1"/>
          <p:nvPr/>
        </p:nvSpPr>
        <p:spPr>
          <a:xfrm>
            <a:off x="1835696" y="306896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86AF719-5E74-4859-93C8-8FA1A6D191F8}"/>
              </a:ext>
            </a:extLst>
          </p:cNvPr>
          <p:cNvSpPr txBox="1"/>
          <p:nvPr/>
        </p:nvSpPr>
        <p:spPr>
          <a:xfrm>
            <a:off x="251520" y="2204864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mv file2.txt file3.txt</a:t>
            </a:r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DD233E7A-D993-4029-9739-10D8CD7A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541BEDC-7B78-4DEF-8DCB-BA9CA6254A6E}"/>
              </a:ext>
            </a:extLst>
          </p:cNvPr>
          <p:cNvSpPr txBox="1"/>
          <p:nvPr/>
        </p:nvSpPr>
        <p:spPr>
          <a:xfrm>
            <a:off x="6444208" y="5013176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AE52776F-6E6C-41E1-838F-DF8570F35733}"/>
              </a:ext>
            </a:extLst>
          </p:cNvPr>
          <p:cNvSpPr/>
          <p:nvPr/>
        </p:nvSpPr>
        <p:spPr>
          <a:xfrm>
            <a:off x="6012160" y="4581128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13B529-665F-43D9-818A-CAFB4B98E27C}"/>
              </a:ext>
            </a:extLst>
          </p:cNvPr>
          <p:cNvSpPr txBox="1"/>
          <p:nvPr/>
        </p:nvSpPr>
        <p:spPr>
          <a:xfrm>
            <a:off x="579613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リネーム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0398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7AD000-8F25-4E7A-A7C0-BD90BA41E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cp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DD6E76-C162-4B68-B75C-0D4C958A2721}"/>
              </a:ext>
            </a:extLst>
          </p:cNvPr>
          <p:cNvSpPr txBox="1"/>
          <p:nvPr/>
        </p:nvSpPr>
        <p:spPr>
          <a:xfrm>
            <a:off x="395536" y="908720"/>
            <a:ext cx="8204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ファイルをコピーする</a:t>
            </a:r>
            <a:endParaRPr lang="en-US" altLang="ja-JP" sz="2800"/>
          </a:p>
          <a:p>
            <a:r>
              <a:rPr lang="ja-JP" altLang="en-US" sz="2800"/>
              <a:t>移動元のファイルが消えない以外はほぼ</a:t>
            </a:r>
            <a:r>
              <a:rPr lang="en-US" altLang="ja-JP" sz="2800"/>
              <a:t>mv</a:t>
            </a:r>
            <a:r>
              <a:rPr lang="ja-JP" altLang="en-US" sz="2800"/>
              <a:t>と同じ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7CB1D655-73F7-4D82-AEDB-25733BE3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A3D295-5596-49A1-8AC5-038BFF035F89}"/>
              </a:ext>
            </a:extLst>
          </p:cNvPr>
          <p:cNvSpPr txBox="1"/>
          <p:nvPr/>
        </p:nvSpPr>
        <p:spPr>
          <a:xfrm>
            <a:off x="2339752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284CD96F-1270-4022-A1D8-23F3FC2B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887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2F8A08-0E70-4D39-8ABF-88696745FFC1}"/>
              </a:ext>
            </a:extLst>
          </p:cNvPr>
          <p:cNvSpPr txBox="1"/>
          <p:nvPr/>
        </p:nvSpPr>
        <p:spPr>
          <a:xfrm>
            <a:off x="2339752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66CDE48-1F71-4EF3-BA0C-E60CC9DF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270E42-C7B4-43BA-B749-DB6F70AC7FF7}"/>
              </a:ext>
            </a:extLst>
          </p:cNvPr>
          <p:cNvSpPr txBox="1"/>
          <p:nvPr/>
        </p:nvSpPr>
        <p:spPr>
          <a:xfrm>
            <a:off x="3304721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796F7EE-E31F-4DF6-B741-511D42A7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2A77A-50D9-45BA-8348-3401603FE534}"/>
              </a:ext>
            </a:extLst>
          </p:cNvPr>
          <p:cNvSpPr txBox="1"/>
          <p:nvPr/>
        </p:nvSpPr>
        <p:spPr>
          <a:xfrm>
            <a:off x="4067944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D3CC8A89-F7FF-42E2-A0D8-DEB50954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1C753F-302C-45B7-8EC9-091FBFDFFC19}"/>
              </a:ext>
            </a:extLst>
          </p:cNvPr>
          <p:cNvSpPr txBox="1"/>
          <p:nvPr/>
        </p:nvSpPr>
        <p:spPr>
          <a:xfrm>
            <a:off x="5076056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5C4BD243-4B76-4FA1-A79F-403EC32D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06350A-BD14-4BA6-A005-39AAB52917FC}"/>
              </a:ext>
            </a:extLst>
          </p:cNvPr>
          <p:cNvSpPr txBox="1"/>
          <p:nvPr/>
        </p:nvSpPr>
        <p:spPr>
          <a:xfrm>
            <a:off x="2230785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63CCE3F-8EF0-4E0B-BDB6-1286664A8B6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027378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F2F9AB9F-5747-4378-9D8A-8D6CB402C7B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3479913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F18C547-EEDB-4C1B-8CBF-C5AF3A671721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3983969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63987A2-F5EA-473C-A2E5-EA8F2F32A835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692960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5FC8BD1-E3A3-49B1-8B72-6206559280D6}"/>
              </a:ext>
            </a:extLst>
          </p:cNvPr>
          <p:cNvCxnSpPr/>
          <p:nvPr/>
        </p:nvCxnSpPr>
        <p:spPr>
          <a:xfrm>
            <a:off x="2699792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8279FA7-C00A-45FF-8355-571A74A29B6D}"/>
              </a:ext>
            </a:extLst>
          </p:cNvPr>
          <p:cNvSpPr/>
          <p:nvPr/>
        </p:nvSpPr>
        <p:spPr>
          <a:xfrm>
            <a:off x="2195736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14C1CD0-1282-4667-89ED-DBDEC57C2ADF}"/>
              </a:ext>
            </a:extLst>
          </p:cNvPr>
          <p:cNvSpPr txBox="1"/>
          <p:nvPr/>
        </p:nvSpPr>
        <p:spPr>
          <a:xfrm>
            <a:off x="1043608" y="31409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</a:t>
            </a:r>
            <a:endParaRPr kumimoji="1" lang="en-US" altLang="ja-JP" sz="1200"/>
          </a:p>
          <a:p>
            <a:r>
              <a:rPr kumimoji="1" lang="ja-JP" altLang="en-US" sz="1200"/>
              <a:t>ディレクトリ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B5E06B5-22AF-4C3B-A943-B8C569ACCD7D}"/>
              </a:ext>
            </a:extLst>
          </p:cNvPr>
          <p:cNvSpPr txBox="1"/>
          <p:nvPr/>
        </p:nvSpPr>
        <p:spPr>
          <a:xfrm>
            <a:off x="251520" y="1988840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cp –r dir1 dir2</a:t>
            </a:r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0E531FB6-EBB4-489C-9C32-916A9D37E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94116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A7C9AE1-02D7-4F14-B0C7-5E81CDADEB0E}"/>
              </a:ext>
            </a:extLst>
          </p:cNvPr>
          <p:cNvSpPr txBox="1"/>
          <p:nvPr/>
        </p:nvSpPr>
        <p:spPr>
          <a:xfrm>
            <a:off x="3304721" y="5085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7" name="Picture 2" descr="ファイルアイコン（ブランク）">
            <a:extLst>
              <a:ext uri="{FF2B5EF4-FFF2-40B4-BE49-F238E27FC236}">
                <a16:creationId xmlns:a16="http://schemas.microsoft.com/office/drawing/2014/main" id="{2D44E2CB-E997-4EA3-A4DA-745E279B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29" y="58052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D67D0E4-7690-4E87-BBFB-8B6B8F85CDDA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3655760" y="5581139"/>
            <a:ext cx="2169" cy="224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3CD0F5E-EC57-4DC9-85A7-2267FE0EC8AA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3657929" y="4645035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25BC05-2650-4EA0-AFC7-82E50BE8AAE9}"/>
              </a:ext>
            </a:extLst>
          </p:cNvPr>
          <p:cNvSpPr txBox="1"/>
          <p:nvPr/>
        </p:nvSpPr>
        <p:spPr>
          <a:xfrm>
            <a:off x="3131840" y="6406207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88F9256-2CDB-469F-8569-2D339735BE01}"/>
              </a:ext>
            </a:extLst>
          </p:cNvPr>
          <p:cNvSpPr/>
          <p:nvPr/>
        </p:nvSpPr>
        <p:spPr>
          <a:xfrm>
            <a:off x="2195736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FA09DD12-1F6C-4B21-BB2F-808937D77AE5}"/>
              </a:ext>
            </a:extLst>
          </p:cNvPr>
          <p:cNvSpPr/>
          <p:nvPr/>
        </p:nvSpPr>
        <p:spPr>
          <a:xfrm>
            <a:off x="3203848" y="4769768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8730074-F957-4EC3-A494-A6B7A40A2C62}"/>
              </a:ext>
            </a:extLst>
          </p:cNvPr>
          <p:cNvSpPr/>
          <p:nvPr/>
        </p:nvSpPr>
        <p:spPr>
          <a:xfrm rot="2952038">
            <a:off x="2834478" y="4569827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C1DF97-CD67-41E5-9E70-5B28F16E89A9}"/>
              </a:ext>
            </a:extLst>
          </p:cNvPr>
          <p:cNvSpPr txBox="1"/>
          <p:nvPr/>
        </p:nvSpPr>
        <p:spPr>
          <a:xfrm>
            <a:off x="3995936" y="2636912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ディレクトリのコピーには</a:t>
            </a:r>
            <a:r>
              <a:rPr lang="en-US" altLang="ja-JP"/>
              <a:t>-r</a:t>
            </a:r>
            <a:r>
              <a:rPr lang="ja-JP" altLang="en-US"/>
              <a:t>オプションが必要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0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3D186F-033B-4E9D-970A-CA6E39B22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rm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95298F-E918-4843-92C5-99D9F2D02A51}"/>
              </a:ext>
            </a:extLst>
          </p:cNvPr>
          <p:cNvSpPr txBox="1"/>
          <p:nvPr/>
        </p:nvSpPr>
        <p:spPr>
          <a:xfrm>
            <a:off x="395536" y="1052736"/>
            <a:ext cx="72474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ファイルやディレクトリを削除する</a:t>
            </a:r>
            <a:endParaRPr lang="en-US" altLang="ja-JP" sz="2800"/>
          </a:p>
          <a:p>
            <a:r>
              <a:rPr lang="ja-JP" altLang="en-US" sz="2800"/>
              <a:t>ディレクトリの削除には</a:t>
            </a:r>
            <a:r>
              <a:rPr lang="en-US" altLang="ja-JP" sz="2800"/>
              <a:t>-r</a:t>
            </a:r>
            <a:r>
              <a:rPr lang="ja-JP" altLang="en-US" sz="2800"/>
              <a:t>オプションが必要</a:t>
            </a:r>
            <a:endParaRPr lang="en-US" sz="2800"/>
          </a:p>
        </p:txBody>
      </p:sp>
      <p:pic>
        <p:nvPicPr>
          <p:cNvPr id="4" name="Picture 2" descr="フォルダのイラスト">
            <a:extLst>
              <a:ext uri="{FF2B5EF4-FFF2-40B4-BE49-F238E27FC236}">
                <a16:creationId xmlns:a16="http://schemas.microsoft.com/office/drawing/2014/main" id="{D772A356-CF4D-4DB2-A5CC-E9BBA8EE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306896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DB40DE-A2AD-4662-9C20-2DA99A70F5AB}"/>
              </a:ext>
            </a:extLst>
          </p:cNvPr>
          <p:cNvSpPr txBox="1"/>
          <p:nvPr/>
        </p:nvSpPr>
        <p:spPr>
          <a:xfrm>
            <a:off x="4644008" y="3212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temp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71010DC7-0E3E-4124-BD77-81DA683C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143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B490A5-1601-4A50-80A7-B5246FF31E15}"/>
              </a:ext>
            </a:extLst>
          </p:cNvPr>
          <p:cNvSpPr txBox="1"/>
          <p:nvPr/>
        </p:nvSpPr>
        <p:spPr>
          <a:xfrm>
            <a:off x="4644008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dir1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8E5FE1A0-A0A7-4694-9C47-C2E9F5AF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506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56065F8-6320-48BC-864D-6BF5A1618117}"/>
              </a:ext>
            </a:extLst>
          </p:cNvPr>
          <p:cNvSpPr txBox="1"/>
          <p:nvPr/>
        </p:nvSpPr>
        <p:spPr>
          <a:xfrm>
            <a:off x="5608977" y="41490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dir2</a:t>
            </a:r>
            <a:endParaRPr kumimoji="1" lang="ja-JP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2" descr="ファイルアイコン（ブランク）">
            <a:extLst>
              <a:ext uri="{FF2B5EF4-FFF2-40B4-BE49-F238E27FC236}">
                <a16:creationId xmlns:a16="http://schemas.microsoft.com/office/drawing/2014/main" id="{4D8E06F9-20F1-433E-BF93-316D31E3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9C2BDA2-6597-4797-8E08-0FB7475D124F}"/>
              </a:ext>
            </a:extLst>
          </p:cNvPr>
          <p:cNvSpPr txBox="1"/>
          <p:nvPr/>
        </p:nvSpPr>
        <p:spPr>
          <a:xfrm>
            <a:off x="6372200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file1.txt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2" descr="ファイルアイコン（ブランク）">
            <a:extLst>
              <a:ext uri="{FF2B5EF4-FFF2-40B4-BE49-F238E27FC236}">
                <a16:creationId xmlns:a16="http://schemas.microsoft.com/office/drawing/2014/main" id="{A35C0925-8075-48BE-B8E3-9B7A0200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005064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01BBB9-8657-45AB-A21C-EA4F49E45818}"/>
              </a:ext>
            </a:extLst>
          </p:cNvPr>
          <p:cNvSpPr txBox="1"/>
          <p:nvPr/>
        </p:nvSpPr>
        <p:spPr>
          <a:xfrm>
            <a:off x="7380312" y="4581128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file2.txt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4" name="Picture 2" descr="ファイルアイコン（ブランク）">
            <a:extLst>
              <a:ext uri="{FF2B5EF4-FFF2-40B4-BE49-F238E27FC236}">
                <a16:creationId xmlns:a16="http://schemas.microsoft.com/office/drawing/2014/main" id="{7944010B-3E05-4F46-8216-66EF1ED3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3176"/>
            <a:ext cx="558061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916EAA-0917-47CC-A582-FDA8B72BBDF1}"/>
              </a:ext>
            </a:extLst>
          </p:cNvPr>
          <p:cNvSpPr txBox="1"/>
          <p:nvPr/>
        </p:nvSpPr>
        <p:spPr>
          <a:xfrm>
            <a:off x="4535041" y="5638080"/>
            <a:ext cx="1115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Consolas" panose="020B0609020204030204" pitchFamily="49" charset="0"/>
              </a:rPr>
              <a:t>file3.txt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D8E1BC1-FB05-4586-8EDB-0A224273F3B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331634" y="3374512"/>
            <a:ext cx="296133" cy="96496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B5219BA5-32A2-45A0-B16C-FB667C45D3A3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784169" y="2921977"/>
            <a:ext cx="296133" cy="187003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B06CD51-10E6-4524-BDC9-983071B1D21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288225" y="2417921"/>
            <a:ext cx="296133" cy="2878151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1BD95D2-EEFB-42D8-B126-B92AC8D21D4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997216" y="3708931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8111B11-02C4-49C4-ADE9-AD09E73AFFA8}"/>
              </a:ext>
            </a:extLst>
          </p:cNvPr>
          <p:cNvCxnSpPr/>
          <p:nvPr/>
        </p:nvCxnSpPr>
        <p:spPr>
          <a:xfrm>
            <a:off x="5004048" y="4581128"/>
            <a:ext cx="0" cy="296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26E21A4-B9C7-4731-9316-5629C399BAEC}"/>
              </a:ext>
            </a:extLst>
          </p:cNvPr>
          <p:cNvSpPr/>
          <p:nvPr/>
        </p:nvSpPr>
        <p:spPr>
          <a:xfrm>
            <a:off x="4499992" y="2996952"/>
            <a:ext cx="936104" cy="72008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30B56E0-01D7-4E4C-8C9B-A935CC8D2C18}"/>
              </a:ext>
            </a:extLst>
          </p:cNvPr>
          <p:cNvSpPr txBox="1"/>
          <p:nvPr/>
        </p:nvSpPr>
        <p:spPr>
          <a:xfrm>
            <a:off x="4139952" y="263691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カレントディレクトリ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AC1EA14-CB4A-47B6-A5B6-08B1B1B24ABE}"/>
              </a:ext>
            </a:extLst>
          </p:cNvPr>
          <p:cNvSpPr/>
          <p:nvPr/>
        </p:nvSpPr>
        <p:spPr>
          <a:xfrm>
            <a:off x="4572000" y="4005064"/>
            <a:ext cx="936104" cy="1944216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ゴミ箱のイラスト（満杯・丸）">
            <a:extLst>
              <a:ext uri="{FF2B5EF4-FFF2-40B4-BE49-F238E27FC236}">
                <a16:creationId xmlns:a16="http://schemas.microsoft.com/office/drawing/2014/main" id="{9DD27F30-7C74-43C6-8E01-97615F6E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797152"/>
            <a:ext cx="1148774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1E62D0D8-D1D5-42FE-A0D4-CAEF378FBEAB}"/>
              </a:ext>
            </a:extLst>
          </p:cNvPr>
          <p:cNvSpPr/>
          <p:nvPr/>
        </p:nvSpPr>
        <p:spPr>
          <a:xfrm rot="8100000">
            <a:off x="3918790" y="4639453"/>
            <a:ext cx="53955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AC9E05-0B7A-4BC0-A6D2-F1A3575FCDBC}"/>
              </a:ext>
            </a:extLst>
          </p:cNvPr>
          <p:cNvSpPr txBox="1"/>
          <p:nvPr/>
        </p:nvSpPr>
        <p:spPr>
          <a:xfrm>
            <a:off x="251520" y="2132856"/>
            <a:ext cx="52565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ucida Console" panose="020B0609040504020204" pitchFamily="49" charset="0"/>
              </a:rPr>
              <a:t>$ rm –r dir1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3F9AECB-B134-4841-9194-B7F89D44A70B}"/>
              </a:ext>
            </a:extLst>
          </p:cNvPr>
          <p:cNvSpPr txBox="1"/>
          <p:nvPr/>
        </p:nvSpPr>
        <p:spPr>
          <a:xfrm>
            <a:off x="251520" y="630932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lang="ja-JP" altLang="en-US"/>
              <a:t>問答無用で中身ごと削除するので注意。</a:t>
            </a:r>
            <a:r>
              <a:rPr lang="en-US" altLang="ja-JP"/>
              <a:t>-i</a:t>
            </a:r>
            <a:r>
              <a:rPr lang="ja-JP" altLang="en-US"/>
              <a:t>オプションを付けると確認する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15941-7948-4535-B976-01BED15BC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cat</a:t>
            </a:r>
            <a:r>
              <a:rPr lang="ja-JP" altLang="en-US"/>
              <a:t>と</a:t>
            </a:r>
            <a:r>
              <a:rPr lang="en-US"/>
              <a:t>echo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5C71A0-62BF-4D2C-AA35-7B5A1106CCE8}"/>
              </a:ext>
            </a:extLst>
          </p:cNvPr>
          <p:cNvSpPr txBox="1"/>
          <p:nvPr/>
        </p:nvSpPr>
        <p:spPr>
          <a:xfrm>
            <a:off x="467544" y="980728"/>
            <a:ext cx="391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cat </a:t>
            </a:r>
            <a:r>
              <a:rPr lang="ja-JP" altLang="en-US" sz="4400"/>
              <a:t>ファイル名</a:t>
            </a:r>
            <a:endParaRPr lang="en-US" sz="4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9FBE83-B8A6-4718-A119-B14B40F868A2}"/>
              </a:ext>
            </a:extLst>
          </p:cNvPr>
          <p:cNvSpPr txBox="1"/>
          <p:nvPr/>
        </p:nvSpPr>
        <p:spPr>
          <a:xfrm>
            <a:off x="1043608" y="1844824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ファイルの中身を表示する</a:t>
            </a:r>
            <a:endParaRPr 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EFBF2-B050-400F-AD1A-C4E0481AF522}"/>
              </a:ext>
            </a:extLst>
          </p:cNvPr>
          <p:cNvSpPr txBox="1"/>
          <p:nvPr/>
        </p:nvSpPr>
        <p:spPr>
          <a:xfrm>
            <a:off x="467544" y="2420888"/>
            <a:ext cx="43877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/>
              <a:t>echo </a:t>
            </a:r>
            <a:r>
              <a:rPr lang="ja-JP" altLang="en-US" sz="4400"/>
              <a:t>メッセージ</a:t>
            </a:r>
            <a:endParaRPr lang="en-US" sz="4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CE5A0F-885A-47C9-8412-CFD92D394FA2}"/>
              </a:ext>
            </a:extLst>
          </p:cNvPr>
          <p:cNvSpPr txBox="1"/>
          <p:nvPr/>
        </p:nvSpPr>
        <p:spPr>
          <a:xfrm>
            <a:off x="827584" y="350100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メッセージを表示する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700FFB-E28C-49E5-9BAF-399FB8F2EEE1}"/>
              </a:ext>
            </a:extLst>
          </p:cNvPr>
          <p:cNvSpPr txBox="1"/>
          <p:nvPr/>
        </p:nvSpPr>
        <p:spPr>
          <a:xfrm>
            <a:off x="971600" y="5445224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| </a:t>
            </a:r>
            <a:r>
              <a:rPr lang="ja-JP" altLang="en-US" sz="3600"/>
              <a:t>プログラム</a:t>
            </a:r>
            <a:endParaRPr 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3E0C7-AD8E-41D6-A046-543A698C7760}"/>
              </a:ext>
            </a:extLst>
          </p:cNvPr>
          <p:cNvSpPr txBox="1"/>
          <p:nvPr/>
        </p:nvSpPr>
        <p:spPr>
          <a:xfrm>
            <a:off x="1475656" y="4797152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メッセージを中身とするファイルを作成</a:t>
            </a:r>
            <a:endParaRPr 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0DE304-76C7-4316-957D-EB83A526829E}"/>
              </a:ext>
            </a:extLst>
          </p:cNvPr>
          <p:cNvSpPr txBox="1"/>
          <p:nvPr/>
        </p:nvSpPr>
        <p:spPr>
          <a:xfrm>
            <a:off x="971600" y="4149080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echo </a:t>
            </a:r>
            <a:r>
              <a:rPr lang="ja-JP" altLang="en-US" sz="2400"/>
              <a:t>メッセージ</a:t>
            </a:r>
            <a:r>
              <a:rPr lang="ja-JP" altLang="en-US" sz="3600"/>
              <a:t> </a:t>
            </a:r>
            <a:r>
              <a:rPr lang="en-US" altLang="ja-JP" sz="3600"/>
              <a:t>&gt; </a:t>
            </a:r>
            <a:r>
              <a:rPr lang="ja-JP" altLang="en-US" sz="3600"/>
              <a:t>ファイル名</a:t>
            </a:r>
            <a:endParaRPr lang="en-US" sz="36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C222-6673-4ECF-B9FE-5DEDC72461E6}"/>
              </a:ext>
            </a:extLst>
          </p:cNvPr>
          <p:cNvSpPr txBox="1"/>
          <p:nvPr/>
        </p:nvSpPr>
        <p:spPr>
          <a:xfrm>
            <a:off x="154766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メッセージをプログラムの入力として実行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4321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89563E-9994-41E9-A955-A08EE6106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BD616F-7FB0-4383-B8AB-46BF3815E504}"/>
              </a:ext>
            </a:extLst>
          </p:cNvPr>
          <p:cNvSpPr txBox="1"/>
          <p:nvPr/>
        </p:nvSpPr>
        <p:spPr>
          <a:xfrm>
            <a:off x="323528" y="989335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Vim (</a:t>
            </a:r>
            <a:r>
              <a:rPr lang="ja-JP" altLang="en-US" sz="3200"/>
              <a:t>ヴィム</a:t>
            </a:r>
            <a:r>
              <a:rPr lang="en-US" altLang="ja-JP" sz="3200"/>
              <a:t>)</a:t>
            </a:r>
          </a:p>
          <a:p>
            <a:r>
              <a:rPr lang="ja-JP" altLang="en-US" sz="3200"/>
              <a:t>多くの環境で</a:t>
            </a:r>
            <a:r>
              <a:rPr lang="en-US" altLang="ja-JP" sz="3200"/>
              <a:t>Git</a:t>
            </a:r>
            <a:r>
              <a:rPr lang="ja-JP" altLang="en-US" sz="3200"/>
              <a:t>のデフォルトエディタ</a:t>
            </a:r>
            <a:endParaRPr lang="en-US" altLang="ja-JP" sz="3200"/>
          </a:p>
          <a:p>
            <a:r>
              <a:rPr lang="ja-JP" altLang="en-US" sz="3200"/>
              <a:t>モードという概念がある</a:t>
            </a:r>
            <a:endParaRPr lang="en-US" altLang="ja-JP" sz="3200"/>
          </a:p>
          <a:p>
            <a:r>
              <a:rPr lang="ja-JP" altLang="en-US" sz="3200"/>
              <a:t>とっつきにくいが慣れると使いやすい</a:t>
            </a:r>
            <a:endParaRPr lang="en-US" altLang="ja-JP" sz="3200"/>
          </a:p>
        </p:txBody>
      </p:sp>
      <p:pic>
        <p:nvPicPr>
          <p:cNvPr id="2050" name="Picture 2" descr="vim">
            <a:extLst>
              <a:ext uri="{FF2B5EF4-FFF2-40B4-BE49-F238E27FC236}">
                <a16:creationId xmlns:a16="http://schemas.microsoft.com/office/drawing/2014/main" id="{1B3329A6-1495-438F-ACAC-ABF87687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56992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12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0078CE-BBA4-4446-8FE4-CFC1D9159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Vim</a:t>
            </a:r>
            <a:r>
              <a:rPr lang="ja-JP" altLang="en-US"/>
              <a:t>のモード</a:t>
            </a:r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25F49C-A7D7-41F6-97B2-0B6AE54C2EEF}"/>
              </a:ext>
            </a:extLst>
          </p:cNvPr>
          <p:cNvSpPr/>
          <p:nvPr/>
        </p:nvSpPr>
        <p:spPr>
          <a:xfrm>
            <a:off x="3533931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ノーマル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EDB53D2-E866-4549-BA0B-5CC57F12F259}"/>
              </a:ext>
            </a:extLst>
          </p:cNvPr>
          <p:cNvSpPr/>
          <p:nvPr/>
        </p:nvSpPr>
        <p:spPr>
          <a:xfrm>
            <a:off x="3533931" y="1700808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インサート</a:t>
            </a:r>
            <a:endParaRPr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CE0E17-3970-4C14-B206-6A9BA5074723}"/>
              </a:ext>
            </a:extLst>
          </p:cNvPr>
          <p:cNvSpPr/>
          <p:nvPr/>
        </p:nvSpPr>
        <p:spPr>
          <a:xfrm>
            <a:off x="67377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ビジュアル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E40B59-6521-4924-AD48-C21CDAA22E8F}"/>
              </a:ext>
            </a:extLst>
          </p:cNvPr>
          <p:cNvSpPr/>
          <p:nvPr/>
        </p:nvSpPr>
        <p:spPr>
          <a:xfrm>
            <a:off x="365579" y="3933056"/>
            <a:ext cx="1938677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コマンドライン</a:t>
            </a:r>
            <a:endParaRPr kumimoji="1" lang="en-US" altLang="ja-JP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モード</a:t>
            </a:r>
            <a:endParaRPr kumimoji="1" lang="en-US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435CC0-0BD2-46D3-B755-C3CB5CA25691}"/>
              </a:ext>
            </a:extLst>
          </p:cNvPr>
          <p:cNvSpPr txBox="1"/>
          <p:nvPr/>
        </p:nvSpPr>
        <p:spPr>
          <a:xfrm>
            <a:off x="4427984" y="6381328"/>
            <a:ext cx="4576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https://knowledge.sakura.ad.jp/21687/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C1963A-DAD9-4E5D-A7BB-1F6D83660446}"/>
              </a:ext>
            </a:extLst>
          </p:cNvPr>
          <p:cNvSpPr txBox="1"/>
          <p:nvPr/>
        </p:nvSpPr>
        <p:spPr>
          <a:xfrm>
            <a:off x="2123728" y="6381328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i="0">
                <a:effectLst/>
                <a:latin typeface="ヒラギノ角ゴPro W3"/>
              </a:rPr>
              <a:t>ゴリラと学ぶ</a:t>
            </a:r>
            <a:r>
              <a:rPr lang="en-US" altLang="ja-JP" i="0">
                <a:effectLst/>
                <a:latin typeface="ヒラギノ角ゴPro W3"/>
              </a:rPr>
              <a:t>Vim</a:t>
            </a:r>
            <a:r>
              <a:rPr lang="ja-JP" altLang="en-US" i="0">
                <a:effectLst/>
                <a:latin typeface="ヒラギノ角ゴPro W3"/>
              </a:rPr>
              <a:t>講座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B0EF05-3129-401F-85E8-9AC499B72712}"/>
              </a:ext>
            </a:extLst>
          </p:cNvPr>
          <p:cNvCxnSpPr/>
          <p:nvPr/>
        </p:nvCxnSpPr>
        <p:spPr>
          <a:xfrm flipV="1">
            <a:off x="3995936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458999-14FD-4E12-81B8-7CFC766FAD4D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10081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B02A9CC-0474-4BDF-B077-01D02B3C8154}"/>
              </a:ext>
            </a:extLst>
          </p:cNvPr>
          <p:cNvCxnSpPr/>
          <p:nvPr/>
        </p:nvCxnSpPr>
        <p:spPr>
          <a:xfrm>
            <a:off x="579613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B330BA0-3D47-41F3-83B0-74534B80F3F3}"/>
              </a:ext>
            </a:extLst>
          </p:cNvPr>
          <p:cNvCxnSpPr>
            <a:cxnSpLocks/>
          </p:cNvCxnSpPr>
          <p:nvPr/>
        </p:nvCxnSpPr>
        <p:spPr>
          <a:xfrm flipH="1">
            <a:off x="579613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680BF31-376E-486F-B09C-D672155517BF}"/>
              </a:ext>
            </a:extLst>
          </p:cNvPr>
          <p:cNvCxnSpPr>
            <a:cxnSpLocks/>
          </p:cNvCxnSpPr>
          <p:nvPr/>
        </p:nvCxnSpPr>
        <p:spPr>
          <a:xfrm flipH="1">
            <a:off x="2555776" y="4077072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A8A834-1643-4D93-8DBF-2093D81FAA7F}"/>
              </a:ext>
            </a:extLst>
          </p:cNvPr>
          <p:cNvCxnSpPr/>
          <p:nvPr/>
        </p:nvCxnSpPr>
        <p:spPr>
          <a:xfrm>
            <a:off x="2555776" y="4509120"/>
            <a:ext cx="7920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3568C5B-1292-44D9-BE16-8A3C8B568B6F}"/>
              </a:ext>
            </a:extLst>
          </p:cNvPr>
          <p:cNvSpPr txBox="1"/>
          <p:nvPr/>
        </p:nvSpPr>
        <p:spPr>
          <a:xfrm>
            <a:off x="3491880" y="3068960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573436-10E5-4725-9143-D8598F727D43}"/>
              </a:ext>
            </a:extLst>
          </p:cNvPr>
          <p:cNvSpPr txBox="1"/>
          <p:nvPr/>
        </p:nvSpPr>
        <p:spPr>
          <a:xfrm>
            <a:off x="5148064" y="3068960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5BD59AD-99E3-4716-949A-80D6737BF81C}"/>
              </a:ext>
            </a:extLst>
          </p:cNvPr>
          <p:cNvSpPr txBox="1"/>
          <p:nvPr/>
        </p:nvSpPr>
        <p:spPr>
          <a:xfrm>
            <a:off x="5940152" y="4581128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0CE921D-EEBB-4FD9-AEB5-C0A2E69C7FF2}"/>
              </a:ext>
            </a:extLst>
          </p:cNvPr>
          <p:cNvSpPr txBox="1"/>
          <p:nvPr/>
        </p:nvSpPr>
        <p:spPr>
          <a:xfrm>
            <a:off x="2699792" y="4643844"/>
            <a:ext cx="5645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ESC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F51E1E-62BE-4896-935C-B515176F5FBB}"/>
              </a:ext>
            </a:extLst>
          </p:cNvPr>
          <p:cNvSpPr txBox="1"/>
          <p:nvPr/>
        </p:nvSpPr>
        <p:spPr>
          <a:xfrm>
            <a:off x="2771800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2A6FEF-77E4-4399-AB89-79DC3CD96298}"/>
              </a:ext>
            </a:extLst>
          </p:cNvPr>
          <p:cNvSpPr txBox="1"/>
          <p:nvPr/>
        </p:nvSpPr>
        <p:spPr>
          <a:xfrm>
            <a:off x="6084168" y="357301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3246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FC0E0-E0D0-4AAE-B745-A505A216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</a:t>
            </a:r>
          </a:p>
        </p:txBody>
      </p:sp>
      <p:pic>
        <p:nvPicPr>
          <p:cNvPr id="3" name="Picture 2" descr="vim">
            <a:extLst>
              <a:ext uri="{FF2B5EF4-FFF2-40B4-BE49-F238E27FC236}">
                <a16:creationId xmlns:a16="http://schemas.microsoft.com/office/drawing/2014/main" id="{8483AF59-0D6A-478A-A8D6-9F427750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80728"/>
            <a:ext cx="5940152" cy="328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A544CD-946E-49FF-A98F-1E73AB1D5747}"/>
              </a:ext>
            </a:extLst>
          </p:cNvPr>
          <p:cNvSpPr/>
          <p:nvPr/>
        </p:nvSpPr>
        <p:spPr>
          <a:xfrm>
            <a:off x="2123728" y="4149080"/>
            <a:ext cx="316835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D094CD-8C78-45A6-A1C4-2115DF2E5F29}"/>
              </a:ext>
            </a:extLst>
          </p:cNvPr>
          <p:cNvSpPr txBox="1"/>
          <p:nvPr/>
        </p:nvSpPr>
        <p:spPr>
          <a:xfrm>
            <a:off x="1043608" y="4581128"/>
            <a:ext cx="380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のモードはここを見ればわかる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5CE4DC0-7B3A-4CE4-A515-8965D97E9EF4}"/>
              </a:ext>
            </a:extLst>
          </p:cNvPr>
          <p:cNvCxnSpPr>
            <a:stCxn id="5" idx="0"/>
            <a:endCxn id="4" idx="2"/>
          </p:cNvCxnSpPr>
          <p:nvPr/>
        </p:nvCxnSpPr>
        <p:spPr>
          <a:xfrm rot="5400000" flipH="1" flipV="1">
            <a:off x="3184164" y="4057389"/>
            <a:ext cx="288032" cy="75944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64C7993-3E4E-4AAA-912E-29F2FC0F6EEC}"/>
              </a:ext>
            </a:extLst>
          </p:cNvPr>
          <p:cNvSpPr txBox="1"/>
          <p:nvPr/>
        </p:nvSpPr>
        <p:spPr>
          <a:xfrm>
            <a:off x="467544" y="5085184"/>
            <a:ext cx="6902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ノーマルモード　：何も表示されない</a:t>
            </a:r>
            <a:endParaRPr kumimoji="1" lang="en-US" altLang="ja-JP" sz="2400" dirty="0"/>
          </a:p>
          <a:p>
            <a:r>
              <a:rPr kumimoji="1" lang="ja-JP" altLang="en-US" sz="2400" dirty="0"/>
              <a:t>インサートモード：「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INSERT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ビジュアルモード：「</a:t>
            </a:r>
            <a:r>
              <a:rPr kumimoji="1" lang="en-US" altLang="ja-JP" sz="2400" dirty="0">
                <a:latin typeface="Consolas" panose="020B0609020204030204" pitchFamily="49" charset="0"/>
              </a:rPr>
              <a:t>-- VISUAL --</a:t>
            </a:r>
            <a:r>
              <a:rPr kumimoji="1" lang="ja-JP" altLang="en-US" sz="2400" dirty="0"/>
              <a:t>」</a:t>
            </a:r>
            <a:r>
              <a:rPr lang="ja-JP" altLang="en-US" sz="2400" dirty="0"/>
              <a:t>と表示</a:t>
            </a:r>
            <a:endParaRPr lang="en-US" altLang="ja-JP" sz="2400" dirty="0"/>
          </a:p>
          <a:p>
            <a:r>
              <a:rPr kumimoji="1" lang="ja-JP" altLang="en-US" sz="2400" dirty="0"/>
              <a:t>コマンドモード　： 「</a:t>
            </a:r>
            <a:r>
              <a:rPr kumimoji="1" lang="en-US" altLang="ja-JP" sz="2400" dirty="0">
                <a:latin typeface="Consolas" panose="020B0609020204030204" pitchFamily="49" charset="0"/>
              </a:rPr>
              <a:t>:</a:t>
            </a:r>
            <a:r>
              <a:rPr kumimoji="1" lang="ja-JP" altLang="en-US" sz="2400" dirty="0"/>
              <a:t>」が表示され入力待ちに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219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左右 4">
            <a:extLst>
              <a:ext uri="{FF2B5EF4-FFF2-40B4-BE49-F238E27FC236}">
                <a16:creationId xmlns:a16="http://schemas.microsoft.com/office/drawing/2014/main" id="{756CD0B9-7D28-4AF5-8928-F87120E088C4}"/>
              </a:ext>
            </a:extLst>
          </p:cNvPr>
          <p:cNvSpPr/>
          <p:nvPr/>
        </p:nvSpPr>
        <p:spPr>
          <a:xfrm>
            <a:off x="2267744" y="2924944"/>
            <a:ext cx="4608512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13897B-A5C4-41CC-93C9-8F0F05AB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インタフェースとは</a:t>
            </a:r>
            <a:endParaRPr lang="en-US"/>
          </a:p>
        </p:txBody>
      </p:sp>
      <p:pic>
        <p:nvPicPr>
          <p:cNvPr id="1026" name="Picture 2" descr="斜めから見た立つ人のイラスト（男性）">
            <a:extLst>
              <a:ext uri="{FF2B5EF4-FFF2-40B4-BE49-F238E27FC236}">
                <a16:creationId xmlns:a16="http://schemas.microsoft.com/office/drawing/2014/main" id="{28B46392-3194-4C0C-9199-6294DAAD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536" y="2060848"/>
            <a:ext cx="1634595" cy="22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玩具のロボットのイラスト（青）">
            <a:extLst>
              <a:ext uri="{FF2B5EF4-FFF2-40B4-BE49-F238E27FC236}">
                <a16:creationId xmlns:a16="http://schemas.microsoft.com/office/drawing/2014/main" id="{DD0E4C6B-0FBE-495B-A997-2BECE0FCE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04248" y="1916832"/>
            <a:ext cx="1944216" cy="23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90547F3C-6CD8-433D-AC7B-AFE23417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31840" y="2348880"/>
            <a:ext cx="2682120" cy="192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BFD5566-AFD1-4805-BB9B-F10255230EA7}"/>
              </a:ext>
            </a:extLst>
          </p:cNvPr>
          <p:cNvSpPr txBox="1"/>
          <p:nvPr/>
        </p:nvSpPr>
        <p:spPr>
          <a:xfrm>
            <a:off x="683568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ユーザ</a:t>
            </a:r>
            <a:endParaRPr 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73411-8D65-4AD5-B061-21768A3B9AD5}"/>
              </a:ext>
            </a:extLst>
          </p:cNvPr>
          <p:cNvSpPr txBox="1"/>
          <p:nvPr/>
        </p:nvSpPr>
        <p:spPr>
          <a:xfrm>
            <a:off x="6732240" y="134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</a:t>
            </a:r>
            <a:endParaRPr lang="en-US" sz="2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FA1B02-5827-41F5-AC4E-9E06C0F580EB}"/>
              </a:ext>
            </a:extLst>
          </p:cNvPr>
          <p:cNvSpPr txBox="1"/>
          <p:nvPr/>
        </p:nvSpPr>
        <p:spPr>
          <a:xfrm>
            <a:off x="3275856" y="14127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インタフェース</a:t>
            </a:r>
            <a:endParaRPr 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25EE8D-4BA1-4AB8-91E9-1200DF7BD30D}"/>
              </a:ext>
            </a:extLst>
          </p:cNvPr>
          <p:cNvSpPr txBox="1"/>
          <p:nvPr/>
        </p:nvSpPr>
        <p:spPr>
          <a:xfrm>
            <a:off x="539552" y="49411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コンピュータに何かさせるにはユーザが「指示」をする必要がある</a:t>
            </a:r>
            <a:endParaRPr lang="en-US" altLang="ja-JP" sz="2000"/>
          </a:p>
          <a:p>
            <a:r>
              <a:rPr lang="ja-JP" altLang="en-US" sz="2000"/>
              <a:t>指示を伝える手段が「インタフェース」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3516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F86FAE-DDB4-47A6-9283-2E52244EC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の終了の仕方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299CB7-0C5F-4EF1-ADF2-9E5560F0DC45}"/>
              </a:ext>
            </a:extLst>
          </p:cNvPr>
          <p:cNvSpPr txBox="1"/>
          <p:nvPr/>
        </p:nvSpPr>
        <p:spPr>
          <a:xfrm>
            <a:off x="1710042" y="1196752"/>
            <a:ext cx="57422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ESC</a:t>
            </a:r>
            <a:r>
              <a:rPr kumimoji="1" lang="ja-JP" altLang="en-US" sz="2400" dirty="0"/>
              <a:t>キーを押してノーマルモードに戻る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9FC26D-72ED-497B-9786-30B6D82E7E2C}"/>
              </a:ext>
            </a:extLst>
          </p:cNvPr>
          <p:cNvSpPr txBox="1"/>
          <p:nvPr/>
        </p:nvSpPr>
        <p:spPr>
          <a:xfrm>
            <a:off x="2339752" y="2276872"/>
            <a:ext cx="44935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ファイル名が指定されている？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3DCC56-97F1-49D7-B6D0-68EDD89A8FB0}"/>
              </a:ext>
            </a:extLst>
          </p:cNvPr>
          <p:cNvSpPr txBox="1"/>
          <p:nvPr/>
        </p:nvSpPr>
        <p:spPr>
          <a:xfrm>
            <a:off x="5292080" y="3573016"/>
            <a:ext cx="292580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+ ZZ </a:t>
            </a:r>
          </a:p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シフトキーを押しながら</a:t>
            </a:r>
            <a:r>
              <a:rPr kumimoji="1" lang="en-US" altLang="ja-JP" sz="1400" dirty="0"/>
              <a:t>Z</a:t>
            </a:r>
            <a:r>
              <a:rPr kumimoji="1" lang="ja-JP" altLang="en-US" sz="1400" dirty="0"/>
              <a:t>を二回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0B9316-3C56-4FED-BDF9-7E6CE4385D60}"/>
              </a:ext>
            </a:extLst>
          </p:cNvPr>
          <p:cNvSpPr txBox="1"/>
          <p:nvPr/>
        </p:nvSpPr>
        <p:spPr>
          <a:xfrm>
            <a:off x="755576" y="3573016"/>
            <a:ext cx="41857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現在の編集内容を保存する？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E2DAF0-4211-4175-B50F-E1AD4DFE51B7}"/>
              </a:ext>
            </a:extLst>
          </p:cNvPr>
          <p:cNvSpPr txBox="1"/>
          <p:nvPr/>
        </p:nvSpPr>
        <p:spPr>
          <a:xfrm>
            <a:off x="251520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 q!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DFF741-08C4-45D7-BFB9-5EF08EC9E34C}"/>
              </a:ext>
            </a:extLst>
          </p:cNvPr>
          <p:cNvSpPr txBox="1"/>
          <p:nvPr/>
        </p:nvSpPr>
        <p:spPr>
          <a:xfrm>
            <a:off x="3347864" y="5157192"/>
            <a:ext cx="26468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コマンドモードで</a:t>
            </a:r>
            <a:endParaRPr kumimoji="1" lang="en-US" altLang="ja-JP" sz="2400" dirty="0"/>
          </a:p>
          <a:p>
            <a:r>
              <a:rPr lang="en-US" altLang="ja-JP" sz="2400" dirty="0"/>
              <a:t>:</a:t>
            </a:r>
            <a:r>
              <a:rPr lang="en-US" altLang="ja-JP" sz="2400" dirty="0" err="1"/>
              <a:t>wq</a:t>
            </a:r>
            <a:r>
              <a:rPr lang="en-US" altLang="ja-JP" sz="2400" dirty="0"/>
              <a:t> </a:t>
            </a:r>
            <a:r>
              <a:rPr lang="ja-JP" altLang="en-US" sz="2400" dirty="0"/>
              <a:t>ファイル名</a:t>
            </a:r>
            <a:endParaRPr kumimoji="1" lang="ja-JP" altLang="en-US" sz="24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CEC022-5291-4435-BE95-B6F4DC8F0F3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581181" y="1658417"/>
            <a:ext cx="5340" cy="61845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5E4FBBE-0A4D-4A99-ABDD-905A3429F29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253512" y="2071546"/>
            <a:ext cx="834479" cy="2168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C6D90F9-DC61-4C9F-A09E-305444C659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300250" y="2286744"/>
            <a:ext cx="834479" cy="17380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26B84A2-E8EC-4096-9F8E-5B29AF80D29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3198625" y="3684513"/>
            <a:ext cx="1122511" cy="182284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C317014F-7FBF-42D5-993C-7C831E1D66A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1650453" y="3959187"/>
            <a:ext cx="1122511" cy="127349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4CBEC-FD69-4CA9-A722-24ABC6C5B044}"/>
              </a:ext>
            </a:extLst>
          </p:cNvPr>
          <p:cNvSpPr txBox="1"/>
          <p:nvPr/>
        </p:nvSpPr>
        <p:spPr>
          <a:xfrm>
            <a:off x="3491880" y="28529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510700-7D7E-4A63-AF6D-56D4EA17B7D6}"/>
              </a:ext>
            </a:extLst>
          </p:cNvPr>
          <p:cNvSpPr txBox="1"/>
          <p:nvPr/>
        </p:nvSpPr>
        <p:spPr>
          <a:xfrm>
            <a:off x="2076158" y="42838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No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D2A05A-C754-43ED-B34B-155F58BF731E}"/>
              </a:ext>
            </a:extLst>
          </p:cNvPr>
          <p:cNvSpPr txBox="1"/>
          <p:nvPr/>
        </p:nvSpPr>
        <p:spPr>
          <a:xfrm>
            <a:off x="3419872" y="428380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4A9653B-5019-4246-8439-A6C761E04E9E}"/>
              </a:ext>
            </a:extLst>
          </p:cNvPr>
          <p:cNvSpPr txBox="1"/>
          <p:nvPr/>
        </p:nvSpPr>
        <p:spPr>
          <a:xfrm>
            <a:off x="5364088" y="2843644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11893"/>
                </a:solidFill>
              </a:rPr>
              <a:t>Yes</a:t>
            </a:r>
            <a:endParaRPr kumimoji="1" lang="ja-JP" altLang="en-US" dirty="0">
              <a:solidFill>
                <a:srgbClr val="011893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66CCB27-F1D6-41AA-ADED-33B2470DFEEC}"/>
              </a:ext>
            </a:extLst>
          </p:cNvPr>
          <p:cNvSpPr txBox="1"/>
          <p:nvPr/>
        </p:nvSpPr>
        <p:spPr>
          <a:xfrm>
            <a:off x="3707904" y="6165304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既存のファイルを上書きする場合は</a:t>
            </a:r>
            <a:r>
              <a:rPr lang="en-US" altLang="ja-JP" dirty="0" err="1"/>
              <a:t>wq</a:t>
            </a:r>
            <a:r>
              <a:rPr lang="en-US" altLang="ja-JP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3571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E65909-9F13-4431-84BC-285AE627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Git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579993-0846-45B5-BCDE-8C81441F2FC7}"/>
              </a:ext>
            </a:extLst>
          </p:cNvPr>
          <p:cNvSpPr txBox="1"/>
          <p:nvPr/>
        </p:nvSpPr>
        <p:spPr>
          <a:xfrm>
            <a:off x="323528" y="1196752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Git</a:t>
            </a:r>
            <a:r>
              <a:rPr lang="ja-JP" altLang="en-US" sz="2400" dirty="0"/>
              <a:t>から</a:t>
            </a:r>
            <a:r>
              <a:rPr lang="en-US" altLang="ja-JP" sz="2400" dirty="0"/>
              <a:t>Vim</a:t>
            </a:r>
            <a:r>
              <a:rPr lang="ja-JP" altLang="en-US" sz="2400" dirty="0"/>
              <a:t>が呼び出される場合、ファイル名が指定された状態、かつ</a:t>
            </a:r>
            <a:r>
              <a:rPr kumimoji="1" lang="ja-JP" altLang="en-US" sz="2400" dirty="0"/>
              <a:t>ノーマルモードで起動される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7F7B8C-23D2-4206-8F80-0602EF73D7DE}"/>
              </a:ext>
            </a:extLst>
          </p:cNvPr>
          <p:cNvSpPr txBox="1"/>
          <p:nvPr/>
        </p:nvSpPr>
        <p:spPr>
          <a:xfrm>
            <a:off x="1187624" y="3212976"/>
            <a:ext cx="64940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i</a:t>
            </a:r>
            <a:r>
              <a:rPr kumimoji="1" lang="ja-JP" altLang="en-US" sz="2400" dirty="0"/>
              <a:t>」を押してインサートモードへ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内容を編集</a:t>
            </a:r>
            <a:endParaRPr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エスケープキーを押してノーマルモードへ</a:t>
            </a: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/>
              <a:t>「</a:t>
            </a:r>
            <a:r>
              <a:rPr lang="en-US" altLang="ja-JP" sz="2400" dirty="0"/>
              <a:t>ZZ</a:t>
            </a:r>
            <a:r>
              <a:rPr lang="ja-JP" altLang="en-US" sz="2400" dirty="0"/>
              <a:t>」でエディタを抜ける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1002C-E640-45CB-A3E7-5258C46C9A0E}"/>
              </a:ext>
            </a:extLst>
          </p:cNvPr>
          <p:cNvSpPr txBox="1"/>
          <p:nvPr/>
        </p:nvSpPr>
        <p:spPr>
          <a:xfrm>
            <a:off x="395536" y="23488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その後、以下の作業をすればよい</a:t>
            </a:r>
          </a:p>
        </p:txBody>
      </p:sp>
    </p:spTree>
    <p:extLst>
      <p:ext uri="{BB962C8B-B14F-4D97-AF65-F5344CB8AC3E}">
        <p14:creationId xmlns:p14="http://schemas.microsoft.com/office/powerpoint/2010/main" val="3969616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3F8048B-7BD8-422D-916B-80133914A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Vim</a:t>
            </a:r>
            <a:r>
              <a:rPr kumimoji="1" lang="ja-JP" altLang="en-US" dirty="0"/>
              <a:t>のノーマルモードでの編集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8C6E20-F030-41F3-BEFB-8E358EE4533D}"/>
              </a:ext>
            </a:extLst>
          </p:cNvPr>
          <p:cNvSpPr txBox="1"/>
          <p:nvPr/>
        </p:nvSpPr>
        <p:spPr>
          <a:xfrm>
            <a:off x="611560" y="1412776"/>
            <a:ext cx="76065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ノーマルモードで様々な編集ができる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とりあえずこれだけ覚えておく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後で使います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21322E-45E0-474E-A9E2-42E72ADC4C12}"/>
              </a:ext>
            </a:extLst>
          </p:cNvPr>
          <p:cNvSpPr txBox="1"/>
          <p:nvPr/>
        </p:nvSpPr>
        <p:spPr>
          <a:xfrm>
            <a:off x="1835696" y="2852936"/>
            <a:ext cx="6955750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カーソル移動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カーソル位置の行を切り取り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切り取った行をカーソル位置の行の下に貼り付け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EAF32-A656-44FC-8E34-170A89612FB5}"/>
              </a:ext>
            </a:extLst>
          </p:cNvPr>
          <p:cNvSpPr txBox="1"/>
          <p:nvPr/>
        </p:nvSpPr>
        <p:spPr>
          <a:xfrm>
            <a:off x="46754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47A449-306F-40FE-822E-C18EBFEFBF2F}"/>
              </a:ext>
            </a:extLst>
          </p:cNvPr>
          <p:cNvSpPr txBox="1"/>
          <p:nvPr/>
        </p:nvSpPr>
        <p:spPr>
          <a:xfrm>
            <a:off x="82758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DE4FC2-5C23-4582-AD4D-528CBE1F6BD8}"/>
              </a:ext>
            </a:extLst>
          </p:cNvPr>
          <p:cNvSpPr txBox="1"/>
          <p:nvPr/>
        </p:nvSpPr>
        <p:spPr>
          <a:xfrm>
            <a:off x="118762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2D5AFC-39C6-4FEC-8ADA-5784F1DC98CE}"/>
              </a:ext>
            </a:extLst>
          </p:cNvPr>
          <p:cNvSpPr txBox="1"/>
          <p:nvPr/>
        </p:nvSpPr>
        <p:spPr>
          <a:xfrm>
            <a:off x="1547664" y="3059668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5AC817-DF22-49E7-AEC0-2B6BC55AE5AB}"/>
              </a:ext>
            </a:extLst>
          </p:cNvPr>
          <p:cNvSpPr txBox="1"/>
          <p:nvPr/>
        </p:nvSpPr>
        <p:spPr>
          <a:xfrm>
            <a:off x="1475656" y="3573016"/>
            <a:ext cx="4379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dd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8D9A6B-53A7-46B5-8249-6A5DC071C777}"/>
              </a:ext>
            </a:extLst>
          </p:cNvPr>
          <p:cNvSpPr txBox="1"/>
          <p:nvPr/>
        </p:nvSpPr>
        <p:spPr>
          <a:xfrm>
            <a:off x="1547664" y="4077072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FA71F1-68FF-47DA-AFF3-15D52B64102A}"/>
              </a:ext>
            </a:extLst>
          </p:cNvPr>
          <p:cNvSpPr txBox="1"/>
          <p:nvPr/>
        </p:nvSpPr>
        <p:spPr>
          <a:xfrm>
            <a:off x="1547664" y="4653136"/>
            <a:ext cx="311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9114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BAB1D1-77B1-4FD7-92A3-0D7FF032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1DECF6-CC41-451B-B6DD-74C039DB47FF}"/>
              </a:ext>
            </a:extLst>
          </p:cNvPr>
          <p:cNvSpPr txBox="1"/>
          <p:nvPr/>
        </p:nvSpPr>
        <p:spPr>
          <a:xfrm>
            <a:off x="611560" y="1988840"/>
            <a:ext cx="83920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インタフェースにはコマンドラインとグラフィカルなものがある</a:t>
            </a:r>
            <a:endParaRPr kumimoji="1" lang="en-US" altLang="ja-JP" sz="2000" dirty="0"/>
          </a:p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を主にコマンドラインで使う</a:t>
            </a:r>
            <a:endParaRPr lang="en-US" altLang="ja-JP" sz="2000" dirty="0"/>
          </a:p>
          <a:p>
            <a:r>
              <a:rPr kumimoji="1" lang="ja-JP" altLang="en-US" sz="2000" dirty="0"/>
              <a:t>コマンドラインインタフェースでは、プロンプトにコマンドを入力する</a:t>
            </a:r>
            <a:endParaRPr kumimoji="1" lang="en-US" altLang="ja-JP" sz="2000" dirty="0"/>
          </a:p>
          <a:p>
            <a:r>
              <a:rPr kumimoji="1" lang="ja-JP" altLang="en-US" sz="2000" dirty="0"/>
              <a:t>コマンドには引数やオプションを与える</a:t>
            </a:r>
            <a:endParaRPr kumimoji="1" lang="en-US" altLang="ja-JP" sz="2000" dirty="0"/>
          </a:p>
          <a:p>
            <a:r>
              <a:rPr lang="ja-JP" altLang="en-US" sz="2000" dirty="0"/>
              <a:t>エラーメッセージを読む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9F2D1-1E42-449B-BF41-799B1712FD3F}"/>
              </a:ext>
            </a:extLst>
          </p:cNvPr>
          <p:cNvSpPr txBox="1"/>
          <p:nvPr/>
        </p:nvSpPr>
        <p:spPr>
          <a:xfrm>
            <a:off x="251520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インタフェースについて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FDAC2-0E63-44B7-AEF2-8BC99411A3D8}"/>
              </a:ext>
            </a:extLst>
          </p:cNvPr>
          <p:cNvSpPr txBox="1"/>
          <p:nvPr/>
        </p:nvSpPr>
        <p:spPr>
          <a:xfrm>
            <a:off x="395536" y="4005064"/>
            <a:ext cx="70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Vim</a:t>
            </a:r>
            <a:endParaRPr kumimoji="1" lang="ja-JP" altLang="en-US" sz="2400" dirty="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889AFD-EFBD-48F2-A831-9C693E7EFE2F}"/>
              </a:ext>
            </a:extLst>
          </p:cNvPr>
          <p:cNvSpPr txBox="1"/>
          <p:nvPr/>
        </p:nvSpPr>
        <p:spPr>
          <a:xfrm>
            <a:off x="611560" y="4509120"/>
            <a:ext cx="50531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本講義では</a:t>
            </a:r>
            <a:r>
              <a:rPr lang="en-US" altLang="ja-JP" sz="2000" dirty="0"/>
              <a:t>Git</a:t>
            </a:r>
            <a:r>
              <a:rPr lang="ja-JP" altLang="en-US" sz="2000" dirty="0"/>
              <a:t>のエディタとして</a:t>
            </a:r>
            <a:r>
              <a:rPr lang="en-US" altLang="ja-JP" sz="2000" dirty="0"/>
              <a:t>Vim</a:t>
            </a:r>
            <a:r>
              <a:rPr lang="ja-JP" altLang="en-US" sz="2000" dirty="0"/>
              <a:t>を使う</a:t>
            </a:r>
            <a:endParaRPr lang="en-US" altLang="ja-JP" sz="2000" dirty="0"/>
          </a:p>
          <a:p>
            <a:r>
              <a:rPr lang="en-US" altLang="ja-JP" sz="2000" dirty="0"/>
              <a:t>Vim</a:t>
            </a:r>
            <a:r>
              <a:rPr lang="ja-JP" altLang="en-US" sz="2000" dirty="0"/>
              <a:t>にはモードがある</a:t>
            </a:r>
            <a:endParaRPr lang="en-US" altLang="ja-JP" sz="2000" dirty="0"/>
          </a:p>
          <a:p>
            <a:r>
              <a:rPr lang="ja-JP" altLang="en-US" sz="2000" dirty="0"/>
              <a:t>困ったらエスケープキー</a:t>
            </a:r>
            <a:endParaRPr lang="en-US" altLang="ja-JP" sz="2000" dirty="0"/>
          </a:p>
          <a:p>
            <a:r>
              <a:rPr lang="ja-JP" altLang="en-US" sz="2000" dirty="0"/>
              <a:t>終了は「</a:t>
            </a:r>
            <a:r>
              <a:rPr lang="en-US" altLang="ja-JP" sz="2000" dirty="0"/>
              <a:t>ZZ</a:t>
            </a:r>
            <a:r>
              <a:rPr lang="ja-JP" altLang="en-US" sz="2000" dirty="0"/>
              <a:t>」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8638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6B9A76-1EB7-4626-8736-AC7DB6A25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インタフェース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2D8BEA-421B-4458-9D5C-F952E8D981D8}"/>
              </a:ext>
            </a:extLst>
          </p:cNvPr>
          <p:cNvSpPr txBox="1"/>
          <p:nvPr/>
        </p:nvSpPr>
        <p:spPr>
          <a:xfrm>
            <a:off x="1907704" y="1268760"/>
            <a:ext cx="6029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グラフィカルユーザインタフェース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(Graphical User Interface, GUI)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81233-A599-4FAF-A6FD-284D70290B96}"/>
              </a:ext>
            </a:extLst>
          </p:cNvPr>
          <p:cNvSpPr txBox="1"/>
          <p:nvPr/>
        </p:nvSpPr>
        <p:spPr>
          <a:xfrm>
            <a:off x="107504" y="4077072"/>
            <a:ext cx="531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コマンドラインインタフェース </a:t>
            </a:r>
            <a:endParaRPr lang="en-US" altLang="ja-JP" sz="2800">
              <a:solidFill>
                <a:srgbClr val="011893"/>
              </a:solidFill>
            </a:endParaRPr>
          </a:p>
          <a:p>
            <a:r>
              <a:rPr lang="en-US" altLang="ja-JP" sz="2800">
                <a:solidFill>
                  <a:srgbClr val="011893"/>
                </a:solidFill>
              </a:rPr>
              <a:t>(Command-Line Interface, CLI)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4548D7-09A4-4DC4-B963-78FC1CE25099}"/>
              </a:ext>
            </a:extLst>
          </p:cNvPr>
          <p:cNvSpPr txBox="1"/>
          <p:nvPr/>
        </p:nvSpPr>
        <p:spPr>
          <a:xfrm>
            <a:off x="1043608" y="2492896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コンピュータへ出す指示を画面上で視覚的に表現する</a:t>
            </a:r>
            <a:endParaRPr lang="en-US" altLang="ja-JP" sz="2400"/>
          </a:p>
          <a:p>
            <a:r>
              <a:rPr lang="ja-JP" altLang="en-US" sz="2400"/>
              <a:t>操作や対象を抽象化したアイコンを利用する</a:t>
            </a:r>
            <a:endParaRPr lang="en-US" altLang="ja-JP" sz="2400"/>
          </a:p>
          <a:p>
            <a:r>
              <a:rPr lang="ja-JP" altLang="en-US" sz="2400"/>
              <a:t>マウスやタッチパネルなどを入力デバイスとする</a:t>
            </a:r>
            <a:endParaRPr lang="en-US" sz="2400"/>
          </a:p>
        </p:txBody>
      </p:sp>
      <p:pic>
        <p:nvPicPr>
          <p:cNvPr id="2050" name="Picture 2" descr="コード付きマウスのイラスト">
            <a:extLst>
              <a:ext uri="{FF2B5EF4-FFF2-40B4-BE49-F238E27FC236}">
                <a16:creationId xmlns:a16="http://schemas.microsoft.com/office/drawing/2014/main" id="{50B1F0BA-6E72-4D19-9B4E-704E47E3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1521143" cy="12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パソコンのキーボードを打っているイラスト">
            <a:extLst>
              <a:ext uri="{FF2B5EF4-FFF2-40B4-BE49-F238E27FC236}">
                <a16:creationId xmlns:a16="http://schemas.microsoft.com/office/drawing/2014/main" id="{4EEE85E5-53C7-4D46-93BC-114FD6BE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789040"/>
            <a:ext cx="1944216" cy="14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2007C-ADA3-4E6A-A280-9312F417D4CA}"/>
              </a:ext>
            </a:extLst>
          </p:cNvPr>
          <p:cNvSpPr txBox="1"/>
          <p:nvPr/>
        </p:nvSpPr>
        <p:spPr>
          <a:xfrm>
            <a:off x="611560" y="5229200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コマンド文字列でコンピュータへ指示を出す</a:t>
            </a:r>
            <a:endParaRPr lang="en-US" altLang="ja-JP" sz="2400"/>
          </a:p>
          <a:p>
            <a:r>
              <a:rPr lang="ja-JP" altLang="en-US" sz="2400"/>
              <a:t>キャラクタユーザインタフェース</a:t>
            </a:r>
            <a:r>
              <a:rPr lang="en-US" altLang="ja-JP" sz="2400"/>
              <a:t>(CUI)</a:t>
            </a:r>
            <a:r>
              <a:rPr lang="ja-JP" altLang="en-US" sz="2400"/>
              <a:t>とも</a:t>
            </a:r>
            <a:endParaRPr lang="en-US" altLang="ja-JP" sz="2400"/>
          </a:p>
          <a:p>
            <a:r>
              <a:rPr lang="ja-JP" altLang="en-US" sz="2400"/>
              <a:t>キーボードを主な入力デバイスとする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029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539552" y="105273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コマンドライン操作や</a:t>
            </a:r>
            <a:r>
              <a:rPr lang="en-US" altLang="ja-JP" sz="2800"/>
              <a:t>UNIX</a:t>
            </a:r>
            <a:r>
              <a:rPr lang="ja-JP" altLang="en-US" sz="2800"/>
              <a:t>コマンドといった</a:t>
            </a:r>
            <a:endParaRPr lang="en-US" altLang="ja-JP" sz="2800"/>
          </a:p>
          <a:p>
            <a:r>
              <a:rPr lang="ja-JP" altLang="en-US" sz="2800"/>
              <a:t>「黒い画面」での操作に慣れる</a:t>
            </a:r>
            <a:endParaRPr lang="en-US" altLang="ja-JP" sz="2800"/>
          </a:p>
        </p:txBody>
      </p:sp>
      <p:pic>
        <p:nvPicPr>
          <p:cNvPr id="7" name="Picture 2" descr="プログラムのコードが表示されたコンピューターのイラスト">
            <a:extLst>
              <a:ext uri="{FF2B5EF4-FFF2-40B4-BE49-F238E27FC236}">
                <a16:creationId xmlns:a16="http://schemas.microsoft.com/office/drawing/2014/main" id="{45CFC6AA-FC43-472D-8407-550871A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079778" cy="273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5D26BFD-D3D6-4564-90F7-6E5740507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ターミナルと</a:t>
            </a:r>
            <a:r>
              <a:rPr lang="en-US" altLang="ja-JP"/>
              <a:t>UNIX</a:t>
            </a:r>
            <a:r>
              <a:rPr lang="ja-JP" altLang="en-US"/>
              <a:t>コマンド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48AF1-401E-4443-9D92-3DDF126BDCCB}"/>
              </a:ext>
            </a:extLst>
          </p:cNvPr>
          <p:cNvSpPr txBox="1"/>
          <p:nvPr/>
        </p:nvSpPr>
        <p:spPr>
          <a:xfrm>
            <a:off x="179512" y="4653136"/>
            <a:ext cx="85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本講義では、</a:t>
            </a:r>
            <a:r>
              <a:rPr lang="en-US" altLang="ja-JP" sz="2800"/>
              <a:t>Git</a:t>
            </a:r>
            <a:r>
              <a:rPr lang="ja-JP" altLang="en-US" sz="2800"/>
              <a:t>を「</a:t>
            </a:r>
            <a:r>
              <a:rPr lang="en-US" altLang="ja-JP" sz="2800"/>
              <a:t>Git Bash</a:t>
            </a:r>
            <a:r>
              <a:rPr lang="ja-JP" altLang="en-US" sz="2800"/>
              <a:t>」から操作する</a:t>
            </a:r>
            <a:endParaRPr lang="en-US" altLang="ja-JP" sz="2800"/>
          </a:p>
          <a:p>
            <a:r>
              <a:rPr lang="en-US" altLang="ja-JP" sz="2800"/>
              <a:t>Git Bash</a:t>
            </a:r>
            <a:r>
              <a:rPr lang="ja-JP" altLang="en-US" sz="2800"/>
              <a:t>は</a:t>
            </a:r>
            <a:r>
              <a:rPr lang="en-US" altLang="ja-JP" sz="2800"/>
              <a:t>Windows</a:t>
            </a:r>
            <a:r>
              <a:rPr lang="ja-JP" altLang="en-US" sz="2800"/>
              <a:t>上で</a:t>
            </a:r>
            <a:r>
              <a:rPr lang="en-US" altLang="ja-JP" sz="2800"/>
              <a:t>UNIX</a:t>
            </a:r>
            <a:r>
              <a:rPr lang="ja-JP" altLang="en-US" sz="2800"/>
              <a:t>ベースの</a:t>
            </a:r>
            <a:r>
              <a:rPr lang="ja-JP" altLang="en-US" sz="2800">
                <a:solidFill>
                  <a:srgbClr val="011893"/>
                </a:solidFill>
              </a:rPr>
              <a:t>ターミナル</a:t>
            </a:r>
            <a:r>
              <a:rPr lang="ja-JP" altLang="en-US" sz="2800"/>
              <a:t>を実現するソフトウェア</a:t>
            </a:r>
            <a:endParaRPr lang="en-US" altLang="ja-JP" sz="2800"/>
          </a:p>
          <a:p>
            <a:r>
              <a:rPr lang="en-US" altLang="ja-JP" sz="2800"/>
              <a:t>Bash</a:t>
            </a:r>
            <a:r>
              <a:rPr lang="ja-JP" altLang="en-US" sz="2800"/>
              <a:t>は</a:t>
            </a:r>
            <a:r>
              <a:rPr lang="ja-JP" altLang="en-US" sz="2800">
                <a:solidFill>
                  <a:srgbClr val="011893"/>
                </a:solidFill>
              </a:rPr>
              <a:t>シェル</a:t>
            </a:r>
            <a:r>
              <a:rPr lang="ja-JP" altLang="en-US" sz="2800"/>
              <a:t>の一種であり、コマンドを受け付ける</a:t>
            </a:r>
            <a:endParaRPr lang="en-US" altLang="ja-JP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DEC3768-42E7-49F4-B0B2-BA629F45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625569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0B2F69-5C99-4388-8F13-0FB2C6D3B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オペレーティングシステムとシェル</a:t>
            </a:r>
            <a:endParaRPr lang="en-US"/>
          </a:p>
        </p:txBody>
      </p:sp>
      <p:pic>
        <p:nvPicPr>
          <p:cNvPr id="3" name="Picture 2" descr="ハードディスクのイラスト（コンピューター）">
            <a:extLst>
              <a:ext uri="{FF2B5EF4-FFF2-40B4-BE49-F238E27FC236}">
                <a16:creationId xmlns:a16="http://schemas.microsoft.com/office/drawing/2014/main" id="{8049A398-9DA0-4FC1-8DC2-BA3CBF46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581128"/>
            <a:ext cx="1080120" cy="9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SDのイラスト（コンピューター）">
            <a:extLst>
              <a:ext uri="{FF2B5EF4-FFF2-40B4-BE49-F238E27FC236}">
                <a16:creationId xmlns:a16="http://schemas.microsoft.com/office/drawing/2014/main" id="{DCE1B45D-BB42-40A5-B757-B1B06CDE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661248"/>
            <a:ext cx="1112911" cy="95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玩具のロボットのイラスト（青）">
            <a:extLst>
              <a:ext uri="{FF2B5EF4-FFF2-40B4-BE49-F238E27FC236}">
                <a16:creationId xmlns:a16="http://schemas.microsoft.com/office/drawing/2014/main" id="{4F841615-E723-45AC-9F56-5BD156C9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581128"/>
            <a:ext cx="1448685" cy="176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会社の受付のイラスト（男性）">
            <a:extLst>
              <a:ext uri="{FF2B5EF4-FFF2-40B4-BE49-F238E27FC236}">
                <a16:creationId xmlns:a16="http://schemas.microsoft.com/office/drawing/2014/main" id="{AC8ABBC3-6E5E-4B3F-AFAD-D94D44DA5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144952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携帯電話で話す人のイラスト（女性）">
            <a:extLst>
              <a:ext uri="{FF2B5EF4-FFF2-40B4-BE49-F238E27FC236}">
                <a16:creationId xmlns:a16="http://schemas.microsoft.com/office/drawing/2014/main" id="{F283AEC1-3692-43A7-B03A-A1D3645CA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29522"/>
            <a:ext cx="817985" cy="1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1C6C462-B59F-4DDC-9546-61369AADB669}"/>
              </a:ext>
            </a:extLst>
          </p:cNvPr>
          <p:cNvSpPr/>
          <p:nvPr/>
        </p:nvSpPr>
        <p:spPr>
          <a:xfrm>
            <a:off x="1835696" y="5149190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43FDD5E-CAD4-4669-833F-ADAC20DBCBAA}"/>
              </a:ext>
            </a:extLst>
          </p:cNvPr>
          <p:cNvSpPr/>
          <p:nvPr/>
        </p:nvSpPr>
        <p:spPr>
          <a:xfrm>
            <a:off x="4067944" y="5157192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04B1DAE-C7EA-4907-898A-7D9982487C2A}"/>
              </a:ext>
            </a:extLst>
          </p:cNvPr>
          <p:cNvSpPr/>
          <p:nvPr/>
        </p:nvSpPr>
        <p:spPr>
          <a:xfrm>
            <a:off x="6228184" y="5149191"/>
            <a:ext cx="576064" cy="51205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971031-6917-4146-BD15-A8AB0A544E90}"/>
              </a:ext>
            </a:extLst>
          </p:cNvPr>
          <p:cNvSpPr txBox="1"/>
          <p:nvPr/>
        </p:nvSpPr>
        <p:spPr>
          <a:xfrm>
            <a:off x="6890772" y="40788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ハードウェア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DC9C8B-923B-4128-9A34-354C1CA19216}"/>
              </a:ext>
            </a:extLst>
          </p:cNvPr>
          <p:cNvSpPr txBox="1"/>
          <p:nvPr/>
        </p:nvSpPr>
        <p:spPr>
          <a:xfrm>
            <a:off x="4499992" y="40788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オペレーティング</a:t>
            </a:r>
            <a:endParaRPr lang="en-US" altLang="ja-JP"/>
          </a:p>
          <a:p>
            <a:r>
              <a:rPr lang="ja-JP" altLang="en-US"/>
              <a:t>システム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AF2E32-E61D-494F-A14A-2261204F92F9}"/>
              </a:ext>
            </a:extLst>
          </p:cNvPr>
          <p:cNvSpPr txBox="1"/>
          <p:nvPr/>
        </p:nvSpPr>
        <p:spPr>
          <a:xfrm>
            <a:off x="2843808" y="42228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シェル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993C9-B2CB-4E4E-81C6-DE088E98534D}"/>
              </a:ext>
            </a:extLst>
          </p:cNvPr>
          <p:cNvSpPr txBox="1"/>
          <p:nvPr/>
        </p:nvSpPr>
        <p:spPr>
          <a:xfrm>
            <a:off x="683568" y="4255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ユーザ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5E139B7-D4A1-49DE-8EC1-3ACA78CBBF16}"/>
              </a:ext>
            </a:extLst>
          </p:cNvPr>
          <p:cNvSpPr txBox="1"/>
          <p:nvPr/>
        </p:nvSpPr>
        <p:spPr>
          <a:xfrm>
            <a:off x="251520" y="1196752"/>
            <a:ext cx="724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オペレーティングシステム</a:t>
            </a:r>
            <a:r>
              <a:rPr lang="en-US" altLang="ja-JP" sz="2400">
                <a:solidFill>
                  <a:srgbClr val="011893"/>
                </a:solidFill>
              </a:rPr>
              <a:t> (Operating System, OS)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86F7ED0-4325-4A49-8EC7-75ED16A25AEE}"/>
              </a:ext>
            </a:extLst>
          </p:cNvPr>
          <p:cNvSpPr txBox="1"/>
          <p:nvPr/>
        </p:nvSpPr>
        <p:spPr>
          <a:xfrm>
            <a:off x="539552" y="177281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ハードウェアを抽象化し、ソフトウェアとハードウェアの仲立ちをする</a:t>
            </a:r>
            <a:endParaRPr lang="en-US" altLang="ja-JP" sz="2000"/>
          </a:p>
          <a:p>
            <a:r>
              <a:rPr lang="en-US" sz="2000"/>
              <a:t>Windows</a:t>
            </a:r>
            <a:r>
              <a:rPr lang="ja-JP" altLang="en-US" sz="2000"/>
              <a:t>や</a:t>
            </a:r>
            <a:r>
              <a:rPr lang="en-US" altLang="ja-JP" sz="2000"/>
              <a:t>Mac</a:t>
            </a:r>
            <a:r>
              <a:rPr lang="ja-JP" altLang="en-US" sz="2000"/>
              <a:t>、</a:t>
            </a:r>
            <a:r>
              <a:rPr lang="en-US" altLang="ja-JP" sz="2000"/>
              <a:t>Linux</a:t>
            </a:r>
            <a:r>
              <a:rPr lang="ja-JP" altLang="en-US" sz="2000"/>
              <a:t>、</a:t>
            </a:r>
            <a:r>
              <a:rPr lang="en-US" altLang="ja-JP" sz="2000"/>
              <a:t>iOS</a:t>
            </a:r>
            <a:r>
              <a:rPr lang="ja-JP" altLang="en-US" sz="2000"/>
              <a:t>や</a:t>
            </a:r>
            <a:r>
              <a:rPr lang="en-US" altLang="ja-JP" sz="2000"/>
              <a:t>Android</a:t>
            </a:r>
            <a:r>
              <a:rPr lang="ja-JP" altLang="en-US" sz="2000"/>
              <a:t>等</a:t>
            </a:r>
            <a:endParaRPr lang="en-US" altLang="ja-JP" sz="20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07659E-A8DC-4146-AB2E-05D7C72FCC1D}"/>
              </a:ext>
            </a:extLst>
          </p:cNvPr>
          <p:cNvSpPr txBox="1"/>
          <p:nvPr/>
        </p:nvSpPr>
        <p:spPr>
          <a:xfrm>
            <a:off x="251520" y="2636912"/>
            <a:ext cx="2084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シェル</a:t>
            </a:r>
            <a:r>
              <a:rPr lang="en-US" altLang="ja-JP" sz="2400">
                <a:solidFill>
                  <a:srgbClr val="011893"/>
                </a:solidFill>
              </a:rPr>
              <a:t> (Shell)</a:t>
            </a:r>
            <a:endParaRPr lang="en-US" sz="2400">
              <a:solidFill>
                <a:srgbClr val="011893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23DD72-8E92-4896-A2F5-E8485CB609B2}"/>
              </a:ext>
            </a:extLst>
          </p:cNvPr>
          <p:cNvSpPr txBox="1"/>
          <p:nvPr/>
        </p:nvSpPr>
        <p:spPr>
          <a:xfrm>
            <a:off x="611560" y="3140968"/>
            <a:ext cx="5854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ユーザと</a:t>
            </a:r>
            <a:r>
              <a:rPr lang="en-US" altLang="ja-JP" sz="2000"/>
              <a:t>OS(</a:t>
            </a:r>
            <a:r>
              <a:rPr lang="ja-JP" altLang="en-US" sz="2000"/>
              <a:t>カーネル</a:t>
            </a:r>
            <a:r>
              <a:rPr lang="en-US" altLang="ja-JP" sz="2000"/>
              <a:t>)</a:t>
            </a:r>
            <a:r>
              <a:rPr lang="ja-JP" altLang="en-US" sz="2000"/>
              <a:t>の仲立ちをするのがシェル</a:t>
            </a:r>
            <a:endParaRPr lang="en-US" altLang="ja-JP" sz="2000"/>
          </a:p>
          <a:p>
            <a:r>
              <a:rPr lang="ja-JP" altLang="en-US" sz="2000"/>
              <a:t>ユーザの要望を</a:t>
            </a:r>
            <a:r>
              <a:rPr lang="en-US" altLang="ja-JP" sz="2000"/>
              <a:t>OS</a:t>
            </a:r>
            <a:r>
              <a:rPr lang="ja-JP" altLang="en-US" sz="2000"/>
              <a:t>に伝える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39680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71C7AC-5A63-4992-A87A-DC0B3FCD6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4532AE-55DC-4875-805B-5A2D73F3C85D}"/>
              </a:ext>
            </a:extLst>
          </p:cNvPr>
          <p:cNvSpPr txBox="1"/>
          <p:nvPr/>
        </p:nvSpPr>
        <p:spPr>
          <a:xfrm>
            <a:off x="251520" y="1268760"/>
            <a:ext cx="4118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ディレクトリ </a:t>
            </a:r>
            <a:r>
              <a:rPr lang="en-US" altLang="ja-JP" sz="2800">
                <a:solidFill>
                  <a:srgbClr val="011893"/>
                </a:solidFill>
              </a:rPr>
              <a:t>(Directory)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DBF21-99A8-4E36-8506-C9DB7707EDEB}"/>
              </a:ext>
            </a:extLst>
          </p:cNvPr>
          <p:cNvSpPr txBox="1"/>
          <p:nvPr/>
        </p:nvSpPr>
        <p:spPr>
          <a:xfrm>
            <a:off x="827584" y="2060848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複数のファイルをまとめるフォルダのこと</a:t>
            </a:r>
            <a:endParaRPr lang="en-US" altLang="ja-JP" sz="2000"/>
          </a:p>
          <a:p>
            <a:r>
              <a:rPr lang="ja-JP" altLang="en-US" sz="2000"/>
              <a:t>以後、フォルダのことを「ディレクトリ」と呼ぶ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E3F4DA-A802-46E3-9A39-EC7BF50E8E3A}"/>
              </a:ext>
            </a:extLst>
          </p:cNvPr>
          <p:cNvSpPr txBox="1"/>
          <p:nvPr/>
        </p:nvSpPr>
        <p:spPr>
          <a:xfrm>
            <a:off x="251520" y="3068960"/>
            <a:ext cx="685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カレントディレクトリ </a:t>
            </a:r>
            <a:r>
              <a:rPr lang="en-US" altLang="ja-JP" sz="2800">
                <a:solidFill>
                  <a:srgbClr val="011893"/>
                </a:solidFill>
              </a:rPr>
              <a:t>(Current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A7DFCD-C75B-4F2E-BAC5-FC4AC5AD37A4}"/>
              </a:ext>
            </a:extLst>
          </p:cNvPr>
          <p:cNvSpPr txBox="1"/>
          <p:nvPr/>
        </p:nvSpPr>
        <p:spPr>
          <a:xfrm>
            <a:off x="827584" y="3717032"/>
            <a:ext cx="6782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ワーキングディレクトリとも</a:t>
            </a:r>
            <a:endParaRPr lang="en-US" altLang="ja-JP" sz="2000"/>
          </a:p>
          <a:p>
            <a:r>
              <a:rPr lang="ja-JP" altLang="en-US" sz="2000"/>
              <a:t>「現在自分が見ているディレクトリ」のこと</a:t>
            </a:r>
            <a:endParaRPr lang="en-US" altLang="ja-JP" sz="2000"/>
          </a:p>
          <a:p>
            <a:r>
              <a:rPr lang="en-US" sz="2000"/>
              <a:t>CUI</a:t>
            </a:r>
            <a:r>
              <a:rPr lang="ja-JP" altLang="en-US" sz="2000"/>
              <a:t>だとどこにいるかわからなくなる場合があるので注意</a:t>
            </a:r>
            <a:endParaRPr lang="en-US" altLang="ja-JP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E724DE6-1053-44C9-AE3B-9F877354D1E2}"/>
              </a:ext>
            </a:extLst>
          </p:cNvPr>
          <p:cNvSpPr txBox="1"/>
          <p:nvPr/>
        </p:nvSpPr>
        <p:spPr>
          <a:xfrm>
            <a:off x="260977" y="4881354"/>
            <a:ext cx="6255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ホームディレクトリ </a:t>
            </a:r>
            <a:r>
              <a:rPr lang="en-US" altLang="ja-JP" sz="2800">
                <a:solidFill>
                  <a:srgbClr val="011893"/>
                </a:solidFill>
              </a:rPr>
              <a:t>(Home Directory)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7FE641-25D4-475B-B1D1-C4B8D088DE5B}"/>
              </a:ext>
            </a:extLst>
          </p:cNvPr>
          <p:cNvSpPr txBox="1"/>
          <p:nvPr/>
        </p:nvSpPr>
        <p:spPr>
          <a:xfrm>
            <a:off x="827584" y="5517232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ターミナルを開いた直後のカレントディレクトリ</a:t>
            </a:r>
            <a:endParaRPr lang="en-US" altLang="ja-JP" sz="2000"/>
          </a:p>
          <a:p>
            <a:r>
              <a:rPr lang="ja-JP" altLang="en-US" sz="2000"/>
              <a:t>引数無しの</a:t>
            </a:r>
            <a:r>
              <a:rPr lang="en-US" sz="2000"/>
              <a:t>cd</a:t>
            </a:r>
            <a:r>
              <a:rPr lang="ja-JP" altLang="en-US" sz="2000"/>
              <a:t>コマンドで戻ってくる場所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2494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ACF5EA-4316-419C-955E-278C43F6C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ディレクトリとパス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FEA053-87F1-480A-A24B-9B9ABF3D25F9}"/>
              </a:ext>
            </a:extLst>
          </p:cNvPr>
          <p:cNvSpPr txBox="1"/>
          <p:nvPr/>
        </p:nvSpPr>
        <p:spPr>
          <a:xfrm>
            <a:off x="251520" y="126876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パス </a:t>
            </a:r>
            <a:r>
              <a:rPr lang="en-US" altLang="ja-JP" sz="2800">
                <a:solidFill>
                  <a:srgbClr val="011893"/>
                </a:solidFill>
              </a:rPr>
              <a:t>(path)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988230-3B36-46AB-B0AF-87937E126AFC}"/>
              </a:ext>
            </a:extLst>
          </p:cNvPr>
          <p:cNvSpPr txBox="1"/>
          <p:nvPr/>
        </p:nvSpPr>
        <p:spPr>
          <a:xfrm>
            <a:off x="755576" y="19168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階層構造の中でファイルの位置を示す文字列</a:t>
            </a:r>
            <a:endParaRPr lang="en-US" altLang="ja-JP" sz="2400"/>
          </a:p>
          <a:p>
            <a:r>
              <a:rPr lang="ja-JP" altLang="en-US" sz="2400"/>
              <a:t>デフォルトでファイルを探しに行くディレクトリ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7361C-8169-4923-A38B-3AD14DD93EAB}"/>
              </a:ext>
            </a:extLst>
          </p:cNvPr>
          <p:cNvSpPr txBox="1"/>
          <p:nvPr/>
        </p:nvSpPr>
        <p:spPr>
          <a:xfrm>
            <a:off x="251520" y="299695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絶対パス </a:t>
            </a:r>
            <a:r>
              <a:rPr lang="en-US" altLang="ja-JP" sz="2800">
                <a:solidFill>
                  <a:srgbClr val="011893"/>
                </a:solidFill>
              </a:rPr>
              <a:t>(absolute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094CCD-98F8-4E2B-811F-70CBB83A20D1}"/>
              </a:ext>
            </a:extLst>
          </p:cNvPr>
          <p:cNvSpPr txBox="1"/>
          <p:nvPr/>
        </p:nvSpPr>
        <p:spPr>
          <a:xfrm>
            <a:off x="827584" y="361540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最上位階層から目的のファイルまでの位置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060A0-91BA-4318-8686-766E9C543322}"/>
              </a:ext>
            </a:extLst>
          </p:cNvPr>
          <p:cNvSpPr txBox="1"/>
          <p:nvPr/>
        </p:nvSpPr>
        <p:spPr>
          <a:xfrm>
            <a:off x="251520" y="4839543"/>
            <a:ext cx="3921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相対パス </a:t>
            </a:r>
            <a:r>
              <a:rPr lang="en-US" altLang="ja-JP" sz="2800">
                <a:solidFill>
                  <a:srgbClr val="011893"/>
                </a:solidFill>
              </a:rPr>
              <a:t>(relative path)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9A99D-E8F2-470A-9A70-940C973C8226}"/>
              </a:ext>
            </a:extLst>
          </p:cNvPr>
          <p:cNvSpPr txBox="1"/>
          <p:nvPr/>
        </p:nvSpPr>
        <p:spPr>
          <a:xfrm>
            <a:off x="827584" y="555962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カレントディレクトリから目的のファイルまでの位置</a:t>
            </a:r>
            <a:endParaRPr lang="en-US" sz="240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D29385-CCE9-4267-AD52-62AA6E6CC5B9}"/>
              </a:ext>
            </a:extLst>
          </p:cNvPr>
          <p:cNvCxnSpPr/>
          <p:nvPr/>
        </p:nvCxnSpPr>
        <p:spPr>
          <a:xfrm flipH="1">
            <a:off x="899592" y="4048497"/>
            <a:ext cx="1584176" cy="0"/>
          </a:xfrm>
          <a:prstGeom prst="line">
            <a:avLst/>
          </a:prstGeom>
          <a:ln w="381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E5A758-D24D-4D91-97A0-89D5103AEEB9}"/>
              </a:ext>
            </a:extLst>
          </p:cNvPr>
          <p:cNvSpPr txBox="1"/>
          <p:nvPr/>
        </p:nvSpPr>
        <p:spPr>
          <a:xfrm>
            <a:off x="581650" y="40677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ルートディレクトリ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9280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7742</TotalTime>
  <Words>1621</Words>
  <Application>Microsoft Office PowerPoint</Application>
  <PresentationFormat>画面に合わせる (4:3)</PresentationFormat>
  <Paragraphs>358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-apple-system</vt:lpstr>
      <vt:lpstr>HGｺﾞｼｯｸE</vt:lpstr>
      <vt:lpstr>ヒラギノ角ゴPro W3</vt:lpstr>
      <vt:lpstr>游ゴシック</vt:lpstr>
      <vt:lpstr>Arial</vt:lpstr>
      <vt:lpstr>Consolas</vt:lpstr>
      <vt:lpstr>Lucida Console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1402</cp:revision>
  <dcterms:created xsi:type="dcterms:W3CDTF">2019-01-02T05:23:01Z</dcterms:created>
  <dcterms:modified xsi:type="dcterms:W3CDTF">2021-09-28T07:11:20Z</dcterms:modified>
</cp:coreProperties>
</file>