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298" r:id="rId3"/>
    <p:sldId id="295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>
        <p:scale>
          <a:sx n="67" d="100"/>
          <a:sy n="67" d="100"/>
        </p:scale>
        <p:origin x="14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10/4/2021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>
                <a:solidFill>
                  <a:srgbClr val="011893"/>
                </a:solidFill>
              </a:rPr>
              <a:t>Git</a:t>
            </a:r>
            <a:r>
              <a:rPr lang="ja-JP" altLang="en-US" sz="4000">
                <a:solidFill>
                  <a:srgbClr val="011893"/>
                </a:solidFill>
              </a:rPr>
              <a:t>の中身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1E0F43-ECDD-42CE-B313-B23D52C12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C44D82-9928-42FB-954A-7B7CA57CBACA}"/>
              </a:ext>
            </a:extLst>
          </p:cNvPr>
          <p:cNvSpPr txBox="1"/>
          <p:nvPr/>
        </p:nvSpPr>
        <p:spPr>
          <a:xfrm>
            <a:off x="251520" y="119675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blob</a:t>
            </a:r>
            <a:r>
              <a:rPr lang="ja-JP" altLang="en-US" sz="2800"/>
              <a:t>オブジェクトは、初めてファイルをインデックスにステージングした時に作成される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6196BE-31C1-427B-9BA1-0F7909DEEE06}"/>
              </a:ext>
            </a:extLst>
          </p:cNvPr>
          <p:cNvSpPr txBox="1"/>
          <p:nvPr/>
        </p:nvSpPr>
        <p:spPr>
          <a:xfrm>
            <a:off x="395536" y="3140968"/>
            <a:ext cx="64807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echo -n "Hello Git" &gt; test.txt</a:t>
            </a:r>
          </a:p>
          <a:p>
            <a:r>
              <a:rPr lang="en-US" sz="2800">
                <a:latin typeface="Consolas" panose="020B0609020204030204" pitchFamily="49" charset="0"/>
              </a:rPr>
              <a:t>git add test.txt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29D66F-3DFD-4B21-A97B-022E3A887262}"/>
              </a:ext>
            </a:extLst>
          </p:cNvPr>
          <p:cNvSpPr txBox="1"/>
          <p:nvPr/>
        </p:nvSpPr>
        <p:spPr>
          <a:xfrm>
            <a:off x="395536" y="2636912"/>
            <a:ext cx="758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「</a:t>
            </a:r>
            <a:r>
              <a:rPr lang="en-US" altLang="ja-JP" sz="2000"/>
              <a:t>Hello Git</a:t>
            </a:r>
            <a:r>
              <a:rPr lang="ja-JP" altLang="en-US" sz="2000"/>
              <a:t>」という中身を持つファイルをステージングしてみる</a:t>
            </a:r>
            <a:endParaRPr 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FC54BB-9B3A-4E05-891C-DCB1977144BA}"/>
              </a:ext>
            </a:extLst>
          </p:cNvPr>
          <p:cNvSpPr txBox="1"/>
          <p:nvPr/>
        </p:nvSpPr>
        <p:spPr>
          <a:xfrm>
            <a:off x="395536" y="5157192"/>
            <a:ext cx="8352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e51ca0d0b8c5b6e02473228bbf876ba000932e96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26311D-2513-4EFF-A82D-8D5E06336759}"/>
              </a:ext>
            </a:extLst>
          </p:cNvPr>
          <p:cNvSpPr txBox="1"/>
          <p:nvPr/>
        </p:nvSpPr>
        <p:spPr>
          <a:xfrm>
            <a:off x="323528" y="4581128"/>
            <a:ext cx="774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以下のハッシュ</a:t>
            </a:r>
            <a:r>
              <a:rPr lang="en-US" altLang="ja-JP" sz="2400"/>
              <a:t>(</a:t>
            </a:r>
            <a:r>
              <a:rPr lang="ja-JP" altLang="en-US" sz="2400"/>
              <a:t>後述</a:t>
            </a:r>
            <a:r>
              <a:rPr lang="en-US" altLang="ja-JP" sz="2400"/>
              <a:t>)</a:t>
            </a:r>
            <a:r>
              <a:rPr lang="ja-JP" altLang="en-US" sz="2400"/>
              <a:t>を持つ</a:t>
            </a:r>
            <a:r>
              <a:rPr lang="en-US" altLang="ja-JP" sz="2400"/>
              <a:t>blob</a:t>
            </a:r>
            <a:r>
              <a:rPr lang="ja-JP" altLang="en-US" sz="2400"/>
              <a:t>オブジェクト作られる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750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D8D9E-33FE-458A-977B-7CAB054FB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69F25A-2C0D-42C2-8F52-B56A437BDCB8}"/>
              </a:ext>
            </a:extLst>
          </p:cNvPr>
          <p:cNvSpPr txBox="1"/>
          <p:nvPr/>
        </p:nvSpPr>
        <p:spPr>
          <a:xfrm>
            <a:off x="1331640" y="4797152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e51ca0d0b8c5b6e02473228bbf876ba000932e96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8AF0A4-9A3B-4A8D-B62D-5FA44F3702A7}"/>
              </a:ext>
            </a:extLst>
          </p:cNvPr>
          <p:cNvSpPr txBox="1"/>
          <p:nvPr/>
        </p:nvSpPr>
        <p:spPr>
          <a:xfrm>
            <a:off x="323528" y="105273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blob</a:t>
            </a:r>
            <a:r>
              <a:rPr lang="ja-JP" altLang="en-US" sz="2400"/>
              <a:t>オブジェクトは、</a:t>
            </a:r>
            <a:r>
              <a:rPr lang="en-US" altLang="ja-JP" sz="2400"/>
              <a:t>.git/objects</a:t>
            </a:r>
            <a:r>
              <a:rPr lang="ja-JP" altLang="en-US" sz="2400"/>
              <a:t>以下に、「頭二文字」の</a:t>
            </a:r>
            <a:endParaRPr lang="en-US" altLang="ja-JP" sz="2400"/>
          </a:p>
          <a:p>
            <a:r>
              <a:rPr lang="ja-JP" altLang="en-US" sz="2400"/>
              <a:t>ディレクトリの下に、残りの</a:t>
            </a:r>
            <a:r>
              <a:rPr lang="en-US" altLang="ja-JP" sz="2400"/>
              <a:t>38</a:t>
            </a:r>
            <a:r>
              <a:rPr lang="ja-JP" altLang="en-US" sz="2400"/>
              <a:t>文字のファイルとして</a:t>
            </a:r>
            <a:endParaRPr lang="en-US" altLang="ja-JP" sz="2400"/>
          </a:p>
          <a:p>
            <a:r>
              <a:rPr lang="ja-JP" altLang="en-US" sz="2400"/>
              <a:t>保存される</a:t>
            </a:r>
            <a:endParaRPr lang="en-US" altLang="ja-JP" sz="240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4289CAC-85FA-4D8D-A42F-18F18401F28C}"/>
              </a:ext>
            </a:extLst>
          </p:cNvPr>
          <p:cNvSpPr/>
          <p:nvPr/>
        </p:nvSpPr>
        <p:spPr>
          <a:xfrm>
            <a:off x="395536" y="4509120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Picture 12" descr="ファイルアイコン（圧縮）">
            <a:extLst>
              <a:ext uri="{FF2B5EF4-FFF2-40B4-BE49-F238E27FC236}">
                <a16:creationId xmlns:a16="http://schemas.microsoft.com/office/drawing/2014/main" id="{357DE1A2-84E6-4811-BAD9-34F5B954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29200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付箋のイラスト「黄緑」">
            <a:extLst>
              <a:ext uri="{FF2B5EF4-FFF2-40B4-BE49-F238E27FC236}">
                <a16:creationId xmlns:a16="http://schemas.microsoft.com/office/drawing/2014/main" id="{F751D57E-3223-443D-96AF-8D3B728C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71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ファイルアイコン（ブランク）">
            <a:extLst>
              <a:ext uri="{FF2B5EF4-FFF2-40B4-BE49-F238E27FC236}">
                <a16:creationId xmlns:a16="http://schemas.microsoft.com/office/drawing/2014/main" id="{B9518880-72D7-49D6-A765-BFC000F95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円柱 24">
            <a:extLst>
              <a:ext uri="{FF2B5EF4-FFF2-40B4-BE49-F238E27FC236}">
                <a16:creationId xmlns:a16="http://schemas.microsoft.com/office/drawing/2014/main" id="{E90DE820-32F4-4E46-9634-FEF0C0D38ECA}"/>
              </a:ext>
            </a:extLst>
          </p:cNvPr>
          <p:cNvSpPr/>
          <p:nvPr/>
        </p:nvSpPr>
        <p:spPr>
          <a:xfrm>
            <a:off x="373928" y="23488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443280-F03C-41B7-ACA7-CB51352ED063}"/>
              </a:ext>
            </a:extLst>
          </p:cNvPr>
          <p:cNvSpPr txBox="1"/>
          <p:nvPr/>
        </p:nvSpPr>
        <p:spPr>
          <a:xfrm>
            <a:off x="395536" y="242088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B05BBCA-877E-491C-9ED4-AD91A01F62F9}"/>
              </a:ext>
            </a:extLst>
          </p:cNvPr>
          <p:cNvSpPr txBox="1"/>
          <p:nvPr/>
        </p:nvSpPr>
        <p:spPr>
          <a:xfrm>
            <a:off x="899592" y="36370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FEE99788-8930-460A-83BA-C1D50C0B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3298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0F1490DC-8F90-49BE-9090-4012F85435DC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rot="16200000" flipH="1">
            <a:off x="647563" y="2906157"/>
            <a:ext cx="529259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68D6848A-C910-4121-AC3F-01FC100C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3298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804C0FC-0EA3-4FA8-9852-FC7D59C4960D}"/>
              </a:ext>
            </a:extLst>
          </p:cNvPr>
          <p:cNvSpPr txBox="1"/>
          <p:nvPr/>
        </p:nvSpPr>
        <p:spPr>
          <a:xfrm>
            <a:off x="2195736" y="3637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e5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027708-DA2B-4B08-AF65-197E28460DFA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691680" y="3374211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CEE93882-72EA-4C81-8358-2D7DAB64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086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4C998F9-7C37-45E1-B1D0-14F7A620430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2699792" y="337336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AAF23-1BD6-428C-A077-582961FD7E99}"/>
              </a:ext>
            </a:extLst>
          </p:cNvPr>
          <p:cNvSpPr txBox="1"/>
          <p:nvPr/>
        </p:nvSpPr>
        <p:spPr>
          <a:xfrm>
            <a:off x="3059832" y="3637040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1ca0d0b8c5b6e02473228bbf876ba000932e96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B61918-C320-4E3C-AEC9-D644BB02AFA7}"/>
              </a:ext>
            </a:extLst>
          </p:cNvPr>
          <p:cNvSpPr txBox="1"/>
          <p:nvPr/>
        </p:nvSpPr>
        <p:spPr>
          <a:xfrm>
            <a:off x="1475656" y="5949280"/>
            <a:ext cx="6383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Git</a:t>
            </a:r>
            <a:r>
              <a:rPr lang="ja-JP" altLang="en-US" sz="2000"/>
              <a:t>の</a:t>
            </a:r>
            <a:r>
              <a:rPr lang="en-US" altLang="ja-JP" sz="2000"/>
              <a:t>blob</a:t>
            </a:r>
            <a:r>
              <a:rPr lang="ja-JP" altLang="en-US" sz="2000"/>
              <a:t>オブジェクト名やコミットハッシュに現れる</a:t>
            </a:r>
            <a:endParaRPr lang="en-US" altLang="ja-JP" sz="2000"/>
          </a:p>
          <a:p>
            <a:r>
              <a:rPr lang="en-US" altLang="ja-JP" sz="2000"/>
              <a:t>40</a:t>
            </a:r>
            <a:r>
              <a:rPr lang="ja-JP" altLang="en-US" sz="2000"/>
              <a:t>桁の文字列は</a:t>
            </a:r>
            <a:r>
              <a:rPr lang="en-US" sz="2000">
                <a:solidFill>
                  <a:srgbClr val="FF0000"/>
                </a:solidFill>
              </a:rPr>
              <a:t>SHA-1</a:t>
            </a:r>
            <a:r>
              <a:rPr lang="ja-JP" altLang="en-US" sz="2000">
                <a:solidFill>
                  <a:srgbClr val="FF0000"/>
                </a:solidFill>
              </a:rPr>
              <a:t>ハッシュ値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8A6E584-A5E3-4EC7-92D2-E06E8846BE5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67396" y="530120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右 11">
            <a:extLst>
              <a:ext uri="{FF2B5EF4-FFF2-40B4-BE49-F238E27FC236}">
                <a16:creationId xmlns:a16="http://schemas.microsoft.com/office/drawing/2014/main" id="{5D0CB888-1BC8-4153-B5B0-B72DA2F14036}"/>
              </a:ext>
            </a:extLst>
          </p:cNvPr>
          <p:cNvSpPr/>
          <p:nvPr/>
        </p:nvSpPr>
        <p:spPr>
          <a:xfrm>
            <a:off x="2395359" y="4653136"/>
            <a:ext cx="280831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20029AD-6847-42D8-9721-9F5284754487}"/>
              </a:ext>
            </a:extLst>
          </p:cNvPr>
          <p:cNvSpPr/>
          <p:nvPr/>
        </p:nvSpPr>
        <p:spPr>
          <a:xfrm>
            <a:off x="2395359" y="4077072"/>
            <a:ext cx="280831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6918258-F898-41CA-AB30-D34A3B289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SHA-1 </a:t>
            </a:r>
            <a:r>
              <a:rPr lang="ja-JP" altLang="en-US"/>
              <a:t>ハッシュ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0791BB-540A-44F9-90F1-24EEB0B158FE}"/>
              </a:ext>
            </a:extLst>
          </p:cNvPr>
          <p:cNvSpPr txBox="1"/>
          <p:nvPr/>
        </p:nvSpPr>
        <p:spPr>
          <a:xfrm>
            <a:off x="107504" y="90872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ハッシュ値とは以下の性質を満たすもの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848B35-6C38-43FE-ACD9-DB7A723C48C9}"/>
              </a:ext>
            </a:extLst>
          </p:cNvPr>
          <p:cNvSpPr txBox="1"/>
          <p:nvPr/>
        </p:nvSpPr>
        <p:spPr>
          <a:xfrm>
            <a:off x="467544" y="1484784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任意の長さのデータから特定の計算手順で求められる固定長の値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同じ入力には同じ出力を返す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少しでも入力が変化すると、ハッシュ値が大きく変化する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入力データからハッシュ値を得るのは容易だが、あるハッシュ値を出力とするような入力を探すのは極めて困難</a:t>
            </a:r>
            <a:r>
              <a:rPr lang="en-US" altLang="ja-JP" sz="2000"/>
              <a:t>(</a:t>
            </a:r>
            <a:r>
              <a:rPr lang="ja-JP" altLang="en-US" sz="2000">
                <a:solidFill>
                  <a:srgbClr val="FF0000"/>
                </a:solidFill>
              </a:rPr>
              <a:t>強衝突耐性</a:t>
            </a:r>
            <a:r>
              <a:rPr lang="en-US" altLang="ja-JP" sz="2000"/>
              <a:t>)</a:t>
            </a:r>
          </a:p>
        </p:txBody>
      </p:sp>
      <p:pic>
        <p:nvPicPr>
          <p:cNvPr id="2050" name="Picture 2" descr="開いたブラックボックスのイラスト（はてな）">
            <a:extLst>
              <a:ext uri="{FF2B5EF4-FFF2-40B4-BE49-F238E27FC236}">
                <a16:creationId xmlns:a16="http://schemas.microsoft.com/office/drawing/2014/main" id="{ADC5B531-C54C-4B43-9185-31B6B8D1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00" y="3789040"/>
            <a:ext cx="221942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BE19E7-0E12-4337-BF0F-A8DA1BF3079B}"/>
              </a:ext>
            </a:extLst>
          </p:cNvPr>
          <p:cNvSpPr txBox="1"/>
          <p:nvPr/>
        </p:nvSpPr>
        <p:spPr>
          <a:xfrm>
            <a:off x="467544" y="386104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“dog”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EE3F51-3614-43E9-A6DC-242A4A985F69}"/>
              </a:ext>
            </a:extLst>
          </p:cNvPr>
          <p:cNvSpPr txBox="1"/>
          <p:nvPr/>
        </p:nvSpPr>
        <p:spPr>
          <a:xfrm>
            <a:off x="5292080" y="3789040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“ee8ca7a...”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56E787-4590-4FDA-9C4F-91B25B4A8C37}"/>
              </a:ext>
            </a:extLst>
          </p:cNvPr>
          <p:cNvSpPr txBox="1"/>
          <p:nvPr/>
        </p:nvSpPr>
        <p:spPr>
          <a:xfrm>
            <a:off x="467544" y="443711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“dig”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93A873-A7BB-48DA-A5ED-EBF8D7533DD7}"/>
              </a:ext>
            </a:extLst>
          </p:cNvPr>
          <p:cNvSpPr txBox="1"/>
          <p:nvPr/>
        </p:nvSpPr>
        <p:spPr>
          <a:xfrm>
            <a:off x="5292080" y="4437112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“df843dc...”</a:t>
            </a:r>
          </a:p>
        </p:txBody>
      </p:sp>
      <p:sp>
        <p:nvSpPr>
          <p:cNvPr id="22" name="矢印: 上カーブ 21">
            <a:extLst>
              <a:ext uri="{FF2B5EF4-FFF2-40B4-BE49-F238E27FC236}">
                <a16:creationId xmlns:a16="http://schemas.microsoft.com/office/drawing/2014/main" id="{F7CE6E12-3919-4393-AD17-EBE842B33F6D}"/>
              </a:ext>
            </a:extLst>
          </p:cNvPr>
          <p:cNvSpPr/>
          <p:nvPr/>
        </p:nvSpPr>
        <p:spPr>
          <a:xfrm flipH="1">
            <a:off x="1475656" y="5085184"/>
            <a:ext cx="4680520" cy="936104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pic>
        <p:nvPicPr>
          <p:cNvPr id="2052" name="Picture 4" descr="バツのマークのイラスト「×」">
            <a:extLst>
              <a:ext uri="{FF2B5EF4-FFF2-40B4-BE49-F238E27FC236}">
                <a16:creationId xmlns:a16="http://schemas.microsoft.com/office/drawing/2014/main" id="{FCCAF913-2C7D-4072-99C0-9BC422E7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17232"/>
            <a:ext cx="1040904" cy="10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1B60AA-5BD1-4946-9235-6FB20D24B14B}"/>
              </a:ext>
            </a:extLst>
          </p:cNvPr>
          <p:cNvSpPr txBox="1"/>
          <p:nvPr/>
        </p:nvSpPr>
        <p:spPr>
          <a:xfrm>
            <a:off x="539552" y="3356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同じ入力には</a:t>
            </a:r>
            <a:endParaRPr 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299A8E-DECC-47E8-9EDA-6830D6A5369F}"/>
              </a:ext>
            </a:extLst>
          </p:cNvPr>
          <p:cNvSpPr txBox="1"/>
          <p:nvPr/>
        </p:nvSpPr>
        <p:spPr>
          <a:xfrm>
            <a:off x="5508104" y="3356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同じ出力</a:t>
            </a:r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F64123C-E0AE-4D8A-8B30-5957EF96DC88}"/>
              </a:ext>
            </a:extLst>
          </p:cNvPr>
          <p:cNvSpPr txBox="1"/>
          <p:nvPr/>
        </p:nvSpPr>
        <p:spPr>
          <a:xfrm>
            <a:off x="2843808" y="514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ハッシュ関数</a:t>
            </a:r>
            <a:endParaRPr 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D2C4DF-2ABF-45BD-9B42-8E26FEF7FD56}"/>
              </a:ext>
            </a:extLst>
          </p:cNvPr>
          <p:cNvSpPr txBox="1"/>
          <p:nvPr/>
        </p:nvSpPr>
        <p:spPr>
          <a:xfrm>
            <a:off x="1547664" y="638132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ハッシュ値から対応する入力を推定するのは困難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0DC1F9-27ED-4912-8F25-AE638D85E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SHA-1 </a:t>
            </a:r>
            <a:r>
              <a:rPr lang="ja-JP" altLang="en-US"/>
              <a:t>ハッシュ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943EB6-BF91-45A6-9BC4-4BBA483517A9}"/>
              </a:ext>
            </a:extLst>
          </p:cNvPr>
          <p:cNvSpPr txBox="1"/>
          <p:nvPr/>
        </p:nvSpPr>
        <p:spPr>
          <a:xfrm>
            <a:off x="395536" y="1124744"/>
            <a:ext cx="67313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Secure Hash Algorithm (SHA)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SHA-1</a:t>
            </a:r>
            <a:r>
              <a:rPr lang="ja-JP" altLang="en-US" sz="2800"/>
              <a:t>は</a:t>
            </a:r>
            <a:r>
              <a:rPr lang="en-US" altLang="ja-JP" sz="2800"/>
              <a:t>SHA</a:t>
            </a:r>
            <a:r>
              <a:rPr lang="ja-JP" altLang="en-US" sz="2800"/>
              <a:t>シリーズの一つ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任意の入力に</a:t>
            </a:r>
            <a:r>
              <a:rPr lang="en-US" altLang="ja-JP" sz="2800"/>
              <a:t>160</a:t>
            </a:r>
            <a:r>
              <a:rPr lang="ja-JP" altLang="en-US" sz="2800"/>
              <a:t>ビットの出力を返す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16</a:t>
            </a:r>
            <a:r>
              <a:rPr lang="ja-JP" altLang="en-US" sz="2800"/>
              <a:t>進数で表すと</a:t>
            </a:r>
            <a:r>
              <a:rPr lang="en-US" altLang="ja-JP" sz="2800"/>
              <a:t>40</a:t>
            </a:r>
            <a:r>
              <a:rPr lang="ja-JP" altLang="en-US" sz="2800"/>
              <a:t>桁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SHA-1</a:t>
            </a:r>
            <a:r>
              <a:rPr lang="ja-JP" altLang="en-US" sz="2800"/>
              <a:t>の強衝突耐性は突破されている</a:t>
            </a:r>
            <a:br>
              <a:rPr lang="en-US" altLang="ja-JP" sz="2800"/>
            </a:br>
            <a:r>
              <a:rPr lang="en-US" altLang="ja-JP" sz="2800"/>
              <a:t>(</a:t>
            </a:r>
            <a:r>
              <a:rPr lang="ja-JP" altLang="en-US" sz="2800"/>
              <a:t>セキュリティ用途には向かない</a:t>
            </a:r>
            <a:r>
              <a:rPr lang="en-US" altLang="ja-JP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767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80DEA5-C5DD-4BF8-B272-562C21AF4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BDA352-5CB9-464F-AEA8-345D6FD0FACA}"/>
              </a:ext>
            </a:extLst>
          </p:cNvPr>
          <p:cNvSpPr txBox="1"/>
          <p:nvPr/>
        </p:nvSpPr>
        <p:spPr>
          <a:xfrm>
            <a:off x="395536" y="1340768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/>
              <a:t>Git</a:t>
            </a:r>
            <a:r>
              <a:rPr lang="ja-JP" altLang="en-US" sz="3600"/>
              <a:t>の内部実装について知る</a:t>
            </a:r>
            <a:endParaRPr 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9B31E7-7ADF-4CE9-89AF-0D3E3F9EA65F}"/>
              </a:ext>
            </a:extLst>
          </p:cNvPr>
          <p:cNvSpPr txBox="1"/>
          <p:nvPr/>
        </p:nvSpPr>
        <p:spPr>
          <a:xfrm>
            <a:off x="1043608" y="2276872"/>
            <a:ext cx="5532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.git</a:t>
            </a:r>
            <a:r>
              <a:rPr lang="ja-JP" altLang="en-US" sz="3600"/>
              <a:t>ディレクトリの中身</a:t>
            </a:r>
            <a:endParaRPr lang="en-US" altLang="ja-JP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Git</a:t>
            </a:r>
            <a:r>
              <a:rPr lang="ja-JP" altLang="en-US" sz="3600"/>
              <a:t>のオブジェクト</a:t>
            </a:r>
            <a:endParaRPr lang="en-US" altLang="ja-JP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/>
              <a:t>ブランチの実装</a:t>
            </a:r>
            <a:endParaRPr lang="en-US" altLang="ja-JP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/>
              <a:t>インデックス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947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F207C-ADE5-4E8B-9D2A-841ECE77B30D}"/>
              </a:ext>
            </a:extLst>
          </p:cNvPr>
          <p:cNvSpPr txBox="1"/>
          <p:nvPr/>
        </p:nvSpPr>
        <p:spPr>
          <a:xfrm>
            <a:off x="745113" y="1268760"/>
            <a:ext cx="7571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/>
              <a:t>今日の話を覚える</a:t>
            </a:r>
            <a:endParaRPr lang="en-US" altLang="ja-JP" sz="7200"/>
          </a:p>
          <a:p>
            <a:r>
              <a:rPr lang="ja-JP" altLang="en-US" sz="7200"/>
              <a:t>必要はありません</a:t>
            </a:r>
            <a:endParaRPr lang="en-US" sz="7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2349AD-7ED0-4B72-95E1-BBD516D7607F}"/>
              </a:ext>
            </a:extLst>
          </p:cNvPr>
          <p:cNvSpPr txBox="1"/>
          <p:nvPr/>
        </p:nvSpPr>
        <p:spPr>
          <a:xfrm>
            <a:off x="1043608" y="4653136"/>
            <a:ext cx="7040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内部実装を知らなくても</a:t>
            </a:r>
            <a:r>
              <a:rPr lang="en-US" altLang="ja-JP" sz="2400"/>
              <a:t>Git</a:t>
            </a:r>
            <a:r>
              <a:rPr lang="ja-JP" altLang="en-US" sz="2400"/>
              <a:t>は全く問題なく使える</a:t>
            </a:r>
            <a:endParaRPr lang="en-US" altLang="ja-JP" sz="2400"/>
          </a:p>
          <a:p>
            <a:r>
              <a:rPr lang="ja-JP" altLang="en-US" sz="2400"/>
              <a:t>将来、内部実装が変更される可能性もある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648E9B-7ECE-403D-A243-3CB5304CD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40F5BD-F9F1-4E34-972D-EF3DCE31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564904"/>
            <a:ext cx="1409700" cy="1905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912B27-66D6-4D66-9544-401D8FBC92B6}"/>
              </a:ext>
            </a:extLst>
          </p:cNvPr>
          <p:cNvSpPr txBox="1"/>
          <p:nvPr/>
        </p:nvSpPr>
        <p:spPr>
          <a:xfrm>
            <a:off x="323528" y="155679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覚える必要がないなら、なんで内部実装なんか</a:t>
            </a:r>
            <a:endParaRPr kumimoji="1" lang="en-US" altLang="ja-JP" sz="2400"/>
          </a:p>
          <a:p>
            <a:r>
              <a:rPr lang="ja-JP" altLang="en-US" sz="2400"/>
              <a:t>講義で紹介するの？</a:t>
            </a:r>
            <a:endParaRPr kumimoji="1" lang="ja-JP" altLang="en-US" sz="2400" dirty="0"/>
          </a:p>
        </p:txBody>
      </p:sp>
      <p:sp>
        <p:nvSpPr>
          <p:cNvPr id="7" name="角丸四角形吹き出し 4">
            <a:extLst>
              <a:ext uri="{FF2B5EF4-FFF2-40B4-BE49-F238E27FC236}">
                <a16:creationId xmlns:a16="http://schemas.microsoft.com/office/drawing/2014/main" id="{21F9B190-AE55-412B-8660-9B0E74574FC8}"/>
              </a:ext>
            </a:extLst>
          </p:cNvPr>
          <p:cNvSpPr/>
          <p:nvPr/>
        </p:nvSpPr>
        <p:spPr>
          <a:xfrm>
            <a:off x="323528" y="1484784"/>
            <a:ext cx="6768752" cy="936104"/>
          </a:xfrm>
          <a:prstGeom prst="wedgeRoundRectCallout">
            <a:avLst>
              <a:gd name="adj1" fmla="val 41025"/>
              <a:gd name="adj2" fmla="val 7535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59E5FC8-780C-4422-AEE9-FF5D1B35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3528" y="4941168"/>
            <a:ext cx="1265014" cy="16264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65EE14-EEF1-4DC1-AE8A-A4CA5BBD44D7}"/>
              </a:ext>
            </a:extLst>
          </p:cNvPr>
          <p:cNvSpPr txBox="1"/>
          <p:nvPr/>
        </p:nvSpPr>
        <p:spPr>
          <a:xfrm>
            <a:off x="1691680" y="479715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「全てのソフトウェアには実装がある」という</a:t>
            </a:r>
            <a:endParaRPr kumimoji="1" lang="en-US" altLang="ja-JP" sz="2400"/>
          </a:p>
          <a:p>
            <a:r>
              <a:rPr lang="ja-JP" altLang="en-US" sz="2400"/>
              <a:t>感覚を持ってもらうためです。</a:t>
            </a:r>
            <a:endParaRPr kumimoji="1" lang="ja-JP" altLang="en-US" sz="2400"/>
          </a:p>
        </p:txBody>
      </p:sp>
      <p:sp>
        <p:nvSpPr>
          <p:cNvPr id="10" name="角丸四角形吹き出し 7">
            <a:extLst>
              <a:ext uri="{FF2B5EF4-FFF2-40B4-BE49-F238E27FC236}">
                <a16:creationId xmlns:a16="http://schemas.microsoft.com/office/drawing/2014/main" id="{D55C342C-EB58-48FC-A160-6665E86E8121}"/>
              </a:ext>
            </a:extLst>
          </p:cNvPr>
          <p:cNvSpPr/>
          <p:nvPr/>
        </p:nvSpPr>
        <p:spPr>
          <a:xfrm>
            <a:off x="1691680" y="4725144"/>
            <a:ext cx="7272808" cy="936104"/>
          </a:xfrm>
          <a:prstGeom prst="wedgeRoundRectCallout">
            <a:avLst>
              <a:gd name="adj1" fmla="val -53080"/>
              <a:gd name="adj2" fmla="val 356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8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83EB00-AC31-4D15-98E8-03B1450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目的と実装</a:t>
            </a:r>
            <a:endParaRPr lang="en-US"/>
          </a:p>
        </p:txBody>
      </p:sp>
      <p:pic>
        <p:nvPicPr>
          <p:cNvPr id="1026" name="Picture 2" descr="調理器具のイラスト「電子レンジ」">
            <a:extLst>
              <a:ext uri="{FF2B5EF4-FFF2-40B4-BE49-F238E27FC236}">
                <a16:creationId xmlns:a16="http://schemas.microsoft.com/office/drawing/2014/main" id="{8E8D4595-FC81-4648-8411-734E932C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174286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オーブントースターのイラスト">
            <a:extLst>
              <a:ext uri="{FF2B5EF4-FFF2-40B4-BE49-F238E27FC236}">
                <a16:creationId xmlns:a16="http://schemas.microsoft.com/office/drawing/2014/main" id="{9922D195-18A6-485C-AAB0-1D0387E2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71914"/>
            <a:ext cx="1872208" cy="171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3B603-E66A-4931-830B-6EFFF47DF931}"/>
              </a:ext>
            </a:extLst>
          </p:cNvPr>
          <p:cNvSpPr txBox="1"/>
          <p:nvPr/>
        </p:nvSpPr>
        <p:spPr>
          <a:xfrm>
            <a:off x="395536" y="103357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目的：食品を加熱する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F37163-33A4-4274-B0E8-B399B3DD2934}"/>
              </a:ext>
            </a:extLst>
          </p:cNvPr>
          <p:cNvSpPr txBox="1"/>
          <p:nvPr/>
        </p:nvSpPr>
        <p:spPr>
          <a:xfrm>
            <a:off x="1835696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電子レンジ</a:t>
            </a:r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126773-0986-4703-93B0-5409771980D8}"/>
              </a:ext>
            </a:extLst>
          </p:cNvPr>
          <p:cNvSpPr txBox="1"/>
          <p:nvPr/>
        </p:nvSpPr>
        <p:spPr>
          <a:xfrm>
            <a:off x="5264204" y="3131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オーブン</a:t>
            </a:r>
            <a:endParaRPr lang="en-US"/>
          </a:p>
        </p:txBody>
      </p:sp>
      <p:pic>
        <p:nvPicPr>
          <p:cNvPr id="1030" name="Picture 6" descr="青の自動車のイラスト">
            <a:extLst>
              <a:ext uri="{FF2B5EF4-FFF2-40B4-BE49-F238E27FC236}">
                <a16:creationId xmlns:a16="http://schemas.microsoft.com/office/drawing/2014/main" id="{DDA2D62A-11BC-4E00-887F-014A3C63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49080"/>
            <a:ext cx="129117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エンジンのイラスト">
            <a:extLst>
              <a:ext uri="{FF2B5EF4-FFF2-40B4-BE49-F238E27FC236}">
                <a16:creationId xmlns:a16="http://schemas.microsoft.com/office/drawing/2014/main" id="{47B205D6-E4DF-4EB0-8903-292CA02A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745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EB314-5F43-44FB-BA27-B10608276A78}"/>
              </a:ext>
            </a:extLst>
          </p:cNvPr>
          <p:cNvSpPr txBox="1"/>
          <p:nvPr/>
        </p:nvSpPr>
        <p:spPr>
          <a:xfrm>
            <a:off x="323528" y="357301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目的：自動車を駆動する</a:t>
            </a:r>
            <a:endParaRPr lang="en-US" sz="2800"/>
          </a:p>
        </p:txBody>
      </p:sp>
      <p:pic>
        <p:nvPicPr>
          <p:cNvPr id="1034" name="Picture 10" descr="電動機のイラスト">
            <a:extLst>
              <a:ext uri="{FF2B5EF4-FFF2-40B4-BE49-F238E27FC236}">
                <a16:creationId xmlns:a16="http://schemas.microsoft.com/office/drawing/2014/main" id="{DE4D5280-DBB1-47C5-9F08-A815E796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1088"/>
            <a:ext cx="1826943" cy="16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F04EA-1231-42BE-9D78-9B8146557E44}"/>
              </a:ext>
            </a:extLst>
          </p:cNvPr>
          <p:cNvSpPr txBox="1"/>
          <p:nvPr/>
        </p:nvSpPr>
        <p:spPr>
          <a:xfrm>
            <a:off x="1979712" y="5795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エンジン</a:t>
            </a:r>
            <a:endParaRPr 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BE0961-B405-4B0A-9D99-1C403959E342}"/>
              </a:ext>
            </a:extLst>
          </p:cNvPr>
          <p:cNvSpPr txBox="1"/>
          <p:nvPr/>
        </p:nvSpPr>
        <p:spPr>
          <a:xfrm>
            <a:off x="5364088" y="580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モーター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79258C-CB19-40C5-82ED-05080054EC85}"/>
              </a:ext>
            </a:extLst>
          </p:cNvPr>
          <p:cNvSpPr txBox="1"/>
          <p:nvPr/>
        </p:nvSpPr>
        <p:spPr>
          <a:xfrm>
            <a:off x="1403648" y="630932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同じ目的でも、異なる実装方法があり得る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4598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070821-46B1-4A56-B008-99D692FC2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.git</a:t>
            </a:r>
            <a:r>
              <a:rPr lang="ja-JP" altLang="en-US"/>
              <a:t>の中身</a:t>
            </a:r>
            <a:endParaRPr 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A149ADB-9D8D-4DD6-8D1F-3A6AEA6C3E72}"/>
              </a:ext>
            </a:extLst>
          </p:cNvPr>
          <p:cNvSpPr txBox="1"/>
          <p:nvPr/>
        </p:nvSpPr>
        <p:spPr>
          <a:xfrm>
            <a:off x="251520" y="4653136"/>
            <a:ext cx="7486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適当なリポジトリで</a:t>
            </a:r>
            <a:r>
              <a:rPr lang="en-US" altLang="ja-JP" sz="2800"/>
              <a:t>.git</a:t>
            </a:r>
            <a:r>
              <a:rPr lang="ja-JP" altLang="en-US" sz="2800"/>
              <a:t>の中身を表示してみる</a:t>
            </a:r>
            <a:endParaRPr lang="en-US" sz="28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D3A7C75-CC44-4666-9B6A-6C9761C3ACC6}"/>
              </a:ext>
            </a:extLst>
          </p:cNvPr>
          <p:cNvSpPr txBox="1"/>
          <p:nvPr/>
        </p:nvSpPr>
        <p:spPr>
          <a:xfrm>
            <a:off x="94728" y="5229200"/>
            <a:ext cx="90492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$ ls .git</a:t>
            </a:r>
          </a:p>
          <a:p>
            <a:r>
              <a:rPr lang="en-US" sz="1600">
                <a:latin typeface="Consolas" panose="020B0609020204030204" pitchFamily="49" charset="0"/>
              </a:rPr>
              <a:t>COMMIT_EDITMSG  HEAD  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branches/</a:t>
            </a:r>
            <a:r>
              <a:rPr lang="en-US" sz="1600">
                <a:latin typeface="Consolas" panose="020B0609020204030204" pitchFamily="49" charset="0"/>
              </a:rPr>
              <a:t>  description  index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logs/</a:t>
            </a:r>
            <a:r>
              <a:rPr lang="en-US" sz="1600">
                <a:latin typeface="Consolas" panose="020B0609020204030204" pitchFamily="49" charset="0"/>
              </a:rPr>
              <a:t>     packed-refs</a:t>
            </a:r>
          </a:p>
          <a:p>
            <a:r>
              <a:rPr lang="en-US" sz="1600">
                <a:latin typeface="Consolas" panose="020B0609020204030204" pitchFamily="49" charset="0"/>
              </a:rPr>
              <a:t>FETCH_HEAD      ORIG_HEAD  config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hooks/</a:t>
            </a:r>
            <a:r>
              <a:rPr lang="en-US" sz="1600">
                <a:latin typeface="Consolas" panose="020B0609020204030204" pitchFamily="49" charset="0"/>
              </a:rPr>
              <a:t>  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info/</a:t>
            </a: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objects/</a:t>
            </a: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refs/</a:t>
            </a:r>
          </a:p>
        </p:txBody>
      </p:sp>
      <p:pic>
        <p:nvPicPr>
          <p:cNvPr id="56" name="Picture 2" descr="フォルダのイラスト">
            <a:extLst>
              <a:ext uri="{FF2B5EF4-FFF2-40B4-BE49-F238E27FC236}">
                <a16:creationId xmlns:a16="http://schemas.microsoft.com/office/drawing/2014/main" id="{77C199B0-059F-466D-9EE5-8E866033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8" y="1708313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ファイルアイコン（ブランク）">
            <a:extLst>
              <a:ext uri="{FF2B5EF4-FFF2-40B4-BE49-F238E27FC236}">
                <a16:creationId xmlns:a16="http://schemas.microsoft.com/office/drawing/2014/main" id="{FC5906D3-FB8B-4134-910B-FA20A9AD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19" y="257240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ファイルアイコン（ブランク）">
            <a:extLst>
              <a:ext uri="{FF2B5EF4-FFF2-40B4-BE49-F238E27FC236}">
                <a16:creationId xmlns:a16="http://schemas.microsoft.com/office/drawing/2014/main" id="{2B1B386B-6B93-47B7-A287-F1D00D0A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47" y="257240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角丸四角形 18">
            <a:extLst>
              <a:ext uri="{FF2B5EF4-FFF2-40B4-BE49-F238E27FC236}">
                <a16:creationId xmlns:a16="http://schemas.microsoft.com/office/drawing/2014/main" id="{85CBEB63-65F5-42E9-93D7-406D77B5CDB8}"/>
              </a:ext>
            </a:extLst>
          </p:cNvPr>
          <p:cNvSpPr/>
          <p:nvPr/>
        </p:nvSpPr>
        <p:spPr>
          <a:xfrm>
            <a:off x="395536" y="1556792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4D449831-6C91-488B-B1CF-BCA552C399E9}"/>
              </a:ext>
            </a:extLst>
          </p:cNvPr>
          <p:cNvSpPr/>
          <p:nvPr/>
        </p:nvSpPr>
        <p:spPr>
          <a:xfrm>
            <a:off x="801108" y="2644417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31A46F3-934A-46F4-A08C-C3F19F642542}"/>
              </a:ext>
            </a:extLst>
          </p:cNvPr>
          <p:cNvSpPr txBox="1"/>
          <p:nvPr/>
        </p:nvSpPr>
        <p:spPr>
          <a:xfrm>
            <a:off x="536307" y="32791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CD6B844-5FEC-47BC-B54B-87DC0A5FC61B}"/>
              </a:ext>
            </a:extLst>
          </p:cNvPr>
          <p:cNvCxnSpPr>
            <a:stCxn id="56" idx="2"/>
            <a:endCxn id="60" idx="1"/>
          </p:cNvCxnSpPr>
          <p:nvPr/>
        </p:nvCxnSpPr>
        <p:spPr>
          <a:xfrm>
            <a:off x="1132781" y="2348284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フォルダのイラスト">
            <a:extLst>
              <a:ext uri="{FF2B5EF4-FFF2-40B4-BE49-F238E27FC236}">
                <a16:creationId xmlns:a16="http://schemas.microsoft.com/office/drawing/2014/main" id="{42BBAA53-DD62-4053-A58F-149EDF54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96" y="2572409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カギ線コネクタ 24">
            <a:extLst>
              <a:ext uri="{FF2B5EF4-FFF2-40B4-BE49-F238E27FC236}">
                <a16:creationId xmlns:a16="http://schemas.microsoft.com/office/drawing/2014/main" id="{A8C9170C-0A13-4F42-9B7B-983442406DF8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rot="16200000" flipH="1">
            <a:off x="1397686" y="2083379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25">
            <a:extLst>
              <a:ext uri="{FF2B5EF4-FFF2-40B4-BE49-F238E27FC236}">
                <a16:creationId xmlns:a16="http://schemas.microsoft.com/office/drawing/2014/main" id="{35D9EB7B-987B-402A-B65D-DD58F8637A3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1723798" y="1757266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26">
            <a:extLst>
              <a:ext uri="{FF2B5EF4-FFF2-40B4-BE49-F238E27FC236}">
                <a16:creationId xmlns:a16="http://schemas.microsoft.com/office/drawing/2014/main" id="{99444AB0-E985-4CD9-AE06-A999715CFFC4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rot="16200000" flipH="1">
            <a:off x="2047834" y="1433230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1D8691C-1B1B-443C-9216-E2C98F758C8A}"/>
              </a:ext>
            </a:extLst>
          </p:cNvPr>
          <p:cNvSpPr/>
          <p:nvPr/>
        </p:nvSpPr>
        <p:spPr>
          <a:xfrm rot="16200000">
            <a:off x="2677987" y="2157298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E84DDD0-25E9-4AC8-8C94-512DA21A071E}"/>
              </a:ext>
            </a:extLst>
          </p:cNvPr>
          <p:cNvSpPr txBox="1"/>
          <p:nvPr/>
        </p:nvSpPr>
        <p:spPr>
          <a:xfrm>
            <a:off x="1806084" y="34903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14F2E2A-35D7-46B9-9E14-8B5E6784B161}"/>
              </a:ext>
            </a:extLst>
          </p:cNvPr>
          <p:cNvSpPr txBox="1"/>
          <p:nvPr/>
        </p:nvSpPr>
        <p:spPr>
          <a:xfrm>
            <a:off x="778158" y="276557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0" name="Picture 2" descr="ファイルアイコン（ブランク）">
            <a:extLst>
              <a:ext uri="{FF2B5EF4-FFF2-40B4-BE49-F238E27FC236}">
                <a16:creationId xmlns:a16="http://schemas.microsoft.com/office/drawing/2014/main" id="{7A7C36CE-314F-41A3-9AFA-E03CD9E62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19" y="257572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カギ線コネクタ 31">
            <a:extLst>
              <a:ext uri="{FF2B5EF4-FFF2-40B4-BE49-F238E27FC236}">
                <a16:creationId xmlns:a16="http://schemas.microsoft.com/office/drawing/2014/main" id="{E05CA0C6-5160-4F2B-9DB7-AE9E991E8CAC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rot="16200000" flipH="1">
            <a:off x="2350977" y="1130087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70DFB4B-8000-4A53-A21F-DFD30453AEE1}"/>
              </a:ext>
            </a:extLst>
          </p:cNvPr>
          <p:cNvSpPr txBox="1"/>
          <p:nvPr/>
        </p:nvSpPr>
        <p:spPr>
          <a:xfrm>
            <a:off x="756491" y="1128175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0304F3D-E54E-4F44-BD76-29161806E498}"/>
              </a:ext>
            </a:extLst>
          </p:cNvPr>
          <p:cNvSpPr txBox="1"/>
          <p:nvPr/>
        </p:nvSpPr>
        <p:spPr>
          <a:xfrm>
            <a:off x="4644008" y="1916832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</a:t>
            </a:r>
            <a:r>
              <a:rPr lang="ja-JP" altLang="en-US" sz="2400"/>
              <a:t>が管理する情報は全て</a:t>
            </a:r>
            <a:endParaRPr lang="en-US" altLang="ja-JP" sz="2400"/>
          </a:p>
          <a:p>
            <a:r>
              <a:rPr lang="en-US" sz="2400"/>
              <a:t>.git</a:t>
            </a:r>
            <a:r>
              <a:rPr lang="ja-JP" altLang="en-US" sz="2400"/>
              <a:t>ディレクトリに入っている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709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40AF14-B9E8-4172-916F-4F90D77F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.git</a:t>
            </a:r>
            <a:r>
              <a:rPr lang="ja-JP" altLang="en-US"/>
              <a:t>の中身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AFF15F-FB21-47F0-9B5C-5F9B05DED9BD}"/>
              </a:ext>
            </a:extLst>
          </p:cNvPr>
          <p:cNvSpPr txBox="1"/>
          <p:nvPr/>
        </p:nvSpPr>
        <p:spPr>
          <a:xfrm>
            <a:off x="323528" y="1196752"/>
            <a:ext cx="856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.git</a:t>
            </a:r>
            <a:r>
              <a:rPr lang="ja-JP" altLang="en-US" sz="2800"/>
              <a:t>の中身のうち、本講義では以下について説明する</a:t>
            </a:r>
            <a:endParaRPr lang="en-US" sz="2800"/>
          </a:p>
        </p:txBody>
      </p:sp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F690A9C7-209D-4E4A-B659-BF1D7583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0831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C9B3A211-7924-418E-8986-0EC79690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563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4B43A68B-A6FD-4508-B693-4659D3A3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7646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762E9E57-8E71-464E-ACD2-FD63AFE6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9160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0B20F1-B568-4334-9846-F95FF54C671B}"/>
              </a:ext>
            </a:extLst>
          </p:cNvPr>
          <p:cNvSpPr txBox="1"/>
          <p:nvPr/>
        </p:nvSpPr>
        <p:spPr>
          <a:xfrm>
            <a:off x="1835696" y="28803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9DF51C-ED69-4844-A38D-A3B073AFE34D}"/>
              </a:ext>
            </a:extLst>
          </p:cNvPr>
          <p:cNvSpPr txBox="1"/>
          <p:nvPr/>
        </p:nvSpPr>
        <p:spPr>
          <a:xfrm>
            <a:off x="1835696" y="35283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index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136C5-E52D-4DFF-8D8F-C77A362A7F98}"/>
              </a:ext>
            </a:extLst>
          </p:cNvPr>
          <p:cNvSpPr txBox="1"/>
          <p:nvPr/>
        </p:nvSpPr>
        <p:spPr>
          <a:xfrm>
            <a:off x="1835696" y="42484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config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353F0-38CC-4C60-8108-91F2C9D0ED9C}"/>
              </a:ext>
            </a:extLst>
          </p:cNvPr>
          <p:cNvSpPr txBox="1"/>
          <p:nvPr/>
        </p:nvSpPr>
        <p:spPr>
          <a:xfrm>
            <a:off x="1979712" y="4946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refs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45599D-E765-4281-BD54-C173A9AA53CB}"/>
              </a:ext>
            </a:extLst>
          </p:cNvPr>
          <p:cNvSpPr txBox="1"/>
          <p:nvPr/>
        </p:nvSpPr>
        <p:spPr>
          <a:xfrm>
            <a:off x="1979712" y="5616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660C57-9976-4E78-8600-780E45E5E04F}"/>
              </a:ext>
            </a:extLst>
          </p:cNvPr>
          <p:cNvSpPr txBox="1"/>
          <p:nvPr/>
        </p:nvSpPr>
        <p:spPr>
          <a:xfrm>
            <a:off x="3203848" y="2915652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カレントブランチ</a:t>
            </a:r>
            <a:r>
              <a:rPr lang="en-US" altLang="ja-JP"/>
              <a:t>(HEAD)</a:t>
            </a:r>
            <a:r>
              <a:rPr lang="ja-JP" altLang="en-US"/>
              <a:t>の情報を保存するファイル</a:t>
            </a:r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923399-8437-4383-BE03-5383F612CC0F}"/>
              </a:ext>
            </a:extLst>
          </p:cNvPr>
          <p:cNvSpPr txBox="1"/>
          <p:nvPr/>
        </p:nvSpPr>
        <p:spPr>
          <a:xfrm>
            <a:off x="3203848" y="35010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インデックスの情報を保存するファイル</a:t>
            </a:r>
            <a:endParaRPr 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FC4ED-E4EB-47A3-BDA3-8214EC0771F9}"/>
              </a:ext>
            </a:extLst>
          </p:cNvPr>
          <p:cNvSpPr txBox="1"/>
          <p:nvPr/>
        </p:nvSpPr>
        <p:spPr>
          <a:xfrm>
            <a:off x="3203848" y="422108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リモートや上流ブランチ等の情報を保存するファイル</a:t>
            </a:r>
            <a:endParaRPr 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EEE5F-18DB-4723-8E85-72EAE1CC92BC}"/>
              </a:ext>
            </a:extLst>
          </p:cNvPr>
          <p:cNvSpPr txBox="1"/>
          <p:nvPr/>
        </p:nvSpPr>
        <p:spPr>
          <a:xfrm>
            <a:off x="3203848" y="494116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ブランチの情報を保存するディレクトリ</a:t>
            </a:r>
            <a:endParaRPr 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D3E7DC-F306-4694-81DD-95DD93D1BB6B}"/>
              </a:ext>
            </a:extLst>
          </p:cNvPr>
          <p:cNvSpPr txBox="1"/>
          <p:nvPr/>
        </p:nvSpPr>
        <p:spPr>
          <a:xfrm>
            <a:off x="3203848" y="558924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コミットなどのオブジェクトを保存するディレクトリ</a:t>
            </a:r>
            <a:endParaRPr lang="en-US"/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BD802120-D869-4DEF-A8A2-7F0A408C5D95}"/>
              </a:ext>
            </a:extLst>
          </p:cNvPr>
          <p:cNvSpPr/>
          <p:nvPr/>
        </p:nvSpPr>
        <p:spPr>
          <a:xfrm>
            <a:off x="589952" y="206084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56AF1F-FC87-47DC-ABAE-D9C6EEE7FE22}"/>
              </a:ext>
            </a:extLst>
          </p:cNvPr>
          <p:cNvSpPr txBox="1"/>
          <p:nvPr/>
        </p:nvSpPr>
        <p:spPr>
          <a:xfrm>
            <a:off x="611560" y="213285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60B2D4A1-5ED1-4C65-BD02-C30D418FB758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rot="16200000" flipH="1">
            <a:off x="906141" y="2575571"/>
            <a:ext cx="516158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FE28A3B-3E3C-41C1-9D20-D7C0E5476B03}"/>
              </a:ext>
            </a:extLst>
          </p:cNvPr>
          <p:cNvCxnSpPr>
            <a:stCxn id="19" idx="3"/>
            <a:endCxn id="5" idx="1"/>
          </p:cNvCxnSpPr>
          <p:nvPr/>
        </p:nvCxnSpPr>
        <p:spPr>
          <a:xfrm rot="16200000" flipH="1">
            <a:off x="582105" y="2899607"/>
            <a:ext cx="1164230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FAEF156-58C2-42DD-9A60-41E5EE938E0E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rot="16200000" flipH="1">
            <a:off x="222065" y="3259647"/>
            <a:ext cx="1884310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35494BA-E2A6-41EF-8CB9-B8AEDB31DBCF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rot="16200000" flipH="1">
            <a:off x="-112513" y="3594225"/>
            <a:ext cx="2553467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ォルダのイラスト">
            <a:extLst>
              <a:ext uri="{FF2B5EF4-FFF2-40B4-BE49-F238E27FC236}">
                <a16:creationId xmlns:a16="http://schemas.microsoft.com/office/drawing/2014/main" id="{5B6E5ACD-9A3C-428B-87F0-E5ED3AEC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17232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2F8CEA2-E896-453C-BF1E-496735FF4B43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rot="10800000">
            <a:off x="924792" y="2556921"/>
            <a:ext cx="478856" cy="320153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0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B29EA2-39DA-4298-9FD6-E7A326537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</a:t>
            </a:r>
            <a:r>
              <a:rPr lang="ja-JP" altLang="en-US"/>
              <a:t>のオブジェクト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59F451-9EAD-4075-869C-112E4BD4C54E}"/>
              </a:ext>
            </a:extLst>
          </p:cNvPr>
          <p:cNvSpPr txBox="1"/>
          <p:nvPr/>
        </p:nvSpPr>
        <p:spPr>
          <a:xfrm>
            <a:off x="104928" y="1196752"/>
            <a:ext cx="8512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.git/objects</a:t>
            </a:r>
            <a:r>
              <a:rPr lang="ja-JP" altLang="en-US" sz="2400"/>
              <a:t>には</a:t>
            </a:r>
            <a:r>
              <a:rPr lang="en-US" altLang="ja-JP" sz="2400"/>
              <a:t>Git</a:t>
            </a:r>
            <a:r>
              <a:rPr lang="ja-JP" altLang="en-US" sz="2400"/>
              <a:t>が管理するオブジェクトが格納されている</a:t>
            </a:r>
            <a:endParaRPr lang="en-US" altLang="ja-JP" sz="2400"/>
          </a:p>
          <a:p>
            <a:r>
              <a:rPr lang="en-US" altLang="ja-JP" sz="2400"/>
              <a:t>Git</a:t>
            </a:r>
            <a:r>
              <a:rPr lang="ja-JP" altLang="en-US" sz="2400"/>
              <a:t>のオブジェクトは以下の四種類</a:t>
            </a:r>
            <a:endParaRPr lang="en-US" sz="24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B6AB4C-DC2B-47E2-B0DF-874F3704661D}"/>
              </a:ext>
            </a:extLst>
          </p:cNvPr>
          <p:cNvSpPr/>
          <p:nvPr/>
        </p:nvSpPr>
        <p:spPr>
          <a:xfrm>
            <a:off x="596459" y="2924944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" name="Picture 12" descr="ファイルアイコン（圧縮）">
            <a:extLst>
              <a:ext uri="{FF2B5EF4-FFF2-40B4-BE49-F238E27FC236}">
                <a16:creationId xmlns:a16="http://schemas.microsoft.com/office/drawing/2014/main" id="{03B83C76-15AB-4073-B571-6484E284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5" y="3645024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付箋のイラスト「黄緑」">
            <a:extLst>
              <a:ext uri="{FF2B5EF4-FFF2-40B4-BE49-F238E27FC236}">
                <a16:creationId xmlns:a16="http://schemas.microsoft.com/office/drawing/2014/main" id="{F7D62FB8-F9F8-446A-9123-D584B352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5" y="3212976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木のイラスト（横から）">
            <a:extLst>
              <a:ext uri="{FF2B5EF4-FFF2-40B4-BE49-F238E27FC236}">
                <a16:creationId xmlns:a16="http://schemas.microsoft.com/office/drawing/2014/main" id="{ECCB8F02-FC4D-4F66-B391-C86B26BA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67" y="2708920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ファイルアイコン（ブランク）">
            <a:extLst>
              <a:ext uri="{FF2B5EF4-FFF2-40B4-BE49-F238E27FC236}">
                <a16:creationId xmlns:a16="http://schemas.microsoft.com/office/drawing/2014/main" id="{F89134F3-E4CE-454E-AC5D-F01855C7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5" y="2708920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7654D5-D235-4289-A081-5DCBBC926CDF}"/>
              </a:ext>
            </a:extLst>
          </p:cNvPr>
          <p:cNvSpPr txBox="1"/>
          <p:nvPr/>
        </p:nvSpPr>
        <p:spPr>
          <a:xfrm>
            <a:off x="164411" y="220486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blob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AEC9467-AE56-4750-A602-3C72BEF630F9}"/>
              </a:ext>
            </a:extLst>
          </p:cNvPr>
          <p:cNvSpPr/>
          <p:nvPr/>
        </p:nvSpPr>
        <p:spPr>
          <a:xfrm>
            <a:off x="2684691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14" descr="ファイルアイコン（ブランク）">
            <a:extLst>
              <a:ext uri="{FF2B5EF4-FFF2-40B4-BE49-F238E27FC236}">
                <a16:creationId xmlns:a16="http://schemas.microsoft.com/office/drawing/2014/main" id="{FCD6A879-354E-4443-94BF-E756B1B3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3185224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木のイラスト（横から）">
            <a:extLst>
              <a:ext uri="{FF2B5EF4-FFF2-40B4-BE49-F238E27FC236}">
                <a16:creationId xmlns:a16="http://schemas.microsoft.com/office/drawing/2014/main" id="{8B16CD40-A39A-452D-A6D9-DD7AA566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3573016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195DF0B-6C9E-4D94-B474-739764F92E01}"/>
              </a:ext>
            </a:extLst>
          </p:cNvPr>
          <p:cNvSpPr/>
          <p:nvPr/>
        </p:nvSpPr>
        <p:spPr>
          <a:xfrm>
            <a:off x="4772923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A052966-B20E-4933-B93A-9B012350061B}"/>
              </a:ext>
            </a:extLst>
          </p:cNvPr>
          <p:cNvSpPr/>
          <p:nvPr/>
        </p:nvSpPr>
        <p:spPr>
          <a:xfrm>
            <a:off x="4556899" y="278092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6" descr="四角い付箋のイラスト「淡黄色」">
            <a:extLst>
              <a:ext uri="{FF2B5EF4-FFF2-40B4-BE49-F238E27FC236}">
                <a16:creationId xmlns:a16="http://schemas.microsoft.com/office/drawing/2014/main" id="{D9D8B37F-C616-4484-9023-4C2C4485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81" y="3933056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DB4B267D-983C-4DDE-BD6E-72024BA3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36" y="306896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DD93071A-81FC-4D53-98B4-16092D2BC909}"/>
              </a:ext>
            </a:extLst>
          </p:cNvPr>
          <p:cNvSpPr/>
          <p:nvPr/>
        </p:nvSpPr>
        <p:spPr>
          <a:xfrm>
            <a:off x="5060954" y="357301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5F6363-02E6-4E13-9E3C-339EF4EF54DF}"/>
              </a:ext>
            </a:extLst>
          </p:cNvPr>
          <p:cNvSpPr txBox="1"/>
          <p:nvPr/>
        </p:nvSpPr>
        <p:spPr>
          <a:xfrm>
            <a:off x="2324651" y="2204864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tree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8340C1-90D8-42E9-83A7-22BD83FCFDCD}"/>
              </a:ext>
            </a:extLst>
          </p:cNvPr>
          <p:cNvSpPr txBox="1"/>
          <p:nvPr/>
        </p:nvSpPr>
        <p:spPr>
          <a:xfrm>
            <a:off x="4340875" y="22048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6844798-92F4-4FD0-BDFD-C76256BB9B9F}"/>
              </a:ext>
            </a:extLst>
          </p:cNvPr>
          <p:cNvSpPr/>
          <p:nvPr/>
        </p:nvSpPr>
        <p:spPr>
          <a:xfrm>
            <a:off x="7293203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Picture 16" descr="四角い付箋のイラスト「淡黄色」">
            <a:extLst>
              <a:ext uri="{FF2B5EF4-FFF2-40B4-BE49-F238E27FC236}">
                <a16:creationId xmlns:a16="http://schemas.microsoft.com/office/drawing/2014/main" id="{0ACE90DB-4065-4D01-BF5C-30812B84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02" y="364502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54F8F0C3-C36E-4052-8BBF-E7B9F9524635}"/>
              </a:ext>
            </a:extLst>
          </p:cNvPr>
          <p:cNvSpPr/>
          <p:nvPr/>
        </p:nvSpPr>
        <p:spPr>
          <a:xfrm>
            <a:off x="7437219" y="328498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4" name="Picture 8" descr="木のイラスト（横から）">
            <a:extLst>
              <a:ext uri="{FF2B5EF4-FFF2-40B4-BE49-F238E27FC236}">
                <a16:creationId xmlns:a16="http://schemas.microsoft.com/office/drawing/2014/main" id="{8B25303E-D585-430B-956D-1E96AE833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400506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38F467-AD63-48AF-BC44-D4C689862E5F}"/>
              </a:ext>
            </a:extLst>
          </p:cNvPr>
          <p:cNvSpPr txBox="1"/>
          <p:nvPr/>
        </p:nvSpPr>
        <p:spPr>
          <a:xfrm>
            <a:off x="7005171" y="2204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タグ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30CFB45-EF1D-4545-B311-58EF959F78DB}"/>
              </a:ext>
            </a:extLst>
          </p:cNvPr>
          <p:cNvGrpSpPr/>
          <p:nvPr/>
        </p:nvGrpSpPr>
        <p:grpSpPr>
          <a:xfrm>
            <a:off x="7077179" y="2852936"/>
            <a:ext cx="555822" cy="288032"/>
            <a:chOff x="3851920" y="1988840"/>
            <a:chExt cx="972688" cy="504056"/>
          </a:xfrm>
        </p:grpSpPr>
        <p:sp>
          <p:nvSpPr>
            <p:cNvPr id="27" name="フローチャート: 他ページ結合子 26">
              <a:extLst>
                <a:ext uri="{FF2B5EF4-FFF2-40B4-BE49-F238E27FC236}">
                  <a16:creationId xmlns:a16="http://schemas.microsoft.com/office/drawing/2014/main" id="{432BD234-1927-4236-8ADF-3B8691A91640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2B46B76-BA9D-4C1C-B607-2E796B792920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C41EB75-DC57-4F0B-B9AD-C26AB8E97571}"/>
              </a:ext>
            </a:extLst>
          </p:cNvPr>
          <p:cNvSpPr txBox="1"/>
          <p:nvPr/>
        </p:nvSpPr>
        <p:spPr>
          <a:xfrm>
            <a:off x="179512" y="4509120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11893"/>
                </a:solidFill>
              </a:rPr>
              <a:t>blob</a:t>
            </a:r>
            <a:r>
              <a:rPr lang="ja-JP" altLang="en-US">
                <a:solidFill>
                  <a:srgbClr val="011893"/>
                </a:solidFill>
              </a:rPr>
              <a:t>オブジェクト：</a:t>
            </a:r>
            <a:r>
              <a:rPr lang="ja-JP" altLang="en-US"/>
              <a:t>ファイルを圧縮したもの。「ファイル」に相当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11893"/>
                </a:solidFill>
              </a:rPr>
              <a:t>tree</a:t>
            </a:r>
            <a:r>
              <a:rPr lang="ja-JP" altLang="en-US">
                <a:solidFill>
                  <a:srgbClr val="011893"/>
                </a:solidFill>
              </a:rPr>
              <a:t>オブジェクト：</a:t>
            </a:r>
            <a:r>
              <a:rPr lang="en-US" altLang="ja-JP"/>
              <a:t>blob</a:t>
            </a:r>
            <a:r>
              <a:rPr lang="ja-JP" altLang="en-US"/>
              <a:t>や</a:t>
            </a:r>
            <a:r>
              <a:rPr lang="en-US" altLang="ja-JP"/>
              <a:t>tree</a:t>
            </a:r>
            <a:r>
              <a:rPr lang="ja-JP" altLang="en-US"/>
              <a:t>オブジェクトを管理する。「ディレクトリ」に相当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011893"/>
                </a:solidFill>
              </a:rPr>
              <a:t>コミットオブジェクト：</a:t>
            </a:r>
            <a:r>
              <a:rPr lang="en-US" altLang="ja-JP"/>
              <a:t>tree</a:t>
            </a:r>
            <a:r>
              <a:rPr lang="ja-JP" altLang="en-US"/>
              <a:t>オブジェクトを包んだもの。コミットのスナップショットに対応する</a:t>
            </a:r>
            <a:r>
              <a:rPr lang="en-US" altLang="ja-JP"/>
              <a:t>tree</a:t>
            </a:r>
            <a:r>
              <a:rPr lang="ja-JP" altLang="en-US"/>
              <a:t>オブジェクトに、親コミットやコミットメッセージなどを付加する。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011893"/>
                </a:solidFill>
              </a:rPr>
              <a:t>タグオブジェクト：</a:t>
            </a:r>
            <a:r>
              <a:rPr lang="ja-JP" altLang="en-US"/>
              <a:t>他の</a:t>
            </a:r>
            <a:r>
              <a:rPr lang="en-US" altLang="ja-JP"/>
              <a:t>Git</a:t>
            </a:r>
            <a:r>
              <a:rPr lang="ja-JP" altLang="en-US"/>
              <a:t>オブジェクト</a:t>
            </a:r>
            <a:r>
              <a:rPr lang="en-US" altLang="ja-JP"/>
              <a:t>(</a:t>
            </a:r>
            <a:r>
              <a:rPr lang="ja-JP" altLang="en-US"/>
              <a:t>多くはコミットオブジェクト</a:t>
            </a:r>
            <a:r>
              <a:rPr lang="en-US" altLang="ja-JP"/>
              <a:t>)</a:t>
            </a:r>
            <a:r>
              <a:rPr lang="ja-JP" altLang="en-US"/>
              <a:t>を包んでタグ付与者やタグメッセージをつけたもの。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5CF91B-06CF-40DE-B243-5FFFE393D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58BA30-B9F2-438E-A263-A49CB9F6C55B}"/>
              </a:ext>
            </a:extLst>
          </p:cNvPr>
          <p:cNvSpPr txBox="1"/>
          <p:nvPr/>
        </p:nvSpPr>
        <p:spPr>
          <a:xfrm>
            <a:off x="251520" y="1412776"/>
            <a:ext cx="8334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Blob (Binary Large Object)</a:t>
            </a:r>
            <a:r>
              <a:rPr lang="ja-JP" altLang="en-US" sz="2000"/>
              <a:t>は、ファイルを保存するためのオブジェクト</a:t>
            </a:r>
            <a:endParaRPr lang="en-US" altLang="ja-JP" sz="2000"/>
          </a:p>
          <a:p>
            <a:r>
              <a:rPr lang="ja-JP" altLang="en-US" sz="2000"/>
              <a:t>「</a:t>
            </a:r>
            <a:r>
              <a:rPr lang="en-US" altLang="ja-JP" sz="2000"/>
              <a:t>blob</a:t>
            </a:r>
            <a:r>
              <a:rPr lang="ja-JP" altLang="en-US" sz="2000"/>
              <a:t>」というテキストと、ファイルサイズをヘッダとして付与して</a:t>
            </a:r>
            <a:endParaRPr lang="en-US" altLang="ja-JP" sz="2000"/>
          </a:p>
          <a:p>
            <a:r>
              <a:rPr lang="ja-JP" altLang="en-US" sz="2000"/>
              <a:t>ファイルを</a:t>
            </a:r>
            <a:r>
              <a:rPr lang="en-US" altLang="ja-JP" sz="2000"/>
              <a:t>zlib</a:t>
            </a:r>
            <a:r>
              <a:rPr lang="ja-JP" altLang="en-US" sz="2000"/>
              <a:t>で圧縮したもの</a:t>
            </a:r>
            <a:endParaRPr lang="en-US" sz="20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3105E8-E946-4184-8E3F-C29801FE1F46}"/>
              </a:ext>
            </a:extLst>
          </p:cNvPr>
          <p:cNvSpPr/>
          <p:nvPr/>
        </p:nvSpPr>
        <p:spPr>
          <a:xfrm>
            <a:off x="7092280" y="3645024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" name="Picture 12" descr="ファイルアイコン（圧縮）">
            <a:extLst>
              <a:ext uri="{FF2B5EF4-FFF2-40B4-BE49-F238E27FC236}">
                <a16:creationId xmlns:a16="http://schemas.microsoft.com/office/drawing/2014/main" id="{BF34CC18-A512-469B-B688-186D6687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65104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付箋のイラスト「黄緑」">
            <a:extLst>
              <a:ext uri="{FF2B5EF4-FFF2-40B4-BE49-F238E27FC236}">
                <a16:creationId xmlns:a16="http://schemas.microsoft.com/office/drawing/2014/main" id="{A0441BA9-6629-4A4F-BB1F-5F9CE477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33056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ファイルアイコン（ブランク）">
            <a:extLst>
              <a:ext uri="{FF2B5EF4-FFF2-40B4-BE49-F238E27FC236}">
                <a16:creationId xmlns:a16="http://schemas.microsoft.com/office/drawing/2014/main" id="{456F9175-DD10-4551-BB63-92638278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CAB8DE-9D33-42FB-924E-EC0CA5EB2122}"/>
              </a:ext>
            </a:extLst>
          </p:cNvPr>
          <p:cNvSpPr txBox="1"/>
          <p:nvPr/>
        </p:nvSpPr>
        <p:spPr>
          <a:xfrm>
            <a:off x="6876256" y="2924944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44B7D5-0736-48F5-91F5-608C46F7B9DF}"/>
              </a:ext>
            </a:extLst>
          </p:cNvPr>
          <p:cNvSpPr txBox="1"/>
          <p:nvPr/>
        </p:nvSpPr>
        <p:spPr>
          <a:xfrm>
            <a:off x="2915816" y="422108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DAB9B9-655A-470A-8E8A-0B8D7A20E2A0}"/>
              </a:ext>
            </a:extLst>
          </p:cNvPr>
          <p:cNvSpPr txBox="1"/>
          <p:nvPr/>
        </p:nvSpPr>
        <p:spPr>
          <a:xfrm>
            <a:off x="2339752" y="33569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85FEAF-87FE-4CDC-B3D6-47C5A45A2047}"/>
              </a:ext>
            </a:extLst>
          </p:cNvPr>
          <p:cNvSpPr/>
          <p:nvPr/>
        </p:nvSpPr>
        <p:spPr>
          <a:xfrm>
            <a:off x="2843808" y="4149080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3" name="Picture 14" descr="ファイルアイコン（ブランク）">
            <a:extLst>
              <a:ext uri="{FF2B5EF4-FFF2-40B4-BE49-F238E27FC236}">
                <a16:creationId xmlns:a16="http://schemas.microsoft.com/office/drawing/2014/main" id="{5926EB4B-61B0-4469-A4B1-9580171B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付箋のイラスト「黄緑」">
            <a:extLst>
              <a:ext uri="{FF2B5EF4-FFF2-40B4-BE49-F238E27FC236}">
                <a16:creationId xmlns:a16="http://schemas.microsoft.com/office/drawing/2014/main" id="{F2E89299-0819-42E5-A0E7-205B103F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23AE7CA-686A-4718-952E-0D40545E5A62}"/>
              </a:ext>
            </a:extLst>
          </p:cNvPr>
          <p:cNvSpPr/>
          <p:nvPr/>
        </p:nvSpPr>
        <p:spPr>
          <a:xfrm>
            <a:off x="755576" y="4149080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E51F36-2B95-4C68-BAEB-0C45EE92ED30}"/>
              </a:ext>
            </a:extLst>
          </p:cNvPr>
          <p:cNvSpPr txBox="1"/>
          <p:nvPr/>
        </p:nvSpPr>
        <p:spPr>
          <a:xfrm>
            <a:off x="899592" y="42210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B7E08B-BC42-4233-B0DE-A546D351C7A3}"/>
              </a:ext>
            </a:extLst>
          </p:cNvPr>
          <p:cNvSpPr txBox="1"/>
          <p:nvPr/>
        </p:nvSpPr>
        <p:spPr>
          <a:xfrm>
            <a:off x="2195736" y="386104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8" name="Picture 2" descr="データの圧縮のイラスト">
            <a:extLst>
              <a:ext uri="{FF2B5EF4-FFF2-40B4-BE49-F238E27FC236}">
                <a16:creationId xmlns:a16="http://schemas.microsoft.com/office/drawing/2014/main" id="{3A32F4F3-BDD0-4783-9B8D-2FF0E406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89040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A8FBFFFC-F71C-44E6-92EB-915BC20F99B6}"/>
              </a:ext>
            </a:extLst>
          </p:cNvPr>
          <p:cNvSpPr/>
          <p:nvPr/>
        </p:nvSpPr>
        <p:spPr>
          <a:xfrm>
            <a:off x="4572000" y="40050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1ECF15-C4C1-4BA1-A9A1-3BA957EA2E18}"/>
              </a:ext>
            </a:extLst>
          </p:cNvPr>
          <p:cNvSpPr txBox="1"/>
          <p:nvPr/>
        </p:nvSpPr>
        <p:spPr>
          <a:xfrm>
            <a:off x="4932040" y="328498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1AA76A-2F8D-43AB-B2A6-7C78F3E8D837}"/>
              </a:ext>
            </a:extLst>
          </p:cNvPr>
          <p:cNvSpPr/>
          <p:nvPr/>
        </p:nvSpPr>
        <p:spPr>
          <a:xfrm>
            <a:off x="6228184" y="40050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</p:spTree>
    <p:extLst>
      <p:ext uri="{BB962C8B-B14F-4D97-AF65-F5344CB8AC3E}">
        <p14:creationId xmlns:p14="http://schemas.microsoft.com/office/powerpoint/2010/main" val="316543808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8281</TotalTime>
  <Words>710</Words>
  <Application>Microsoft Office PowerPoint</Application>
  <PresentationFormat>画面に合わせる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1372</cp:revision>
  <dcterms:created xsi:type="dcterms:W3CDTF">2019-01-02T05:23:01Z</dcterms:created>
  <dcterms:modified xsi:type="dcterms:W3CDTF">2021-10-05T15:14:08Z</dcterms:modified>
</cp:coreProperties>
</file>