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4"/>
  </p:notesMasterIdLst>
  <p:sldIdLst>
    <p:sldId id="256" r:id="rId2"/>
    <p:sldId id="297" r:id="rId3"/>
    <p:sldId id="424" r:id="rId4"/>
    <p:sldId id="425" r:id="rId5"/>
    <p:sldId id="432" r:id="rId6"/>
    <p:sldId id="429" r:id="rId7"/>
    <p:sldId id="428" r:id="rId8"/>
    <p:sldId id="431" r:id="rId9"/>
    <p:sldId id="433" r:id="rId10"/>
    <p:sldId id="434" r:id="rId11"/>
    <p:sldId id="404" r:id="rId12"/>
    <p:sldId id="435" r:id="rId13"/>
    <p:sldId id="406" r:id="rId14"/>
    <p:sldId id="407" r:id="rId15"/>
    <p:sldId id="409" r:id="rId16"/>
    <p:sldId id="410" r:id="rId17"/>
    <p:sldId id="411" r:id="rId18"/>
    <p:sldId id="436" r:id="rId19"/>
    <p:sldId id="437" r:id="rId20"/>
    <p:sldId id="413" r:id="rId21"/>
    <p:sldId id="414" r:id="rId22"/>
    <p:sldId id="415" r:id="rId23"/>
    <p:sldId id="416" r:id="rId24"/>
    <p:sldId id="427" r:id="rId25"/>
    <p:sldId id="430" r:id="rId26"/>
    <p:sldId id="417" r:id="rId27"/>
    <p:sldId id="418" r:id="rId28"/>
    <p:sldId id="419" r:id="rId29"/>
    <p:sldId id="420" r:id="rId30"/>
    <p:sldId id="421" r:id="rId31"/>
    <p:sldId id="422" r:id="rId32"/>
    <p:sldId id="423" r:id="rId3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660"/>
  </p:normalViewPr>
  <p:slideViewPr>
    <p:cSldViewPr>
      <p:cViewPr varScale="1">
        <p:scale>
          <a:sx n="122" d="100"/>
          <a:sy n="122" d="100"/>
        </p:scale>
        <p:origin x="151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2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21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32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GitHub</a:t>
            </a:r>
            <a:r>
              <a:rPr lang="ja-JP" altLang="en-US" sz="4000" dirty="0">
                <a:solidFill>
                  <a:srgbClr val="011893"/>
                </a:solidFill>
              </a:rPr>
              <a:t>の</a:t>
            </a:r>
            <a:r>
              <a:rPr lang="ja-JP" altLang="en-US" sz="4000">
                <a:solidFill>
                  <a:srgbClr val="011893"/>
                </a:solidFill>
              </a:rPr>
              <a:t>操作</a:t>
            </a:r>
            <a:r>
              <a:rPr lang="en-US" altLang="ja-JP" sz="4000">
                <a:solidFill>
                  <a:srgbClr val="011893"/>
                </a:solidFill>
              </a:rPr>
              <a:t>(</a:t>
            </a:r>
            <a:r>
              <a:rPr lang="ja-JP" altLang="en-US" sz="4000">
                <a:solidFill>
                  <a:srgbClr val="011893"/>
                </a:solidFill>
              </a:rPr>
              <a:t>応用編</a:t>
            </a:r>
            <a:r>
              <a:rPr lang="en-US" altLang="ja-JP" sz="4000">
                <a:solidFill>
                  <a:srgbClr val="011893"/>
                </a:solidFill>
              </a:rPr>
              <a:t>)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34DC477-A699-C523-2ED3-7B5F9268C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1 - Step 1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826F02D-21D4-47CC-F876-8897366C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5" y="1916832"/>
            <a:ext cx="3744416" cy="3107909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D2FFC8E-31C0-5094-75A8-69E43C5FADD2}"/>
              </a:ext>
            </a:extLst>
          </p:cNvPr>
          <p:cNvSpPr/>
          <p:nvPr/>
        </p:nvSpPr>
        <p:spPr>
          <a:xfrm>
            <a:off x="419297" y="4797152"/>
            <a:ext cx="504056" cy="144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B31E4F-CF47-4F17-4499-3F2CC244A836}"/>
              </a:ext>
            </a:extLst>
          </p:cNvPr>
          <p:cNvSpPr txBox="1"/>
          <p:nvPr/>
        </p:nvSpPr>
        <p:spPr>
          <a:xfrm>
            <a:off x="-12751" y="5157192"/>
            <a:ext cx="4172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こんな画面になるので「</a:t>
            </a:r>
            <a:r>
              <a:rPr lang="en-US" altLang="ja-JP" dirty="0"/>
              <a:t>Create Fork</a:t>
            </a:r>
            <a:r>
              <a:rPr lang="ja-JP" altLang="en-US" dirty="0"/>
              <a:t>」</a:t>
            </a:r>
            <a:endParaRPr lang="en-US" altLang="ja-JP" dirty="0"/>
          </a:p>
          <a:p>
            <a:r>
              <a:rPr lang="ja-JP" altLang="en-US" dirty="0"/>
              <a:t>ボタンを押す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2DEF993-38E3-77CB-B70A-306AD447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988840"/>
            <a:ext cx="4187752" cy="368793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D9D2B9-9E1D-9638-576D-1F86E53D63A2}"/>
              </a:ext>
            </a:extLst>
          </p:cNvPr>
          <p:cNvSpPr txBox="1"/>
          <p:nvPr/>
        </p:nvSpPr>
        <p:spPr>
          <a:xfrm>
            <a:off x="4644008" y="1124744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自分のアカウントのリポジトリが</a:t>
            </a:r>
            <a:endParaRPr lang="en-US" altLang="ja-JP" dirty="0"/>
          </a:p>
          <a:p>
            <a:r>
              <a:rPr kumimoji="1" lang="ja-JP" altLang="en-US" dirty="0"/>
              <a:t>コピーされる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2641B4E-2871-3DB0-20FD-60B28A33CD45}"/>
              </a:ext>
            </a:extLst>
          </p:cNvPr>
          <p:cNvSpPr/>
          <p:nvPr/>
        </p:nvSpPr>
        <p:spPr>
          <a:xfrm>
            <a:off x="3995936" y="3501008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748CA39-7D9D-4551-4470-F1CD9FED001F}"/>
              </a:ext>
            </a:extLst>
          </p:cNvPr>
          <p:cNvSpPr/>
          <p:nvPr/>
        </p:nvSpPr>
        <p:spPr>
          <a:xfrm>
            <a:off x="4644008" y="2276872"/>
            <a:ext cx="864096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214C9CDB-84AE-8062-C3D0-8FCDF5698089}"/>
              </a:ext>
            </a:extLst>
          </p:cNvPr>
          <p:cNvCxnSpPr>
            <a:stCxn id="9" idx="1"/>
            <a:endCxn id="11" idx="1"/>
          </p:cNvCxnSpPr>
          <p:nvPr/>
        </p:nvCxnSpPr>
        <p:spPr>
          <a:xfrm rot="10800000" flipV="1">
            <a:off x="4644008" y="1447910"/>
            <a:ext cx="12700" cy="93697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3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3448F-A855-4158-9540-663E3B8AF3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1 - Step 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156FCE-5CDF-4D18-BB50-30D49482D9E1}"/>
              </a:ext>
            </a:extLst>
          </p:cNvPr>
          <p:cNvSpPr txBox="1"/>
          <p:nvPr/>
        </p:nvSpPr>
        <p:spPr>
          <a:xfrm>
            <a:off x="251520" y="980728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Pages</a:t>
            </a:r>
            <a:r>
              <a:rPr kumimoji="1" lang="ja-JP" altLang="en-US" sz="2800"/>
              <a:t>の設定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AB1E34-47E2-420C-98E5-7CFD04BB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92896"/>
            <a:ext cx="7560840" cy="202887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A938504-F626-480B-A7F9-FA2CCE841EAB}"/>
              </a:ext>
            </a:extLst>
          </p:cNvPr>
          <p:cNvSpPr/>
          <p:nvPr/>
        </p:nvSpPr>
        <p:spPr>
          <a:xfrm>
            <a:off x="5868144" y="3501008"/>
            <a:ext cx="86409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641D98-35D1-40F1-B40A-72FFA187BAEE}"/>
              </a:ext>
            </a:extLst>
          </p:cNvPr>
          <p:cNvSpPr txBox="1"/>
          <p:nvPr/>
        </p:nvSpPr>
        <p:spPr>
          <a:xfrm>
            <a:off x="395536" y="1700808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Fork</a:t>
            </a:r>
            <a:r>
              <a:rPr kumimoji="1" lang="ja-JP" altLang="en-US"/>
              <a:t>されたリポジトリ</a:t>
            </a:r>
            <a:r>
              <a:rPr kumimoji="1" lang="en-US" altLang="ja-JP"/>
              <a:t>(</a:t>
            </a:r>
            <a:r>
              <a:rPr kumimoji="1" lang="ja-JP" altLang="en-US"/>
              <a:t>自分のアカウントに表示されたもの</a:t>
            </a:r>
            <a:r>
              <a:rPr kumimoji="1" lang="en-US" altLang="ja-JP"/>
              <a:t>)</a:t>
            </a:r>
            <a:r>
              <a:rPr kumimoji="1" lang="ja-JP" altLang="en-US"/>
              <a:t>の</a:t>
            </a:r>
            <a:r>
              <a:rPr kumimoji="1" lang="en-US" altLang="ja-JP"/>
              <a:t>Settings</a:t>
            </a:r>
            <a:r>
              <a:rPr kumimoji="1" lang="ja-JP" altLang="en-US"/>
              <a:t>を押す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18BD49BD-761E-4FC6-BA7A-F670B3044C2B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>
            <a:off x="6174179" y="2618909"/>
            <a:ext cx="1620180" cy="504058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43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3F0A52-B5B6-4CDF-CDB9-104A3300EE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1 - Step 2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888E191-DEE7-11A1-1952-64B93477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6690940" cy="4991533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19CCDB9-7E3F-4D45-9632-EAB505F3D5ED}"/>
              </a:ext>
            </a:extLst>
          </p:cNvPr>
          <p:cNvSpPr/>
          <p:nvPr/>
        </p:nvSpPr>
        <p:spPr>
          <a:xfrm>
            <a:off x="827584" y="6093296"/>
            <a:ext cx="194421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9731700-EC86-D5ED-926D-01B175817E0E}"/>
              </a:ext>
            </a:extLst>
          </p:cNvPr>
          <p:cNvSpPr/>
          <p:nvPr/>
        </p:nvSpPr>
        <p:spPr>
          <a:xfrm>
            <a:off x="432048" y="566124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D37EEC-D786-4DC5-22B1-79F3791CDDD8}"/>
              </a:ext>
            </a:extLst>
          </p:cNvPr>
          <p:cNvSpPr/>
          <p:nvPr/>
        </p:nvSpPr>
        <p:spPr>
          <a:xfrm>
            <a:off x="2915816" y="5949280"/>
            <a:ext cx="79208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C0DCDCE-01E0-DC3B-8782-FA95F6DF5DB1}"/>
              </a:ext>
            </a:extLst>
          </p:cNvPr>
          <p:cNvSpPr/>
          <p:nvPr/>
        </p:nvSpPr>
        <p:spPr>
          <a:xfrm>
            <a:off x="3779912" y="5949280"/>
            <a:ext cx="79208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122661C-5C60-68D5-6B9E-73044064C3AB}"/>
              </a:ext>
            </a:extLst>
          </p:cNvPr>
          <p:cNvSpPr/>
          <p:nvPr/>
        </p:nvSpPr>
        <p:spPr>
          <a:xfrm>
            <a:off x="4572000" y="5949280"/>
            <a:ext cx="504056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A1DC40A7-9AC6-5333-0068-31C2C74B0A5A}"/>
              </a:ext>
            </a:extLst>
          </p:cNvPr>
          <p:cNvSpPr/>
          <p:nvPr/>
        </p:nvSpPr>
        <p:spPr>
          <a:xfrm>
            <a:off x="3203848" y="638132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23666AA7-8F51-95E0-1179-DED31B2EB111}"/>
              </a:ext>
            </a:extLst>
          </p:cNvPr>
          <p:cNvSpPr/>
          <p:nvPr/>
        </p:nvSpPr>
        <p:spPr>
          <a:xfrm>
            <a:off x="3995936" y="638132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FC36481-408B-37EC-46E8-BDE21BBAADBE}"/>
              </a:ext>
            </a:extLst>
          </p:cNvPr>
          <p:cNvSpPr/>
          <p:nvPr/>
        </p:nvSpPr>
        <p:spPr>
          <a:xfrm>
            <a:off x="4644008" y="638132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29D7D0-4A1B-40EB-5887-6DE896916E1A}"/>
              </a:ext>
            </a:extLst>
          </p:cNvPr>
          <p:cNvSpPr txBox="1"/>
          <p:nvPr/>
        </p:nvSpPr>
        <p:spPr>
          <a:xfrm>
            <a:off x="200526" y="1052736"/>
            <a:ext cx="894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Pages</a:t>
            </a:r>
            <a:r>
              <a:rPr kumimoji="1" lang="ja-JP" altLang="en-US"/>
              <a:t>を選ぶ　</a:t>
            </a:r>
            <a:r>
              <a:rPr kumimoji="1" lang="en-US" altLang="ja-JP"/>
              <a:t>2. main</a:t>
            </a:r>
            <a:r>
              <a:rPr kumimoji="1" lang="ja-JP" altLang="en-US"/>
              <a:t>ブランチを選ぶ </a:t>
            </a:r>
            <a:r>
              <a:rPr kumimoji="1" lang="en-US" altLang="ja-JP"/>
              <a:t>3. </a:t>
            </a:r>
            <a:r>
              <a:rPr kumimoji="1" lang="ja-JP" altLang="en-US"/>
              <a:t>フォルダは </a:t>
            </a:r>
            <a:r>
              <a:rPr kumimoji="1" lang="en-US" altLang="ja-JP"/>
              <a:t>/docs</a:t>
            </a:r>
            <a:r>
              <a:rPr kumimoji="1" lang="ja-JP" altLang="en-US"/>
              <a:t>を選ぶ </a:t>
            </a:r>
            <a:r>
              <a:rPr kumimoji="1" lang="en-US" altLang="ja-JP"/>
              <a:t>4. Save</a:t>
            </a:r>
            <a:r>
              <a:rPr kumimoji="1" lang="ja-JP" altLang="en-US"/>
              <a:t>を押す</a:t>
            </a:r>
          </a:p>
        </p:txBody>
      </p:sp>
    </p:spTree>
    <p:extLst>
      <p:ext uri="{BB962C8B-B14F-4D97-AF65-F5344CB8AC3E}">
        <p14:creationId xmlns:p14="http://schemas.microsoft.com/office/powerpoint/2010/main" val="301344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1A0862-F859-4E80-9DB1-767B0B1B30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43B34A-8807-4B1B-96FC-EF51D9BED51B}"/>
              </a:ext>
            </a:extLst>
          </p:cNvPr>
          <p:cNvSpPr txBox="1"/>
          <p:nvPr/>
        </p:nvSpPr>
        <p:spPr>
          <a:xfrm>
            <a:off x="395536" y="1196752"/>
            <a:ext cx="8185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Save</a:t>
            </a:r>
            <a:r>
              <a:rPr lang="ja-JP" altLang="en-US" sz="2800" dirty="0"/>
              <a:t>ボタンを押してから</a:t>
            </a:r>
            <a:r>
              <a:rPr kumimoji="1" lang="ja-JP" altLang="en-US" sz="2800" dirty="0">
                <a:solidFill>
                  <a:srgbClr val="FF0000"/>
                </a:solidFill>
              </a:rPr>
              <a:t>数分待ってから</a:t>
            </a:r>
            <a:r>
              <a:rPr kumimoji="1" lang="ja-JP" altLang="en-US" sz="2800" dirty="0"/>
              <a:t>リロード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B33D12E-1F25-61E0-4E9E-52B09A0B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44824"/>
            <a:ext cx="7020272" cy="4050157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902148F-A49B-E6D9-73B7-DC0C3464DFC6}"/>
              </a:ext>
            </a:extLst>
          </p:cNvPr>
          <p:cNvSpPr/>
          <p:nvPr/>
        </p:nvSpPr>
        <p:spPr>
          <a:xfrm>
            <a:off x="5868144" y="3645024"/>
            <a:ext cx="720080" cy="288032"/>
          </a:xfrm>
          <a:prstGeom prst="roundRect">
            <a:avLst>
              <a:gd name="adj" fmla="val 2752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439AFA-782F-3CFD-0C28-AB855FC9B30F}"/>
              </a:ext>
            </a:extLst>
          </p:cNvPr>
          <p:cNvSpPr txBox="1"/>
          <p:nvPr/>
        </p:nvSpPr>
        <p:spPr>
          <a:xfrm>
            <a:off x="539552" y="6093296"/>
            <a:ext cx="753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Your site is live at ....</a:t>
            </a:r>
            <a:r>
              <a:rPr kumimoji="1" lang="ja-JP" altLang="en-US" dirty="0"/>
              <a:t>」という表示が現れた</a:t>
            </a:r>
            <a:r>
              <a:rPr lang="ja-JP" altLang="en-US" dirty="0"/>
              <a:t>ら「</a:t>
            </a:r>
            <a:r>
              <a:rPr lang="en-US" altLang="ja-JP" dirty="0"/>
              <a:t>Visit site</a:t>
            </a:r>
            <a:r>
              <a:rPr lang="ja-JP" altLang="en-US" dirty="0"/>
              <a:t>」をクリック</a:t>
            </a:r>
            <a:endParaRPr kumimoji="1" lang="ja-JP" altLang="en-US" dirty="0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B4321C9F-C677-B437-05DE-BC152EE2AC18}"/>
              </a:ext>
            </a:extLst>
          </p:cNvPr>
          <p:cNvCxnSpPr>
            <a:stCxn id="10" idx="3"/>
            <a:endCxn id="9" idx="3"/>
          </p:cNvCxnSpPr>
          <p:nvPr/>
        </p:nvCxnSpPr>
        <p:spPr>
          <a:xfrm flipH="1" flipV="1">
            <a:off x="6588224" y="3789040"/>
            <a:ext cx="1484480" cy="2488922"/>
          </a:xfrm>
          <a:prstGeom prst="bentConnector3">
            <a:avLst>
              <a:gd name="adj1" fmla="val -15399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67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1BB059B-CEE8-4B31-898C-E180B5C35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2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720A0CC-41C7-42A7-A36B-1BAE2BB22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140968"/>
            <a:ext cx="7109202" cy="324036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7C992D-92A4-48F8-912F-7833C7D1AF5C}"/>
              </a:ext>
            </a:extLst>
          </p:cNvPr>
          <p:cNvSpPr/>
          <p:nvPr/>
        </p:nvSpPr>
        <p:spPr>
          <a:xfrm>
            <a:off x="1528074" y="2924944"/>
            <a:ext cx="6192688" cy="37444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401B98-DF16-457E-B2BF-D30509ACD525}"/>
              </a:ext>
            </a:extLst>
          </p:cNvPr>
          <p:cNvSpPr txBox="1"/>
          <p:nvPr/>
        </p:nvSpPr>
        <p:spPr>
          <a:xfrm>
            <a:off x="395536" y="1916832"/>
            <a:ext cx="8280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https://github-watanabe.github.io/pages-sample/</a:t>
            </a:r>
            <a:r>
              <a:rPr lang="en-US" altLang="ja-JP" sz="2800" dirty="0">
                <a:solidFill>
                  <a:srgbClr val="FF0000"/>
                </a:solidFill>
              </a:rPr>
              <a:t>?1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A7BF75-4581-2407-4994-9D744DFAD12F}"/>
              </a:ext>
            </a:extLst>
          </p:cNvPr>
          <p:cNvSpPr txBox="1"/>
          <p:nvPr/>
        </p:nvSpPr>
        <p:spPr>
          <a:xfrm>
            <a:off x="179512" y="1052736"/>
            <a:ext cx="8085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もし</a:t>
            </a:r>
            <a:r>
              <a:rPr kumimoji="1" lang="en-US" altLang="ja-JP" sz="2400" dirty="0"/>
              <a:t>404</a:t>
            </a:r>
            <a:r>
              <a:rPr kumimoji="1" lang="ja-JP" altLang="en-US" sz="2400" dirty="0"/>
              <a:t>と表示されたら、しばらく待ってから</a:t>
            </a:r>
            <a:r>
              <a:rPr lang="ja-JP" altLang="en-US" sz="2400" dirty="0"/>
              <a:t>アドレスの</a:t>
            </a:r>
            <a:endParaRPr lang="en-US" altLang="ja-JP" sz="2400" dirty="0"/>
          </a:p>
          <a:p>
            <a:r>
              <a:rPr lang="ja-JP" altLang="en-US" sz="2400" dirty="0"/>
              <a:t>最後に「</a:t>
            </a:r>
            <a:r>
              <a:rPr lang="en-US" altLang="ja-JP" sz="2400" dirty="0"/>
              <a:t>?1</a:t>
            </a:r>
            <a:r>
              <a:rPr lang="ja-JP" altLang="en-US" sz="2400" dirty="0"/>
              <a:t>」を追加してエンターキーを入力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59FFCA-B7A8-1E86-7796-F9ABDC437227}"/>
              </a:ext>
            </a:extLst>
          </p:cNvPr>
          <p:cNvSpPr txBox="1"/>
          <p:nvPr/>
        </p:nvSpPr>
        <p:spPr>
          <a:xfrm>
            <a:off x="1691680" y="242088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GitHub</a:t>
            </a:r>
            <a:r>
              <a:rPr kumimoji="1" lang="ja-JP" altLang="en-US" dirty="0"/>
              <a:t>アカウント名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42CB53E-691E-63EC-BC1D-57917722FCB3}"/>
              </a:ext>
            </a:extLst>
          </p:cNvPr>
          <p:cNvCxnSpPr/>
          <p:nvPr/>
        </p:nvCxnSpPr>
        <p:spPr>
          <a:xfrm>
            <a:off x="1547664" y="2348880"/>
            <a:ext cx="2592288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4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B004064-74B3-4C3A-A6AE-24808C59E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Step 3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DD29521-8C8F-4F33-A7A8-49D20268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12776"/>
            <a:ext cx="5400600" cy="471664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E680A15-8921-4C03-A8FC-9229C1BA7F57}"/>
              </a:ext>
            </a:extLst>
          </p:cNvPr>
          <p:cNvSpPr txBox="1"/>
          <p:nvPr/>
        </p:nvSpPr>
        <p:spPr>
          <a:xfrm>
            <a:off x="2051720" y="90872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数字認識できることを確認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546189E-1E00-4298-958C-2808FBF3193C}"/>
              </a:ext>
            </a:extLst>
          </p:cNvPr>
          <p:cNvSpPr txBox="1"/>
          <p:nvPr/>
        </p:nvSpPr>
        <p:spPr>
          <a:xfrm>
            <a:off x="1331640" y="616530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マウスでここに入力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A6A6081-B2D2-4B2F-AC6C-28380693BFC0}"/>
              </a:ext>
            </a:extLst>
          </p:cNvPr>
          <p:cNvSpPr/>
          <p:nvPr/>
        </p:nvSpPr>
        <p:spPr>
          <a:xfrm>
            <a:off x="3455876" y="2348880"/>
            <a:ext cx="504056" cy="576064"/>
          </a:xfrm>
          <a:prstGeom prst="roundRect">
            <a:avLst>
              <a:gd name="adj" fmla="val 198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330442-3FDA-4FB1-9CA6-93485B8E7141}"/>
              </a:ext>
            </a:extLst>
          </p:cNvPr>
          <p:cNvSpPr txBox="1"/>
          <p:nvPr/>
        </p:nvSpPr>
        <p:spPr>
          <a:xfrm>
            <a:off x="4283968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判定結果</a:t>
            </a:r>
            <a:endParaRPr kumimoji="1" lang="ja-JP" altLang="en-US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05AFA731-9F44-462A-BBC4-32E2F38B72A6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 rot="5400000">
            <a:off x="4115563" y="1914509"/>
            <a:ext cx="566772" cy="878034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451E29B-5CC5-47EA-B467-31F2997401D3}"/>
              </a:ext>
            </a:extLst>
          </p:cNvPr>
          <p:cNvSpPr txBox="1"/>
          <p:nvPr/>
        </p:nvSpPr>
        <p:spPr>
          <a:xfrm>
            <a:off x="3995936" y="609329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ニューラルネットへの</a:t>
            </a:r>
            <a:endParaRPr lang="en-US" altLang="ja-JP" dirty="0"/>
          </a:p>
          <a:p>
            <a:r>
              <a:rPr kumimoji="1" lang="ja-JP" altLang="en-US" dirty="0"/>
              <a:t>入力画像</a:t>
            </a:r>
          </a:p>
        </p:txBody>
      </p:sp>
    </p:spTree>
    <p:extLst>
      <p:ext uri="{BB962C8B-B14F-4D97-AF65-F5344CB8AC3E}">
        <p14:creationId xmlns:p14="http://schemas.microsoft.com/office/powerpoint/2010/main" val="525025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E04C9B-68F6-4D94-98E0-43D3CCA98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1 - </a:t>
            </a:r>
            <a:r>
              <a:rPr lang="ja-JP" altLang="en-US"/>
              <a:t>レポート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2C588EE-F4F0-4C84-BEAF-94C23A004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16832"/>
            <a:ext cx="5760640" cy="486801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A487E9-C2FF-4CF2-9BC0-9A7F4059FAB0}"/>
              </a:ext>
            </a:extLst>
          </p:cNvPr>
          <p:cNvSpPr txBox="1"/>
          <p:nvPr/>
        </p:nvSpPr>
        <p:spPr>
          <a:xfrm>
            <a:off x="539552" y="1124744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認識が誤判定する結果を作り、スクリーンショットを提出</a:t>
            </a:r>
            <a:endParaRPr kumimoji="1" lang="en-US" altLang="ja-JP" sz="2000"/>
          </a:p>
          <a:p>
            <a:r>
              <a:rPr kumimoji="1" lang="ja-JP" altLang="en-US" sz="2000"/>
              <a:t>なぜ誤判定したか考察すること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498EA99-42E6-411C-B199-BE68162D0467}"/>
              </a:ext>
            </a:extLst>
          </p:cNvPr>
          <p:cNvSpPr/>
          <p:nvPr/>
        </p:nvSpPr>
        <p:spPr>
          <a:xfrm>
            <a:off x="3779912" y="2914510"/>
            <a:ext cx="504056" cy="576064"/>
          </a:xfrm>
          <a:prstGeom prst="roundRect">
            <a:avLst>
              <a:gd name="adj" fmla="val 1989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4CFBD43-AB7B-4708-9393-D1F075E8E0B7}"/>
              </a:ext>
            </a:extLst>
          </p:cNvPr>
          <p:cNvSpPr txBox="1"/>
          <p:nvPr/>
        </p:nvSpPr>
        <p:spPr>
          <a:xfrm>
            <a:off x="4860032" y="22664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判定失敗</a:t>
            </a:r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259FF03-7F91-4549-8086-00712FFB8191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5400000">
            <a:off x="4565613" y="2354125"/>
            <a:ext cx="566772" cy="1130062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0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8E5D315-0139-6820-C916-9CC899F2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60848"/>
            <a:ext cx="6012160" cy="4165164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A2E5A6-B2AB-4E05-84E8-E38112400E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2 - Step 1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79BC42-1E02-4098-8716-AF2722D1E547}"/>
              </a:ext>
            </a:extLst>
          </p:cNvPr>
          <p:cNvSpPr txBox="1"/>
          <p:nvPr/>
        </p:nvSpPr>
        <p:spPr>
          <a:xfrm>
            <a:off x="323528" y="1124744"/>
            <a:ext cx="4896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https://github.com/appi-github/tyrano_sample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AFF404B-26FF-4BA0-BD6B-8734C8DE17C8}"/>
              </a:ext>
            </a:extLst>
          </p:cNvPr>
          <p:cNvSpPr txBox="1"/>
          <p:nvPr/>
        </p:nvSpPr>
        <p:spPr>
          <a:xfrm>
            <a:off x="323528" y="155679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を</a:t>
            </a:r>
            <a:r>
              <a:rPr lang="en-US" altLang="ja-JP"/>
              <a:t>fork</a:t>
            </a:r>
            <a:r>
              <a:rPr lang="ja-JP" altLang="en-US"/>
              <a:t>する</a:t>
            </a:r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43EFE0D-978F-442A-9CF3-F2492F3ABD8C}"/>
              </a:ext>
            </a:extLst>
          </p:cNvPr>
          <p:cNvSpPr/>
          <p:nvPr/>
        </p:nvSpPr>
        <p:spPr>
          <a:xfrm>
            <a:off x="5364088" y="2492896"/>
            <a:ext cx="648072" cy="144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261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186960E-25EF-3397-B016-9E71BBF77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2 - Step 2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055454F-0954-4111-AF3A-7230F519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7092280" cy="429052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3546F6-9E37-75FD-3398-5B07AB81C498}"/>
              </a:ext>
            </a:extLst>
          </p:cNvPr>
          <p:cNvSpPr txBox="1"/>
          <p:nvPr/>
        </p:nvSpPr>
        <p:spPr>
          <a:xfrm>
            <a:off x="323528" y="1124744"/>
            <a:ext cx="567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先ほどと同様の手順で</a:t>
            </a:r>
            <a:r>
              <a:rPr kumimoji="1" lang="en-US" altLang="ja-JP" sz="2400" dirty="0"/>
              <a:t>Pages</a:t>
            </a:r>
            <a:r>
              <a:rPr kumimoji="1" lang="ja-JP" altLang="en-US" sz="2400" dirty="0"/>
              <a:t>を公開する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218F8B0-D376-43FE-1DBB-42C671F9C2FE}"/>
              </a:ext>
            </a:extLst>
          </p:cNvPr>
          <p:cNvSpPr/>
          <p:nvPr/>
        </p:nvSpPr>
        <p:spPr>
          <a:xfrm>
            <a:off x="5652120" y="2348880"/>
            <a:ext cx="7200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DFD7C65-C45F-11F1-3A67-2D84848AD21F}"/>
              </a:ext>
            </a:extLst>
          </p:cNvPr>
          <p:cNvSpPr/>
          <p:nvPr/>
        </p:nvSpPr>
        <p:spPr>
          <a:xfrm>
            <a:off x="5220072" y="227687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E43048B-C9F0-E67D-3CE8-BFCBD6FE0D36}"/>
              </a:ext>
            </a:extLst>
          </p:cNvPr>
          <p:cNvSpPr/>
          <p:nvPr/>
        </p:nvSpPr>
        <p:spPr>
          <a:xfrm>
            <a:off x="899592" y="5229200"/>
            <a:ext cx="7200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D4D37CE-0F83-D5B5-FC95-85C247B1BC7A}"/>
              </a:ext>
            </a:extLst>
          </p:cNvPr>
          <p:cNvSpPr/>
          <p:nvPr/>
        </p:nvSpPr>
        <p:spPr>
          <a:xfrm>
            <a:off x="504056" y="515719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CAE42E0-4EA6-D1FC-A52A-2E30D0725FA5}"/>
              </a:ext>
            </a:extLst>
          </p:cNvPr>
          <p:cNvSpPr/>
          <p:nvPr/>
        </p:nvSpPr>
        <p:spPr>
          <a:xfrm>
            <a:off x="3131840" y="4941168"/>
            <a:ext cx="7200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45B58E6-DAB9-CB98-E0EF-08ABF7929EE0}"/>
              </a:ext>
            </a:extLst>
          </p:cNvPr>
          <p:cNvSpPr/>
          <p:nvPr/>
        </p:nvSpPr>
        <p:spPr>
          <a:xfrm>
            <a:off x="3923928" y="4941168"/>
            <a:ext cx="7200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169C979-5B92-CF7B-12C9-A122D88541A1}"/>
              </a:ext>
            </a:extLst>
          </p:cNvPr>
          <p:cNvSpPr/>
          <p:nvPr/>
        </p:nvSpPr>
        <p:spPr>
          <a:xfrm>
            <a:off x="4716016" y="4941168"/>
            <a:ext cx="43204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7225A527-2ACB-ADCA-9CC8-66FFB3521800}"/>
              </a:ext>
            </a:extLst>
          </p:cNvPr>
          <p:cNvSpPr/>
          <p:nvPr/>
        </p:nvSpPr>
        <p:spPr>
          <a:xfrm>
            <a:off x="3347864" y="530120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10C134D9-D681-12F9-A298-FFA7FB73922A}"/>
              </a:ext>
            </a:extLst>
          </p:cNvPr>
          <p:cNvSpPr/>
          <p:nvPr/>
        </p:nvSpPr>
        <p:spPr>
          <a:xfrm>
            <a:off x="4067944" y="530120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D7D46F37-FCB6-649D-9E5A-F937476E40C3}"/>
              </a:ext>
            </a:extLst>
          </p:cNvPr>
          <p:cNvSpPr/>
          <p:nvPr/>
        </p:nvSpPr>
        <p:spPr>
          <a:xfrm>
            <a:off x="4716016" y="530120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71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35E5322-0F05-CEC8-95E6-F665D15614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2 - Step 2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63458CB-24F3-947B-20BA-6E168344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7439803" cy="468052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9B12E9-2B90-F993-15B8-2263C015919E}"/>
              </a:ext>
            </a:extLst>
          </p:cNvPr>
          <p:cNvSpPr txBox="1"/>
          <p:nvPr/>
        </p:nvSpPr>
        <p:spPr>
          <a:xfrm>
            <a:off x="539552" y="908720"/>
            <a:ext cx="6426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Save</a:t>
            </a:r>
            <a:r>
              <a:rPr lang="ja-JP" altLang="en-US" sz="2400" dirty="0"/>
              <a:t>ボタンを押して</a:t>
            </a:r>
            <a:r>
              <a:rPr kumimoji="1" lang="ja-JP" altLang="en-US" sz="2400" dirty="0">
                <a:solidFill>
                  <a:srgbClr val="FF0000"/>
                </a:solidFill>
              </a:rPr>
              <a:t>数分待ってから</a:t>
            </a:r>
            <a:r>
              <a:rPr kumimoji="1" lang="ja-JP" altLang="en-US" sz="2400" dirty="0"/>
              <a:t>リロード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2B490BC-44B7-C386-DAD8-484DF89850AB}"/>
              </a:ext>
            </a:extLst>
          </p:cNvPr>
          <p:cNvSpPr/>
          <p:nvPr/>
        </p:nvSpPr>
        <p:spPr>
          <a:xfrm>
            <a:off x="6660232" y="3573016"/>
            <a:ext cx="720080" cy="288032"/>
          </a:xfrm>
          <a:prstGeom prst="roundRect">
            <a:avLst>
              <a:gd name="adj" fmla="val 2752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C6BD22-6D0F-D802-06BD-8FAA9E9C8CD8}"/>
              </a:ext>
            </a:extLst>
          </p:cNvPr>
          <p:cNvSpPr txBox="1"/>
          <p:nvPr/>
        </p:nvSpPr>
        <p:spPr>
          <a:xfrm>
            <a:off x="467544" y="6237312"/>
            <a:ext cx="753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Your site is live at ....</a:t>
            </a:r>
            <a:r>
              <a:rPr kumimoji="1" lang="ja-JP" altLang="en-US" dirty="0"/>
              <a:t>」という表示が現れた</a:t>
            </a:r>
            <a:r>
              <a:rPr lang="ja-JP" altLang="en-US" dirty="0"/>
              <a:t>ら「</a:t>
            </a:r>
            <a:r>
              <a:rPr lang="en-US" altLang="ja-JP" dirty="0"/>
              <a:t>Visit site</a:t>
            </a:r>
            <a:r>
              <a:rPr lang="ja-JP" altLang="en-US" dirty="0"/>
              <a:t>」をクリック</a:t>
            </a:r>
            <a:endParaRPr kumimoji="1" lang="ja-JP" altLang="en-US" dirty="0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7BDCA510-86ED-61CE-84CF-65DD4A8985B7}"/>
              </a:ext>
            </a:extLst>
          </p:cNvPr>
          <p:cNvCxnSpPr>
            <a:stCxn id="7" idx="3"/>
            <a:endCxn id="6" idx="3"/>
          </p:cNvCxnSpPr>
          <p:nvPr/>
        </p:nvCxnSpPr>
        <p:spPr>
          <a:xfrm flipH="1" flipV="1">
            <a:off x="7380312" y="3717032"/>
            <a:ext cx="620384" cy="2704946"/>
          </a:xfrm>
          <a:prstGeom prst="bentConnector3">
            <a:avLst>
              <a:gd name="adj1" fmla="val -36848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0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23528" y="1556792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GitHub Pages</a:t>
            </a:r>
            <a:r>
              <a:rPr kumimoji="1" lang="ja-JP" altLang="en-US" sz="2400" dirty="0"/>
              <a:t>を使ってウェブサイトを公開する</a:t>
            </a:r>
            <a:endParaRPr kumimoji="1"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MNIST</a:t>
            </a:r>
            <a:r>
              <a:rPr kumimoji="1" lang="ja-JP" altLang="en-US" sz="2400" dirty="0"/>
              <a:t>の学習済みモデルをウェブで試す</a:t>
            </a:r>
            <a:endParaRPr lang="en-US" altLang="ja-JP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簡単なブラウザゲームを作る</a:t>
            </a:r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400C90D-A223-47C6-AA95-3812923A7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2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71DCBC3-E82B-4BA8-992E-EAF24076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76872"/>
            <a:ext cx="8662039" cy="338437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65B1961-526D-4A22-B4EB-EFD8954685B8}"/>
              </a:ext>
            </a:extLst>
          </p:cNvPr>
          <p:cNvSpPr txBox="1"/>
          <p:nvPr/>
        </p:nvSpPr>
        <p:spPr>
          <a:xfrm>
            <a:off x="323528" y="1268760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こんな画面が出たら成功</a:t>
            </a:r>
            <a:endParaRPr kumimoji="1" lang="en-US" altLang="ja-JP" sz="2800"/>
          </a:p>
          <a:p>
            <a:r>
              <a:rPr kumimoji="1" lang="ja-JP" altLang="en-US" sz="2800"/>
              <a:t>テストプレイをしてみよう</a:t>
            </a:r>
            <a:endParaRPr kumimoji="1"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DC528F-3756-41B1-8E8D-10070006AE33}"/>
              </a:ext>
            </a:extLst>
          </p:cNvPr>
          <p:cNvSpPr txBox="1"/>
          <p:nvPr/>
        </p:nvSpPr>
        <p:spPr>
          <a:xfrm>
            <a:off x="611560" y="5877272"/>
            <a:ext cx="5416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マウスクリックでメッセージ送り</a:t>
            </a:r>
            <a:endParaRPr kumimoji="1" lang="en-US" altLang="ja-JP" sz="2400" dirty="0"/>
          </a:p>
          <a:p>
            <a:r>
              <a:rPr kumimoji="1" lang="ja-JP" altLang="en-US" sz="2400" dirty="0"/>
              <a:t>選択肢が出たらマウスクリックで選ぶ</a:t>
            </a:r>
          </a:p>
        </p:txBody>
      </p:sp>
    </p:spTree>
    <p:extLst>
      <p:ext uri="{BB962C8B-B14F-4D97-AF65-F5344CB8AC3E}">
        <p14:creationId xmlns:p14="http://schemas.microsoft.com/office/powerpoint/2010/main" val="3740385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12C5709-3489-431B-AAAC-E3096D65E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3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27C318-1CB1-41EB-900A-C2A174A886B7}"/>
              </a:ext>
            </a:extLst>
          </p:cNvPr>
          <p:cNvSpPr txBox="1"/>
          <p:nvPr/>
        </p:nvSpPr>
        <p:spPr>
          <a:xfrm>
            <a:off x="179512" y="1052736"/>
            <a:ext cx="8804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リポジトリのクローンのため、リモート</a:t>
            </a:r>
            <a:r>
              <a:rPr kumimoji="1" lang="en-US" altLang="ja-JP" sz="2800"/>
              <a:t>URL</a:t>
            </a:r>
            <a:r>
              <a:rPr kumimoji="1" lang="ja-JP" altLang="en-US" sz="2800"/>
              <a:t>をコピー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61664FD-C86F-41BB-8BE3-A5F85895C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36912"/>
            <a:ext cx="7924995" cy="3888432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53D6DE6-45C8-4550-83A3-571EED161350}"/>
              </a:ext>
            </a:extLst>
          </p:cNvPr>
          <p:cNvSpPr/>
          <p:nvPr/>
        </p:nvSpPr>
        <p:spPr>
          <a:xfrm>
            <a:off x="611560" y="3068960"/>
            <a:ext cx="144016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7B147E2-162B-4C3B-A948-7118DEE10863}"/>
              </a:ext>
            </a:extLst>
          </p:cNvPr>
          <p:cNvSpPr/>
          <p:nvPr/>
        </p:nvSpPr>
        <p:spPr>
          <a:xfrm>
            <a:off x="179512" y="306896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63A72CB-9DD5-4E29-8A35-D5EFA85ECD4A}"/>
              </a:ext>
            </a:extLst>
          </p:cNvPr>
          <p:cNvSpPr/>
          <p:nvPr/>
        </p:nvSpPr>
        <p:spPr>
          <a:xfrm>
            <a:off x="5220072" y="3789040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3565B92-1236-41F0-8DA1-8F15CE4E71D7}"/>
              </a:ext>
            </a:extLst>
          </p:cNvPr>
          <p:cNvSpPr/>
          <p:nvPr/>
        </p:nvSpPr>
        <p:spPr>
          <a:xfrm>
            <a:off x="5220072" y="4149080"/>
            <a:ext cx="72008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19C4ADA-88E1-45EE-ACFD-8B7F3AEC97A1}"/>
              </a:ext>
            </a:extLst>
          </p:cNvPr>
          <p:cNvSpPr/>
          <p:nvPr/>
        </p:nvSpPr>
        <p:spPr>
          <a:xfrm>
            <a:off x="3419872" y="4869160"/>
            <a:ext cx="288032" cy="1440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D706025-1675-4D50-9BDB-CB2228825D52}"/>
              </a:ext>
            </a:extLst>
          </p:cNvPr>
          <p:cNvSpPr/>
          <p:nvPr/>
        </p:nvSpPr>
        <p:spPr>
          <a:xfrm>
            <a:off x="3347864" y="4437112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2150B63-C299-492F-8613-184A8D4F10DD}"/>
              </a:ext>
            </a:extLst>
          </p:cNvPr>
          <p:cNvSpPr/>
          <p:nvPr/>
        </p:nvSpPr>
        <p:spPr>
          <a:xfrm>
            <a:off x="5364088" y="5085184"/>
            <a:ext cx="360040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BA2C4269-16C3-43F9-B1F6-04C2AC76AA81}"/>
              </a:ext>
            </a:extLst>
          </p:cNvPr>
          <p:cNvSpPr/>
          <p:nvPr/>
        </p:nvSpPr>
        <p:spPr>
          <a:xfrm>
            <a:off x="5292080" y="465313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EEBF0B-0158-44C4-86D5-49C2A7A3371E}"/>
              </a:ext>
            </a:extLst>
          </p:cNvPr>
          <p:cNvSpPr txBox="1"/>
          <p:nvPr/>
        </p:nvSpPr>
        <p:spPr>
          <a:xfrm>
            <a:off x="129510" y="1916832"/>
            <a:ext cx="91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</a:t>
            </a:r>
            <a:r>
              <a:rPr kumimoji="1" lang="ja-JP" altLang="en-US"/>
              <a:t>自分のアカウントの </a:t>
            </a:r>
            <a:r>
              <a:rPr kumimoji="1" lang="en-US" altLang="ja-JP"/>
              <a:t>2. Code</a:t>
            </a:r>
            <a:r>
              <a:rPr kumimoji="1" lang="ja-JP" altLang="en-US"/>
              <a:t>をクリックし </a:t>
            </a:r>
            <a:r>
              <a:rPr kumimoji="1" lang="en-US" altLang="ja-JP"/>
              <a:t>3. SSH</a:t>
            </a:r>
            <a:r>
              <a:rPr kumimoji="1" lang="ja-JP" altLang="en-US"/>
              <a:t>を選んで </a:t>
            </a:r>
            <a:r>
              <a:rPr kumimoji="1" lang="en-US" altLang="ja-JP"/>
              <a:t>4. </a:t>
            </a:r>
            <a:r>
              <a:rPr kumimoji="1" lang="ja-JP" altLang="en-US"/>
              <a:t>コピーボタンを押す</a:t>
            </a:r>
          </a:p>
        </p:txBody>
      </p:sp>
    </p:spTree>
    <p:extLst>
      <p:ext uri="{BB962C8B-B14F-4D97-AF65-F5344CB8AC3E}">
        <p14:creationId xmlns:p14="http://schemas.microsoft.com/office/powerpoint/2010/main" val="2794258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F0FA607-9011-4295-A85B-89A4632F2F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3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B31432-F7C9-48AC-936C-0D1BEFA2202F}"/>
              </a:ext>
            </a:extLst>
          </p:cNvPr>
          <p:cNvSpPr txBox="1"/>
          <p:nvPr/>
        </p:nvSpPr>
        <p:spPr>
          <a:xfrm>
            <a:off x="251520" y="1916832"/>
            <a:ext cx="849694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cd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cd </a:t>
            </a:r>
            <a:r>
              <a:rPr lang="en-US" altLang="ja-JP" sz="2000" dirty="0" err="1">
                <a:latin typeface="Consolas" panose="020B0609020204030204" pitchFamily="49" charset="0"/>
              </a:rPr>
              <a:t>github</a:t>
            </a:r>
            <a:endParaRPr lang="en-US" altLang="ja-JP" sz="2000" dirty="0">
              <a:latin typeface="Consolas" panose="020B0609020204030204" pitchFamily="49" charset="0"/>
            </a:endParaRPr>
          </a:p>
          <a:p>
            <a:r>
              <a:rPr lang="en-US" altLang="ja-JP" sz="2000" dirty="0">
                <a:latin typeface="Consolas" panose="020B0609020204030204" pitchFamily="49" charset="0"/>
              </a:rPr>
              <a:t>git clone </a:t>
            </a:r>
            <a:r>
              <a:rPr lang="en-US" altLang="ja-JP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git@github.com:github-watanabe</a:t>
            </a:r>
            <a:r>
              <a:rPr lang="en-US" altLang="ja-JP" sz="20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US" altLang="ja-JP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tyrano_sample.git</a:t>
            </a:r>
            <a:endParaRPr lang="en-US" altLang="ja-JP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ja-JP" sz="2000" dirty="0">
                <a:latin typeface="Consolas" panose="020B0609020204030204" pitchFamily="49" charset="0"/>
              </a:rPr>
              <a:t>cd </a:t>
            </a:r>
            <a:r>
              <a:rPr lang="en-US" altLang="ja-JP" sz="2000" dirty="0" err="1">
                <a:latin typeface="Consolas" panose="020B0609020204030204" pitchFamily="49" charset="0"/>
              </a:rPr>
              <a:t>tyrano_sample</a:t>
            </a:r>
            <a:endParaRPr lang="en-US" altLang="ja-JP" sz="20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5384CE-6A62-416E-B99E-F4B9BE5FC64A}"/>
              </a:ext>
            </a:extLst>
          </p:cNvPr>
          <p:cNvSpPr txBox="1"/>
          <p:nvPr/>
        </p:nvSpPr>
        <p:spPr>
          <a:xfrm>
            <a:off x="107504" y="1124744"/>
            <a:ext cx="4219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/>
              <a:t>Git Bash</a:t>
            </a:r>
            <a:r>
              <a:rPr kumimoji="1" lang="ja-JP" altLang="en-US" sz="3200"/>
              <a:t>で以下を実行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4079E6-DC99-4663-8764-0A9DE27615B4}"/>
              </a:ext>
            </a:extLst>
          </p:cNvPr>
          <p:cNvSpPr txBox="1"/>
          <p:nvPr/>
        </p:nvSpPr>
        <p:spPr>
          <a:xfrm>
            <a:off x="1675289" y="3861048"/>
            <a:ext cx="746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ここはコピーされているはずなので、マウス右クリックから「</a:t>
            </a:r>
            <a:r>
              <a:rPr kumimoji="1" lang="en-US" altLang="ja-JP"/>
              <a:t>Paste</a:t>
            </a:r>
            <a:r>
              <a:rPr kumimoji="1" lang="ja-JP" altLang="en-US"/>
              <a:t>」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996A328-0833-0159-7F3F-19099274D116}"/>
              </a:ext>
            </a:extLst>
          </p:cNvPr>
          <p:cNvCxnSpPr/>
          <p:nvPr/>
        </p:nvCxnSpPr>
        <p:spPr>
          <a:xfrm flipV="1">
            <a:off x="5220072" y="2924944"/>
            <a:ext cx="0" cy="8640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510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C084AF3-E764-4511-AB89-AAF594B578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</a:t>
            </a:r>
            <a:r>
              <a:rPr lang="ja-JP" altLang="en-US"/>
              <a:t>３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138397-3A94-483A-A78D-48AF60704EA1}"/>
              </a:ext>
            </a:extLst>
          </p:cNvPr>
          <p:cNvSpPr txBox="1"/>
          <p:nvPr/>
        </p:nvSpPr>
        <p:spPr>
          <a:xfrm>
            <a:off x="179512" y="1196752"/>
            <a:ext cx="8292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VS Code</a:t>
            </a:r>
            <a:r>
              <a:rPr kumimoji="1" lang="ja-JP" altLang="en-US" sz="2000" dirty="0"/>
              <a:t>の「フォルダーを開く」で「</a:t>
            </a:r>
            <a:r>
              <a:rPr lang="en-US" altLang="ja-JP" sz="2000" dirty="0"/>
              <a:t>/z/</a:t>
            </a:r>
            <a:r>
              <a:rPr lang="en-US" altLang="ja-JP" sz="2000" dirty="0" err="1"/>
              <a:t>github</a:t>
            </a:r>
            <a:r>
              <a:rPr lang="en-US" altLang="ja-JP" sz="2000" dirty="0"/>
              <a:t>/</a:t>
            </a:r>
            <a:r>
              <a:rPr lang="en-US" altLang="ja-JP" sz="2000" dirty="0" err="1"/>
              <a:t>tyrano_sample</a:t>
            </a:r>
            <a:r>
              <a:rPr lang="ja-JP" altLang="en-US" sz="2000" dirty="0"/>
              <a:t>」を開く</a:t>
            </a:r>
            <a:endParaRPr kumimoji="1" lang="ja-JP" altLang="en-US" sz="20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E3B296E-B6BB-4476-9DFE-4CD02823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3231517" cy="4270220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E5BBBC0-3485-4284-98EF-A7172DE2D619}"/>
              </a:ext>
            </a:extLst>
          </p:cNvPr>
          <p:cNvSpPr/>
          <p:nvPr/>
        </p:nvSpPr>
        <p:spPr>
          <a:xfrm>
            <a:off x="1331640" y="2996952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B64837-0310-4EE5-8B22-A5562545C390}"/>
              </a:ext>
            </a:extLst>
          </p:cNvPr>
          <p:cNvSpPr txBox="1"/>
          <p:nvPr/>
        </p:nvSpPr>
        <p:spPr>
          <a:xfrm>
            <a:off x="4139952" y="2132856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ここに</a:t>
            </a:r>
            <a:r>
              <a:rPr lang="en-US" altLang="ja-JP"/>
              <a:t>TYRANO_SAMPLE</a:t>
            </a:r>
            <a:r>
              <a:rPr lang="ja-JP" altLang="en-US"/>
              <a:t>と表示される</a:t>
            </a:r>
            <a:endParaRPr kumimoji="1" lang="ja-JP" altLang="en-US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62B39A55-72F3-436E-9B40-3EE7E2092161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388594" y="1317443"/>
            <a:ext cx="710790" cy="3080281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782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A4E3CB1-1DC6-436B-B556-90619A54E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ブラウザのセキュリティ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6A6BCD-071A-43F4-A749-971DE130EF49}"/>
              </a:ext>
            </a:extLst>
          </p:cNvPr>
          <p:cNvSpPr txBox="1"/>
          <p:nvPr/>
        </p:nvSpPr>
        <p:spPr>
          <a:xfrm>
            <a:off x="395536" y="1052736"/>
            <a:ext cx="7879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ブラウザは勝手にローカルファイルにアクセスできない</a:t>
            </a:r>
            <a:endParaRPr kumimoji="1" lang="en-US" altLang="ja-JP" sz="2400"/>
          </a:p>
          <a:p>
            <a:r>
              <a:rPr lang="ja-JP" altLang="en-US" sz="2400"/>
              <a:t>もしアクセスできると、悪意あるサイトに個人情報を</a:t>
            </a:r>
            <a:endParaRPr lang="en-US" altLang="ja-JP" sz="2400"/>
          </a:p>
          <a:p>
            <a:r>
              <a:rPr kumimoji="1" lang="ja-JP" altLang="en-US" sz="2400"/>
              <a:t>引き抜かれる可能性がある</a:t>
            </a:r>
            <a:endParaRPr kumimoji="1" lang="en-US" altLang="ja-JP" sz="2400"/>
          </a:p>
        </p:txBody>
      </p:sp>
      <p:pic>
        <p:nvPicPr>
          <p:cNvPr id="2052" name="Picture 4" descr="ハッカーのイラスト（笑顔）">
            <a:extLst>
              <a:ext uri="{FF2B5EF4-FFF2-40B4-BE49-F238E27FC236}">
                <a16:creationId xmlns:a16="http://schemas.microsoft.com/office/drawing/2014/main" id="{FED8C577-F5C5-4D50-B638-82AD560FF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429000"/>
            <a:ext cx="10858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E84345-8982-4789-BAFE-FC014C6C64A8}"/>
              </a:ext>
            </a:extLst>
          </p:cNvPr>
          <p:cNvSpPr txBox="1"/>
          <p:nvPr/>
        </p:nvSpPr>
        <p:spPr>
          <a:xfrm>
            <a:off x="2627784" y="26369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D643405-3582-4B67-8DDF-286B80414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56992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データセンターのイラスト（単体）">
            <a:extLst>
              <a:ext uri="{FF2B5EF4-FFF2-40B4-BE49-F238E27FC236}">
                <a16:creationId xmlns:a16="http://schemas.microsoft.com/office/drawing/2014/main" id="{51C002EE-E2E5-4209-BFF7-26CD4C79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140968"/>
            <a:ext cx="1097090" cy="16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矢印: 左右 11">
            <a:extLst>
              <a:ext uri="{FF2B5EF4-FFF2-40B4-BE49-F238E27FC236}">
                <a16:creationId xmlns:a16="http://schemas.microsoft.com/office/drawing/2014/main" id="{BF1E826F-9A29-43C8-9983-E538CD0F6CD4}"/>
              </a:ext>
            </a:extLst>
          </p:cNvPr>
          <p:cNvSpPr/>
          <p:nvPr/>
        </p:nvSpPr>
        <p:spPr>
          <a:xfrm>
            <a:off x="4499992" y="3645024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D51B2AD-8509-4730-A58E-3FF832460BD6}"/>
              </a:ext>
            </a:extLst>
          </p:cNvPr>
          <p:cNvSpPr txBox="1"/>
          <p:nvPr/>
        </p:nvSpPr>
        <p:spPr>
          <a:xfrm>
            <a:off x="6228184" y="27089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ウェブサーバ</a:t>
            </a:r>
          </a:p>
        </p:txBody>
      </p:sp>
      <p:sp>
        <p:nvSpPr>
          <p:cNvPr id="18" name="矢印: 左右 17">
            <a:extLst>
              <a:ext uri="{FF2B5EF4-FFF2-40B4-BE49-F238E27FC236}">
                <a16:creationId xmlns:a16="http://schemas.microsoft.com/office/drawing/2014/main" id="{15520441-D7A1-4F36-B0A0-FDD44B535BDA}"/>
              </a:ext>
            </a:extLst>
          </p:cNvPr>
          <p:cNvSpPr/>
          <p:nvPr/>
        </p:nvSpPr>
        <p:spPr>
          <a:xfrm rot="18900000">
            <a:off x="1593153" y="4734630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ローチャート: 磁気ディスク 18">
            <a:extLst>
              <a:ext uri="{FF2B5EF4-FFF2-40B4-BE49-F238E27FC236}">
                <a16:creationId xmlns:a16="http://schemas.microsoft.com/office/drawing/2014/main" id="{D458549B-87E5-4F7A-9F6C-69C2AB55C634}"/>
              </a:ext>
            </a:extLst>
          </p:cNvPr>
          <p:cNvSpPr/>
          <p:nvPr/>
        </p:nvSpPr>
        <p:spPr>
          <a:xfrm>
            <a:off x="755576" y="5517232"/>
            <a:ext cx="864096" cy="79208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4" name="Picture 6" descr="パソコンを使う人のイラスト（男性・泣いた顔）">
            <a:extLst>
              <a:ext uri="{FF2B5EF4-FFF2-40B4-BE49-F238E27FC236}">
                <a16:creationId xmlns:a16="http://schemas.microsoft.com/office/drawing/2014/main" id="{331581C5-1725-45AE-A22C-DB965BB37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850266" cy="12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A64D53-920E-43A7-8C67-648923E13119}"/>
              </a:ext>
            </a:extLst>
          </p:cNvPr>
          <p:cNvSpPr txBox="1"/>
          <p:nvPr/>
        </p:nvSpPr>
        <p:spPr>
          <a:xfrm>
            <a:off x="2051720" y="5517232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原則として、ユーザが直接指定したファイルのみ</a:t>
            </a:r>
            <a:endParaRPr kumimoji="1" lang="en-US" altLang="ja-JP" sz="2400"/>
          </a:p>
          <a:p>
            <a:r>
              <a:rPr lang="ja-JP" altLang="en-US" sz="2400"/>
              <a:t>サーバに送信できる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1128540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CAD3FE7-AD00-4589-A1BB-87A442789E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ブラウザのセキュリティ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DEB91D4-BC98-440D-8637-DA80399E2EFA}"/>
              </a:ext>
            </a:extLst>
          </p:cNvPr>
          <p:cNvSpPr txBox="1"/>
          <p:nvPr/>
        </p:nvSpPr>
        <p:spPr>
          <a:xfrm>
            <a:off x="395536" y="1052736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ブラウザはローカルファイルを自由に見ることができない</a:t>
            </a:r>
            <a:endParaRPr lang="en-US" altLang="ja-JP" sz="2400"/>
          </a:p>
          <a:p>
            <a:r>
              <a:rPr kumimoji="1" lang="ja-JP" altLang="en-US" sz="2400"/>
              <a:t>→ ブラウザゲームのローカルでのテストができない</a:t>
            </a:r>
            <a:endParaRPr kumimoji="1"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90CBD9-BE31-427D-9E29-8EB10F0E5FED}"/>
              </a:ext>
            </a:extLst>
          </p:cNvPr>
          <p:cNvSpPr txBox="1"/>
          <p:nvPr/>
        </p:nvSpPr>
        <p:spPr>
          <a:xfrm>
            <a:off x="395536" y="1949931"/>
            <a:ext cx="8392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解決策</a:t>
            </a:r>
            <a:r>
              <a:rPr lang="ja-JP" altLang="en-US" sz="2400"/>
              <a:t>１</a:t>
            </a:r>
            <a:r>
              <a:rPr kumimoji="1" lang="ja-JP" altLang="en-US" sz="2400"/>
              <a:t>：ブラウザのセキュリティレベルを下げる</a:t>
            </a:r>
            <a:r>
              <a:rPr kumimoji="1" lang="en-US" altLang="ja-JP" sz="2400"/>
              <a:t>(</a:t>
            </a:r>
            <a:r>
              <a:rPr kumimoji="1" lang="ja-JP" altLang="en-US" sz="2400"/>
              <a:t>非推奨</a:t>
            </a:r>
            <a:r>
              <a:rPr kumimoji="1" lang="en-US" altLang="ja-JP" sz="2400"/>
              <a:t>)</a:t>
            </a:r>
          </a:p>
          <a:p>
            <a:r>
              <a:rPr kumimoji="1" lang="ja-JP" altLang="en-US" sz="2400">
                <a:solidFill>
                  <a:srgbClr val="FF0000"/>
                </a:solidFill>
              </a:rPr>
              <a:t>解決策</a:t>
            </a:r>
            <a:r>
              <a:rPr lang="ja-JP" altLang="en-US" sz="2400">
                <a:solidFill>
                  <a:srgbClr val="FF0000"/>
                </a:solidFill>
              </a:rPr>
              <a:t>２</a:t>
            </a:r>
            <a:r>
              <a:rPr kumimoji="1" lang="ja-JP" altLang="en-US" sz="2400">
                <a:solidFill>
                  <a:srgbClr val="FF0000"/>
                </a:solidFill>
              </a:rPr>
              <a:t>：ローカルにウェブサーバを立てる</a:t>
            </a:r>
            <a:endParaRPr kumimoji="1" lang="en-US" altLang="ja-JP" sz="2400">
              <a:solidFill>
                <a:srgbClr val="FF0000"/>
              </a:solidFill>
            </a:endParaRPr>
          </a:p>
        </p:txBody>
      </p:sp>
      <p:pic>
        <p:nvPicPr>
          <p:cNvPr id="7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82ED6AE7-9573-49F9-A068-4B9EC6203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5301208"/>
            <a:ext cx="808046" cy="11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37D2F1D4-C315-48DA-BBC1-E2F6FFE089E0}"/>
              </a:ext>
            </a:extLst>
          </p:cNvPr>
          <p:cNvSpPr/>
          <p:nvPr/>
        </p:nvSpPr>
        <p:spPr>
          <a:xfrm>
            <a:off x="4572000" y="5517232"/>
            <a:ext cx="1008112" cy="792088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左右 8">
            <a:extLst>
              <a:ext uri="{FF2B5EF4-FFF2-40B4-BE49-F238E27FC236}">
                <a16:creationId xmlns:a16="http://schemas.microsoft.com/office/drawing/2014/main" id="{C7C278CC-07E4-4318-875D-2DDB254459D8}"/>
              </a:ext>
            </a:extLst>
          </p:cNvPr>
          <p:cNvSpPr/>
          <p:nvPr/>
        </p:nvSpPr>
        <p:spPr>
          <a:xfrm>
            <a:off x="2987824" y="5661248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F20B80D-C4E0-4F9B-94D7-8E92014A0052}"/>
              </a:ext>
            </a:extLst>
          </p:cNvPr>
          <p:cNvSpPr txBox="1"/>
          <p:nvPr/>
        </p:nvSpPr>
        <p:spPr>
          <a:xfrm>
            <a:off x="3923928" y="638132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ローカルストレージ</a:t>
            </a:r>
            <a:endParaRPr kumimoji="1" lang="ja-JP" altLang="en-US"/>
          </a:p>
        </p:txBody>
      </p:sp>
      <p:pic>
        <p:nvPicPr>
          <p:cNvPr id="11" name="Picture 6" descr="データセンターのイラスト（単体）">
            <a:extLst>
              <a:ext uri="{FF2B5EF4-FFF2-40B4-BE49-F238E27FC236}">
                <a16:creationId xmlns:a16="http://schemas.microsoft.com/office/drawing/2014/main" id="{EB07BBD1-4387-46B6-8F2B-0F47CBE50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429000"/>
            <a:ext cx="761893" cy="11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4266E6-A983-45DC-908D-05CAB819A677}"/>
              </a:ext>
            </a:extLst>
          </p:cNvPr>
          <p:cNvSpPr txBox="1"/>
          <p:nvPr/>
        </p:nvSpPr>
        <p:spPr>
          <a:xfrm>
            <a:off x="4283968" y="30689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ウェブサーバ</a:t>
            </a:r>
            <a:endParaRPr kumimoji="1" lang="ja-JP" altLang="en-US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0930E5E4-08D6-4A4F-86EB-7DF602062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50100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矢印: 左右 13">
            <a:extLst>
              <a:ext uri="{FF2B5EF4-FFF2-40B4-BE49-F238E27FC236}">
                <a16:creationId xmlns:a16="http://schemas.microsoft.com/office/drawing/2014/main" id="{146BE311-D0A6-4B81-B626-36174CBE51CA}"/>
              </a:ext>
            </a:extLst>
          </p:cNvPr>
          <p:cNvSpPr/>
          <p:nvPr/>
        </p:nvSpPr>
        <p:spPr>
          <a:xfrm rot="5400000">
            <a:off x="4644008" y="4797152"/>
            <a:ext cx="792088" cy="36004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278653-A99A-40C6-89DA-249735E9ACE4}"/>
              </a:ext>
            </a:extLst>
          </p:cNvPr>
          <p:cNvSpPr txBox="1"/>
          <p:nvPr/>
        </p:nvSpPr>
        <p:spPr>
          <a:xfrm>
            <a:off x="5508104" y="465313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ウェブサーバの</a:t>
            </a:r>
            <a:endParaRPr kumimoji="1" lang="en-US" altLang="ja-JP"/>
          </a:p>
          <a:p>
            <a:r>
              <a:rPr kumimoji="1" lang="ja-JP" altLang="en-US"/>
              <a:t>ローカルなのでアクセスできる</a:t>
            </a:r>
          </a:p>
        </p:txBody>
      </p:sp>
      <p:sp>
        <p:nvSpPr>
          <p:cNvPr id="16" name="矢印: 左右 15">
            <a:extLst>
              <a:ext uri="{FF2B5EF4-FFF2-40B4-BE49-F238E27FC236}">
                <a16:creationId xmlns:a16="http://schemas.microsoft.com/office/drawing/2014/main" id="{18D8D041-08C7-4E75-8EA7-61FABC2A80B7}"/>
              </a:ext>
            </a:extLst>
          </p:cNvPr>
          <p:cNvSpPr/>
          <p:nvPr/>
        </p:nvSpPr>
        <p:spPr>
          <a:xfrm>
            <a:off x="3059832" y="3645024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7DC7C37-99FB-4FFE-8401-8B2ED3F5CC37}"/>
              </a:ext>
            </a:extLst>
          </p:cNvPr>
          <p:cNvSpPr txBox="1"/>
          <p:nvPr/>
        </p:nvSpPr>
        <p:spPr>
          <a:xfrm>
            <a:off x="1835696" y="29969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ブラウザ</a:t>
            </a:r>
            <a:endParaRPr kumimoji="1" lang="ja-JP" altLang="en-US"/>
          </a:p>
        </p:txBody>
      </p:sp>
      <p:sp>
        <p:nvSpPr>
          <p:cNvPr id="18" name="矢印: 左右 17">
            <a:extLst>
              <a:ext uri="{FF2B5EF4-FFF2-40B4-BE49-F238E27FC236}">
                <a16:creationId xmlns:a16="http://schemas.microsoft.com/office/drawing/2014/main" id="{5F59A37E-5243-4FC5-BF12-C9FF860B5953}"/>
              </a:ext>
            </a:extLst>
          </p:cNvPr>
          <p:cNvSpPr/>
          <p:nvPr/>
        </p:nvSpPr>
        <p:spPr>
          <a:xfrm rot="5400000">
            <a:off x="1979712" y="4653136"/>
            <a:ext cx="792088" cy="36004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DF13C3B-A4AC-4C56-962D-68F37E3C50C5}"/>
              </a:ext>
            </a:extLst>
          </p:cNvPr>
          <p:cNvSpPr txBox="1"/>
          <p:nvPr/>
        </p:nvSpPr>
        <p:spPr>
          <a:xfrm>
            <a:off x="971600" y="45811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動作確認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268E9D5-9C27-4128-BC11-D7758A87A1D8}"/>
              </a:ext>
            </a:extLst>
          </p:cNvPr>
          <p:cNvSpPr txBox="1"/>
          <p:nvPr/>
        </p:nvSpPr>
        <p:spPr>
          <a:xfrm>
            <a:off x="2843808" y="530120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ファイル修正</a:t>
            </a:r>
          </a:p>
        </p:txBody>
      </p:sp>
    </p:spTree>
    <p:extLst>
      <p:ext uri="{BB962C8B-B14F-4D97-AF65-F5344CB8AC3E}">
        <p14:creationId xmlns:p14="http://schemas.microsoft.com/office/powerpoint/2010/main" val="4001331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A5F53A1-3CB1-415F-B91C-F1A7DDC68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4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9820444-49FF-4F57-9B96-37196BB3D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56792"/>
            <a:ext cx="8415895" cy="5184576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7D13061-4370-45F4-AFA4-6D8F544D6A8C}"/>
              </a:ext>
            </a:extLst>
          </p:cNvPr>
          <p:cNvSpPr/>
          <p:nvPr/>
        </p:nvSpPr>
        <p:spPr>
          <a:xfrm>
            <a:off x="395537" y="4293096"/>
            <a:ext cx="504056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5DA501C-832C-49B8-8D98-9924DC43C2DF}"/>
              </a:ext>
            </a:extLst>
          </p:cNvPr>
          <p:cNvSpPr/>
          <p:nvPr/>
        </p:nvSpPr>
        <p:spPr>
          <a:xfrm>
            <a:off x="1115616" y="2276872"/>
            <a:ext cx="1728192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CD9CB09-9728-4C54-BE54-F7418BD581E8}"/>
              </a:ext>
            </a:extLst>
          </p:cNvPr>
          <p:cNvSpPr/>
          <p:nvPr/>
        </p:nvSpPr>
        <p:spPr>
          <a:xfrm>
            <a:off x="2051720" y="3284984"/>
            <a:ext cx="792088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DA2A16D-0A29-4CA7-9313-053E4CD97032}"/>
              </a:ext>
            </a:extLst>
          </p:cNvPr>
          <p:cNvSpPr txBox="1"/>
          <p:nvPr/>
        </p:nvSpPr>
        <p:spPr>
          <a:xfrm>
            <a:off x="539552" y="1052736"/>
            <a:ext cx="778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</a:t>
            </a:r>
            <a:r>
              <a:rPr kumimoji="1" lang="ja-JP" altLang="en-US"/>
              <a:t>拡張機能をクリック </a:t>
            </a:r>
            <a:r>
              <a:rPr kumimoji="1" lang="en-US" altLang="ja-JP"/>
              <a:t>2. </a:t>
            </a:r>
            <a:r>
              <a:rPr kumimoji="1" lang="ja-JP" altLang="en-US"/>
              <a:t>検索窓に「</a:t>
            </a:r>
            <a:r>
              <a:rPr kumimoji="1" lang="en-US" altLang="ja-JP"/>
              <a:t>Live Server</a:t>
            </a:r>
            <a:r>
              <a:rPr kumimoji="1" lang="ja-JP" altLang="en-US"/>
              <a:t>」と入力 </a:t>
            </a:r>
            <a:r>
              <a:rPr kumimoji="1" lang="en-US" altLang="ja-JP"/>
              <a:t>3. </a:t>
            </a:r>
            <a:r>
              <a:rPr kumimoji="1" lang="ja-JP" altLang="en-US"/>
              <a:t>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3069352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B29F8BF-9E30-4320-8780-15405B2C6A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4</a:t>
            </a: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EE263F4-8A63-4C0D-B7A3-D818F7CC9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68760"/>
            <a:ext cx="3689002" cy="439248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3115DBD-466C-49B2-B25E-2CC59EAD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5877272"/>
            <a:ext cx="7994799" cy="746502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49741E5-CF7F-46F7-ACA1-8949D8EEDE1F}"/>
              </a:ext>
            </a:extLst>
          </p:cNvPr>
          <p:cNvSpPr/>
          <p:nvPr/>
        </p:nvSpPr>
        <p:spPr>
          <a:xfrm>
            <a:off x="1619672" y="4509120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FBE452-68D8-4EDA-989F-1EAB83E15ACB}"/>
              </a:ext>
            </a:extLst>
          </p:cNvPr>
          <p:cNvSpPr txBox="1"/>
          <p:nvPr/>
        </p:nvSpPr>
        <p:spPr>
          <a:xfrm>
            <a:off x="4211960" y="1916832"/>
            <a:ext cx="4717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1. docs/index.html</a:t>
            </a:r>
            <a:r>
              <a:rPr lang="ja-JP" altLang="en-US" sz="3200"/>
              <a:t>を開く</a:t>
            </a:r>
            <a:endParaRPr kumimoji="1" lang="ja-JP" altLang="en-US" sz="320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448590C9-F6A1-44C0-A1D9-0E2FA7F493B8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rot="5400000">
            <a:off x="3559602" y="1497782"/>
            <a:ext cx="2007513" cy="401516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A75A33-4C33-4243-A147-5BAF5F4571D7}"/>
              </a:ext>
            </a:extLst>
          </p:cNvPr>
          <p:cNvSpPr txBox="1"/>
          <p:nvPr/>
        </p:nvSpPr>
        <p:spPr>
          <a:xfrm>
            <a:off x="4283968" y="3789040"/>
            <a:ext cx="4104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/>
              <a:t>2. Go Live</a:t>
            </a:r>
            <a:r>
              <a:rPr lang="ja-JP" altLang="en-US" sz="3200"/>
              <a:t>をクリック</a:t>
            </a:r>
            <a:endParaRPr kumimoji="1" lang="ja-JP" altLang="en-US" sz="320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D39AB62-16DC-4A48-A1A1-EE99B68E463B}"/>
              </a:ext>
            </a:extLst>
          </p:cNvPr>
          <p:cNvSpPr/>
          <p:nvPr/>
        </p:nvSpPr>
        <p:spPr>
          <a:xfrm>
            <a:off x="6516216" y="6165304"/>
            <a:ext cx="1728192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B813599B-5906-4ABF-A63C-3365AE11C38D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5962398" y="4747389"/>
            <a:ext cx="1791489" cy="104433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54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B5E8DCF-EB67-44A3-89B4-E45F5A112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4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D09ED4-C0D4-4DB2-B9F7-83E48E7CCE64}"/>
              </a:ext>
            </a:extLst>
          </p:cNvPr>
          <p:cNvSpPr txBox="1"/>
          <p:nvPr/>
        </p:nvSpPr>
        <p:spPr>
          <a:xfrm>
            <a:off x="1331640" y="980728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ブラウザが開いてゲームができれば成功</a:t>
            </a:r>
            <a:endParaRPr kumimoji="1" lang="ja-JP" altLang="en-US" sz="24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36141E7-394E-47D5-B351-B98C2372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6"/>
            <a:ext cx="7488832" cy="483653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5C61F87-F191-6B9D-EBDD-0BBE98F5A75E}"/>
              </a:ext>
            </a:extLst>
          </p:cNvPr>
          <p:cNvSpPr txBox="1"/>
          <p:nvPr/>
        </p:nvSpPr>
        <p:spPr>
          <a:xfrm>
            <a:off x="2195736" y="630932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このタブはデバッグに使うので閉じない事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9445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A014185-02D9-412D-A9DD-33CB68EF0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5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CC1978C-FFB4-4D14-AAE0-6C8351506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3168352" cy="4789029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D01A4F7-C561-4921-B60D-FF881DD0DD35}"/>
              </a:ext>
            </a:extLst>
          </p:cNvPr>
          <p:cNvSpPr/>
          <p:nvPr/>
        </p:nvSpPr>
        <p:spPr>
          <a:xfrm>
            <a:off x="1475656" y="5373216"/>
            <a:ext cx="187220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872CB0-96DC-4BBA-BFA0-6DFF59057C16}"/>
              </a:ext>
            </a:extLst>
          </p:cNvPr>
          <p:cNvSpPr txBox="1"/>
          <p:nvPr/>
        </p:nvSpPr>
        <p:spPr>
          <a:xfrm>
            <a:off x="1547664" y="908720"/>
            <a:ext cx="6721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/>
              <a:t>docs/data/scenario/first.ks</a:t>
            </a:r>
            <a:r>
              <a:rPr kumimoji="1" lang="ja-JP" altLang="en-US" sz="3200"/>
              <a:t>を開く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B5AB4CB2-BAF3-4FFC-9F3E-84C4BDDE96D5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rot="5400000">
            <a:off x="2098329" y="2743030"/>
            <a:ext cx="4059741" cy="1560670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02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B79CACC-1AF0-4393-A504-C9C70F62B0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ウェブサーバとは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372A13C-FF3A-42A1-92E0-89D89FC8E2BC}"/>
              </a:ext>
            </a:extLst>
          </p:cNvPr>
          <p:cNvSpPr txBox="1"/>
          <p:nvPr/>
        </p:nvSpPr>
        <p:spPr>
          <a:xfrm>
            <a:off x="179512" y="1196752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我々がインターネットを閲覧する時、クライアントとウェブサーバが通信している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3E9CFB-7147-4185-B28A-E9A846557371}"/>
              </a:ext>
            </a:extLst>
          </p:cNvPr>
          <p:cNvSpPr txBox="1"/>
          <p:nvPr/>
        </p:nvSpPr>
        <p:spPr>
          <a:xfrm>
            <a:off x="2051720" y="17728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pic>
        <p:nvPicPr>
          <p:cNvPr id="1026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F1AA9883-F619-4DA7-AC26-B9E34B9C7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37112"/>
            <a:ext cx="1303872" cy="189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CCF203-5DD0-49CF-99E1-63BD689F8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9289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データセンターのイラスト（単体）">
            <a:extLst>
              <a:ext uri="{FF2B5EF4-FFF2-40B4-BE49-F238E27FC236}">
                <a16:creationId xmlns:a16="http://schemas.microsoft.com/office/drawing/2014/main" id="{3E667C23-B448-4574-B6EE-466986F27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276872"/>
            <a:ext cx="1097090" cy="16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3B4CD286-9653-46E3-8721-1E8E92B5EDA4}"/>
              </a:ext>
            </a:extLst>
          </p:cNvPr>
          <p:cNvSpPr/>
          <p:nvPr/>
        </p:nvSpPr>
        <p:spPr>
          <a:xfrm>
            <a:off x="7524328" y="4725144"/>
            <a:ext cx="1224136" cy="108012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左右 4">
            <a:extLst>
              <a:ext uri="{FF2B5EF4-FFF2-40B4-BE49-F238E27FC236}">
                <a16:creationId xmlns:a16="http://schemas.microsoft.com/office/drawing/2014/main" id="{A8BC12D6-B462-403D-A58A-F2C392EF2B5A}"/>
              </a:ext>
            </a:extLst>
          </p:cNvPr>
          <p:cNvSpPr/>
          <p:nvPr/>
        </p:nvSpPr>
        <p:spPr>
          <a:xfrm>
            <a:off x="3923928" y="2780928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194774-17B1-4552-8D94-2180E5CB8E45}"/>
              </a:ext>
            </a:extLst>
          </p:cNvPr>
          <p:cNvSpPr txBox="1"/>
          <p:nvPr/>
        </p:nvSpPr>
        <p:spPr>
          <a:xfrm>
            <a:off x="5652120" y="18448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ウェブサーバ</a:t>
            </a:r>
          </a:p>
        </p:txBody>
      </p:sp>
      <p:sp>
        <p:nvSpPr>
          <p:cNvPr id="12" name="矢印: 左右 11">
            <a:extLst>
              <a:ext uri="{FF2B5EF4-FFF2-40B4-BE49-F238E27FC236}">
                <a16:creationId xmlns:a16="http://schemas.microsoft.com/office/drawing/2014/main" id="{3FB7FF22-E88C-42BA-B324-0447E9717B33}"/>
              </a:ext>
            </a:extLst>
          </p:cNvPr>
          <p:cNvSpPr/>
          <p:nvPr/>
        </p:nvSpPr>
        <p:spPr>
          <a:xfrm rot="2700000">
            <a:off x="6849737" y="3870534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27CA02-A607-483B-B2B2-3383ABE64624}"/>
              </a:ext>
            </a:extLst>
          </p:cNvPr>
          <p:cNvSpPr txBox="1"/>
          <p:nvPr/>
        </p:nvSpPr>
        <p:spPr>
          <a:xfrm>
            <a:off x="6300192" y="587727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サーバ</a:t>
            </a:r>
            <a:r>
              <a:rPr lang="ja-JP" altLang="en-US" dirty="0"/>
              <a:t>のローカルデータ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559FF6B-3808-4956-B3AF-0CA3156418F8}"/>
              </a:ext>
            </a:extLst>
          </p:cNvPr>
          <p:cNvSpPr txBox="1"/>
          <p:nvPr/>
        </p:nvSpPr>
        <p:spPr>
          <a:xfrm>
            <a:off x="2339752" y="3717032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Chrome</a:t>
            </a:r>
          </a:p>
          <a:p>
            <a:r>
              <a:rPr kumimoji="1" lang="en-US" altLang="ja-JP"/>
              <a:t>Safari</a:t>
            </a:r>
          </a:p>
          <a:p>
            <a:r>
              <a:rPr lang="en-US" altLang="ja-JP"/>
              <a:t>Firefox</a:t>
            </a:r>
          </a:p>
          <a:p>
            <a:r>
              <a:rPr kumimoji="1" lang="en-US" altLang="ja-JP"/>
              <a:t>Edge</a:t>
            </a:r>
            <a:r>
              <a:rPr kumimoji="1" lang="ja-JP" altLang="en-US"/>
              <a:t>など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3CF876C-9D45-4F7D-ADCD-06FB22E61FD7}"/>
              </a:ext>
            </a:extLst>
          </p:cNvPr>
          <p:cNvSpPr txBox="1"/>
          <p:nvPr/>
        </p:nvSpPr>
        <p:spPr>
          <a:xfrm>
            <a:off x="5652120" y="4005064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Apache</a:t>
            </a:r>
          </a:p>
          <a:p>
            <a:r>
              <a:rPr lang="en-US" altLang="ja-JP"/>
              <a:t>nginx</a:t>
            </a:r>
            <a:r>
              <a:rPr lang="ja-JP" altLang="en-US"/>
              <a:t>など</a:t>
            </a:r>
            <a:endParaRPr kumimoji="1" lang="ja-JP" altLang="en-US"/>
          </a:p>
        </p:txBody>
      </p:sp>
      <p:sp>
        <p:nvSpPr>
          <p:cNvPr id="16" name="矢印: 左右 15">
            <a:extLst>
              <a:ext uri="{FF2B5EF4-FFF2-40B4-BE49-F238E27FC236}">
                <a16:creationId xmlns:a16="http://schemas.microsoft.com/office/drawing/2014/main" id="{A3935070-689C-4CD2-87DA-BE65F9ACFBAF}"/>
              </a:ext>
            </a:extLst>
          </p:cNvPr>
          <p:cNvSpPr/>
          <p:nvPr/>
        </p:nvSpPr>
        <p:spPr>
          <a:xfrm rot="18900000">
            <a:off x="1017089" y="3870534"/>
            <a:ext cx="1224136" cy="432048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166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78A5381-F5FB-4985-A2B6-7DDB7988E9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5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AA573B-786D-493C-9310-59BFBDCDF066}"/>
              </a:ext>
            </a:extLst>
          </p:cNvPr>
          <p:cNvSpPr txBox="1"/>
          <p:nvPr/>
        </p:nvSpPr>
        <p:spPr>
          <a:xfrm>
            <a:off x="251520" y="2348880"/>
            <a:ext cx="806489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3600"/>
              <a:t>*start</a:t>
            </a:r>
          </a:p>
          <a:p>
            <a:endParaRPr lang="en-US" altLang="ja-JP" sz="3600"/>
          </a:p>
          <a:p>
            <a:r>
              <a:rPr lang="en-US" altLang="ja-JP" sz="3600"/>
              <a:t>[title name="</a:t>
            </a:r>
            <a:r>
              <a:rPr lang="ja-JP" altLang="en-US" sz="3600">
                <a:solidFill>
                  <a:srgbClr val="FF0000"/>
                </a:solidFill>
              </a:rPr>
              <a:t>怒れセリヌンティウス</a:t>
            </a:r>
            <a:r>
              <a:rPr lang="en-US" altLang="ja-JP" sz="3600"/>
              <a:t>"]</a:t>
            </a:r>
          </a:p>
          <a:p>
            <a:r>
              <a:rPr lang="en-US" altLang="ja-JP" sz="3600"/>
              <a:t>[hidemenubutton]</a:t>
            </a:r>
          </a:p>
          <a:p>
            <a:r>
              <a:rPr lang="en-US" altLang="ja-JP" sz="3600"/>
              <a:t>[wait time=200]</a:t>
            </a:r>
          </a:p>
          <a:p>
            <a:r>
              <a:rPr lang="en-US" altLang="ja-JP" sz="3600"/>
              <a:t>[freeimage layer="base"]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E6AB53-60D6-4F02-AA1B-FD2BE2AA580B}"/>
              </a:ext>
            </a:extLst>
          </p:cNvPr>
          <p:cNvSpPr txBox="1"/>
          <p:nvPr/>
        </p:nvSpPr>
        <p:spPr>
          <a:xfrm>
            <a:off x="251520" y="1124744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タイトルを変更して</a:t>
            </a:r>
            <a:r>
              <a:rPr lang="ja-JP" altLang="en-US" sz="3600"/>
              <a:t>保存する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1950323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F9E80C5-0F3F-4B38-8A9C-142D6B6BD4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Step 5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296C6C6-E616-4D12-B3CC-5E7E98A53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00808"/>
            <a:ext cx="7134276" cy="5082740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3D5FE2C-5B43-4497-B273-E5BDE2D68EE4}"/>
              </a:ext>
            </a:extLst>
          </p:cNvPr>
          <p:cNvSpPr/>
          <p:nvPr/>
        </p:nvSpPr>
        <p:spPr>
          <a:xfrm>
            <a:off x="611560" y="1772816"/>
            <a:ext cx="1368152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6146ED-E92A-4920-B2EE-8A44CFD3B977}"/>
              </a:ext>
            </a:extLst>
          </p:cNvPr>
          <p:cNvSpPr txBox="1"/>
          <p:nvPr/>
        </p:nvSpPr>
        <p:spPr>
          <a:xfrm>
            <a:off x="827584" y="1052736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タイトルが変更されれば成功</a:t>
            </a:r>
          </a:p>
        </p:txBody>
      </p:sp>
    </p:spTree>
    <p:extLst>
      <p:ext uri="{BB962C8B-B14F-4D97-AF65-F5344CB8AC3E}">
        <p14:creationId xmlns:p14="http://schemas.microsoft.com/office/powerpoint/2010/main" val="435174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1D5A76-84B0-4555-916E-774FEF15B7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課題</a:t>
            </a:r>
            <a:r>
              <a:rPr lang="en-US" altLang="ja-JP"/>
              <a:t>2 - </a:t>
            </a:r>
            <a:r>
              <a:rPr lang="ja-JP" altLang="en-US"/>
              <a:t>レポート課題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D872DAB-1201-4ED4-BF9C-043A25575BB0}"/>
              </a:ext>
            </a:extLst>
          </p:cNvPr>
          <p:cNvSpPr txBox="1"/>
          <p:nvPr/>
        </p:nvSpPr>
        <p:spPr>
          <a:xfrm>
            <a:off x="218088" y="1268760"/>
            <a:ext cx="76899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ja-JP" sz="2400" dirty="0" err="1"/>
              <a:t>first.ks</a:t>
            </a:r>
            <a:r>
              <a:rPr lang="ja-JP" altLang="en-US" sz="2400" dirty="0"/>
              <a:t>を書き換えてオリジナルのゲームを作成する</a:t>
            </a:r>
            <a:br>
              <a:rPr lang="en-US" altLang="ja-JP" sz="2400" dirty="0"/>
            </a:br>
            <a:r>
              <a:rPr lang="en-US" altLang="ja-JP" sz="2400" dirty="0"/>
              <a:t>(</a:t>
            </a:r>
            <a:r>
              <a:rPr lang="ja-JP" altLang="en-US" sz="2400" dirty="0"/>
              <a:t>必要に応じて画像等も追加してよい</a:t>
            </a:r>
            <a:r>
              <a:rPr lang="en-US" altLang="ja-JP" sz="2400" dirty="0"/>
              <a:t>)</a:t>
            </a:r>
          </a:p>
          <a:p>
            <a:pPr marL="457200" indent="-457200">
              <a:buAutoNum type="arabicPeriod"/>
            </a:pPr>
            <a:r>
              <a:rPr kumimoji="1" lang="ja-JP" altLang="en-US" sz="2400" dirty="0"/>
              <a:t>ローカル</a:t>
            </a:r>
            <a:r>
              <a:rPr kumimoji="1" lang="en-US" altLang="ja-JP" sz="2400" dirty="0"/>
              <a:t>(Live Server)</a:t>
            </a:r>
            <a:r>
              <a:rPr kumimoji="1" lang="ja-JP" altLang="en-US" sz="2400" dirty="0"/>
              <a:t>で動作確認する</a:t>
            </a:r>
            <a:endParaRPr lang="en-US" altLang="ja-JP" sz="2400" dirty="0"/>
          </a:p>
          <a:p>
            <a:pPr marL="457200" indent="-457200">
              <a:buAutoNum type="arabicPeriod"/>
            </a:pPr>
            <a:r>
              <a:rPr lang="en-US" altLang="ja-JP" sz="2400" dirty="0"/>
              <a:t>git add, commit, push</a:t>
            </a:r>
            <a:r>
              <a:rPr lang="ja-JP" altLang="en-US" sz="2400" dirty="0"/>
              <a:t>する</a:t>
            </a:r>
            <a:endParaRPr lang="en-US" altLang="ja-JP" sz="2400" dirty="0"/>
          </a:p>
          <a:p>
            <a:pPr marL="457200" indent="-457200">
              <a:buAutoNum type="arabicPeriod"/>
            </a:pPr>
            <a:r>
              <a:rPr kumimoji="1" lang="en-US" altLang="ja-JP" sz="2400" dirty="0"/>
              <a:t>GitHub Pages</a:t>
            </a:r>
            <a:r>
              <a:rPr kumimoji="1" lang="ja-JP" altLang="en-US" sz="2400" dirty="0"/>
              <a:t>で動作確認する</a:t>
            </a:r>
            <a:br>
              <a:rPr kumimoji="1" lang="en-US" altLang="ja-JP" sz="2400" dirty="0"/>
            </a:br>
            <a:r>
              <a:rPr kumimoji="1" lang="en-US" altLang="ja-JP" sz="2400" dirty="0"/>
              <a:t>(</a:t>
            </a:r>
            <a:r>
              <a:rPr kumimoji="1" lang="ja-JP" altLang="en-US" sz="2400" dirty="0"/>
              <a:t>最後に</a:t>
            </a:r>
            <a:r>
              <a:rPr kumimoji="1" lang="en-US" altLang="ja-JP" sz="2400" dirty="0"/>
              <a:t>push</a:t>
            </a:r>
            <a:r>
              <a:rPr kumimoji="1" lang="ja-JP" altLang="en-US" sz="2400" dirty="0"/>
              <a:t>してから反映されるまでに数分かかる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0CF701-E68D-42DD-9826-6DE8F46278B7}"/>
              </a:ext>
            </a:extLst>
          </p:cNvPr>
          <p:cNvSpPr txBox="1"/>
          <p:nvPr/>
        </p:nvSpPr>
        <p:spPr>
          <a:xfrm>
            <a:off x="611560" y="4365104"/>
            <a:ext cx="79928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/>
              <a:t>https://アカウント名.github.io/tyrano_sample/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58EECC-0447-454A-BBE6-1115270F7CD3}"/>
              </a:ext>
            </a:extLst>
          </p:cNvPr>
          <p:cNvSpPr txBox="1"/>
          <p:nvPr/>
        </p:nvSpPr>
        <p:spPr>
          <a:xfrm>
            <a:off x="251520" y="3717032"/>
            <a:ext cx="6186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以下の</a:t>
            </a:r>
            <a:r>
              <a:rPr lang="en-US" altLang="ja-JP" sz="3600" dirty="0"/>
              <a:t>URL</a:t>
            </a:r>
            <a:r>
              <a:rPr lang="ja-JP" altLang="en-US" sz="3600" dirty="0"/>
              <a:t>をレポートに提出</a:t>
            </a:r>
            <a:endParaRPr kumimoji="1" lang="ja-JP" altLang="en-US" sz="3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153AEA-8F7A-48E3-B62C-1160F714D860}"/>
              </a:ext>
            </a:extLst>
          </p:cNvPr>
          <p:cNvSpPr txBox="1"/>
          <p:nvPr/>
        </p:nvSpPr>
        <p:spPr>
          <a:xfrm>
            <a:off x="107504" y="5517232"/>
            <a:ext cx="82809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公序良俗に反するような内容にしてはならない。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/>
              <a:t>(</a:t>
            </a:r>
            <a:r>
              <a:rPr lang="ja-JP" altLang="en-US" sz="1400" dirty="0"/>
              <a:t>たとえ友人であっても</a:t>
            </a:r>
            <a:r>
              <a:rPr lang="en-US" altLang="ja-JP" sz="1400" dirty="0"/>
              <a:t>)</a:t>
            </a:r>
            <a:r>
              <a:rPr lang="ja-JP" altLang="en-US" sz="1400" dirty="0"/>
              <a:t>特定個人を揶揄するような内容にしてはならない。有名人も題材としない。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画像を用いる場合は、ライセンスとして問題ないものを利用する。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面白い作品は別の場所で紹介する可能性があるため、紹介されたくない場合はその旨をレポートに明記すること。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C96FF41-F9B3-4AC4-8528-E22A9E99CF42}"/>
              </a:ext>
            </a:extLst>
          </p:cNvPr>
          <p:cNvSpPr txBox="1"/>
          <p:nvPr/>
        </p:nvSpPr>
        <p:spPr>
          <a:xfrm>
            <a:off x="0" y="50131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>
                <a:solidFill>
                  <a:srgbClr val="FF0000"/>
                </a:solidFill>
              </a:rPr>
              <a:t>注意：</a:t>
            </a:r>
            <a:endParaRPr kumimoji="1" lang="ja-JP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340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DC42BFF-4DAA-49E5-A0BC-BEFB7AA42A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ウェブサーバとは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41BCFDB-33AD-4D94-BECF-87704E7CCA70}"/>
              </a:ext>
            </a:extLst>
          </p:cNvPr>
          <p:cNvSpPr txBox="1"/>
          <p:nvPr/>
        </p:nvSpPr>
        <p:spPr>
          <a:xfrm>
            <a:off x="467544" y="1124744"/>
            <a:ext cx="7109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クライアントが要求するのは</a:t>
            </a:r>
            <a:r>
              <a:rPr kumimoji="1" lang="en-US" altLang="ja-JP" sz="3600"/>
              <a:t>URL</a:t>
            </a:r>
          </a:p>
          <a:p>
            <a:r>
              <a:rPr kumimoji="1" lang="en-US" altLang="ja-JP" sz="3600"/>
              <a:t>(Uniform Resource Location)</a:t>
            </a:r>
            <a:endParaRPr kumimoji="1" lang="ja-JP" altLang="en-US" sz="3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6CBEBE2-2DD4-4562-9472-8F82E7111913}"/>
              </a:ext>
            </a:extLst>
          </p:cNvPr>
          <p:cNvSpPr/>
          <p:nvPr/>
        </p:nvSpPr>
        <p:spPr>
          <a:xfrm>
            <a:off x="467544" y="2411596"/>
            <a:ext cx="792088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71E060-ABFE-45B4-BF2D-E67390B5D454}"/>
              </a:ext>
            </a:extLst>
          </p:cNvPr>
          <p:cNvSpPr/>
          <p:nvPr/>
        </p:nvSpPr>
        <p:spPr>
          <a:xfrm>
            <a:off x="1475656" y="2411596"/>
            <a:ext cx="2160240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EDB7205-303E-4E73-ACB6-E2D2996A878E}"/>
              </a:ext>
            </a:extLst>
          </p:cNvPr>
          <p:cNvSpPr/>
          <p:nvPr/>
        </p:nvSpPr>
        <p:spPr>
          <a:xfrm>
            <a:off x="3707904" y="2411596"/>
            <a:ext cx="3168352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18B4E51-0E74-4B0F-8DC9-E0CDCAE5DD98}"/>
              </a:ext>
            </a:extLst>
          </p:cNvPr>
          <p:cNvSpPr/>
          <p:nvPr/>
        </p:nvSpPr>
        <p:spPr>
          <a:xfrm>
            <a:off x="6948264" y="2411596"/>
            <a:ext cx="1368152" cy="432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331A34-8021-4F52-85F6-7738D3C26660}"/>
              </a:ext>
            </a:extLst>
          </p:cNvPr>
          <p:cNvSpPr txBox="1"/>
          <p:nvPr/>
        </p:nvSpPr>
        <p:spPr>
          <a:xfrm>
            <a:off x="467544" y="2411596"/>
            <a:ext cx="7992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https://www.mext.go.jp/a_menu/shotou/new-cs/index.htm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354C11-0406-411E-93F7-1963D2A0B786}"/>
              </a:ext>
            </a:extLst>
          </p:cNvPr>
          <p:cNvSpPr txBox="1"/>
          <p:nvPr/>
        </p:nvSpPr>
        <p:spPr>
          <a:xfrm>
            <a:off x="179512" y="30596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プロトコル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B007F9-0E00-44F6-ABCB-C356879EE02D}"/>
              </a:ext>
            </a:extLst>
          </p:cNvPr>
          <p:cNvSpPr txBox="1"/>
          <p:nvPr/>
        </p:nvSpPr>
        <p:spPr>
          <a:xfrm>
            <a:off x="1475656" y="30596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ホスト＋ドメイン名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85EB69B-AF4F-4B90-8AE1-F147FA76E6BA}"/>
              </a:ext>
            </a:extLst>
          </p:cNvPr>
          <p:cNvSpPr txBox="1"/>
          <p:nvPr/>
        </p:nvSpPr>
        <p:spPr>
          <a:xfrm>
            <a:off x="4283968" y="3059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ディレクトリ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7BDC896-8742-4C7F-8BD4-B53D5B121014}"/>
              </a:ext>
            </a:extLst>
          </p:cNvPr>
          <p:cNvSpPr txBox="1"/>
          <p:nvPr/>
        </p:nvSpPr>
        <p:spPr>
          <a:xfrm>
            <a:off x="6905580" y="30503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ファイル名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8C5652C-7DD2-43FE-AF60-06187B012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3501008"/>
            <a:ext cx="6339233" cy="309634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F57162B-8C66-4205-AC9C-6B962F67E734}"/>
              </a:ext>
            </a:extLst>
          </p:cNvPr>
          <p:cNvSpPr txBox="1"/>
          <p:nvPr/>
        </p:nvSpPr>
        <p:spPr>
          <a:xfrm>
            <a:off x="467544" y="2420888"/>
            <a:ext cx="7992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https://www.mext.go.jp/a_menu/shotou/new-cs/index.htm</a:t>
            </a:r>
          </a:p>
        </p:txBody>
      </p:sp>
    </p:spTree>
    <p:extLst>
      <p:ext uri="{BB962C8B-B14F-4D97-AF65-F5344CB8AC3E}">
        <p14:creationId xmlns:p14="http://schemas.microsoft.com/office/powerpoint/2010/main" val="377635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1FD0095-335E-4BE2-BEEA-D7F308E46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ウェブサーバとは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4C57A3-C028-4F8D-A468-2659317AA0DE}"/>
              </a:ext>
            </a:extLst>
          </p:cNvPr>
          <p:cNvSpPr/>
          <p:nvPr/>
        </p:nvSpPr>
        <p:spPr>
          <a:xfrm>
            <a:off x="467544" y="1115452"/>
            <a:ext cx="792088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787944-9C2D-47A0-87CF-2C2B6D0A57AD}"/>
              </a:ext>
            </a:extLst>
          </p:cNvPr>
          <p:cNvSpPr/>
          <p:nvPr/>
        </p:nvSpPr>
        <p:spPr>
          <a:xfrm>
            <a:off x="1475656" y="1115452"/>
            <a:ext cx="2160240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39D953E-17E2-4C3E-915C-C04A02B4B430}"/>
              </a:ext>
            </a:extLst>
          </p:cNvPr>
          <p:cNvSpPr/>
          <p:nvPr/>
        </p:nvSpPr>
        <p:spPr>
          <a:xfrm>
            <a:off x="3707904" y="1115452"/>
            <a:ext cx="3168352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D9CC12-2ED2-4F22-9FDB-6CA1D12A7A39}"/>
              </a:ext>
            </a:extLst>
          </p:cNvPr>
          <p:cNvSpPr/>
          <p:nvPr/>
        </p:nvSpPr>
        <p:spPr>
          <a:xfrm>
            <a:off x="6948264" y="1115452"/>
            <a:ext cx="1368152" cy="4320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552410-B959-4D7F-862C-05D7284E1830}"/>
              </a:ext>
            </a:extLst>
          </p:cNvPr>
          <p:cNvSpPr txBox="1"/>
          <p:nvPr/>
        </p:nvSpPr>
        <p:spPr>
          <a:xfrm>
            <a:off x="467544" y="1115452"/>
            <a:ext cx="7992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https://www.mext.go.jp/a_menu/shotou/new-cs/index.htm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F8B6B5-C188-4212-BC40-3D88DF101A1B}"/>
              </a:ext>
            </a:extLst>
          </p:cNvPr>
          <p:cNvSpPr txBox="1"/>
          <p:nvPr/>
        </p:nvSpPr>
        <p:spPr>
          <a:xfrm>
            <a:off x="179512" y="17635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プロトコル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92CAB1D-BD62-4784-BC91-20A6E81A26E6}"/>
              </a:ext>
            </a:extLst>
          </p:cNvPr>
          <p:cNvSpPr txBox="1"/>
          <p:nvPr/>
        </p:nvSpPr>
        <p:spPr>
          <a:xfrm>
            <a:off x="1475656" y="17635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ホスト＋ドメイン名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12ADC7-0AA6-4681-9632-4C2E5D177A63}"/>
              </a:ext>
            </a:extLst>
          </p:cNvPr>
          <p:cNvSpPr txBox="1"/>
          <p:nvPr/>
        </p:nvSpPr>
        <p:spPr>
          <a:xfrm>
            <a:off x="4283968" y="17635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ディレクトリ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851CBB5-25F2-4FD2-9490-683AA4BACFBB}"/>
              </a:ext>
            </a:extLst>
          </p:cNvPr>
          <p:cNvSpPr txBox="1"/>
          <p:nvPr/>
        </p:nvSpPr>
        <p:spPr>
          <a:xfrm>
            <a:off x="6905580" y="175423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ファイル名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793C16A-673B-464B-A7D0-9DB9F4C9863F}"/>
              </a:ext>
            </a:extLst>
          </p:cNvPr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https://www.mext.go.jp/a_menu/shotou/new-cs/index.htm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0513E04-CF18-4EB9-8CE7-9D6F5567EB27}"/>
              </a:ext>
            </a:extLst>
          </p:cNvPr>
          <p:cNvSpPr txBox="1"/>
          <p:nvPr/>
        </p:nvSpPr>
        <p:spPr>
          <a:xfrm>
            <a:off x="179512" y="2348880"/>
            <a:ext cx="867577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ja-JP" sz="2800"/>
              <a:t>https</a:t>
            </a:r>
            <a:r>
              <a:rPr kumimoji="1" lang="ja-JP" altLang="en-US" sz="2800"/>
              <a:t>というプロトコルで</a:t>
            </a:r>
            <a:endParaRPr kumimoji="1" lang="en-US" altLang="ja-JP" sz="2800"/>
          </a:p>
          <a:p>
            <a:pPr marL="457200" indent="-457200">
              <a:buAutoNum type="arabicPeriod"/>
            </a:pPr>
            <a:r>
              <a:rPr kumimoji="1" lang="en-US" altLang="ja-JP" sz="2800"/>
              <a:t>mext.go.jp</a:t>
            </a:r>
            <a:r>
              <a:rPr kumimoji="1" lang="ja-JP" altLang="en-US" sz="2800"/>
              <a:t>というドメインに所属する</a:t>
            </a:r>
            <a:endParaRPr kumimoji="1" lang="en-US" altLang="ja-JP" sz="2800"/>
          </a:p>
          <a:p>
            <a:pPr marL="457200" indent="-457200">
              <a:buAutoNum type="arabicPeriod"/>
            </a:pPr>
            <a:r>
              <a:rPr lang="en-US" altLang="ja-JP" sz="2800"/>
              <a:t>www</a:t>
            </a:r>
            <a:r>
              <a:rPr lang="ja-JP" altLang="en-US" sz="2800"/>
              <a:t>というマシンの</a:t>
            </a:r>
            <a:endParaRPr lang="en-US" altLang="ja-JP" sz="2800"/>
          </a:p>
          <a:p>
            <a:pPr marL="457200" indent="-457200">
              <a:buAutoNum type="arabicPeriod"/>
            </a:pPr>
            <a:r>
              <a:rPr kumimoji="1" lang="en-US" altLang="ja-JP" sz="2800"/>
              <a:t>a</a:t>
            </a:r>
            <a:r>
              <a:rPr lang="en-US" altLang="ja-JP" sz="2800"/>
              <a:t>_menu/shotou/new-cs</a:t>
            </a:r>
            <a:r>
              <a:rPr lang="ja-JP" altLang="en-US" sz="2800"/>
              <a:t>というディレクトリにある</a:t>
            </a:r>
            <a:endParaRPr lang="en-US" altLang="ja-JP" sz="2800"/>
          </a:p>
          <a:p>
            <a:pPr marL="457200" indent="-457200">
              <a:buAutoNum type="arabicPeriod"/>
            </a:pPr>
            <a:r>
              <a:rPr lang="en-US" altLang="ja-JP" sz="2800"/>
              <a:t>index.html</a:t>
            </a:r>
            <a:r>
              <a:rPr lang="ja-JP" altLang="en-US" sz="2800"/>
              <a:t>というファイルの情報をください</a:t>
            </a:r>
            <a:endParaRPr lang="en-US" altLang="ja-JP" sz="2800"/>
          </a:p>
        </p:txBody>
      </p:sp>
      <p:pic>
        <p:nvPicPr>
          <p:cNvPr id="14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419A9F41-6756-4992-8239-491BE15F9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589240"/>
            <a:ext cx="717080" cy="10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689731A5-B0B4-4C17-B1C9-1E4657EFE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157192"/>
            <a:ext cx="594025" cy="5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データセンターのイラスト（単体）">
            <a:extLst>
              <a:ext uri="{FF2B5EF4-FFF2-40B4-BE49-F238E27FC236}">
                <a16:creationId xmlns:a16="http://schemas.microsoft.com/office/drawing/2014/main" id="{2CED8E98-B9AD-4DC5-827C-018F77410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1168"/>
            <a:ext cx="603357" cy="90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フローチャート: 磁気ディスク 16">
            <a:extLst>
              <a:ext uri="{FF2B5EF4-FFF2-40B4-BE49-F238E27FC236}">
                <a16:creationId xmlns:a16="http://schemas.microsoft.com/office/drawing/2014/main" id="{9CAA5BB8-1AEC-42FA-97EA-CE0727066798}"/>
              </a:ext>
            </a:extLst>
          </p:cNvPr>
          <p:cNvSpPr/>
          <p:nvPr/>
        </p:nvSpPr>
        <p:spPr>
          <a:xfrm>
            <a:off x="5652120" y="5661248"/>
            <a:ext cx="673228" cy="59402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左右 17">
            <a:extLst>
              <a:ext uri="{FF2B5EF4-FFF2-40B4-BE49-F238E27FC236}">
                <a16:creationId xmlns:a16="http://schemas.microsoft.com/office/drawing/2014/main" id="{0952829A-0A26-4376-BC43-B6487A9DBF5F}"/>
              </a:ext>
            </a:extLst>
          </p:cNvPr>
          <p:cNvSpPr/>
          <p:nvPr/>
        </p:nvSpPr>
        <p:spPr>
          <a:xfrm>
            <a:off x="3275856" y="5229200"/>
            <a:ext cx="673228" cy="23761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左右 18">
            <a:extLst>
              <a:ext uri="{FF2B5EF4-FFF2-40B4-BE49-F238E27FC236}">
                <a16:creationId xmlns:a16="http://schemas.microsoft.com/office/drawing/2014/main" id="{A00AFD04-6363-4E96-98CC-1C0E57FE60D4}"/>
              </a:ext>
            </a:extLst>
          </p:cNvPr>
          <p:cNvSpPr/>
          <p:nvPr/>
        </p:nvSpPr>
        <p:spPr>
          <a:xfrm rot="2500169">
            <a:off x="4853853" y="5566950"/>
            <a:ext cx="673228" cy="23761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左右 19">
            <a:extLst>
              <a:ext uri="{FF2B5EF4-FFF2-40B4-BE49-F238E27FC236}">
                <a16:creationId xmlns:a16="http://schemas.microsoft.com/office/drawing/2014/main" id="{ACE83074-3BC7-4F49-987F-26A7ACB03C07}"/>
              </a:ext>
            </a:extLst>
          </p:cNvPr>
          <p:cNvSpPr/>
          <p:nvPr/>
        </p:nvSpPr>
        <p:spPr>
          <a:xfrm rot="18900000">
            <a:off x="1605088" y="5720457"/>
            <a:ext cx="673228" cy="23761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647FBC0-F23B-4084-8CEC-3872590D8CF6}"/>
              </a:ext>
            </a:extLst>
          </p:cNvPr>
          <p:cNvSpPr txBox="1"/>
          <p:nvPr/>
        </p:nvSpPr>
        <p:spPr>
          <a:xfrm>
            <a:off x="4860032" y="630932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サーバ</a:t>
            </a:r>
            <a:r>
              <a:rPr lang="ja-JP" altLang="en-US" dirty="0"/>
              <a:t>のローカルデータ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860A3BB-6FC1-425E-BFC4-4DAA6FFB5E11}"/>
              </a:ext>
            </a:extLst>
          </p:cNvPr>
          <p:cNvSpPr txBox="1"/>
          <p:nvPr/>
        </p:nvSpPr>
        <p:spPr>
          <a:xfrm>
            <a:off x="3995936" y="58052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サーバ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1CFF7D1-7BEF-497A-B2E5-5A3A0ED95B3A}"/>
              </a:ext>
            </a:extLst>
          </p:cNvPr>
          <p:cNvSpPr txBox="1"/>
          <p:nvPr/>
        </p:nvSpPr>
        <p:spPr>
          <a:xfrm>
            <a:off x="2195736" y="58052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ブラウザ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829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496EAAE-2394-42A5-A61F-E3C2C6A0AF83}"/>
              </a:ext>
            </a:extLst>
          </p:cNvPr>
          <p:cNvSpPr/>
          <p:nvPr/>
        </p:nvSpPr>
        <p:spPr>
          <a:xfrm>
            <a:off x="1763688" y="2132856"/>
            <a:ext cx="4032448" cy="792088"/>
          </a:xfrm>
          <a:prstGeom prst="wedgeRoundRectCallout">
            <a:avLst>
              <a:gd name="adj1" fmla="val -46897"/>
              <a:gd name="adj2" fmla="val 7709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D002FC3-8D9F-48EA-B8D5-95A16F0FAE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ウェブ</a:t>
            </a:r>
            <a:r>
              <a:rPr lang="ja-JP" altLang="en-US"/>
              <a:t>サーバとは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C48808-60A1-4E26-9C26-8DE1C565BC70}"/>
              </a:ext>
            </a:extLst>
          </p:cNvPr>
          <p:cNvSpPr txBox="1"/>
          <p:nvPr/>
        </p:nvSpPr>
        <p:spPr>
          <a:xfrm>
            <a:off x="395536" y="1124744"/>
            <a:ext cx="8169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実際にはサーバには</a:t>
            </a:r>
            <a:r>
              <a:rPr kumimoji="1" lang="en-US" altLang="ja-JP" sz="2400"/>
              <a:t>IP</a:t>
            </a:r>
            <a:r>
              <a:rPr kumimoji="1" lang="ja-JP" altLang="en-US" sz="2400"/>
              <a:t>アドレスという番号が振られている</a:t>
            </a:r>
            <a:endParaRPr kumimoji="1" lang="en-US" altLang="ja-JP" sz="2400"/>
          </a:p>
          <a:p>
            <a:r>
              <a:rPr lang="ja-JP" altLang="en-US" sz="2400"/>
              <a:t>サーバにアクセスするためには</a:t>
            </a:r>
            <a:r>
              <a:rPr lang="en-US" altLang="ja-JP" sz="2400"/>
              <a:t>IP</a:t>
            </a:r>
            <a:r>
              <a:rPr lang="ja-JP" altLang="en-US" sz="2400"/>
              <a:t>アドレスが必要</a:t>
            </a:r>
            <a:endParaRPr kumimoji="1" lang="ja-JP" altLang="en-US" sz="2400"/>
          </a:p>
        </p:txBody>
      </p:sp>
      <p:pic>
        <p:nvPicPr>
          <p:cNvPr id="4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965B2183-584A-4FCA-87D2-9D6AFF1E6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717080" cy="104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ホテルのフロントのイラスト">
            <a:extLst>
              <a:ext uri="{FF2B5EF4-FFF2-40B4-BE49-F238E27FC236}">
                <a16:creationId xmlns:a16="http://schemas.microsoft.com/office/drawing/2014/main" id="{AA8F262A-02EA-4C80-ACEC-4C0F970F3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2936"/>
            <a:ext cx="1073274" cy="107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D1369D-29B7-4009-8106-ED4ADB144BF6}"/>
              </a:ext>
            </a:extLst>
          </p:cNvPr>
          <p:cNvSpPr txBox="1"/>
          <p:nvPr/>
        </p:nvSpPr>
        <p:spPr>
          <a:xfrm>
            <a:off x="1835696" y="2206605"/>
            <a:ext cx="3865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「</a:t>
            </a:r>
            <a:r>
              <a:rPr kumimoji="1" lang="en-US" altLang="ja-JP"/>
              <a:t>www.mext.go.jp</a:t>
            </a:r>
            <a:r>
              <a:rPr kumimoji="1" lang="ja-JP" altLang="en-US"/>
              <a:t>」の</a:t>
            </a:r>
            <a:r>
              <a:rPr kumimoji="1" lang="en-US" altLang="ja-JP"/>
              <a:t>IP</a:t>
            </a:r>
            <a:r>
              <a:rPr kumimoji="1" lang="ja-JP" altLang="en-US"/>
              <a:t>アドレスを</a:t>
            </a:r>
            <a:endParaRPr kumimoji="1" lang="en-US" altLang="ja-JP"/>
          </a:p>
          <a:p>
            <a:r>
              <a:rPr kumimoji="1" lang="ja-JP" altLang="en-US"/>
              <a:t>教えてください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6E58287B-931F-45F6-8C80-EA42DFA17F1F}"/>
              </a:ext>
            </a:extLst>
          </p:cNvPr>
          <p:cNvSpPr/>
          <p:nvPr/>
        </p:nvSpPr>
        <p:spPr>
          <a:xfrm>
            <a:off x="3491880" y="3717032"/>
            <a:ext cx="2376264" cy="792088"/>
          </a:xfrm>
          <a:prstGeom prst="wedgeRoundRectCallout">
            <a:avLst>
              <a:gd name="adj1" fmla="val 46429"/>
              <a:gd name="adj2" fmla="val -808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83293FB-D288-4170-9FCC-30C95D59E8AD}"/>
              </a:ext>
            </a:extLst>
          </p:cNvPr>
          <p:cNvSpPr txBox="1"/>
          <p:nvPr/>
        </p:nvSpPr>
        <p:spPr>
          <a:xfrm>
            <a:off x="3563888" y="3862789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202.238.130.103</a:t>
            </a:r>
          </a:p>
          <a:p>
            <a:r>
              <a:rPr lang="ja-JP" altLang="en-US"/>
              <a:t>です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C46F3F0-8495-4A37-87AD-904E2FACD6D2}"/>
              </a:ext>
            </a:extLst>
          </p:cNvPr>
          <p:cNvSpPr txBox="1"/>
          <p:nvPr/>
        </p:nvSpPr>
        <p:spPr>
          <a:xfrm>
            <a:off x="323528" y="5229200"/>
            <a:ext cx="843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ホスト名とドメイン名を合わせて </a:t>
            </a:r>
            <a:r>
              <a:rPr lang="en-US" altLang="ja-JP"/>
              <a:t>FQDN(Fully Qualified Domain Name)</a:t>
            </a:r>
            <a:r>
              <a:rPr lang="ja-JP" altLang="en-US"/>
              <a:t>と呼ぶ</a:t>
            </a:r>
            <a:endParaRPr lang="en-US" altLang="ja-JP"/>
          </a:p>
          <a:p>
            <a:r>
              <a:rPr kumimoji="1" lang="en-US" altLang="ja-JP"/>
              <a:t>FQDN</a:t>
            </a:r>
            <a:r>
              <a:rPr kumimoji="1" lang="ja-JP" altLang="en-US"/>
              <a:t>から</a:t>
            </a:r>
            <a:r>
              <a:rPr kumimoji="1" lang="en-US" altLang="ja-JP"/>
              <a:t>IP</a:t>
            </a:r>
            <a:r>
              <a:rPr kumimoji="1" lang="ja-JP" altLang="en-US"/>
              <a:t>アドレスを教えてくれるのが</a:t>
            </a:r>
            <a:r>
              <a:rPr kumimoji="1" lang="en-US" altLang="ja-JP"/>
              <a:t>DNS (Domain Name System)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3338ADB-EF83-433E-B2E3-55C206E6E47D}"/>
              </a:ext>
            </a:extLst>
          </p:cNvPr>
          <p:cNvSpPr txBox="1"/>
          <p:nvPr/>
        </p:nvSpPr>
        <p:spPr>
          <a:xfrm>
            <a:off x="6156176" y="40050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DNS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C2354A7-579E-4D11-BBFA-0188001BB780}"/>
              </a:ext>
            </a:extLst>
          </p:cNvPr>
          <p:cNvSpPr txBox="1"/>
          <p:nvPr/>
        </p:nvSpPr>
        <p:spPr>
          <a:xfrm>
            <a:off x="683568" y="40050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クライアント</a:t>
            </a:r>
          </a:p>
        </p:txBody>
      </p:sp>
    </p:spTree>
    <p:extLst>
      <p:ext uri="{BB962C8B-B14F-4D97-AF65-F5344CB8AC3E}">
        <p14:creationId xmlns:p14="http://schemas.microsoft.com/office/powerpoint/2010/main" val="411777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69C74E-21FC-42E1-9FD7-4D048AA9A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ウェブ</a:t>
            </a:r>
            <a:r>
              <a:rPr lang="ja-JP" altLang="en-US"/>
              <a:t>サーバとは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DF91C6-F578-4A18-90CF-6F8762BD5EC6}"/>
              </a:ext>
            </a:extLst>
          </p:cNvPr>
          <p:cNvSpPr txBox="1"/>
          <p:nvPr/>
        </p:nvSpPr>
        <p:spPr>
          <a:xfrm>
            <a:off x="179512" y="1196752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ウェブページを公開するためには</a:t>
            </a:r>
            <a:endParaRPr kumimoji="1" lang="ja-JP" alt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5CE0E7-962B-4BFF-AAD3-371AB5E34D5A}"/>
              </a:ext>
            </a:extLst>
          </p:cNvPr>
          <p:cNvSpPr txBox="1"/>
          <p:nvPr/>
        </p:nvSpPr>
        <p:spPr>
          <a:xfrm>
            <a:off x="1331640" y="1772816"/>
            <a:ext cx="672972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グローバル</a:t>
            </a:r>
            <a:r>
              <a:rPr kumimoji="1" lang="en-US" altLang="ja-JP" sz="2800"/>
              <a:t>IP</a:t>
            </a:r>
            <a:r>
              <a:rPr kumimoji="1" lang="ja-JP" altLang="en-US" sz="2800"/>
              <a:t>アドレスを持つサーバの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適切なディレクトリに</a:t>
            </a:r>
            <a:endParaRPr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ファイルをアップロードする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E6BF71-9D63-4D0F-A95F-6D512BB09DAC}"/>
              </a:ext>
            </a:extLst>
          </p:cNvPr>
          <p:cNvSpPr txBox="1"/>
          <p:nvPr/>
        </p:nvSpPr>
        <p:spPr>
          <a:xfrm>
            <a:off x="6516216" y="328498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必要がある</a:t>
            </a:r>
            <a:endParaRPr kumimoji="1" lang="ja-JP" altLang="en-US" sz="2800"/>
          </a:p>
        </p:txBody>
      </p:sp>
      <p:pic>
        <p:nvPicPr>
          <p:cNvPr id="9" name="Picture 6" descr="データセンターのイラスト（単体）">
            <a:extLst>
              <a:ext uri="{FF2B5EF4-FFF2-40B4-BE49-F238E27FC236}">
                <a16:creationId xmlns:a16="http://schemas.microsoft.com/office/drawing/2014/main" id="{D1AC764C-A7B5-4242-959D-32D45D1D1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49080"/>
            <a:ext cx="603357" cy="90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5456B175-D802-439E-B688-6CF10B179230}"/>
              </a:ext>
            </a:extLst>
          </p:cNvPr>
          <p:cNvSpPr/>
          <p:nvPr/>
        </p:nvSpPr>
        <p:spPr>
          <a:xfrm>
            <a:off x="2746644" y="5445224"/>
            <a:ext cx="673228" cy="59402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970E775-F5F2-4D2D-82E6-45A784CF9F96}"/>
              </a:ext>
            </a:extLst>
          </p:cNvPr>
          <p:cNvSpPr txBox="1"/>
          <p:nvPr/>
        </p:nvSpPr>
        <p:spPr>
          <a:xfrm>
            <a:off x="2051720" y="616530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サーバ</a:t>
            </a:r>
            <a:r>
              <a:rPr lang="ja-JP" altLang="en-US"/>
              <a:t>の</a:t>
            </a:r>
            <a:endParaRPr lang="en-US" altLang="ja-JP"/>
          </a:p>
          <a:p>
            <a:r>
              <a:rPr lang="ja-JP" altLang="en-US"/>
              <a:t>ローカルストレージ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CC5A7C-57BE-47AF-89A8-381B13C8626E}"/>
              </a:ext>
            </a:extLst>
          </p:cNvPr>
          <p:cNvSpPr txBox="1"/>
          <p:nvPr/>
        </p:nvSpPr>
        <p:spPr>
          <a:xfrm>
            <a:off x="2627784" y="378904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サーバ</a:t>
            </a:r>
            <a:endParaRPr kumimoji="1" lang="ja-JP" altLang="en-US" dirty="0"/>
          </a:p>
        </p:txBody>
      </p:sp>
      <p:pic>
        <p:nvPicPr>
          <p:cNvPr id="17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B450C1B2-03BA-4792-85EB-E2A9C6102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05064"/>
            <a:ext cx="617915" cy="89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ファイルアイコン（ブランク）">
            <a:extLst>
              <a:ext uri="{FF2B5EF4-FFF2-40B4-BE49-F238E27FC236}">
                <a16:creationId xmlns:a16="http://schemas.microsoft.com/office/drawing/2014/main" id="{057C2D6F-31C5-4A64-98AA-AE89211B9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229200"/>
            <a:ext cx="738188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CF3A51BA-8922-424A-A680-839C15EBBC2F}"/>
              </a:ext>
            </a:extLst>
          </p:cNvPr>
          <p:cNvSpPr/>
          <p:nvPr/>
        </p:nvSpPr>
        <p:spPr>
          <a:xfrm>
            <a:off x="1691680" y="5445224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F58DE6D2-64E3-41E0-B15E-4C4D5582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93096"/>
            <a:ext cx="594025" cy="5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矢印: 右 20">
            <a:extLst>
              <a:ext uri="{FF2B5EF4-FFF2-40B4-BE49-F238E27FC236}">
                <a16:creationId xmlns:a16="http://schemas.microsoft.com/office/drawing/2014/main" id="{B62B81C5-2C33-4022-80B9-AD9019B1FF5C}"/>
              </a:ext>
            </a:extLst>
          </p:cNvPr>
          <p:cNvSpPr/>
          <p:nvPr/>
        </p:nvSpPr>
        <p:spPr>
          <a:xfrm>
            <a:off x="3707904" y="4293096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8" name="Picture 6" descr="パソコンを使う人のイラスト（女性・笑顔）">
            <a:extLst>
              <a:ext uri="{FF2B5EF4-FFF2-40B4-BE49-F238E27FC236}">
                <a16:creationId xmlns:a16="http://schemas.microsoft.com/office/drawing/2014/main" id="{241A63A4-C490-4764-B4FC-80F1B327F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869160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矢印: 右 23">
            <a:extLst>
              <a:ext uri="{FF2B5EF4-FFF2-40B4-BE49-F238E27FC236}">
                <a16:creationId xmlns:a16="http://schemas.microsoft.com/office/drawing/2014/main" id="{9E4EBF4D-D8AD-4249-BC7C-2997A0F70901}"/>
              </a:ext>
            </a:extLst>
          </p:cNvPr>
          <p:cNvSpPr/>
          <p:nvPr/>
        </p:nvSpPr>
        <p:spPr>
          <a:xfrm rot="2700000">
            <a:off x="5478020" y="4918685"/>
            <a:ext cx="720080" cy="4168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2E91863-84C7-4B84-891C-013827ACBAF7}"/>
              </a:ext>
            </a:extLst>
          </p:cNvPr>
          <p:cNvCxnSpPr>
            <a:stCxn id="9" idx="2"/>
            <a:endCxn id="10" idx="1"/>
          </p:cNvCxnSpPr>
          <p:nvPr/>
        </p:nvCxnSpPr>
        <p:spPr>
          <a:xfrm>
            <a:off x="3073479" y="5056385"/>
            <a:ext cx="9779" cy="38883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97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A5F713-2BC8-4C67-8257-CEC36E89C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/>
              <a:t>GitHub Pages</a:t>
            </a:r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3BD14089-6903-4B21-A276-32CBE0705407}"/>
              </a:ext>
            </a:extLst>
          </p:cNvPr>
          <p:cNvSpPr/>
          <p:nvPr/>
        </p:nvSpPr>
        <p:spPr>
          <a:xfrm>
            <a:off x="3944948" y="5877272"/>
            <a:ext cx="673228" cy="59402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EFC352C8-4D3A-4529-966E-FE281E2DD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65104"/>
            <a:ext cx="792088" cy="115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2A09EF8-84EB-48E8-AFBF-F943FC02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37112"/>
            <a:ext cx="594025" cy="59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矢印: 右 10">
            <a:extLst>
              <a:ext uri="{FF2B5EF4-FFF2-40B4-BE49-F238E27FC236}">
                <a16:creationId xmlns:a16="http://schemas.microsoft.com/office/drawing/2014/main" id="{47C22D7C-76DE-4590-9690-AECF57E201F4}"/>
              </a:ext>
            </a:extLst>
          </p:cNvPr>
          <p:cNvSpPr/>
          <p:nvPr/>
        </p:nvSpPr>
        <p:spPr>
          <a:xfrm>
            <a:off x="5004048" y="4509120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Picture 6" descr="パソコンを使う人のイラスト（女性・笑顔）">
            <a:extLst>
              <a:ext uri="{FF2B5EF4-FFF2-40B4-BE49-F238E27FC236}">
                <a16:creationId xmlns:a16="http://schemas.microsoft.com/office/drawing/2014/main" id="{6E44FEDD-B8DC-4D62-8081-16D42C547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3933056"/>
            <a:ext cx="949432" cy="137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789FB12F-037B-46FC-9F9E-F147C0E3CF34}"/>
              </a:ext>
            </a:extLst>
          </p:cNvPr>
          <p:cNvSpPr/>
          <p:nvPr/>
        </p:nvSpPr>
        <p:spPr>
          <a:xfrm>
            <a:off x="6876256" y="4509120"/>
            <a:ext cx="720080" cy="4168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74B824F-9D6C-474A-ABBE-E25A3E5E31B3}"/>
              </a:ext>
            </a:extLst>
          </p:cNvPr>
          <p:cNvSpPr txBox="1"/>
          <p:nvPr/>
        </p:nvSpPr>
        <p:spPr>
          <a:xfrm>
            <a:off x="251520" y="1196752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/>
              <a:t>GitHub </a:t>
            </a:r>
            <a:r>
              <a:rPr kumimoji="1" lang="ja-JP" altLang="en-US" sz="2400"/>
              <a:t>に公開しているリポジトリから、</a:t>
            </a:r>
            <a:r>
              <a:rPr kumimoji="1" lang="en-US" altLang="ja-JP" sz="2400"/>
              <a:t>HTML</a:t>
            </a:r>
            <a:r>
              <a:rPr kumimoji="1" lang="ja-JP" altLang="en-US" sz="2400"/>
              <a:t>や</a:t>
            </a:r>
            <a:r>
              <a:rPr kumimoji="1" lang="en-US" altLang="ja-JP" sz="2400"/>
              <a:t>JavaScript,</a:t>
            </a:r>
          </a:p>
          <a:p>
            <a:r>
              <a:rPr lang="en-US" altLang="ja-JP" sz="2400"/>
              <a:t>CSS</a:t>
            </a:r>
            <a:r>
              <a:rPr lang="ja-JP" altLang="en-US" sz="2400"/>
              <a:t>などを取得し、ウェブサイトを公開できる</a:t>
            </a:r>
            <a:r>
              <a:rPr lang="ja-JP" altLang="en-US" sz="2400">
                <a:solidFill>
                  <a:srgbClr val="FF0000"/>
                </a:solidFill>
              </a:rPr>
              <a:t>静的ホスティングサービス</a:t>
            </a:r>
            <a:endParaRPr kumimoji="1" lang="en-US" altLang="ja-JP" sz="2400">
              <a:solidFill>
                <a:srgbClr val="FF0000"/>
              </a:solidFill>
            </a:endParaRPr>
          </a:p>
        </p:txBody>
      </p:sp>
      <p:pic>
        <p:nvPicPr>
          <p:cNvPr id="17" name="図 1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13CDFDC-F91B-49E5-9D75-99C45F4193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293096"/>
            <a:ext cx="864096" cy="864096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28EB363-63F0-4853-BB62-5AA549A05935}"/>
              </a:ext>
            </a:extLst>
          </p:cNvPr>
          <p:cNvSpPr txBox="1"/>
          <p:nvPr/>
        </p:nvSpPr>
        <p:spPr>
          <a:xfrm>
            <a:off x="5121999" y="3140968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外からウェブサイトとして</a:t>
            </a:r>
            <a:endParaRPr lang="en-US" altLang="ja-JP" sz="2400"/>
          </a:p>
          <a:p>
            <a:r>
              <a:rPr kumimoji="1" lang="ja-JP" altLang="en-US" sz="2400"/>
              <a:t>閲覧できる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27E4EFE-0A43-4B0A-B224-AF992CEC0395}"/>
              </a:ext>
            </a:extLst>
          </p:cNvPr>
          <p:cNvCxnSpPr>
            <a:stCxn id="17" idx="2"/>
            <a:endCxn id="4" idx="1"/>
          </p:cNvCxnSpPr>
          <p:nvPr/>
        </p:nvCxnSpPr>
        <p:spPr>
          <a:xfrm flipH="1">
            <a:off x="4281562" y="5157192"/>
            <a:ext cx="2406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2C24C18-A396-4362-AC6C-9CCC24025E01}"/>
              </a:ext>
            </a:extLst>
          </p:cNvPr>
          <p:cNvSpPr txBox="1"/>
          <p:nvPr/>
        </p:nvSpPr>
        <p:spPr>
          <a:xfrm>
            <a:off x="179512" y="2996952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ウェブサイトとして公開する</a:t>
            </a:r>
            <a:endParaRPr lang="en-US" altLang="ja-JP" sz="2400"/>
          </a:p>
          <a:p>
            <a:r>
              <a:rPr kumimoji="1" lang="ja-JP" altLang="en-US" sz="2400"/>
              <a:t>リポジトリ、ブランチ、</a:t>
            </a:r>
            <a:endParaRPr kumimoji="1" lang="en-US" altLang="ja-JP" sz="2400"/>
          </a:p>
          <a:p>
            <a:r>
              <a:rPr kumimoji="1" lang="ja-JP" altLang="en-US" sz="2400"/>
              <a:t>ディレクトリを</a:t>
            </a:r>
            <a:r>
              <a:rPr lang="ja-JP" altLang="en-US" sz="2400"/>
              <a:t>指定</a:t>
            </a:r>
            <a:endParaRPr kumimoji="1" lang="en-US" altLang="ja-JP" sz="2400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AEC91C52-23B5-4F57-9FB6-45205924A427}"/>
              </a:ext>
            </a:extLst>
          </p:cNvPr>
          <p:cNvSpPr/>
          <p:nvPr/>
        </p:nvSpPr>
        <p:spPr>
          <a:xfrm>
            <a:off x="2843808" y="4581128"/>
            <a:ext cx="72008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40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D1812B7-A74B-7982-A221-A753B12AA6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1 - Step 1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914D258-3F37-AB3E-D271-39A034EA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6552728" cy="467734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924137-A889-E3B5-4CA2-8516B5F59747}"/>
              </a:ext>
            </a:extLst>
          </p:cNvPr>
          <p:cNvSpPr txBox="1"/>
          <p:nvPr/>
        </p:nvSpPr>
        <p:spPr>
          <a:xfrm>
            <a:off x="107504" y="908720"/>
            <a:ext cx="305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リポジトリの</a:t>
            </a:r>
            <a:r>
              <a:rPr kumimoji="1" lang="en-US" altLang="ja-JP" sz="2800" dirty="0"/>
              <a:t>Fork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72F0C-D1A9-B51A-EF5E-BAA2FE75D52A}"/>
              </a:ext>
            </a:extLst>
          </p:cNvPr>
          <p:cNvSpPr txBox="1"/>
          <p:nvPr/>
        </p:nvSpPr>
        <p:spPr>
          <a:xfrm>
            <a:off x="251520" y="1412776"/>
            <a:ext cx="468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https://github.com/appi-github/pages-sample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2462F9-6C25-9726-30B5-2144302F8E67}"/>
              </a:ext>
            </a:extLst>
          </p:cNvPr>
          <p:cNvSpPr txBox="1"/>
          <p:nvPr/>
        </p:nvSpPr>
        <p:spPr>
          <a:xfrm>
            <a:off x="4860032" y="134076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にアクセスして、</a:t>
            </a:r>
            <a:r>
              <a:rPr lang="en-US" altLang="ja-JP" dirty="0"/>
              <a:t>Fork</a:t>
            </a:r>
            <a:r>
              <a:rPr lang="ja-JP" altLang="en-US" dirty="0"/>
              <a:t>ボタンを押す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F1C6C43-B3B9-B45C-5DF5-E511007AB91A}"/>
              </a:ext>
            </a:extLst>
          </p:cNvPr>
          <p:cNvSpPr/>
          <p:nvPr/>
        </p:nvSpPr>
        <p:spPr>
          <a:xfrm>
            <a:off x="4572000" y="2420888"/>
            <a:ext cx="576064" cy="2160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327047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8573</TotalTime>
  <Words>1253</Words>
  <Application>Microsoft Office PowerPoint</Application>
  <PresentationFormat>画面に合わせる (4:3)</PresentationFormat>
  <Paragraphs>196</Paragraphs>
  <Slides>32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7" baseType="lpstr">
      <vt:lpstr>HGｺﾞｼｯｸE</vt:lpstr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1734</cp:revision>
  <dcterms:created xsi:type="dcterms:W3CDTF">2019-01-02T05:23:01Z</dcterms:created>
  <dcterms:modified xsi:type="dcterms:W3CDTF">2022-11-02T09:12:05Z</dcterms:modified>
</cp:coreProperties>
</file>