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3"/>
  </p:notesMasterIdLst>
  <p:sldIdLst>
    <p:sldId id="256" r:id="rId2"/>
    <p:sldId id="295" r:id="rId3"/>
    <p:sldId id="296" r:id="rId4"/>
    <p:sldId id="297" r:id="rId5"/>
    <p:sldId id="301" r:id="rId6"/>
    <p:sldId id="298" r:id="rId7"/>
    <p:sldId id="299"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1893"/>
    <a:srgbClr val="CCECFF"/>
    <a:srgbClr val="FFFF99"/>
    <a:srgbClr val="CCFFCC"/>
    <a:srgbClr val="FFCCCC"/>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60"/>
  </p:normalViewPr>
  <p:slideViewPr>
    <p:cSldViewPr>
      <p:cViewPr varScale="1">
        <p:scale>
          <a:sx n="66" d="100"/>
          <a:sy n="66" d="100"/>
        </p:scale>
        <p:origin x="132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9/26/2021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40BD511A-FE9E-B641-A323-1F2451D0C873}"/>
              </a:ext>
            </a:extLst>
          </p:cNvPr>
          <p:cNvSpPr/>
          <p:nvPr userDrawn="1"/>
        </p:nvSpPr>
        <p:spPr>
          <a:xfrm>
            <a:off x="8651631" y="6350558"/>
            <a:ext cx="411982" cy="411982"/>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5" name="テキスト ボックス 4">
            <a:extLst>
              <a:ext uri="{FF2B5EF4-FFF2-40B4-BE49-F238E27FC236}">
                <a16:creationId xmlns:a16="http://schemas.microsoft.com/office/drawing/2014/main" id="{80A01A1C-B0C5-904D-963A-785848775F4A}"/>
              </a:ext>
            </a:extLst>
          </p:cNvPr>
          <p:cNvSpPr txBox="1"/>
          <p:nvPr userDrawn="1"/>
        </p:nvSpPr>
        <p:spPr>
          <a:xfrm>
            <a:off x="8661679" y="6400799"/>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a:p>
        </p:txBody>
      </p:sp>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git-scm.com/docs/gitglossary"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107504" y="1268760"/>
            <a:ext cx="8892480" cy="707886"/>
          </a:xfrm>
          <a:prstGeom prst="rect">
            <a:avLst/>
          </a:prstGeom>
          <a:noFill/>
        </p:spPr>
        <p:txBody>
          <a:bodyPr wrap="square" rtlCol="0">
            <a:spAutoFit/>
          </a:bodyPr>
          <a:lstStyle/>
          <a:p>
            <a:pPr algn="ctr"/>
            <a:r>
              <a:rPr lang="en-US" altLang="ja-JP" sz="4000">
                <a:solidFill>
                  <a:srgbClr val="011893"/>
                </a:solidFill>
              </a:rPr>
              <a:t>Git</a:t>
            </a:r>
            <a:r>
              <a:rPr lang="ja-JP" altLang="en-US" sz="4000">
                <a:solidFill>
                  <a:srgbClr val="011893"/>
                </a:solidFill>
              </a:rPr>
              <a:t>の仕組みと用語</a:t>
            </a:r>
            <a:endParaRPr lang="en-US" altLang="ja-JP" sz="4000" dirty="0">
              <a:solidFill>
                <a:srgbClr val="011893"/>
              </a:solidFill>
            </a:endParaRPr>
          </a:p>
        </p:txBody>
      </p:sp>
      <p:sp>
        <p:nvSpPr>
          <p:cNvPr id="5" name="テキスト ボックス 4">
            <a:extLst>
              <a:ext uri="{FF2B5EF4-FFF2-40B4-BE49-F238E27FC236}">
                <a16:creationId xmlns:a16="http://schemas.microsoft.com/office/drawing/2014/main" id="{DF6FF3F0-B80E-4A32-A410-E1A4C3A7A116}"/>
              </a:ext>
            </a:extLst>
          </p:cNvPr>
          <p:cNvSpPr txBox="1"/>
          <p:nvPr/>
        </p:nvSpPr>
        <p:spPr>
          <a:xfrm>
            <a:off x="3704546" y="5314568"/>
            <a:ext cx="5416868" cy="461665"/>
          </a:xfrm>
          <a:prstGeom prst="rect">
            <a:avLst/>
          </a:prstGeom>
          <a:noFill/>
        </p:spPr>
        <p:txBody>
          <a:bodyPr wrap="none" rtlCol="0">
            <a:spAutoFit/>
          </a:bodyPr>
          <a:lstStyle/>
          <a:p>
            <a:r>
              <a:rPr lang="ja-JP" altLang="en-US" sz="2400" dirty="0"/>
              <a:t>慶應義塾大学理工学部物理情報工学科</a:t>
            </a:r>
            <a:endParaRPr lang="en-US" altLang="ja-JP" sz="2400" dirty="0"/>
          </a:p>
        </p:txBody>
      </p:sp>
      <p:sp>
        <p:nvSpPr>
          <p:cNvPr id="6" name="テキスト ボックス 5">
            <a:extLst>
              <a:ext uri="{FF2B5EF4-FFF2-40B4-BE49-F238E27FC236}">
                <a16:creationId xmlns:a16="http://schemas.microsoft.com/office/drawing/2014/main" id="{94A82E08-1852-476D-B582-C7C001BDD60A}"/>
              </a:ext>
            </a:extLst>
          </p:cNvPr>
          <p:cNvSpPr txBox="1"/>
          <p:nvPr/>
        </p:nvSpPr>
        <p:spPr>
          <a:xfrm>
            <a:off x="8249826" y="5733256"/>
            <a:ext cx="800219" cy="461665"/>
          </a:xfrm>
          <a:prstGeom prst="rect">
            <a:avLst/>
          </a:prstGeom>
          <a:noFill/>
        </p:spPr>
        <p:txBody>
          <a:bodyPr wrap="none" rtlCol="0">
            <a:spAutoFit/>
          </a:bodyPr>
          <a:lstStyle/>
          <a:p>
            <a:r>
              <a:rPr lang="ja-JP" altLang="en-US" sz="2400" dirty="0"/>
              <a:t>渡辺</a:t>
            </a:r>
            <a:endParaRPr lang="en-US" altLang="ja-JP" sz="2400" dirty="0"/>
          </a:p>
        </p:txBody>
      </p:sp>
      <p:sp>
        <p:nvSpPr>
          <p:cNvPr id="7" name="テキスト ボックス 6">
            <a:extLst>
              <a:ext uri="{FF2B5EF4-FFF2-40B4-BE49-F238E27FC236}">
                <a16:creationId xmlns:a16="http://schemas.microsoft.com/office/drawing/2014/main" id="{68784A41-7BD6-4EEF-8757-F034BFDF9755}"/>
              </a:ext>
            </a:extLst>
          </p:cNvPr>
          <p:cNvSpPr txBox="1"/>
          <p:nvPr/>
        </p:nvSpPr>
        <p:spPr>
          <a:xfrm>
            <a:off x="107504" y="116632"/>
            <a:ext cx="5109091" cy="461665"/>
          </a:xfrm>
          <a:prstGeom prst="rect">
            <a:avLst/>
          </a:prstGeom>
          <a:noFill/>
        </p:spPr>
        <p:txBody>
          <a:bodyPr wrap="none" rtlCol="0">
            <a:spAutoFit/>
          </a:bodyPr>
          <a:lstStyle/>
          <a:p>
            <a:r>
              <a:rPr lang="ja-JP" altLang="en-US" sz="2400" dirty="0"/>
              <a:t>物理情報工学ソフトウェア開発演習</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B9158AC-7660-4CFB-A490-32A1CBE2D2BD}"/>
              </a:ext>
            </a:extLst>
          </p:cNvPr>
          <p:cNvSpPr>
            <a:spLocks noGrp="1"/>
          </p:cNvSpPr>
          <p:nvPr>
            <p:ph type="body" sz="quarter" idx="10"/>
          </p:nvPr>
        </p:nvSpPr>
        <p:spPr/>
        <p:txBody>
          <a:bodyPr/>
          <a:lstStyle/>
          <a:p>
            <a:r>
              <a:rPr lang="ja-JP" altLang="en-US"/>
              <a:t>リポジトリの種類</a:t>
            </a:r>
            <a:endParaRPr lang="en-US" altLang="ja-JP"/>
          </a:p>
        </p:txBody>
      </p:sp>
      <p:sp>
        <p:nvSpPr>
          <p:cNvPr id="4" name="テキスト ボックス 3">
            <a:extLst>
              <a:ext uri="{FF2B5EF4-FFF2-40B4-BE49-F238E27FC236}">
                <a16:creationId xmlns:a16="http://schemas.microsoft.com/office/drawing/2014/main" id="{88E32D1F-5914-4D6F-8F5B-8E9E02576E5D}"/>
              </a:ext>
            </a:extLst>
          </p:cNvPr>
          <p:cNvSpPr txBox="1"/>
          <p:nvPr/>
        </p:nvSpPr>
        <p:spPr>
          <a:xfrm>
            <a:off x="323528" y="1268760"/>
            <a:ext cx="6176691" cy="523220"/>
          </a:xfrm>
          <a:prstGeom prst="rect">
            <a:avLst/>
          </a:prstGeom>
          <a:noFill/>
        </p:spPr>
        <p:txBody>
          <a:bodyPr wrap="none" rtlCol="0">
            <a:spAutoFit/>
          </a:bodyPr>
          <a:lstStyle/>
          <a:p>
            <a:r>
              <a:rPr lang="ja-JP" altLang="en-US" sz="2800">
                <a:solidFill>
                  <a:srgbClr val="011893"/>
                </a:solidFill>
              </a:rPr>
              <a:t>ローカルリポジトリ </a:t>
            </a:r>
            <a:r>
              <a:rPr lang="en-US" altLang="ja-JP" sz="2800">
                <a:solidFill>
                  <a:srgbClr val="011893"/>
                </a:solidFill>
              </a:rPr>
              <a:t>(local repository)</a:t>
            </a:r>
            <a:endParaRPr lang="en-US" sz="2800"/>
          </a:p>
        </p:txBody>
      </p:sp>
      <p:sp>
        <p:nvSpPr>
          <p:cNvPr id="5" name="テキスト ボックス 4">
            <a:extLst>
              <a:ext uri="{FF2B5EF4-FFF2-40B4-BE49-F238E27FC236}">
                <a16:creationId xmlns:a16="http://schemas.microsoft.com/office/drawing/2014/main" id="{E33F6465-5C89-4CAB-B686-5C3675103C1A}"/>
              </a:ext>
            </a:extLst>
          </p:cNvPr>
          <p:cNvSpPr txBox="1"/>
          <p:nvPr/>
        </p:nvSpPr>
        <p:spPr>
          <a:xfrm>
            <a:off x="971600" y="1844824"/>
            <a:ext cx="5710218" cy="954107"/>
          </a:xfrm>
          <a:prstGeom prst="rect">
            <a:avLst/>
          </a:prstGeom>
          <a:noFill/>
        </p:spPr>
        <p:txBody>
          <a:bodyPr wrap="none" rtlCol="0">
            <a:spAutoFit/>
          </a:bodyPr>
          <a:lstStyle/>
          <a:p>
            <a:r>
              <a:rPr lang="ja-JP" altLang="en-US" sz="2800"/>
              <a:t>手元の</a:t>
            </a:r>
            <a:r>
              <a:rPr lang="en-US" altLang="ja-JP" sz="2800"/>
              <a:t>PC</a:t>
            </a:r>
            <a:r>
              <a:rPr lang="ja-JP" altLang="en-US" sz="2800"/>
              <a:t>にあるリポジトリのこと</a:t>
            </a:r>
            <a:endParaRPr lang="en-US" altLang="ja-JP" sz="2800"/>
          </a:p>
          <a:p>
            <a:r>
              <a:rPr lang="ja-JP" altLang="en-US" sz="2800"/>
              <a:t>ワーキングツリーを持つ</a:t>
            </a:r>
            <a:endParaRPr lang="en-US" sz="2800"/>
          </a:p>
        </p:txBody>
      </p:sp>
      <p:sp>
        <p:nvSpPr>
          <p:cNvPr id="6" name="テキスト ボックス 5">
            <a:extLst>
              <a:ext uri="{FF2B5EF4-FFF2-40B4-BE49-F238E27FC236}">
                <a16:creationId xmlns:a16="http://schemas.microsoft.com/office/drawing/2014/main" id="{A1CCFF7E-478D-442C-9F9B-FA031BF7562B}"/>
              </a:ext>
            </a:extLst>
          </p:cNvPr>
          <p:cNvSpPr txBox="1"/>
          <p:nvPr/>
        </p:nvSpPr>
        <p:spPr>
          <a:xfrm>
            <a:off x="251520" y="2852936"/>
            <a:ext cx="6556603" cy="523220"/>
          </a:xfrm>
          <a:prstGeom prst="rect">
            <a:avLst/>
          </a:prstGeom>
          <a:noFill/>
        </p:spPr>
        <p:txBody>
          <a:bodyPr wrap="none" rtlCol="0">
            <a:spAutoFit/>
          </a:bodyPr>
          <a:lstStyle/>
          <a:p>
            <a:r>
              <a:rPr lang="ja-JP" altLang="en-US" sz="2800">
                <a:solidFill>
                  <a:srgbClr val="011893"/>
                </a:solidFill>
              </a:rPr>
              <a:t>リモートリポジトリ </a:t>
            </a:r>
            <a:r>
              <a:rPr lang="en-US" altLang="ja-JP" sz="2800">
                <a:solidFill>
                  <a:srgbClr val="011893"/>
                </a:solidFill>
              </a:rPr>
              <a:t>(remote repository)</a:t>
            </a:r>
            <a:endParaRPr lang="en-US" sz="2800"/>
          </a:p>
        </p:txBody>
      </p:sp>
      <p:sp>
        <p:nvSpPr>
          <p:cNvPr id="7" name="テキスト ボックス 6">
            <a:extLst>
              <a:ext uri="{FF2B5EF4-FFF2-40B4-BE49-F238E27FC236}">
                <a16:creationId xmlns:a16="http://schemas.microsoft.com/office/drawing/2014/main" id="{33F1BA96-8E35-482D-BF1E-A65146163214}"/>
              </a:ext>
            </a:extLst>
          </p:cNvPr>
          <p:cNvSpPr txBox="1"/>
          <p:nvPr/>
        </p:nvSpPr>
        <p:spPr>
          <a:xfrm>
            <a:off x="971600" y="3429000"/>
            <a:ext cx="6888424" cy="954107"/>
          </a:xfrm>
          <a:prstGeom prst="rect">
            <a:avLst/>
          </a:prstGeom>
          <a:noFill/>
        </p:spPr>
        <p:txBody>
          <a:bodyPr wrap="none" rtlCol="0">
            <a:spAutoFit/>
          </a:bodyPr>
          <a:lstStyle/>
          <a:p>
            <a:r>
              <a:rPr lang="ja-JP" altLang="en-US" sz="2800"/>
              <a:t>リモート</a:t>
            </a:r>
            <a:r>
              <a:rPr lang="en-US" altLang="ja-JP" sz="2800"/>
              <a:t>(</a:t>
            </a:r>
            <a:r>
              <a:rPr lang="ja-JP" altLang="en-US" sz="2800"/>
              <a:t>ネットワークの向こう側</a:t>
            </a:r>
            <a:r>
              <a:rPr lang="en-US" altLang="ja-JP" sz="2800"/>
              <a:t>)</a:t>
            </a:r>
            <a:r>
              <a:rPr lang="ja-JP" altLang="en-US" sz="2800"/>
              <a:t>にある</a:t>
            </a:r>
            <a:endParaRPr lang="en-US" altLang="ja-JP" sz="2800"/>
          </a:p>
          <a:p>
            <a:r>
              <a:rPr lang="ja-JP" altLang="en-US" sz="2800"/>
              <a:t>ワーキングツリーを持たない</a:t>
            </a:r>
            <a:endParaRPr lang="en-US" sz="2800"/>
          </a:p>
        </p:txBody>
      </p:sp>
      <p:sp>
        <p:nvSpPr>
          <p:cNvPr id="8" name="テキスト ボックス 7">
            <a:extLst>
              <a:ext uri="{FF2B5EF4-FFF2-40B4-BE49-F238E27FC236}">
                <a16:creationId xmlns:a16="http://schemas.microsoft.com/office/drawing/2014/main" id="{6337481A-F681-4C53-9F37-58C620F33E03}"/>
              </a:ext>
            </a:extLst>
          </p:cNvPr>
          <p:cNvSpPr txBox="1"/>
          <p:nvPr/>
        </p:nvSpPr>
        <p:spPr>
          <a:xfrm>
            <a:off x="251520" y="4581128"/>
            <a:ext cx="5439310" cy="523220"/>
          </a:xfrm>
          <a:prstGeom prst="rect">
            <a:avLst/>
          </a:prstGeom>
          <a:noFill/>
        </p:spPr>
        <p:txBody>
          <a:bodyPr wrap="none" rtlCol="0">
            <a:spAutoFit/>
          </a:bodyPr>
          <a:lstStyle/>
          <a:p>
            <a:r>
              <a:rPr lang="ja-JP" altLang="en-US" sz="2800">
                <a:solidFill>
                  <a:srgbClr val="011893"/>
                </a:solidFill>
              </a:rPr>
              <a:t>ベアリポジトリ </a:t>
            </a:r>
            <a:r>
              <a:rPr lang="en-US" altLang="ja-JP" sz="2800">
                <a:solidFill>
                  <a:srgbClr val="011893"/>
                </a:solidFill>
              </a:rPr>
              <a:t>(bare repository)</a:t>
            </a:r>
            <a:endParaRPr lang="en-US" sz="2800"/>
          </a:p>
        </p:txBody>
      </p:sp>
      <p:sp>
        <p:nvSpPr>
          <p:cNvPr id="9" name="テキスト ボックス 8">
            <a:extLst>
              <a:ext uri="{FF2B5EF4-FFF2-40B4-BE49-F238E27FC236}">
                <a16:creationId xmlns:a16="http://schemas.microsoft.com/office/drawing/2014/main" id="{3C861BD1-8079-4AE7-8C03-C1B3C68CD2D3}"/>
              </a:ext>
            </a:extLst>
          </p:cNvPr>
          <p:cNvSpPr txBox="1"/>
          <p:nvPr/>
        </p:nvSpPr>
        <p:spPr>
          <a:xfrm>
            <a:off x="971600" y="5301208"/>
            <a:ext cx="6647974" cy="954107"/>
          </a:xfrm>
          <a:prstGeom prst="rect">
            <a:avLst/>
          </a:prstGeom>
          <a:noFill/>
        </p:spPr>
        <p:txBody>
          <a:bodyPr wrap="none" rtlCol="0">
            <a:spAutoFit/>
          </a:bodyPr>
          <a:lstStyle/>
          <a:p>
            <a:r>
              <a:rPr lang="ja-JP" altLang="en-US" sz="2800"/>
              <a:t>ワーキングツリーを持たないリポジトリ</a:t>
            </a:r>
            <a:endParaRPr lang="en-US" altLang="ja-JP" sz="2800"/>
          </a:p>
          <a:p>
            <a:r>
              <a:rPr lang="ja-JP" altLang="en-US" sz="2800"/>
              <a:t>一般にリモートはベアリポジトリ</a:t>
            </a:r>
            <a:endParaRPr lang="en-US" sz="2800"/>
          </a:p>
        </p:txBody>
      </p:sp>
    </p:spTree>
    <p:extLst>
      <p:ext uri="{BB962C8B-B14F-4D97-AF65-F5344CB8AC3E}">
        <p14:creationId xmlns:p14="http://schemas.microsoft.com/office/powerpoint/2010/main" val="143373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DCC709C-5E22-4C2D-A993-D4A0E99D3867}"/>
              </a:ext>
            </a:extLst>
          </p:cNvPr>
          <p:cNvSpPr>
            <a:spLocks noGrp="1"/>
          </p:cNvSpPr>
          <p:nvPr>
            <p:ph type="body" sz="quarter" idx="10"/>
          </p:nvPr>
        </p:nvSpPr>
        <p:spPr/>
        <p:txBody>
          <a:bodyPr/>
          <a:lstStyle/>
          <a:p>
            <a:r>
              <a:rPr lang="ja-JP" altLang="en-US"/>
              <a:t>スナップショットとコミット</a:t>
            </a:r>
            <a:endParaRPr lang="en-US"/>
          </a:p>
        </p:txBody>
      </p:sp>
      <p:sp>
        <p:nvSpPr>
          <p:cNvPr id="3" name="テキスト ボックス 2">
            <a:extLst>
              <a:ext uri="{FF2B5EF4-FFF2-40B4-BE49-F238E27FC236}">
                <a16:creationId xmlns:a16="http://schemas.microsoft.com/office/drawing/2014/main" id="{5203BD07-2BB5-45DB-9604-AB3121813FCC}"/>
              </a:ext>
            </a:extLst>
          </p:cNvPr>
          <p:cNvSpPr txBox="1"/>
          <p:nvPr/>
        </p:nvSpPr>
        <p:spPr>
          <a:xfrm>
            <a:off x="0" y="1196752"/>
            <a:ext cx="4758034" cy="523220"/>
          </a:xfrm>
          <a:prstGeom prst="rect">
            <a:avLst/>
          </a:prstGeom>
          <a:noFill/>
        </p:spPr>
        <p:txBody>
          <a:bodyPr wrap="none" rtlCol="0">
            <a:spAutoFit/>
          </a:bodyPr>
          <a:lstStyle/>
          <a:p>
            <a:r>
              <a:rPr lang="ja-JP" altLang="en-US" sz="2800">
                <a:solidFill>
                  <a:srgbClr val="011893"/>
                </a:solidFill>
              </a:rPr>
              <a:t>スナップショット</a:t>
            </a:r>
            <a:r>
              <a:rPr lang="en-US" altLang="ja-JP" sz="2800">
                <a:solidFill>
                  <a:srgbClr val="011893"/>
                </a:solidFill>
              </a:rPr>
              <a:t>(snapshot)</a:t>
            </a:r>
            <a:endParaRPr lang="en-US" sz="2800">
              <a:solidFill>
                <a:srgbClr val="011893"/>
              </a:solidFill>
            </a:endParaRPr>
          </a:p>
        </p:txBody>
      </p:sp>
      <p:sp>
        <p:nvSpPr>
          <p:cNvPr id="5" name="テキスト ボックス 4">
            <a:extLst>
              <a:ext uri="{FF2B5EF4-FFF2-40B4-BE49-F238E27FC236}">
                <a16:creationId xmlns:a16="http://schemas.microsoft.com/office/drawing/2014/main" id="{C87D1111-8768-42F5-B89A-8174CB5ABD23}"/>
              </a:ext>
            </a:extLst>
          </p:cNvPr>
          <p:cNvSpPr txBox="1"/>
          <p:nvPr/>
        </p:nvSpPr>
        <p:spPr>
          <a:xfrm>
            <a:off x="467544" y="1916832"/>
            <a:ext cx="6552728" cy="523220"/>
          </a:xfrm>
          <a:prstGeom prst="rect">
            <a:avLst/>
          </a:prstGeom>
          <a:noFill/>
        </p:spPr>
        <p:txBody>
          <a:bodyPr wrap="square">
            <a:spAutoFit/>
          </a:bodyPr>
          <a:lstStyle/>
          <a:p>
            <a:r>
              <a:rPr lang="ja-JP" altLang="en-US" sz="2800"/>
              <a:t>ある時点でのプロジェクト全体の状態</a:t>
            </a:r>
            <a:endParaRPr lang="en-US" sz="2800"/>
          </a:p>
        </p:txBody>
      </p:sp>
      <p:sp>
        <p:nvSpPr>
          <p:cNvPr id="7" name="テキスト ボックス 6">
            <a:extLst>
              <a:ext uri="{FF2B5EF4-FFF2-40B4-BE49-F238E27FC236}">
                <a16:creationId xmlns:a16="http://schemas.microsoft.com/office/drawing/2014/main" id="{84550F9B-0428-435E-8206-A77BDB7AA633}"/>
              </a:ext>
            </a:extLst>
          </p:cNvPr>
          <p:cNvSpPr txBox="1"/>
          <p:nvPr/>
        </p:nvSpPr>
        <p:spPr>
          <a:xfrm>
            <a:off x="467544" y="3645024"/>
            <a:ext cx="8542723" cy="954107"/>
          </a:xfrm>
          <a:prstGeom prst="rect">
            <a:avLst/>
          </a:prstGeom>
          <a:noFill/>
        </p:spPr>
        <p:txBody>
          <a:bodyPr wrap="none" rtlCol="0">
            <a:spAutoFit/>
          </a:bodyPr>
          <a:lstStyle/>
          <a:p>
            <a:r>
              <a:rPr lang="en-US" altLang="ja-JP" sz="2800"/>
              <a:t>Git</a:t>
            </a:r>
            <a:r>
              <a:rPr lang="ja-JP" altLang="en-US" sz="2800"/>
              <a:t>にある時点でのスナップショットを登録すること</a:t>
            </a:r>
            <a:endParaRPr lang="en-US" altLang="ja-JP" sz="2800"/>
          </a:p>
          <a:p>
            <a:r>
              <a:rPr lang="ja-JP" altLang="en-US" sz="2800"/>
              <a:t>またはそのスナップショットそのもの</a:t>
            </a:r>
            <a:endParaRPr lang="en-US" sz="2800"/>
          </a:p>
        </p:txBody>
      </p:sp>
      <p:sp>
        <p:nvSpPr>
          <p:cNvPr id="8" name="テキスト ボックス 7">
            <a:extLst>
              <a:ext uri="{FF2B5EF4-FFF2-40B4-BE49-F238E27FC236}">
                <a16:creationId xmlns:a16="http://schemas.microsoft.com/office/drawing/2014/main" id="{D1193A07-74CA-4018-80D0-D7B93F16BBA0}"/>
              </a:ext>
            </a:extLst>
          </p:cNvPr>
          <p:cNvSpPr txBox="1"/>
          <p:nvPr/>
        </p:nvSpPr>
        <p:spPr>
          <a:xfrm>
            <a:off x="107504" y="2996952"/>
            <a:ext cx="3119765" cy="523220"/>
          </a:xfrm>
          <a:prstGeom prst="rect">
            <a:avLst/>
          </a:prstGeom>
          <a:noFill/>
        </p:spPr>
        <p:txBody>
          <a:bodyPr wrap="none" rtlCol="0">
            <a:spAutoFit/>
          </a:bodyPr>
          <a:lstStyle/>
          <a:p>
            <a:r>
              <a:rPr lang="ja-JP" altLang="en-US" sz="2800">
                <a:solidFill>
                  <a:srgbClr val="011893"/>
                </a:solidFill>
              </a:rPr>
              <a:t>コミット </a:t>
            </a:r>
            <a:r>
              <a:rPr lang="en-US" altLang="ja-JP" sz="2800">
                <a:solidFill>
                  <a:srgbClr val="011893"/>
                </a:solidFill>
              </a:rPr>
              <a:t>(commit)</a:t>
            </a:r>
            <a:endParaRPr lang="en-US" sz="2800">
              <a:solidFill>
                <a:srgbClr val="011893"/>
              </a:solidFill>
            </a:endParaRPr>
          </a:p>
        </p:txBody>
      </p:sp>
    </p:spTree>
    <p:extLst>
      <p:ext uri="{BB962C8B-B14F-4D97-AF65-F5344CB8AC3E}">
        <p14:creationId xmlns:p14="http://schemas.microsoft.com/office/powerpoint/2010/main" val="3226867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33BDB9D-13C1-437E-97B1-012C7CA1A429}"/>
              </a:ext>
            </a:extLst>
          </p:cNvPr>
          <p:cNvSpPr>
            <a:spLocks noGrp="1"/>
          </p:cNvSpPr>
          <p:nvPr>
            <p:ph type="body" sz="quarter" idx="10"/>
          </p:nvPr>
        </p:nvSpPr>
        <p:spPr/>
        <p:txBody>
          <a:bodyPr/>
          <a:lstStyle/>
          <a:p>
            <a:r>
              <a:rPr lang="ja-JP" altLang="en-US"/>
              <a:t>コミット</a:t>
            </a:r>
            <a:endParaRPr lang="en-US"/>
          </a:p>
        </p:txBody>
      </p:sp>
      <p:sp>
        <p:nvSpPr>
          <p:cNvPr id="3" name="テキスト ボックス 2">
            <a:extLst>
              <a:ext uri="{FF2B5EF4-FFF2-40B4-BE49-F238E27FC236}">
                <a16:creationId xmlns:a16="http://schemas.microsoft.com/office/drawing/2014/main" id="{534E0F60-13AF-476B-A840-76C532FA4669}"/>
              </a:ext>
            </a:extLst>
          </p:cNvPr>
          <p:cNvSpPr txBox="1"/>
          <p:nvPr/>
        </p:nvSpPr>
        <p:spPr>
          <a:xfrm>
            <a:off x="467544" y="1268760"/>
            <a:ext cx="6263253" cy="1384995"/>
          </a:xfrm>
          <a:prstGeom prst="rect">
            <a:avLst/>
          </a:prstGeom>
          <a:noFill/>
        </p:spPr>
        <p:txBody>
          <a:bodyPr wrap="none" rtlCol="0">
            <a:spAutoFit/>
          </a:bodyPr>
          <a:lstStyle/>
          <a:p>
            <a:r>
              <a:rPr kumimoji="1" lang="en-US" altLang="ja-JP" sz="2800" dirty="0" err="1"/>
              <a:t>Git</a:t>
            </a:r>
            <a:r>
              <a:rPr kumimoji="1" lang="ja-JP" altLang="en-US" sz="2800" dirty="0"/>
              <a:t>では「歴史」を丸と線で表現する</a:t>
            </a:r>
            <a:endParaRPr kumimoji="1" lang="en-US" altLang="ja-JP" sz="2800" dirty="0"/>
          </a:p>
          <a:p>
            <a:pPr marL="457200" indent="-457200">
              <a:buFont typeface="Arial" panose="020B0604020202020204" pitchFamily="34" charset="0"/>
              <a:buChar char="•"/>
            </a:pPr>
            <a:r>
              <a:rPr lang="ja-JP" altLang="en-US" sz="2800" dirty="0"/>
              <a:t>丸：ある時点の「状態」</a:t>
            </a:r>
            <a:endParaRPr lang="en-US" altLang="ja-JP" sz="2800" dirty="0"/>
          </a:p>
          <a:p>
            <a:pPr marL="457200" indent="-457200">
              <a:buFont typeface="Arial" panose="020B0604020202020204" pitchFamily="34" charset="0"/>
              <a:buChar char="•"/>
            </a:pPr>
            <a:r>
              <a:rPr kumimoji="1" lang="ja-JP" altLang="en-US" sz="2800" dirty="0"/>
              <a:t>線：二つの状態の関係</a:t>
            </a:r>
            <a:r>
              <a:rPr kumimoji="1" lang="en-US" altLang="ja-JP" sz="2800" dirty="0"/>
              <a:t>(</a:t>
            </a:r>
            <a:r>
              <a:rPr kumimoji="1" lang="ja-JP" altLang="en-US" sz="2800" dirty="0"/>
              <a:t>差分</a:t>
            </a:r>
            <a:r>
              <a:rPr kumimoji="1" lang="en-US" altLang="ja-JP" sz="2800" dirty="0"/>
              <a:t>)</a:t>
            </a:r>
            <a:endParaRPr kumimoji="1" lang="ja-JP" altLang="en-US" sz="2800" dirty="0"/>
          </a:p>
        </p:txBody>
      </p:sp>
      <p:sp>
        <p:nvSpPr>
          <p:cNvPr id="4" name="楕円 3">
            <a:extLst>
              <a:ext uri="{FF2B5EF4-FFF2-40B4-BE49-F238E27FC236}">
                <a16:creationId xmlns:a16="http://schemas.microsoft.com/office/drawing/2014/main" id="{4578C3FD-0053-4C7E-B594-7B77C3A76503}"/>
              </a:ext>
            </a:extLst>
          </p:cNvPr>
          <p:cNvSpPr/>
          <p:nvPr/>
        </p:nvSpPr>
        <p:spPr>
          <a:xfrm>
            <a:off x="144371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3E6E2B8F-5FD7-43BC-86F3-AC454DC0D035}"/>
              </a:ext>
            </a:extLst>
          </p:cNvPr>
          <p:cNvSpPr/>
          <p:nvPr/>
        </p:nvSpPr>
        <p:spPr>
          <a:xfrm>
            <a:off x="288387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D4C68E2E-EBC3-4725-821F-C77D3D4775D2}"/>
              </a:ext>
            </a:extLst>
          </p:cNvPr>
          <p:cNvSpPr/>
          <p:nvPr/>
        </p:nvSpPr>
        <p:spPr>
          <a:xfrm>
            <a:off x="432403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76154DC6-503B-4AD0-8D25-18726980AA3D}"/>
              </a:ext>
            </a:extLst>
          </p:cNvPr>
          <p:cNvCxnSpPr>
            <a:stCxn id="4" idx="6"/>
            <a:endCxn id="5" idx="2"/>
          </p:cNvCxnSpPr>
          <p:nvPr/>
        </p:nvCxnSpPr>
        <p:spPr>
          <a:xfrm>
            <a:off x="1875760" y="6309320"/>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E33B36B2-B6BA-449F-BA84-7870D43C6189}"/>
              </a:ext>
            </a:extLst>
          </p:cNvPr>
          <p:cNvCxnSpPr/>
          <p:nvPr/>
        </p:nvCxnSpPr>
        <p:spPr>
          <a:xfrm>
            <a:off x="3315920" y="6309320"/>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5812639E-D5BF-409B-B007-F366451B3F8C}"/>
              </a:ext>
            </a:extLst>
          </p:cNvPr>
          <p:cNvSpPr txBox="1"/>
          <p:nvPr/>
        </p:nvSpPr>
        <p:spPr>
          <a:xfrm>
            <a:off x="1227688" y="5589240"/>
            <a:ext cx="877163" cy="369332"/>
          </a:xfrm>
          <a:prstGeom prst="rect">
            <a:avLst/>
          </a:prstGeom>
          <a:noFill/>
        </p:spPr>
        <p:txBody>
          <a:bodyPr wrap="none" rtlCol="0">
            <a:spAutoFit/>
          </a:bodyPr>
          <a:lstStyle/>
          <a:p>
            <a:r>
              <a:rPr lang="ja-JP" altLang="en-US" dirty="0"/>
              <a:t>三</a:t>
            </a:r>
            <a:r>
              <a:rPr kumimoji="1" lang="ja-JP" altLang="en-US" dirty="0"/>
              <a:t>日前</a:t>
            </a:r>
          </a:p>
        </p:txBody>
      </p:sp>
      <p:sp>
        <p:nvSpPr>
          <p:cNvPr id="10" name="テキスト ボックス 9">
            <a:extLst>
              <a:ext uri="{FF2B5EF4-FFF2-40B4-BE49-F238E27FC236}">
                <a16:creationId xmlns:a16="http://schemas.microsoft.com/office/drawing/2014/main" id="{DFAA71A0-92D9-49EF-AF83-274F540533A0}"/>
              </a:ext>
            </a:extLst>
          </p:cNvPr>
          <p:cNvSpPr txBox="1"/>
          <p:nvPr/>
        </p:nvSpPr>
        <p:spPr>
          <a:xfrm>
            <a:off x="2667848" y="5589240"/>
            <a:ext cx="877163" cy="369332"/>
          </a:xfrm>
          <a:prstGeom prst="rect">
            <a:avLst/>
          </a:prstGeom>
          <a:noFill/>
        </p:spPr>
        <p:txBody>
          <a:bodyPr wrap="none" rtlCol="0">
            <a:spAutoFit/>
          </a:bodyPr>
          <a:lstStyle/>
          <a:p>
            <a:r>
              <a:rPr kumimoji="1" lang="ja-JP" altLang="en-US" dirty="0"/>
              <a:t>二日前</a:t>
            </a:r>
          </a:p>
        </p:txBody>
      </p:sp>
      <p:sp>
        <p:nvSpPr>
          <p:cNvPr id="11" name="テキスト ボックス 10">
            <a:extLst>
              <a:ext uri="{FF2B5EF4-FFF2-40B4-BE49-F238E27FC236}">
                <a16:creationId xmlns:a16="http://schemas.microsoft.com/office/drawing/2014/main" id="{ED7AB9EF-8F5B-40C6-BCC0-28B3BD15C58E}"/>
              </a:ext>
            </a:extLst>
          </p:cNvPr>
          <p:cNvSpPr txBox="1"/>
          <p:nvPr/>
        </p:nvSpPr>
        <p:spPr>
          <a:xfrm>
            <a:off x="4253765" y="5589240"/>
            <a:ext cx="646331" cy="369332"/>
          </a:xfrm>
          <a:prstGeom prst="rect">
            <a:avLst/>
          </a:prstGeom>
          <a:noFill/>
        </p:spPr>
        <p:txBody>
          <a:bodyPr wrap="none" rtlCol="0">
            <a:spAutoFit/>
          </a:bodyPr>
          <a:lstStyle/>
          <a:p>
            <a:r>
              <a:rPr lang="ja-JP" altLang="en-US" dirty="0"/>
              <a:t>昨日</a:t>
            </a:r>
            <a:endParaRPr kumimoji="1" lang="ja-JP" altLang="en-US" dirty="0"/>
          </a:p>
        </p:txBody>
      </p:sp>
      <p:pic>
        <p:nvPicPr>
          <p:cNvPr id="12" name="Picture 2" descr="フォルダのイラスト">
            <a:extLst>
              <a:ext uri="{FF2B5EF4-FFF2-40B4-BE49-F238E27FC236}">
                <a16:creationId xmlns:a16="http://schemas.microsoft.com/office/drawing/2014/main" id="{19CA4EA9-6CE7-4916-9EF5-628307D8D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6120" y="3861048"/>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ファイルアイコン（ブランク）">
            <a:extLst>
              <a:ext uri="{FF2B5EF4-FFF2-40B4-BE49-F238E27FC236}">
                <a16:creationId xmlns:a16="http://schemas.microsoft.com/office/drawing/2014/main" id="{ECEF6246-4F94-4A55-8321-9C68378EDC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313" y="3907581"/>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ファイルアイコン（ブランク）">
            <a:extLst>
              <a:ext uri="{FF2B5EF4-FFF2-40B4-BE49-F238E27FC236}">
                <a16:creationId xmlns:a16="http://schemas.microsoft.com/office/drawing/2014/main" id="{F2CE72FA-07C1-4263-81E8-393705E3A0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313" y="47251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直線コネクタ 14">
            <a:extLst>
              <a:ext uri="{FF2B5EF4-FFF2-40B4-BE49-F238E27FC236}">
                <a16:creationId xmlns:a16="http://schemas.microsoft.com/office/drawing/2014/main" id="{EE16FE46-0DB0-4563-B2FD-4CB24BFBBB08}"/>
              </a:ext>
            </a:extLst>
          </p:cNvPr>
          <p:cNvCxnSpPr>
            <a:stCxn id="12" idx="3"/>
            <a:endCxn id="13" idx="1"/>
          </p:cNvCxnSpPr>
          <p:nvPr/>
        </p:nvCxnSpPr>
        <p:spPr>
          <a:xfrm flipV="1">
            <a:off x="5880265" y="4172347"/>
            <a:ext cx="432048" cy="868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カギ線コネクタ 39">
            <a:extLst>
              <a:ext uri="{FF2B5EF4-FFF2-40B4-BE49-F238E27FC236}">
                <a16:creationId xmlns:a16="http://schemas.microsoft.com/office/drawing/2014/main" id="{42D76609-5EA5-4F40-9A5A-23DAC1EA3BDB}"/>
              </a:ext>
            </a:extLst>
          </p:cNvPr>
          <p:cNvCxnSpPr>
            <a:stCxn id="12" idx="3"/>
            <a:endCxn id="14" idx="1"/>
          </p:cNvCxnSpPr>
          <p:nvPr/>
        </p:nvCxnSpPr>
        <p:spPr>
          <a:xfrm>
            <a:off x="5880265" y="4181034"/>
            <a:ext cx="432048" cy="8088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角丸四角形 40">
            <a:extLst>
              <a:ext uri="{FF2B5EF4-FFF2-40B4-BE49-F238E27FC236}">
                <a16:creationId xmlns:a16="http://schemas.microsoft.com/office/drawing/2014/main" id="{A24E1BEC-57A6-4E07-B676-93EAB293848E}"/>
              </a:ext>
            </a:extLst>
          </p:cNvPr>
          <p:cNvSpPr/>
          <p:nvPr/>
        </p:nvSpPr>
        <p:spPr>
          <a:xfrm>
            <a:off x="4828088" y="3501008"/>
            <a:ext cx="2304256"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EB00CCA0-A04E-4572-BEE2-061498413603}"/>
              </a:ext>
            </a:extLst>
          </p:cNvPr>
          <p:cNvSpPr txBox="1"/>
          <p:nvPr/>
        </p:nvSpPr>
        <p:spPr>
          <a:xfrm>
            <a:off x="356821" y="6074132"/>
            <a:ext cx="902811" cy="523220"/>
          </a:xfrm>
          <a:prstGeom prst="rect">
            <a:avLst/>
          </a:prstGeom>
          <a:noFill/>
        </p:spPr>
        <p:txBody>
          <a:bodyPr wrap="none" rtlCol="0">
            <a:spAutoFit/>
          </a:bodyPr>
          <a:lstStyle/>
          <a:p>
            <a:r>
              <a:rPr kumimoji="1" lang="ja-JP" altLang="en-US" sz="2800" dirty="0"/>
              <a:t>歴史</a:t>
            </a:r>
          </a:p>
        </p:txBody>
      </p:sp>
      <p:sp>
        <p:nvSpPr>
          <p:cNvPr id="20" name="テキスト ボックス 19">
            <a:extLst>
              <a:ext uri="{FF2B5EF4-FFF2-40B4-BE49-F238E27FC236}">
                <a16:creationId xmlns:a16="http://schemas.microsoft.com/office/drawing/2014/main" id="{39583AC4-6C75-4D93-B043-2365663DD1C0}"/>
              </a:ext>
            </a:extLst>
          </p:cNvPr>
          <p:cNvSpPr txBox="1"/>
          <p:nvPr/>
        </p:nvSpPr>
        <p:spPr>
          <a:xfrm>
            <a:off x="4078391" y="2782669"/>
            <a:ext cx="3877985" cy="646331"/>
          </a:xfrm>
          <a:prstGeom prst="rect">
            <a:avLst/>
          </a:prstGeom>
          <a:noFill/>
        </p:spPr>
        <p:txBody>
          <a:bodyPr wrap="none" rtlCol="0">
            <a:spAutoFit/>
          </a:bodyPr>
          <a:lstStyle/>
          <a:p>
            <a:pPr algn="ctr"/>
            <a:r>
              <a:rPr lang="ja-JP" altLang="en-US" dirty="0"/>
              <a:t>昨日から修正</a:t>
            </a:r>
            <a:r>
              <a:rPr lang="ja-JP" altLang="en-US"/>
              <a:t>を加えたプロジェクト</a:t>
            </a:r>
            <a:endParaRPr lang="en-US" altLang="ja-JP"/>
          </a:p>
          <a:p>
            <a:pPr algn="ctr"/>
            <a:r>
              <a:rPr lang="en-US" altLang="ja-JP"/>
              <a:t>(</a:t>
            </a:r>
            <a:r>
              <a:rPr lang="ja-JP" altLang="en-US"/>
              <a:t>スナップショット</a:t>
            </a:r>
            <a:r>
              <a:rPr lang="en-US" altLang="ja-JP"/>
              <a:t>)</a:t>
            </a:r>
            <a:endParaRPr kumimoji="1" lang="ja-JP" altLang="en-US" dirty="0"/>
          </a:p>
        </p:txBody>
      </p:sp>
    </p:spTree>
    <p:extLst>
      <p:ext uri="{BB962C8B-B14F-4D97-AF65-F5344CB8AC3E}">
        <p14:creationId xmlns:p14="http://schemas.microsoft.com/office/powerpoint/2010/main" val="2106805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90DFB98-9AB8-4C4A-9881-BF122DAD92AD}"/>
              </a:ext>
            </a:extLst>
          </p:cNvPr>
          <p:cNvSpPr>
            <a:spLocks noGrp="1"/>
          </p:cNvSpPr>
          <p:nvPr>
            <p:ph type="body" sz="quarter" idx="10"/>
          </p:nvPr>
        </p:nvSpPr>
        <p:spPr/>
        <p:txBody>
          <a:bodyPr/>
          <a:lstStyle/>
          <a:p>
            <a:r>
              <a:rPr lang="ja-JP" altLang="en-US"/>
              <a:t>コミット</a:t>
            </a:r>
            <a:endParaRPr lang="en-US"/>
          </a:p>
        </p:txBody>
      </p:sp>
      <p:sp>
        <p:nvSpPr>
          <p:cNvPr id="3" name="テキスト ボックス 2">
            <a:extLst>
              <a:ext uri="{FF2B5EF4-FFF2-40B4-BE49-F238E27FC236}">
                <a16:creationId xmlns:a16="http://schemas.microsoft.com/office/drawing/2014/main" id="{DD4F2F75-0D22-4C48-AF6A-12E0F2F76C14}"/>
              </a:ext>
            </a:extLst>
          </p:cNvPr>
          <p:cNvSpPr txBox="1"/>
          <p:nvPr/>
        </p:nvSpPr>
        <p:spPr>
          <a:xfrm>
            <a:off x="251520" y="1393612"/>
            <a:ext cx="8443337" cy="523220"/>
          </a:xfrm>
          <a:prstGeom prst="rect">
            <a:avLst/>
          </a:prstGeom>
          <a:noFill/>
        </p:spPr>
        <p:txBody>
          <a:bodyPr wrap="none" rtlCol="0">
            <a:spAutoFit/>
          </a:bodyPr>
          <a:lstStyle/>
          <a:p>
            <a:r>
              <a:rPr lang="ja-JP" altLang="en-US" sz="2800" dirty="0"/>
              <a:t>コミット：現在の状態を保存して「歴史」に加える</a:t>
            </a:r>
            <a:endParaRPr kumimoji="1" lang="ja-JP" altLang="en-US" sz="2800" dirty="0"/>
          </a:p>
        </p:txBody>
      </p:sp>
      <p:sp>
        <p:nvSpPr>
          <p:cNvPr id="4" name="楕円 3">
            <a:extLst>
              <a:ext uri="{FF2B5EF4-FFF2-40B4-BE49-F238E27FC236}">
                <a16:creationId xmlns:a16="http://schemas.microsoft.com/office/drawing/2014/main" id="{C615F303-2A0F-473A-9A0C-8F596742ED71}"/>
              </a:ext>
            </a:extLst>
          </p:cNvPr>
          <p:cNvSpPr/>
          <p:nvPr/>
        </p:nvSpPr>
        <p:spPr>
          <a:xfrm>
            <a:off x="144371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2DB24C25-D4AA-49CC-8F79-979975861B16}"/>
              </a:ext>
            </a:extLst>
          </p:cNvPr>
          <p:cNvSpPr/>
          <p:nvPr/>
        </p:nvSpPr>
        <p:spPr>
          <a:xfrm>
            <a:off x="288387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6177DF08-E45E-45AA-9927-99B16B6F6E41}"/>
              </a:ext>
            </a:extLst>
          </p:cNvPr>
          <p:cNvSpPr/>
          <p:nvPr/>
        </p:nvSpPr>
        <p:spPr>
          <a:xfrm>
            <a:off x="432403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034B096-7CDD-4DD8-8890-2EC15BBFA9C9}"/>
              </a:ext>
            </a:extLst>
          </p:cNvPr>
          <p:cNvCxnSpPr>
            <a:stCxn id="4" idx="6"/>
            <a:endCxn id="5" idx="2"/>
          </p:cNvCxnSpPr>
          <p:nvPr/>
        </p:nvCxnSpPr>
        <p:spPr>
          <a:xfrm>
            <a:off x="1875760" y="6309320"/>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5029F17-3301-41B2-84B9-5525E09427C4}"/>
              </a:ext>
            </a:extLst>
          </p:cNvPr>
          <p:cNvCxnSpPr/>
          <p:nvPr/>
        </p:nvCxnSpPr>
        <p:spPr>
          <a:xfrm>
            <a:off x="3315920" y="6309320"/>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0CB9D7B-5F4D-41F8-BBC7-9EB624256FDD}"/>
              </a:ext>
            </a:extLst>
          </p:cNvPr>
          <p:cNvSpPr txBox="1"/>
          <p:nvPr/>
        </p:nvSpPr>
        <p:spPr>
          <a:xfrm>
            <a:off x="1227688" y="5589240"/>
            <a:ext cx="877163" cy="369332"/>
          </a:xfrm>
          <a:prstGeom prst="rect">
            <a:avLst/>
          </a:prstGeom>
          <a:noFill/>
        </p:spPr>
        <p:txBody>
          <a:bodyPr wrap="none" rtlCol="0">
            <a:spAutoFit/>
          </a:bodyPr>
          <a:lstStyle/>
          <a:p>
            <a:r>
              <a:rPr lang="ja-JP" altLang="en-US" dirty="0"/>
              <a:t>三</a:t>
            </a:r>
            <a:r>
              <a:rPr kumimoji="1" lang="ja-JP" altLang="en-US" dirty="0"/>
              <a:t>日前</a:t>
            </a:r>
          </a:p>
        </p:txBody>
      </p:sp>
      <p:sp>
        <p:nvSpPr>
          <p:cNvPr id="10" name="テキスト ボックス 9">
            <a:extLst>
              <a:ext uri="{FF2B5EF4-FFF2-40B4-BE49-F238E27FC236}">
                <a16:creationId xmlns:a16="http://schemas.microsoft.com/office/drawing/2014/main" id="{F8B14055-A989-4D9C-91D1-5E48FDE9FB12}"/>
              </a:ext>
            </a:extLst>
          </p:cNvPr>
          <p:cNvSpPr txBox="1"/>
          <p:nvPr/>
        </p:nvSpPr>
        <p:spPr>
          <a:xfrm>
            <a:off x="2667848" y="5589240"/>
            <a:ext cx="877163" cy="369332"/>
          </a:xfrm>
          <a:prstGeom prst="rect">
            <a:avLst/>
          </a:prstGeom>
          <a:noFill/>
        </p:spPr>
        <p:txBody>
          <a:bodyPr wrap="none" rtlCol="0">
            <a:spAutoFit/>
          </a:bodyPr>
          <a:lstStyle/>
          <a:p>
            <a:r>
              <a:rPr kumimoji="1" lang="ja-JP" altLang="en-US" dirty="0"/>
              <a:t>二日前</a:t>
            </a:r>
          </a:p>
        </p:txBody>
      </p:sp>
      <p:sp>
        <p:nvSpPr>
          <p:cNvPr id="11" name="テキスト ボックス 10">
            <a:extLst>
              <a:ext uri="{FF2B5EF4-FFF2-40B4-BE49-F238E27FC236}">
                <a16:creationId xmlns:a16="http://schemas.microsoft.com/office/drawing/2014/main" id="{67C41A0F-5B31-4984-B6F6-DF8E94B20A13}"/>
              </a:ext>
            </a:extLst>
          </p:cNvPr>
          <p:cNvSpPr txBox="1"/>
          <p:nvPr/>
        </p:nvSpPr>
        <p:spPr>
          <a:xfrm>
            <a:off x="4253765" y="5589240"/>
            <a:ext cx="646331" cy="369332"/>
          </a:xfrm>
          <a:prstGeom prst="rect">
            <a:avLst/>
          </a:prstGeom>
          <a:noFill/>
        </p:spPr>
        <p:txBody>
          <a:bodyPr wrap="none" rtlCol="0">
            <a:spAutoFit/>
          </a:bodyPr>
          <a:lstStyle/>
          <a:p>
            <a:r>
              <a:rPr lang="ja-JP" altLang="en-US" dirty="0"/>
              <a:t>昨日</a:t>
            </a:r>
            <a:endParaRPr kumimoji="1" lang="ja-JP" altLang="en-US" dirty="0"/>
          </a:p>
        </p:txBody>
      </p:sp>
      <p:pic>
        <p:nvPicPr>
          <p:cNvPr id="12" name="Picture 2" descr="フォルダのイラスト">
            <a:extLst>
              <a:ext uri="{FF2B5EF4-FFF2-40B4-BE49-F238E27FC236}">
                <a16:creationId xmlns:a16="http://schemas.microsoft.com/office/drawing/2014/main" id="{9F894EC4-54D9-4873-A778-9D87C6A8E0B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6120" y="3861048"/>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ファイルアイコン（ブランク）">
            <a:extLst>
              <a:ext uri="{FF2B5EF4-FFF2-40B4-BE49-F238E27FC236}">
                <a16:creationId xmlns:a16="http://schemas.microsoft.com/office/drawing/2014/main" id="{8EB75A31-14AC-4A4A-A1B5-E7327374FD3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313" y="3907581"/>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ファイルアイコン（ブランク）">
            <a:extLst>
              <a:ext uri="{FF2B5EF4-FFF2-40B4-BE49-F238E27FC236}">
                <a16:creationId xmlns:a16="http://schemas.microsoft.com/office/drawing/2014/main" id="{8173344F-F431-4A40-90D2-A10E5D457B7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313" y="47251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直線コネクタ 14">
            <a:extLst>
              <a:ext uri="{FF2B5EF4-FFF2-40B4-BE49-F238E27FC236}">
                <a16:creationId xmlns:a16="http://schemas.microsoft.com/office/drawing/2014/main" id="{D174D861-5BC3-47C5-8B0B-40C957879017}"/>
              </a:ext>
            </a:extLst>
          </p:cNvPr>
          <p:cNvCxnSpPr>
            <a:stCxn id="12" idx="3"/>
            <a:endCxn id="13" idx="1"/>
          </p:cNvCxnSpPr>
          <p:nvPr/>
        </p:nvCxnSpPr>
        <p:spPr>
          <a:xfrm flipV="1">
            <a:off x="5880265" y="4172347"/>
            <a:ext cx="432048" cy="868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カギ線コネクタ 28">
            <a:extLst>
              <a:ext uri="{FF2B5EF4-FFF2-40B4-BE49-F238E27FC236}">
                <a16:creationId xmlns:a16="http://schemas.microsoft.com/office/drawing/2014/main" id="{39695BB5-C142-4751-9BAD-055E44054FD1}"/>
              </a:ext>
            </a:extLst>
          </p:cNvPr>
          <p:cNvCxnSpPr>
            <a:stCxn id="12" idx="3"/>
            <a:endCxn id="14" idx="1"/>
          </p:cNvCxnSpPr>
          <p:nvPr/>
        </p:nvCxnSpPr>
        <p:spPr>
          <a:xfrm>
            <a:off x="5880265" y="4181034"/>
            <a:ext cx="432048" cy="8088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角丸四角形 29">
            <a:extLst>
              <a:ext uri="{FF2B5EF4-FFF2-40B4-BE49-F238E27FC236}">
                <a16:creationId xmlns:a16="http://schemas.microsoft.com/office/drawing/2014/main" id="{94602745-CEC2-4E54-8D37-EAA6B47978B9}"/>
              </a:ext>
            </a:extLst>
          </p:cNvPr>
          <p:cNvSpPr/>
          <p:nvPr/>
        </p:nvSpPr>
        <p:spPr>
          <a:xfrm>
            <a:off x="4828088" y="3501008"/>
            <a:ext cx="2304256"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82FF66EA-D44C-4AEB-932A-19DB7293D373}"/>
              </a:ext>
            </a:extLst>
          </p:cNvPr>
          <p:cNvSpPr/>
          <p:nvPr/>
        </p:nvSpPr>
        <p:spPr>
          <a:xfrm>
            <a:off x="5764192" y="6093296"/>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63B3B5CE-011C-4990-AFD9-66277EAFF25C}"/>
              </a:ext>
            </a:extLst>
          </p:cNvPr>
          <p:cNvCxnSpPr/>
          <p:nvPr/>
        </p:nvCxnSpPr>
        <p:spPr>
          <a:xfrm>
            <a:off x="4756080" y="6309320"/>
            <a:ext cx="1008112"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下矢印 2">
            <a:extLst>
              <a:ext uri="{FF2B5EF4-FFF2-40B4-BE49-F238E27FC236}">
                <a16:creationId xmlns:a16="http://schemas.microsoft.com/office/drawing/2014/main" id="{83A70C26-6706-4908-8F10-EC6818C036AE}"/>
              </a:ext>
            </a:extLst>
          </p:cNvPr>
          <p:cNvSpPr/>
          <p:nvPr/>
        </p:nvSpPr>
        <p:spPr>
          <a:xfrm>
            <a:off x="5764192" y="5589240"/>
            <a:ext cx="432048" cy="43204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A1270345-EE42-45C9-845B-DE5DBB1E71B2}"/>
              </a:ext>
            </a:extLst>
          </p:cNvPr>
          <p:cNvSpPr txBox="1"/>
          <p:nvPr/>
        </p:nvSpPr>
        <p:spPr>
          <a:xfrm>
            <a:off x="6196240" y="5589240"/>
            <a:ext cx="1107996" cy="369332"/>
          </a:xfrm>
          <a:prstGeom prst="rect">
            <a:avLst/>
          </a:prstGeom>
          <a:noFill/>
        </p:spPr>
        <p:txBody>
          <a:bodyPr wrap="none" rtlCol="0">
            <a:spAutoFit/>
          </a:bodyPr>
          <a:lstStyle/>
          <a:p>
            <a:r>
              <a:rPr lang="ja-JP" altLang="en-US" dirty="0"/>
              <a:t>コミット</a:t>
            </a:r>
            <a:endParaRPr kumimoji="1" lang="ja-JP" altLang="en-US" dirty="0"/>
          </a:p>
        </p:txBody>
      </p:sp>
      <p:sp>
        <p:nvSpPr>
          <p:cNvPr id="23" name="テキスト ボックス 22">
            <a:extLst>
              <a:ext uri="{FF2B5EF4-FFF2-40B4-BE49-F238E27FC236}">
                <a16:creationId xmlns:a16="http://schemas.microsoft.com/office/drawing/2014/main" id="{1BE46CDD-0EA8-4E99-8BDE-0457238C86AA}"/>
              </a:ext>
            </a:extLst>
          </p:cNvPr>
          <p:cNvSpPr txBox="1"/>
          <p:nvPr/>
        </p:nvSpPr>
        <p:spPr>
          <a:xfrm>
            <a:off x="356821" y="6074132"/>
            <a:ext cx="902811" cy="523220"/>
          </a:xfrm>
          <a:prstGeom prst="rect">
            <a:avLst/>
          </a:prstGeom>
          <a:noFill/>
        </p:spPr>
        <p:txBody>
          <a:bodyPr wrap="none" rtlCol="0">
            <a:spAutoFit/>
          </a:bodyPr>
          <a:lstStyle/>
          <a:p>
            <a:r>
              <a:rPr kumimoji="1" lang="ja-JP" altLang="en-US" sz="2800" dirty="0"/>
              <a:t>歴史</a:t>
            </a:r>
          </a:p>
        </p:txBody>
      </p:sp>
      <p:sp>
        <p:nvSpPr>
          <p:cNvPr id="24" name="テキスト ボックス 23">
            <a:extLst>
              <a:ext uri="{FF2B5EF4-FFF2-40B4-BE49-F238E27FC236}">
                <a16:creationId xmlns:a16="http://schemas.microsoft.com/office/drawing/2014/main" id="{42C99F79-ACB2-4466-ADE0-495F27864CDA}"/>
              </a:ext>
            </a:extLst>
          </p:cNvPr>
          <p:cNvSpPr txBox="1"/>
          <p:nvPr/>
        </p:nvSpPr>
        <p:spPr>
          <a:xfrm>
            <a:off x="2555776" y="1988840"/>
            <a:ext cx="2185214" cy="369332"/>
          </a:xfrm>
          <a:prstGeom prst="rect">
            <a:avLst/>
          </a:prstGeom>
          <a:noFill/>
        </p:spPr>
        <p:txBody>
          <a:bodyPr wrap="none" rtlCol="0">
            <a:spAutoFit/>
          </a:bodyPr>
          <a:lstStyle/>
          <a:p>
            <a:r>
              <a:rPr lang="en-US"/>
              <a:t>(</a:t>
            </a:r>
            <a:r>
              <a:rPr lang="ja-JP" altLang="en-US"/>
              <a:t>スナップショット</a:t>
            </a:r>
            <a:r>
              <a:rPr lang="en-US"/>
              <a:t>)</a:t>
            </a:r>
          </a:p>
        </p:txBody>
      </p:sp>
      <p:sp>
        <p:nvSpPr>
          <p:cNvPr id="25" name="テキスト ボックス 24">
            <a:extLst>
              <a:ext uri="{FF2B5EF4-FFF2-40B4-BE49-F238E27FC236}">
                <a16:creationId xmlns:a16="http://schemas.microsoft.com/office/drawing/2014/main" id="{245D3C0D-FE3B-43C5-B87B-64102C40B1A8}"/>
              </a:ext>
            </a:extLst>
          </p:cNvPr>
          <p:cNvSpPr txBox="1"/>
          <p:nvPr/>
        </p:nvSpPr>
        <p:spPr>
          <a:xfrm>
            <a:off x="4078391" y="2782669"/>
            <a:ext cx="3877985" cy="646331"/>
          </a:xfrm>
          <a:prstGeom prst="rect">
            <a:avLst/>
          </a:prstGeom>
          <a:noFill/>
        </p:spPr>
        <p:txBody>
          <a:bodyPr wrap="none" rtlCol="0">
            <a:spAutoFit/>
          </a:bodyPr>
          <a:lstStyle/>
          <a:p>
            <a:pPr algn="ctr"/>
            <a:r>
              <a:rPr lang="ja-JP" altLang="en-US" dirty="0"/>
              <a:t>昨日から修正</a:t>
            </a:r>
            <a:r>
              <a:rPr lang="ja-JP" altLang="en-US"/>
              <a:t>を加えたプロジェクト</a:t>
            </a:r>
            <a:endParaRPr lang="en-US" altLang="ja-JP"/>
          </a:p>
          <a:p>
            <a:pPr algn="ctr"/>
            <a:r>
              <a:rPr lang="en-US" altLang="ja-JP"/>
              <a:t>(</a:t>
            </a:r>
            <a:r>
              <a:rPr lang="ja-JP" altLang="en-US"/>
              <a:t>スナップショット</a:t>
            </a:r>
            <a:r>
              <a:rPr lang="en-US" altLang="ja-JP"/>
              <a:t>)</a:t>
            </a:r>
            <a:endParaRPr kumimoji="1" lang="ja-JP" altLang="en-US" dirty="0"/>
          </a:p>
        </p:txBody>
      </p:sp>
      <p:cxnSp>
        <p:nvCxnSpPr>
          <p:cNvPr id="26" name="直線コネクタ 25">
            <a:extLst>
              <a:ext uri="{FF2B5EF4-FFF2-40B4-BE49-F238E27FC236}">
                <a16:creationId xmlns:a16="http://schemas.microsoft.com/office/drawing/2014/main" id="{4CC71F45-815B-4C77-B475-A964E0EB4EE1}"/>
              </a:ext>
            </a:extLst>
          </p:cNvPr>
          <p:cNvCxnSpPr>
            <a:cxnSpLocks/>
          </p:cNvCxnSpPr>
          <p:nvPr/>
        </p:nvCxnSpPr>
        <p:spPr>
          <a:xfrm>
            <a:off x="3131840" y="1916832"/>
            <a:ext cx="792088" cy="0"/>
          </a:xfrm>
          <a:prstGeom prst="line">
            <a:avLst/>
          </a:prstGeom>
          <a:ln w="5715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993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13998C-883F-4F84-83A8-902B25D7CF32}"/>
              </a:ext>
            </a:extLst>
          </p:cNvPr>
          <p:cNvSpPr>
            <a:spLocks noGrp="1"/>
          </p:cNvSpPr>
          <p:nvPr>
            <p:ph type="body" sz="quarter" idx="10"/>
          </p:nvPr>
        </p:nvSpPr>
        <p:spPr/>
        <p:txBody>
          <a:bodyPr/>
          <a:lstStyle/>
          <a:p>
            <a:r>
              <a:rPr lang="ja-JP" altLang="en-US"/>
              <a:t>コミット</a:t>
            </a:r>
            <a:endParaRPr lang="en-US"/>
          </a:p>
        </p:txBody>
      </p:sp>
      <p:sp>
        <p:nvSpPr>
          <p:cNvPr id="3" name="楕円 2">
            <a:extLst>
              <a:ext uri="{FF2B5EF4-FFF2-40B4-BE49-F238E27FC236}">
                <a16:creationId xmlns:a16="http://schemas.microsoft.com/office/drawing/2014/main" id="{32343F3E-0580-4EB8-8550-425930CD9B44}"/>
              </a:ext>
            </a:extLst>
          </p:cNvPr>
          <p:cNvSpPr/>
          <p:nvPr/>
        </p:nvSpPr>
        <p:spPr>
          <a:xfrm>
            <a:off x="2195736"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9020C655-F15A-41A1-9823-05806945E862}"/>
              </a:ext>
            </a:extLst>
          </p:cNvPr>
          <p:cNvSpPr/>
          <p:nvPr/>
        </p:nvSpPr>
        <p:spPr>
          <a:xfrm>
            <a:off x="3635896"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7F3887CF-DF46-4678-97F0-2A198229F04A}"/>
              </a:ext>
            </a:extLst>
          </p:cNvPr>
          <p:cNvSpPr/>
          <p:nvPr/>
        </p:nvSpPr>
        <p:spPr>
          <a:xfrm>
            <a:off x="5076056"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65E946A0-7299-4D09-B687-FECAB940048C}"/>
              </a:ext>
            </a:extLst>
          </p:cNvPr>
          <p:cNvCxnSpPr>
            <a:stCxn id="3" idx="6"/>
            <a:endCxn id="4" idx="2"/>
          </p:cNvCxnSpPr>
          <p:nvPr/>
        </p:nvCxnSpPr>
        <p:spPr>
          <a:xfrm>
            <a:off x="2627784" y="2276872"/>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7D2C4E4F-4A27-456A-A3DF-D21B2C62C78A}"/>
              </a:ext>
            </a:extLst>
          </p:cNvPr>
          <p:cNvCxnSpPr/>
          <p:nvPr/>
        </p:nvCxnSpPr>
        <p:spPr>
          <a:xfrm>
            <a:off x="4067944" y="2276872"/>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81795A0-AEC4-4390-94D4-9D3F687E7A23}"/>
              </a:ext>
            </a:extLst>
          </p:cNvPr>
          <p:cNvSpPr txBox="1"/>
          <p:nvPr/>
        </p:nvSpPr>
        <p:spPr>
          <a:xfrm>
            <a:off x="1979712" y="1556792"/>
            <a:ext cx="877163" cy="369332"/>
          </a:xfrm>
          <a:prstGeom prst="rect">
            <a:avLst/>
          </a:prstGeom>
          <a:noFill/>
        </p:spPr>
        <p:txBody>
          <a:bodyPr wrap="none" rtlCol="0">
            <a:spAutoFit/>
          </a:bodyPr>
          <a:lstStyle/>
          <a:p>
            <a:r>
              <a:rPr lang="ja-JP" altLang="en-US" dirty="0"/>
              <a:t>三</a:t>
            </a:r>
            <a:r>
              <a:rPr kumimoji="1" lang="ja-JP" altLang="en-US" dirty="0"/>
              <a:t>日前</a:t>
            </a:r>
          </a:p>
        </p:txBody>
      </p:sp>
      <p:sp>
        <p:nvSpPr>
          <p:cNvPr id="9" name="テキスト ボックス 8">
            <a:extLst>
              <a:ext uri="{FF2B5EF4-FFF2-40B4-BE49-F238E27FC236}">
                <a16:creationId xmlns:a16="http://schemas.microsoft.com/office/drawing/2014/main" id="{0BF83E66-BA9C-4200-9938-B38B7686457C}"/>
              </a:ext>
            </a:extLst>
          </p:cNvPr>
          <p:cNvSpPr txBox="1"/>
          <p:nvPr/>
        </p:nvSpPr>
        <p:spPr>
          <a:xfrm>
            <a:off x="3419872" y="1556792"/>
            <a:ext cx="877163" cy="369332"/>
          </a:xfrm>
          <a:prstGeom prst="rect">
            <a:avLst/>
          </a:prstGeom>
          <a:noFill/>
        </p:spPr>
        <p:txBody>
          <a:bodyPr wrap="none" rtlCol="0">
            <a:spAutoFit/>
          </a:bodyPr>
          <a:lstStyle/>
          <a:p>
            <a:r>
              <a:rPr kumimoji="1" lang="ja-JP" altLang="en-US" dirty="0"/>
              <a:t>二日前</a:t>
            </a:r>
          </a:p>
        </p:txBody>
      </p:sp>
      <p:sp>
        <p:nvSpPr>
          <p:cNvPr id="10" name="テキスト ボックス 9">
            <a:extLst>
              <a:ext uri="{FF2B5EF4-FFF2-40B4-BE49-F238E27FC236}">
                <a16:creationId xmlns:a16="http://schemas.microsoft.com/office/drawing/2014/main" id="{F975BDDA-9621-48BD-8DF2-B47D1012FC5E}"/>
              </a:ext>
            </a:extLst>
          </p:cNvPr>
          <p:cNvSpPr txBox="1"/>
          <p:nvPr/>
        </p:nvSpPr>
        <p:spPr>
          <a:xfrm>
            <a:off x="5005789" y="1556792"/>
            <a:ext cx="646331" cy="369332"/>
          </a:xfrm>
          <a:prstGeom prst="rect">
            <a:avLst/>
          </a:prstGeom>
          <a:noFill/>
        </p:spPr>
        <p:txBody>
          <a:bodyPr wrap="none" rtlCol="0">
            <a:spAutoFit/>
          </a:bodyPr>
          <a:lstStyle/>
          <a:p>
            <a:r>
              <a:rPr lang="ja-JP" altLang="en-US" dirty="0"/>
              <a:t>昨日</a:t>
            </a:r>
            <a:endParaRPr kumimoji="1" lang="ja-JP" altLang="en-US" dirty="0"/>
          </a:p>
        </p:txBody>
      </p:sp>
      <p:sp>
        <p:nvSpPr>
          <p:cNvPr id="11" name="楕円 10">
            <a:extLst>
              <a:ext uri="{FF2B5EF4-FFF2-40B4-BE49-F238E27FC236}">
                <a16:creationId xmlns:a16="http://schemas.microsoft.com/office/drawing/2014/main" id="{8A684165-5010-487D-BD70-18652E987D91}"/>
              </a:ext>
            </a:extLst>
          </p:cNvPr>
          <p:cNvSpPr/>
          <p:nvPr/>
        </p:nvSpPr>
        <p:spPr>
          <a:xfrm>
            <a:off x="6516216"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B3377406-10A6-4639-AF77-4FD13E9CA165}"/>
              </a:ext>
            </a:extLst>
          </p:cNvPr>
          <p:cNvCxnSpPr/>
          <p:nvPr/>
        </p:nvCxnSpPr>
        <p:spPr>
          <a:xfrm>
            <a:off x="5508104" y="2276872"/>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6317D935-7AA8-4F54-98D7-DCCDBC3750B7}"/>
              </a:ext>
            </a:extLst>
          </p:cNvPr>
          <p:cNvSpPr txBox="1"/>
          <p:nvPr/>
        </p:nvSpPr>
        <p:spPr>
          <a:xfrm>
            <a:off x="1108845" y="2041684"/>
            <a:ext cx="902811" cy="523220"/>
          </a:xfrm>
          <a:prstGeom prst="rect">
            <a:avLst/>
          </a:prstGeom>
          <a:noFill/>
        </p:spPr>
        <p:txBody>
          <a:bodyPr wrap="none" rtlCol="0">
            <a:spAutoFit/>
          </a:bodyPr>
          <a:lstStyle/>
          <a:p>
            <a:r>
              <a:rPr kumimoji="1" lang="ja-JP" altLang="en-US" sz="2800" dirty="0"/>
              <a:t>歴史</a:t>
            </a:r>
          </a:p>
        </p:txBody>
      </p:sp>
      <p:sp>
        <p:nvSpPr>
          <p:cNvPr id="14" name="テキスト ボックス 13">
            <a:extLst>
              <a:ext uri="{FF2B5EF4-FFF2-40B4-BE49-F238E27FC236}">
                <a16:creationId xmlns:a16="http://schemas.microsoft.com/office/drawing/2014/main" id="{0F45EE29-3D35-4564-8F44-207F14CC99D8}"/>
              </a:ext>
            </a:extLst>
          </p:cNvPr>
          <p:cNvSpPr txBox="1"/>
          <p:nvPr/>
        </p:nvSpPr>
        <p:spPr>
          <a:xfrm>
            <a:off x="6444208" y="1556792"/>
            <a:ext cx="646331" cy="369332"/>
          </a:xfrm>
          <a:prstGeom prst="rect">
            <a:avLst/>
          </a:prstGeom>
          <a:noFill/>
        </p:spPr>
        <p:txBody>
          <a:bodyPr wrap="none" rtlCol="0">
            <a:spAutoFit/>
          </a:bodyPr>
          <a:lstStyle/>
          <a:p>
            <a:r>
              <a:rPr lang="ja-JP" altLang="en-US" dirty="0"/>
              <a:t>今日</a:t>
            </a:r>
            <a:endParaRPr kumimoji="1" lang="ja-JP" altLang="en-US" dirty="0"/>
          </a:p>
        </p:txBody>
      </p:sp>
      <p:cxnSp>
        <p:nvCxnSpPr>
          <p:cNvPr id="15" name="直線矢印コネクタ 14">
            <a:extLst>
              <a:ext uri="{FF2B5EF4-FFF2-40B4-BE49-F238E27FC236}">
                <a16:creationId xmlns:a16="http://schemas.microsoft.com/office/drawing/2014/main" id="{07BA7AC2-3A34-4B19-B54C-4A01216C8A46}"/>
              </a:ext>
            </a:extLst>
          </p:cNvPr>
          <p:cNvCxnSpPr/>
          <p:nvPr/>
        </p:nvCxnSpPr>
        <p:spPr>
          <a:xfrm flipV="1">
            <a:off x="2411760" y="2564904"/>
            <a:ext cx="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FAC52EFF-4A64-474E-B3AC-A277A3F6163A}"/>
              </a:ext>
            </a:extLst>
          </p:cNvPr>
          <p:cNvCxnSpPr/>
          <p:nvPr/>
        </p:nvCxnSpPr>
        <p:spPr>
          <a:xfrm flipV="1">
            <a:off x="3851920" y="2564904"/>
            <a:ext cx="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96BB3C91-798F-4971-98B1-39B39032DAE4}"/>
              </a:ext>
            </a:extLst>
          </p:cNvPr>
          <p:cNvCxnSpPr/>
          <p:nvPr/>
        </p:nvCxnSpPr>
        <p:spPr>
          <a:xfrm flipV="1">
            <a:off x="5292080" y="2564904"/>
            <a:ext cx="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187AB5C9-808C-402D-BF34-863CF8191DB2}"/>
              </a:ext>
            </a:extLst>
          </p:cNvPr>
          <p:cNvCxnSpPr/>
          <p:nvPr/>
        </p:nvCxnSpPr>
        <p:spPr>
          <a:xfrm flipV="1">
            <a:off x="6732240" y="2564904"/>
            <a:ext cx="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DFE9F4AF-D350-463C-86D9-01EF53065D44}"/>
              </a:ext>
            </a:extLst>
          </p:cNvPr>
          <p:cNvSpPr txBox="1"/>
          <p:nvPr/>
        </p:nvSpPr>
        <p:spPr>
          <a:xfrm>
            <a:off x="1115616" y="3140968"/>
            <a:ext cx="6288901" cy="523220"/>
          </a:xfrm>
          <a:prstGeom prst="rect">
            <a:avLst/>
          </a:prstGeom>
          <a:noFill/>
        </p:spPr>
        <p:txBody>
          <a:bodyPr wrap="none" rtlCol="0">
            <a:spAutoFit/>
          </a:bodyPr>
          <a:lstStyle/>
          <a:p>
            <a:r>
              <a:rPr lang="ja-JP" altLang="en-US" sz="2800" dirty="0"/>
              <a:t>この玉それぞれを「コミット」と呼ぶ</a:t>
            </a:r>
            <a:endParaRPr kumimoji="1" lang="ja-JP" altLang="en-US" sz="2800" dirty="0"/>
          </a:p>
        </p:txBody>
      </p:sp>
      <p:sp>
        <p:nvSpPr>
          <p:cNvPr id="20" name="テキスト ボックス 19">
            <a:extLst>
              <a:ext uri="{FF2B5EF4-FFF2-40B4-BE49-F238E27FC236}">
                <a16:creationId xmlns:a16="http://schemas.microsoft.com/office/drawing/2014/main" id="{8AA45137-1745-437F-9AAF-1F2D4E6A68B0}"/>
              </a:ext>
            </a:extLst>
          </p:cNvPr>
          <p:cNvSpPr txBox="1"/>
          <p:nvPr/>
        </p:nvSpPr>
        <p:spPr>
          <a:xfrm>
            <a:off x="323528" y="4005064"/>
            <a:ext cx="8443337" cy="523220"/>
          </a:xfrm>
          <a:prstGeom prst="rect">
            <a:avLst/>
          </a:prstGeom>
          <a:noFill/>
        </p:spPr>
        <p:txBody>
          <a:bodyPr wrap="none" rtlCol="0">
            <a:spAutoFit/>
          </a:bodyPr>
          <a:lstStyle/>
          <a:p>
            <a:r>
              <a:rPr lang="ja-JP" altLang="en-US" sz="2800" dirty="0"/>
              <a:t>この玉を新たに作る作業を「コミットする」と呼ぶ</a:t>
            </a:r>
            <a:endParaRPr kumimoji="1" lang="ja-JP" altLang="en-US" sz="2800" dirty="0"/>
          </a:p>
        </p:txBody>
      </p:sp>
      <p:sp>
        <p:nvSpPr>
          <p:cNvPr id="21" name="テキスト ボックス 20">
            <a:extLst>
              <a:ext uri="{FF2B5EF4-FFF2-40B4-BE49-F238E27FC236}">
                <a16:creationId xmlns:a16="http://schemas.microsoft.com/office/drawing/2014/main" id="{E657F3B5-9AC0-4C01-9CE0-9D91C59B6CC7}"/>
              </a:ext>
            </a:extLst>
          </p:cNvPr>
          <p:cNvSpPr txBox="1"/>
          <p:nvPr/>
        </p:nvSpPr>
        <p:spPr>
          <a:xfrm>
            <a:off x="323528" y="5013176"/>
            <a:ext cx="8124340" cy="707886"/>
          </a:xfrm>
          <a:prstGeom prst="rect">
            <a:avLst/>
          </a:prstGeom>
          <a:noFill/>
        </p:spPr>
        <p:txBody>
          <a:bodyPr wrap="none" rtlCol="0">
            <a:spAutoFit/>
          </a:bodyPr>
          <a:lstStyle/>
          <a:p>
            <a:r>
              <a:rPr kumimoji="1" lang="en-US" altLang="ja-JP" sz="2000" dirty="0"/>
              <a:t>commit (</a:t>
            </a:r>
            <a:r>
              <a:rPr kumimoji="1" lang="ja-JP" altLang="en-US" sz="2000" dirty="0"/>
              <a:t>名詞</a:t>
            </a:r>
            <a:r>
              <a:rPr kumimoji="1" lang="en-US" altLang="ja-JP" sz="2000" dirty="0"/>
              <a:t>) : </a:t>
            </a:r>
            <a:r>
              <a:rPr kumimoji="1" lang="en-US" altLang="ja-JP" sz="2000" dirty="0" err="1"/>
              <a:t>Git</a:t>
            </a:r>
            <a:r>
              <a:rPr kumimoji="1" lang="ja-JP" altLang="en-US" sz="2000" dirty="0"/>
              <a:t>の歴史のある「点」</a:t>
            </a:r>
            <a:r>
              <a:rPr kumimoji="1" lang="en-US" altLang="ja-JP" sz="2000" dirty="0"/>
              <a:t>(</a:t>
            </a:r>
            <a:r>
              <a:rPr kumimoji="1" lang="ja-JP" altLang="en-US" sz="2000" dirty="0"/>
              <a:t>スナップショット</a:t>
            </a:r>
            <a:r>
              <a:rPr kumimoji="1" lang="en-US" altLang="ja-JP" sz="2000" dirty="0"/>
              <a:t>)</a:t>
            </a:r>
          </a:p>
          <a:p>
            <a:r>
              <a:rPr lang="en-US" altLang="ja-JP" sz="2000" dirty="0"/>
              <a:t>commit</a:t>
            </a:r>
            <a:r>
              <a:rPr lang="ja-JP" altLang="en-US" sz="2000" dirty="0"/>
              <a:t> </a:t>
            </a:r>
            <a:r>
              <a:rPr lang="en-US" altLang="ja-JP" sz="2000" dirty="0"/>
              <a:t>(</a:t>
            </a:r>
            <a:r>
              <a:rPr lang="ja-JP" altLang="en-US" sz="2000" dirty="0"/>
              <a:t>動詞</a:t>
            </a:r>
            <a:r>
              <a:rPr lang="en-US" altLang="ja-JP" sz="2000" dirty="0"/>
              <a:t>): </a:t>
            </a:r>
            <a:r>
              <a:rPr lang="ja-JP" altLang="en-US" sz="2000" dirty="0"/>
              <a:t> </a:t>
            </a:r>
            <a:r>
              <a:rPr lang="en-US" altLang="ja-JP" sz="2000" dirty="0" err="1"/>
              <a:t>Git</a:t>
            </a:r>
            <a:r>
              <a:rPr lang="ja-JP" altLang="en-US" sz="2000" dirty="0"/>
              <a:t>の歴史に新たにスナップショットを付け加えること</a:t>
            </a:r>
            <a:endParaRPr kumimoji="1" lang="ja-JP" altLang="en-US" sz="2000" dirty="0"/>
          </a:p>
        </p:txBody>
      </p:sp>
      <p:sp>
        <p:nvSpPr>
          <p:cNvPr id="22" name="正方形/長方形 21">
            <a:extLst>
              <a:ext uri="{FF2B5EF4-FFF2-40B4-BE49-F238E27FC236}">
                <a16:creationId xmlns:a16="http://schemas.microsoft.com/office/drawing/2014/main" id="{8687BDCC-44B9-4337-90B2-8544EDB52479}"/>
              </a:ext>
            </a:extLst>
          </p:cNvPr>
          <p:cNvSpPr/>
          <p:nvPr/>
        </p:nvSpPr>
        <p:spPr>
          <a:xfrm>
            <a:off x="4355976" y="6309320"/>
            <a:ext cx="3498522" cy="369332"/>
          </a:xfrm>
          <a:prstGeom prst="rect">
            <a:avLst/>
          </a:prstGeom>
        </p:spPr>
        <p:txBody>
          <a:bodyPr wrap="none">
            <a:spAutoFit/>
          </a:bodyPr>
          <a:lstStyle/>
          <a:p>
            <a:r>
              <a:rPr lang="en-US" altLang="ja-JP" dirty="0">
                <a:hlinkClick r:id="rId2"/>
              </a:rPr>
              <a:t>https://git-scm.com/docs/gitglossary</a:t>
            </a:r>
            <a:endParaRPr lang="ja-JP" altLang="en-US" dirty="0"/>
          </a:p>
        </p:txBody>
      </p:sp>
      <p:sp>
        <p:nvSpPr>
          <p:cNvPr id="23" name="正方形/長方形 22">
            <a:extLst>
              <a:ext uri="{FF2B5EF4-FFF2-40B4-BE49-F238E27FC236}">
                <a16:creationId xmlns:a16="http://schemas.microsoft.com/office/drawing/2014/main" id="{986B98D3-22D2-4AAF-94D0-7025DF65D1B9}"/>
              </a:ext>
            </a:extLst>
          </p:cNvPr>
          <p:cNvSpPr/>
          <p:nvPr/>
        </p:nvSpPr>
        <p:spPr>
          <a:xfrm>
            <a:off x="2699792" y="6309320"/>
            <a:ext cx="1648208" cy="369332"/>
          </a:xfrm>
          <a:prstGeom prst="rect">
            <a:avLst/>
          </a:prstGeom>
        </p:spPr>
        <p:txBody>
          <a:bodyPr wrap="none">
            <a:spAutoFit/>
          </a:bodyPr>
          <a:lstStyle/>
          <a:p>
            <a:r>
              <a:rPr lang="en-US" altLang="ja-JP" dirty="0">
                <a:solidFill>
                  <a:srgbClr val="4E443C"/>
                </a:solidFill>
                <a:latin typeface="Georgia" panose="02040502050405020303" pitchFamily="18" charset="0"/>
              </a:rPr>
              <a:t>A </a:t>
            </a:r>
            <a:r>
              <a:rPr lang="en-US" altLang="ja-JP" dirty="0" err="1">
                <a:solidFill>
                  <a:srgbClr val="4E443C"/>
                </a:solidFill>
                <a:latin typeface="Georgia" panose="02040502050405020303" pitchFamily="18" charset="0"/>
              </a:rPr>
              <a:t>Git</a:t>
            </a:r>
            <a:r>
              <a:rPr lang="en-US" altLang="ja-JP" dirty="0">
                <a:solidFill>
                  <a:srgbClr val="4E443C"/>
                </a:solidFill>
                <a:latin typeface="Georgia" panose="02040502050405020303" pitchFamily="18" charset="0"/>
              </a:rPr>
              <a:t> Glossary</a:t>
            </a:r>
            <a:endParaRPr lang="ja-JP" altLang="en-US" dirty="0"/>
          </a:p>
        </p:txBody>
      </p:sp>
    </p:spTree>
    <p:extLst>
      <p:ext uri="{BB962C8B-B14F-4D97-AF65-F5344CB8AC3E}">
        <p14:creationId xmlns:p14="http://schemas.microsoft.com/office/powerpoint/2010/main" val="3460471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2FB8E94-65DA-4B82-9926-B0B1798AC4DD}"/>
              </a:ext>
            </a:extLst>
          </p:cNvPr>
          <p:cNvSpPr>
            <a:spLocks noGrp="1"/>
          </p:cNvSpPr>
          <p:nvPr>
            <p:ph type="body" sz="quarter" idx="10"/>
          </p:nvPr>
        </p:nvSpPr>
        <p:spPr/>
        <p:txBody>
          <a:bodyPr/>
          <a:lstStyle/>
          <a:p>
            <a:r>
              <a:rPr lang="ja-JP" altLang="en-US"/>
              <a:t>コミット</a:t>
            </a:r>
            <a:endParaRPr lang="en-US"/>
          </a:p>
        </p:txBody>
      </p:sp>
      <p:sp>
        <p:nvSpPr>
          <p:cNvPr id="3" name="テキスト ボックス 2">
            <a:extLst>
              <a:ext uri="{FF2B5EF4-FFF2-40B4-BE49-F238E27FC236}">
                <a16:creationId xmlns:a16="http://schemas.microsoft.com/office/drawing/2014/main" id="{95E812FE-812C-4E89-9E90-A9AA9A62EC09}"/>
              </a:ext>
            </a:extLst>
          </p:cNvPr>
          <p:cNvSpPr txBox="1"/>
          <p:nvPr/>
        </p:nvSpPr>
        <p:spPr>
          <a:xfrm>
            <a:off x="467544" y="1268760"/>
            <a:ext cx="7571303" cy="584775"/>
          </a:xfrm>
          <a:prstGeom prst="rect">
            <a:avLst/>
          </a:prstGeom>
          <a:noFill/>
        </p:spPr>
        <p:txBody>
          <a:bodyPr wrap="none" rtlCol="0">
            <a:spAutoFit/>
          </a:bodyPr>
          <a:lstStyle/>
          <a:p>
            <a:r>
              <a:rPr lang="ja-JP" altLang="en-US" sz="3200" dirty="0"/>
              <a:t>歴史上の任意の地点に戻ることができる</a:t>
            </a:r>
            <a:endParaRPr kumimoji="1" lang="ja-JP" altLang="en-US" sz="3200" dirty="0"/>
          </a:p>
        </p:txBody>
      </p:sp>
      <p:grpSp>
        <p:nvGrpSpPr>
          <p:cNvPr id="49" name="グループ化 48">
            <a:extLst>
              <a:ext uri="{FF2B5EF4-FFF2-40B4-BE49-F238E27FC236}">
                <a16:creationId xmlns:a16="http://schemas.microsoft.com/office/drawing/2014/main" id="{45525AB2-29FD-4809-85A8-CDA12474AD2C}"/>
              </a:ext>
            </a:extLst>
          </p:cNvPr>
          <p:cNvGrpSpPr/>
          <p:nvPr/>
        </p:nvGrpSpPr>
        <p:grpSpPr>
          <a:xfrm>
            <a:off x="611560" y="2132856"/>
            <a:ext cx="7956376" cy="3027094"/>
            <a:chOff x="1187624" y="2420888"/>
            <a:chExt cx="6253083" cy="2379056"/>
          </a:xfrm>
        </p:grpSpPr>
        <p:sp>
          <p:nvSpPr>
            <p:cNvPr id="4" name="楕円 4">
              <a:extLst>
                <a:ext uri="{FF2B5EF4-FFF2-40B4-BE49-F238E27FC236}">
                  <a16:creationId xmlns:a16="http://schemas.microsoft.com/office/drawing/2014/main" id="{5BBDC86C-E448-45D8-B935-CEE2894AD160}"/>
                </a:ext>
              </a:extLst>
            </p:cNvPr>
            <p:cNvSpPr/>
            <p:nvPr/>
          </p:nvSpPr>
          <p:spPr>
            <a:xfrm>
              <a:off x="1331640" y="27089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5" name="直線コネクタ 4">
              <a:extLst>
                <a:ext uri="{FF2B5EF4-FFF2-40B4-BE49-F238E27FC236}">
                  <a16:creationId xmlns:a16="http://schemas.microsoft.com/office/drawing/2014/main" id="{D4A2F2A1-8D64-4377-8E5D-1AC38F3B9C3D}"/>
                </a:ext>
              </a:extLst>
            </p:cNvPr>
            <p:cNvCxnSpPr>
              <a:cxnSpLocks/>
              <a:stCxn id="4" idx="6"/>
              <a:endCxn id="6" idx="2"/>
            </p:cNvCxnSpPr>
            <p:nvPr/>
          </p:nvCxnSpPr>
          <p:spPr>
            <a:xfrm>
              <a:off x="1619672" y="285293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楕円 4">
              <a:extLst>
                <a:ext uri="{FF2B5EF4-FFF2-40B4-BE49-F238E27FC236}">
                  <a16:creationId xmlns:a16="http://schemas.microsoft.com/office/drawing/2014/main" id="{86D8336D-839B-4072-9A5B-34D4105E09F6}"/>
                </a:ext>
              </a:extLst>
            </p:cNvPr>
            <p:cNvSpPr/>
            <p:nvPr/>
          </p:nvSpPr>
          <p:spPr>
            <a:xfrm>
              <a:off x="2051720" y="27089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7" name="楕円 4">
              <a:extLst>
                <a:ext uri="{FF2B5EF4-FFF2-40B4-BE49-F238E27FC236}">
                  <a16:creationId xmlns:a16="http://schemas.microsoft.com/office/drawing/2014/main" id="{BA649BD2-BEC1-43C6-B4D6-3B2D4D45917C}"/>
                </a:ext>
              </a:extLst>
            </p:cNvPr>
            <p:cNvSpPr/>
            <p:nvPr/>
          </p:nvSpPr>
          <p:spPr>
            <a:xfrm>
              <a:off x="2771800" y="27089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8" name="直線コネクタ 7">
              <a:extLst>
                <a:ext uri="{FF2B5EF4-FFF2-40B4-BE49-F238E27FC236}">
                  <a16:creationId xmlns:a16="http://schemas.microsoft.com/office/drawing/2014/main" id="{BED935EE-189C-46DC-AF44-CB417B41C2CF}"/>
                </a:ext>
              </a:extLst>
            </p:cNvPr>
            <p:cNvCxnSpPr>
              <a:cxnSpLocks/>
              <a:stCxn id="6" idx="6"/>
              <a:endCxn id="7" idx="2"/>
            </p:cNvCxnSpPr>
            <p:nvPr/>
          </p:nvCxnSpPr>
          <p:spPr>
            <a:xfrm>
              <a:off x="2339752" y="285293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4">
              <a:extLst>
                <a:ext uri="{FF2B5EF4-FFF2-40B4-BE49-F238E27FC236}">
                  <a16:creationId xmlns:a16="http://schemas.microsoft.com/office/drawing/2014/main" id="{E5E4B67D-2751-4729-B19C-5E7590673AA5}"/>
                </a:ext>
              </a:extLst>
            </p:cNvPr>
            <p:cNvSpPr/>
            <p:nvPr/>
          </p:nvSpPr>
          <p:spPr>
            <a:xfrm>
              <a:off x="3491880" y="2708920"/>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10" name="直線コネクタ 9">
              <a:extLst>
                <a:ext uri="{FF2B5EF4-FFF2-40B4-BE49-F238E27FC236}">
                  <a16:creationId xmlns:a16="http://schemas.microsoft.com/office/drawing/2014/main" id="{DF159D39-F660-42E1-A81B-8FDCF5D32D88}"/>
                </a:ext>
              </a:extLst>
            </p:cNvPr>
            <p:cNvCxnSpPr>
              <a:cxnSpLocks/>
              <a:stCxn id="7" idx="6"/>
              <a:endCxn id="9" idx="2"/>
            </p:cNvCxnSpPr>
            <p:nvPr/>
          </p:nvCxnSpPr>
          <p:spPr>
            <a:xfrm>
              <a:off x="3059832" y="285293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A55A3C48-FD1E-46B2-8EA0-9ACF97D180A9}"/>
                </a:ext>
              </a:extLst>
            </p:cNvPr>
            <p:cNvGrpSpPr/>
            <p:nvPr/>
          </p:nvGrpSpPr>
          <p:grpSpPr>
            <a:xfrm>
              <a:off x="1951948" y="3403414"/>
              <a:ext cx="1344149" cy="1008112"/>
              <a:chOff x="5292080" y="1916832"/>
              <a:chExt cx="2304256" cy="1728192"/>
            </a:xfrm>
          </p:grpSpPr>
          <p:sp>
            <p:nvSpPr>
              <p:cNvPr id="12" name="角丸四角形 34">
                <a:extLst>
                  <a:ext uri="{FF2B5EF4-FFF2-40B4-BE49-F238E27FC236}">
                    <a16:creationId xmlns:a16="http://schemas.microsoft.com/office/drawing/2014/main" id="{BC7E147E-95CA-4248-9DCA-9EA9E593E2E7}"/>
                  </a:ext>
                </a:extLst>
              </p:cNvPr>
              <p:cNvSpPr/>
              <p:nvPr/>
            </p:nvSpPr>
            <p:spPr>
              <a:xfrm>
                <a:off x="5292080" y="1916832"/>
                <a:ext cx="2304256" cy="1728192"/>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pic>
            <p:nvPicPr>
              <p:cNvPr id="13" name="Picture 2" descr="フォルダのイラスト">
                <a:extLst>
                  <a:ext uri="{FF2B5EF4-FFF2-40B4-BE49-F238E27FC236}">
                    <a16:creationId xmlns:a16="http://schemas.microsoft.com/office/drawing/2014/main" id="{28BEB463-45A6-4235-A0AB-10ADEF971B7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112" y="1988840"/>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ファイルアイコン（ブランク）">
                <a:extLst>
                  <a:ext uri="{FF2B5EF4-FFF2-40B4-BE49-F238E27FC236}">
                    <a16:creationId xmlns:a16="http://schemas.microsoft.com/office/drawing/2014/main" id="{D60B3F45-4EAB-48F7-90D5-0541103B5C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8876" y="2935194"/>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ファイルアイコン（ブランク）">
                <a:extLst>
                  <a:ext uri="{FF2B5EF4-FFF2-40B4-BE49-F238E27FC236}">
                    <a16:creationId xmlns:a16="http://schemas.microsoft.com/office/drawing/2014/main" id="{72F93FF8-8790-40E7-97E2-08C86B460E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29249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直線コネクタ 15">
                <a:extLst>
                  <a:ext uri="{FF2B5EF4-FFF2-40B4-BE49-F238E27FC236}">
                    <a16:creationId xmlns:a16="http://schemas.microsoft.com/office/drawing/2014/main" id="{8A6E40DD-C7D0-4E03-A0FF-D0590B071A3D}"/>
                  </a:ext>
                </a:extLst>
              </p:cNvPr>
              <p:cNvCxnSpPr>
                <a:cxnSpLocks/>
                <a:stCxn id="13" idx="2"/>
                <a:endCxn id="14" idx="0"/>
              </p:cNvCxnSpPr>
              <p:nvPr/>
            </p:nvCxnSpPr>
            <p:spPr>
              <a:xfrm>
                <a:off x="5962185" y="2628811"/>
                <a:ext cx="4684" cy="3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AFEDC4FB-0210-40AD-B3FF-58BD50BD5878}"/>
                  </a:ext>
                </a:extLst>
              </p:cNvPr>
              <p:cNvCxnSpPr>
                <a:stCxn id="13" idx="2"/>
                <a:endCxn id="15" idx="0"/>
              </p:cNvCxnSpPr>
              <p:nvPr/>
            </p:nvCxnSpPr>
            <p:spPr>
              <a:xfrm rot="16200000" flipH="1">
                <a:off x="6133123" y="2457873"/>
                <a:ext cx="296133" cy="63800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2" descr="ファイルアイコン（ブランク）">
                <a:extLst>
                  <a:ext uri="{FF2B5EF4-FFF2-40B4-BE49-F238E27FC236}">
                    <a16:creationId xmlns:a16="http://schemas.microsoft.com/office/drawing/2014/main" id="{69B14121-6922-46CE-A1AE-349169EB1A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29249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コネクタ: カギ線 18">
                <a:extLst>
                  <a:ext uri="{FF2B5EF4-FFF2-40B4-BE49-F238E27FC236}">
                    <a16:creationId xmlns:a16="http://schemas.microsoft.com/office/drawing/2014/main" id="{AA66837E-E77F-43DD-8BC8-9F6EB53884E9}"/>
                  </a:ext>
                </a:extLst>
              </p:cNvPr>
              <p:cNvCxnSpPr>
                <a:cxnSpLocks/>
                <a:stCxn id="13" idx="2"/>
                <a:endCxn id="18" idx="0"/>
              </p:cNvCxnSpPr>
              <p:nvPr/>
            </p:nvCxnSpPr>
            <p:spPr>
              <a:xfrm rot="16200000" flipH="1">
                <a:off x="6421155" y="2169841"/>
                <a:ext cx="296133" cy="1214072"/>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テキスト ボックス 19">
              <a:extLst>
                <a:ext uri="{FF2B5EF4-FFF2-40B4-BE49-F238E27FC236}">
                  <a16:creationId xmlns:a16="http://schemas.microsoft.com/office/drawing/2014/main" id="{CC567141-E822-4020-B8BB-9AA4D90A804A}"/>
                </a:ext>
              </a:extLst>
            </p:cNvPr>
            <p:cNvSpPr txBox="1"/>
            <p:nvPr/>
          </p:nvSpPr>
          <p:spPr>
            <a:xfrm>
              <a:off x="1979712" y="4437112"/>
              <a:ext cx="1354573" cy="362832"/>
            </a:xfrm>
            <a:prstGeom prst="rect">
              <a:avLst/>
            </a:prstGeom>
            <a:noFill/>
          </p:spPr>
          <p:txBody>
            <a:bodyPr wrap="none" rtlCol="0">
              <a:spAutoFit/>
            </a:bodyPr>
            <a:lstStyle/>
            <a:p>
              <a:r>
                <a:rPr lang="ja-JP" altLang="en-US" sz="2400" dirty="0"/>
                <a:t>今日の状態</a:t>
              </a:r>
              <a:endParaRPr kumimoji="1" lang="ja-JP" altLang="en-US" sz="2400" dirty="0"/>
            </a:p>
          </p:txBody>
        </p:sp>
        <p:sp>
          <p:nvSpPr>
            <p:cNvPr id="21" name="矢印: 右 20">
              <a:extLst>
                <a:ext uri="{FF2B5EF4-FFF2-40B4-BE49-F238E27FC236}">
                  <a16:creationId xmlns:a16="http://schemas.microsoft.com/office/drawing/2014/main" id="{207BDE89-EC50-4E6C-AB30-51BEC919FC57}"/>
                </a:ext>
              </a:extLst>
            </p:cNvPr>
            <p:cNvSpPr/>
            <p:nvPr/>
          </p:nvSpPr>
          <p:spPr>
            <a:xfrm>
              <a:off x="4139952" y="3429000"/>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22" name="楕円 4">
              <a:extLst>
                <a:ext uri="{FF2B5EF4-FFF2-40B4-BE49-F238E27FC236}">
                  <a16:creationId xmlns:a16="http://schemas.microsoft.com/office/drawing/2014/main" id="{C55FCA34-3CFE-412A-9075-69D3B3A6B174}"/>
                </a:ext>
              </a:extLst>
            </p:cNvPr>
            <p:cNvSpPr/>
            <p:nvPr/>
          </p:nvSpPr>
          <p:spPr>
            <a:xfrm>
              <a:off x="4932040" y="27089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23" name="直線コネクタ 22">
              <a:extLst>
                <a:ext uri="{FF2B5EF4-FFF2-40B4-BE49-F238E27FC236}">
                  <a16:creationId xmlns:a16="http://schemas.microsoft.com/office/drawing/2014/main" id="{145D1B0F-E0FF-4923-B166-B6A9FA0EF83E}"/>
                </a:ext>
              </a:extLst>
            </p:cNvPr>
            <p:cNvCxnSpPr>
              <a:cxnSpLocks/>
              <a:stCxn id="22" idx="6"/>
              <a:endCxn id="24" idx="2"/>
            </p:cNvCxnSpPr>
            <p:nvPr/>
          </p:nvCxnSpPr>
          <p:spPr>
            <a:xfrm>
              <a:off x="5220072" y="285293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楕円 4">
              <a:extLst>
                <a:ext uri="{FF2B5EF4-FFF2-40B4-BE49-F238E27FC236}">
                  <a16:creationId xmlns:a16="http://schemas.microsoft.com/office/drawing/2014/main" id="{B10AD80D-BB1E-411F-9FE1-042296716B2D}"/>
                </a:ext>
              </a:extLst>
            </p:cNvPr>
            <p:cNvSpPr/>
            <p:nvPr/>
          </p:nvSpPr>
          <p:spPr>
            <a:xfrm>
              <a:off x="5652120" y="2708920"/>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25" name="楕円 4">
              <a:extLst>
                <a:ext uri="{FF2B5EF4-FFF2-40B4-BE49-F238E27FC236}">
                  <a16:creationId xmlns:a16="http://schemas.microsoft.com/office/drawing/2014/main" id="{91F3922E-D234-40E5-BA80-817E952F58E5}"/>
                </a:ext>
              </a:extLst>
            </p:cNvPr>
            <p:cNvSpPr/>
            <p:nvPr/>
          </p:nvSpPr>
          <p:spPr>
            <a:xfrm>
              <a:off x="6372200" y="27089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26" name="直線コネクタ 25">
              <a:extLst>
                <a:ext uri="{FF2B5EF4-FFF2-40B4-BE49-F238E27FC236}">
                  <a16:creationId xmlns:a16="http://schemas.microsoft.com/office/drawing/2014/main" id="{9897B97D-F78E-4EF8-8787-64F79698CA5C}"/>
                </a:ext>
              </a:extLst>
            </p:cNvPr>
            <p:cNvCxnSpPr>
              <a:cxnSpLocks/>
              <a:stCxn id="24" idx="6"/>
              <a:endCxn id="25" idx="2"/>
            </p:cNvCxnSpPr>
            <p:nvPr/>
          </p:nvCxnSpPr>
          <p:spPr>
            <a:xfrm>
              <a:off x="5940152" y="285293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3E665F52-805C-43A5-A594-9F3640CA4307}"/>
                </a:ext>
              </a:extLst>
            </p:cNvPr>
            <p:cNvCxnSpPr>
              <a:cxnSpLocks/>
              <a:stCxn id="25" idx="6"/>
            </p:cNvCxnSpPr>
            <p:nvPr/>
          </p:nvCxnSpPr>
          <p:spPr>
            <a:xfrm>
              <a:off x="6660232" y="285293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 name="グループ化 27">
              <a:extLst>
                <a:ext uri="{FF2B5EF4-FFF2-40B4-BE49-F238E27FC236}">
                  <a16:creationId xmlns:a16="http://schemas.microsoft.com/office/drawing/2014/main" id="{BCB38F33-01A2-45AB-8DB4-B70CAF66380C}"/>
                </a:ext>
              </a:extLst>
            </p:cNvPr>
            <p:cNvGrpSpPr/>
            <p:nvPr/>
          </p:nvGrpSpPr>
          <p:grpSpPr>
            <a:xfrm>
              <a:off x="5552348" y="3403414"/>
              <a:ext cx="1344149" cy="1008112"/>
              <a:chOff x="5292080" y="1916832"/>
              <a:chExt cx="2304256" cy="1728192"/>
            </a:xfrm>
          </p:grpSpPr>
          <p:sp>
            <p:nvSpPr>
              <p:cNvPr id="29" name="角丸四角形 34">
                <a:extLst>
                  <a:ext uri="{FF2B5EF4-FFF2-40B4-BE49-F238E27FC236}">
                    <a16:creationId xmlns:a16="http://schemas.microsoft.com/office/drawing/2014/main" id="{9F9ABC83-8D25-42AD-AC74-6D5654E73647}"/>
                  </a:ext>
                </a:extLst>
              </p:cNvPr>
              <p:cNvSpPr/>
              <p:nvPr/>
            </p:nvSpPr>
            <p:spPr>
              <a:xfrm>
                <a:off x="5292080" y="1916832"/>
                <a:ext cx="2304256" cy="1728192"/>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pic>
            <p:nvPicPr>
              <p:cNvPr id="30" name="Picture 2" descr="フォルダのイラスト">
                <a:extLst>
                  <a:ext uri="{FF2B5EF4-FFF2-40B4-BE49-F238E27FC236}">
                    <a16:creationId xmlns:a16="http://schemas.microsoft.com/office/drawing/2014/main" id="{5262AC94-90B9-4C66-8850-FA3D73194B4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112" y="1988840"/>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ファイルアイコン（ブランク）">
                <a:extLst>
                  <a:ext uri="{FF2B5EF4-FFF2-40B4-BE49-F238E27FC236}">
                    <a16:creationId xmlns:a16="http://schemas.microsoft.com/office/drawing/2014/main" id="{C0B93449-4E08-4FFD-B574-1BC35FD71C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8876" y="2935194"/>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ファイルアイコン（ブランク）">
                <a:extLst>
                  <a:ext uri="{FF2B5EF4-FFF2-40B4-BE49-F238E27FC236}">
                    <a16:creationId xmlns:a16="http://schemas.microsoft.com/office/drawing/2014/main" id="{A5735111-8794-41C9-9202-12C4D360DF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29249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直線コネクタ 32">
                <a:extLst>
                  <a:ext uri="{FF2B5EF4-FFF2-40B4-BE49-F238E27FC236}">
                    <a16:creationId xmlns:a16="http://schemas.microsoft.com/office/drawing/2014/main" id="{8D078007-410A-464F-B295-EDE74DE0E746}"/>
                  </a:ext>
                </a:extLst>
              </p:cNvPr>
              <p:cNvCxnSpPr>
                <a:cxnSpLocks/>
                <a:stCxn id="30" idx="2"/>
                <a:endCxn id="31" idx="0"/>
              </p:cNvCxnSpPr>
              <p:nvPr/>
            </p:nvCxnSpPr>
            <p:spPr>
              <a:xfrm>
                <a:off x="5962185" y="2628811"/>
                <a:ext cx="4684" cy="3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6977AF19-90F3-4042-B676-C37865CF39D8}"/>
                  </a:ext>
                </a:extLst>
              </p:cNvPr>
              <p:cNvCxnSpPr>
                <a:stCxn id="30" idx="2"/>
                <a:endCxn id="32" idx="0"/>
              </p:cNvCxnSpPr>
              <p:nvPr/>
            </p:nvCxnSpPr>
            <p:spPr>
              <a:xfrm rot="16200000" flipH="1">
                <a:off x="6133123" y="2457873"/>
                <a:ext cx="296133" cy="63800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テキスト ボックス 34">
              <a:extLst>
                <a:ext uri="{FF2B5EF4-FFF2-40B4-BE49-F238E27FC236}">
                  <a16:creationId xmlns:a16="http://schemas.microsoft.com/office/drawing/2014/main" id="{B1ED1CB6-0623-4FF3-A132-E72FFD1657C0}"/>
                </a:ext>
              </a:extLst>
            </p:cNvPr>
            <p:cNvSpPr txBox="1"/>
            <p:nvPr/>
          </p:nvSpPr>
          <p:spPr>
            <a:xfrm>
              <a:off x="5580112" y="4437112"/>
              <a:ext cx="1596461" cy="362832"/>
            </a:xfrm>
            <a:prstGeom prst="rect">
              <a:avLst/>
            </a:prstGeom>
            <a:noFill/>
          </p:spPr>
          <p:txBody>
            <a:bodyPr wrap="none" rtlCol="0">
              <a:spAutoFit/>
            </a:bodyPr>
            <a:lstStyle/>
            <a:p>
              <a:r>
                <a:rPr lang="ja-JP" altLang="en-US" sz="2400" dirty="0"/>
                <a:t>二日前の状態</a:t>
              </a:r>
              <a:endParaRPr kumimoji="1" lang="ja-JP" altLang="en-US" sz="2400" dirty="0"/>
            </a:p>
          </p:txBody>
        </p:sp>
        <p:cxnSp>
          <p:nvCxnSpPr>
            <p:cNvPr id="36" name="コネクタ: カギ線 35">
              <a:extLst>
                <a:ext uri="{FF2B5EF4-FFF2-40B4-BE49-F238E27FC236}">
                  <a16:creationId xmlns:a16="http://schemas.microsoft.com/office/drawing/2014/main" id="{C2C0F502-4B77-468E-9FA9-FFB56D4BDC81}"/>
                </a:ext>
              </a:extLst>
            </p:cNvPr>
            <p:cNvCxnSpPr>
              <a:stCxn id="9" idx="4"/>
              <a:endCxn id="12" idx="0"/>
            </p:cNvCxnSpPr>
            <p:nvPr/>
          </p:nvCxnSpPr>
          <p:spPr>
            <a:xfrm rot="5400000">
              <a:off x="2926729" y="2694247"/>
              <a:ext cx="406462" cy="1011873"/>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87E653DA-6626-4ED5-AB80-54632151870B}"/>
                </a:ext>
              </a:extLst>
            </p:cNvPr>
            <p:cNvCxnSpPr>
              <a:stCxn id="24" idx="4"/>
              <a:endCxn id="29" idx="0"/>
            </p:cNvCxnSpPr>
            <p:nvPr/>
          </p:nvCxnSpPr>
          <p:spPr>
            <a:xfrm rot="16200000" flipH="1">
              <a:off x="5807048" y="2986039"/>
              <a:ext cx="406462" cy="428287"/>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楕円 4">
              <a:extLst>
                <a:ext uri="{FF2B5EF4-FFF2-40B4-BE49-F238E27FC236}">
                  <a16:creationId xmlns:a16="http://schemas.microsoft.com/office/drawing/2014/main" id="{F7712ED8-BCDD-453C-B9AC-A1C73A0E9A61}"/>
                </a:ext>
              </a:extLst>
            </p:cNvPr>
            <p:cNvSpPr/>
            <p:nvPr/>
          </p:nvSpPr>
          <p:spPr>
            <a:xfrm>
              <a:off x="7092280" y="27089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39" name="テキスト ボックス 38">
              <a:extLst>
                <a:ext uri="{FF2B5EF4-FFF2-40B4-BE49-F238E27FC236}">
                  <a16:creationId xmlns:a16="http://schemas.microsoft.com/office/drawing/2014/main" id="{41CBD8E4-219D-4FB5-8B3E-78B10B17ED54}"/>
                </a:ext>
              </a:extLst>
            </p:cNvPr>
            <p:cNvSpPr txBox="1"/>
            <p:nvPr/>
          </p:nvSpPr>
          <p:spPr>
            <a:xfrm>
              <a:off x="3419872" y="2420888"/>
              <a:ext cx="467651" cy="266077"/>
            </a:xfrm>
            <a:prstGeom prst="rect">
              <a:avLst/>
            </a:prstGeom>
            <a:noFill/>
          </p:spPr>
          <p:txBody>
            <a:bodyPr wrap="none" rtlCol="0">
              <a:spAutoFit/>
            </a:bodyPr>
            <a:lstStyle/>
            <a:p>
              <a:r>
                <a:rPr lang="ja-JP" altLang="en-US" sz="1600" dirty="0"/>
                <a:t>今日</a:t>
              </a:r>
              <a:endParaRPr kumimoji="1" lang="ja-JP" altLang="en-US" sz="1600" dirty="0"/>
            </a:p>
          </p:txBody>
        </p:sp>
        <p:sp>
          <p:nvSpPr>
            <p:cNvPr id="40" name="テキスト ボックス 39">
              <a:extLst>
                <a:ext uri="{FF2B5EF4-FFF2-40B4-BE49-F238E27FC236}">
                  <a16:creationId xmlns:a16="http://schemas.microsoft.com/office/drawing/2014/main" id="{335EF7E6-15B1-48AE-88E9-C9EF832D65B0}"/>
                </a:ext>
              </a:extLst>
            </p:cNvPr>
            <p:cNvSpPr txBox="1"/>
            <p:nvPr/>
          </p:nvSpPr>
          <p:spPr>
            <a:xfrm>
              <a:off x="2699792" y="2420888"/>
              <a:ext cx="467651" cy="266077"/>
            </a:xfrm>
            <a:prstGeom prst="rect">
              <a:avLst/>
            </a:prstGeom>
            <a:noFill/>
          </p:spPr>
          <p:txBody>
            <a:bodyPr wrap="none" rtlCol="0">
              <a:spAutoFit/>
            </a:bodyPr>
            <a:lstStyle/>
            <a:p>
              <a:r>
                <a:rPr lang="ja-JP" altLang="en-US" sz="1600" dirty="0"/>
                <a:t>昨日</a:t>
              </a:r>
              <a:endParaRPr kumimoji="1" lang="ja-JP" altLang="en-US" sz="1600" dirty="0"/>
            </a:p>
          </p:txBody>
        </p:sp>
        <p:sp>
          <p:nvSpPr>
            <p:cNvPr id="41" name="テキスト ボックス 40">
              <a:extLst>
                <a:ext uri="{FF2B5EF4-FFF2-40B4-BE49-F238E27FC236}">
                  <a16:creationId xmlns:a16="http://schemas.microsoft.com/office/drawing/2014/main" id="{67A99E6C-6154-4188-9B8A-C74564D08A30}"/>
                </a:ext>
              </a:extLst>
            </p:cNvPr>
            <p:cNvSpPr txBox="1"/>
            <p:nvPr/>
          </p:nvSpPr>
          <p:spPr>
            <a:xfrm>
              <a:off x="1907704" y="2420888"/>
              <a:ext cx="628909" cy="266077"/>
            </a:xfrm>
            <a:prstGeom prst="rect">
              <a:avLst/>
            </a:prstGeom>
            <a:noFill/>
          </p:spPr>
          <p:txBody>
            <a:bodyPr wrap="none" rtlCol="0">
              <a:spAutoFit/>
            </a:bodyPr>
            <a:lstStyle/>
            <a:p>
              <a:r>
                <a:rPr lang="ja-JP" altLang="en-US" sz="1600" dirty="0"/>
                <a:t>二日前</a:t>
              </a:r>
              <a:endParaRPr kumimoji="1" lang="ja-JP" altLang="en-US" sz="1600" dirty="0"/>
            </a:p>
          </p:txBody>
        </p:sp>
        <p:sp>
          <p:nvSpPr>
            <p:cNvPr id="42" name="テキスト ボックス 41">
              <a:extLst>
                <a:ext uri="{FF2B5EF4-FFF2-40B4-BE49-F238E27FC236}">
                  <a16:creationId xmlns:a16="http://schemas.microsoft.com/office/drawing/2014/main" id="{F61D504D-4B6A-43C3-B694-986E53B5BCB2}"/>
                </a:ext>
              </a:extLst>
            </p:cNvPr>
            <p:cNvSpPr txBox="1"/>
            <p:nvPr/>
          </p:nvSpPr>
          <p:spPr>
            <a:xfrm>
              <a:off x="1187624" y="2420888"/>
              <a:ext cx="628909" cy="266077"/>
            </a:xfrm>
            <a:prstGeom prst="rect">
              <a:avLst/>
            </a:prstGeom>
            <a:noFill/>
          </p:spPr>
          <p:txBody>
            <a:bodyPr wrap="none" rtlCol="0">
              <a:spAutoFit/>
            </a:bodyPr>
            <a:lstStyle/>
            <a:p>
              <a:r>
                <a:rPr lang="ja-JP" altLang="en-US" sz="1600" dirty="0"/>
                <a:t>三日前</a:t>
              </a:r>
              <a:endParaRPr kumimoji="1" lang="ja-JP" altLang="en-US" sz="1600" dirty="0"/>
            </a:p>
          </p:txBody>
        </p:sp>
        <p:sp>
          <p:nvSpPr>
            <p:cNvPr id="43" name="テキスト ボックス 42">
              <a:extLst>
                <a:ext uri="{FF2B5EF4-FFF2-40B4-BE49-F238E27FC236}">
                  <a16:creationId xmlns:a16="http://schemas.microsoft.com/office/drawing/2014/main" id="{DBAB7A67-C489-4F47-B9BA-BAC0A0C8A0E3}"/>
                </a:ext>
              </a:extLst>
            </p:cNvPr>
            <p:cNvSpPr txBox="1"/>
            <p:nvPr/>
          </p:nvSpPr>
          <p:spPr>
            <a:xfrm>
              <a:off x="6948264" y="2420888"/>
              <a:ext cx="492443" cy="266077"/>
            </a:xfrm>
            <a:prstGeom prst="rect">
              <a:avLst/>
            </a:prstGeom>
            <a:noFill/>
          </p:spPr>
          <p:txBody>
            <a:bodyPr wrap="square" rtlCol="0">
              <a:spAutoFit/>
            </a:bodyPr>
            <a:lstStyle/>
            <a:p>
              <a:r>
                <a:rPr lang="ja-JP" altLang="en-US" sz="1600" dirty="0"/>
                <a:t>今日</a:t>
              </a:r>
              <a:endParaRPr kumimoji="1" lang="ja-JP" altLang="en-US" sz="1600" dirty="0"/>
            </a:p>
          </p:txBody>
        </p:sp>
        <p:sp>
          <p:nvSpPr>
            <p:cNvPr id="44" name="テキスト ボックス 43">
              <a:extLst>
                <a:ext uri="{FF2B5EF4-FFF2-40B4-BE49-F238E27FC236}">
                  <a16:creationId xmlns:a16="http://schemas.microsoft.com/office/drawing/2014/main" id="{769EC71C-3590-4A0E-8465-946E460BD13A}"/>
                </a:ext>
              </a:extLst>
            </p:cNvPr>
            <p:cNvSpPr txBox="1"/>
            <p:nvPr/>
          </p:nvSpPr>
          <p:spPr>
            <a:xfrm>
              <a:off x="6228184" y="2420888"/>
              <a:ext cx="492443" cy="266077"/>
            </a:xfrm>
            <a:prstGeom prst="rect">
              <a:avLst/>
            </a:prstGeom>
            <a:noFill/>
          </p:spPr>
          <p:txBody>
            <a:bodyPr wrap="square" rtlCol="0">
              <a:spAutoFit/>
            </a:bodyPr>
            <a:lstStyle/>
            <a:p>
              <a:r>
                <a:rPr lang="ja-JP" altLang="en-US" sz="1600" dirty="0"/>
                <a:t>昨日</a:t>
              </a:r>
              <a:endParaRPr kumimoji="1" lang="ja-JP" altLang="en-US" sz="1600" dirty="0"/>
            </a:p>
          </p:txBody>
        </p:sp>
        <p:sp>
          <p:nvSpPr>
            <p:cNvPr id="45" name="テキスト ボックス 44">
              <a:extLst>
                <a:ext uri="{FF2B5EF4-FFF2-40B4-BE49-F238E27FC236}">
                  <a16:creationId xmlns:a16="http://schemas.microsoft.com/office/drawing/2014/main" id="{38DAA206-1206-4A42-87E4-EB41745CCA4B}"/>
                </a:ext>
              </a:extLst>
            </p:cNvPr>
            <p:cNvSpPr txBox="1"/>
            <p:nvPr/>
          </p:nvSpPr>
          <p:spPr>
            <a:xfrm>
              <a:off x="5436096" y="2420888"/>
              <a:ext cx="646331" cy="266077"/>
            </a:xfrm>
            <a:prstGeom prst="rect">
              <a:avLst/>
            </a:prstGeom>
            <a:noFill/>
          </p:spPr>
          <p:txBody>
            <a:bodyPr wrap="square" rtlCol="0">
              <a:spAutoFit/>
            </a:bodyPr>
            <a:lstStyle/>
            <a:p>
              <a:r>
                <a:rPr lang="ja-JP" altLang="en-US" sz="1600" dirty="0"/>
                <a:t>二日前</a:t>
              </a:r>
              <a:endParaRPr kumimoji="1" lang="ja-JP" altLang="en-US" sz="1600" dirty="0"/>
            </a:p>
          </p:txBody>
        </p:sp>
        <p:sp>
          <p:nvSpPr>
            <p:cNvPr id="46" name="テキスト ボックス 45">
              <a:extLst>
                <a:ext uri="{FF2B5EF4-FFF2-40B4-BE49-F238E27FC236}">
                  <a16:creationId xmlns:a16="http://schemas.microsoft.com/office/drawing/2014/main" id="{EB559D9E-9FDB-4A49-A7EE-EEEE9C444C4C}"/>
                </a:ext>
              </a:extLst>
            </p:cNvPr>
            <p:cNvSpPr txBox="1"/>
            <p:nvPr/>
          </p:nvSpPr>
          <p:spPr>
            <a:xfrm>
              <a:off x="4716016" y="2420888"/>
              <a:ext cx="646331" cy="266077"/>
            </a:xfrm>
            <a:prstGeom prst="rect">
              <a:avLst/>
            </a:prstGeom>
            <a:noFill/>
          </p:spPr>
          <p:txBody>
            <a:bodyPr wrap="square" rtlCol="0">
              <a:spAutoFit/>
            </a:bodyPr>
            <a:lstStyle/>
            <a:p>
              <a:r>
                <a:rPr lang="ja-JP" altLang="en-US" sz="1600" dirty="0"/>
                <a:t>三日前</a:t>
              </a:r>
              <a:endParaRPr kumimoji="1" lang="ja-JP" altLang="en-US" sz="1600" dirty="0"/>
            </a:p>
          </p:txBody>
        </p:sp>
        <p:sp>
          <p:nvSpPr>
            <p:cNvPr id="47" name="テキスト ボックス 46">
              <a:extLst>
                <a:ext uri="{FF2B5EF4-FFF2-40B4-BE49-F238E27FC236}">
                  <a16:creationId xmlns:a16="http://schemas.microsoft.com/office/drawing/2014/main" id="{B3CA49A6-BD89-4A46-8C35-B26C62B3626C}"/>
                </a:ext>
              </a:extLst>
            </p:cNvPr>
            <p:cNvSpPr txBox="1"/>
            <p:nvPr/>
          </p:nvSpPr>
          <p:spPr>
            <a:xfrm>
              <a:off x="1403648" y="3140968"/>
              <a:ext cx="1273944" cy="241888"/>
            </a:xfrm>
            <a:prstGeom prst="rect">
              <a:avLst/>
            </a:prstGeom>
            <a:noFill/>
          </p:spPr>
          <p:txBody>
            <a:bodyPr wrap="none" rtlCol="0">
              <a:spAutoFit/>
            </a:bodyPr>
            <a:lstStyle/>
            <a:p>
              <a:r>
                <a:rPr kumimoji="1" lang="ja-JP" altLang="en-US" sz="1400" dirty="0"/>
                <a:t>ワーキングツリー</a:t>
              </a:r>
            </a:p>
          </p:txBody>
        </p:sp>
      </p:grpSp>
      <p:sp>
        <p:nvSpPr>
          <p:cNvPr id="48" name="テキスト ボックス 47">
            <a:extLst>
              <a:ext uri="{FF2B5EF4-FFF2-40B4-BE49-F238E27FC236}">
                <a16:creationId xmlns:a16="http://schemas.microsoft.com/office/drawing/2014/main" id="{6E7C6058-1DF0-4913-9961-0BCE02CC280A}"/>
              </a:ext>
            </a:extLst>
          </p:cNvPr>
          <p:cNvSpPr txBox="1"/>
          <p:nvPr/>
        </p:nvSpPr>
        <p:spPr>
          <a:xfrm>
            <a:off x="1259632" y="5661248"/>
            <a:ext cx="6647974" cy="523220"/>
          </a:xfrm>
          <a:prstGeom prst="rect">
            <a:avLst/>
          </a:prstGeom>
          <a:noFill/>
          <a:ln>
            <a:solidFill>
              <a:srgbClr val="011893"/>
            </a:solidFill>
          </a:ln>
        </p:spPr>
        <p:txBody>
          <a:bodyPr wrap="none" rtlCol="0">
            <a:spAutoFit/>
          </a:bodyPr>
          <a:lstStyle/>
          <a:p>
            <a:r>
              <a:rPr lang="ja-JP" altLang="en-US" sz="2800"/>
              <a:t>コミットはセーブファイルのようなもの</a:t>
            </a:r>
            <a:endParaRPr lang="en-US" sz="2800"/>
          </a:p>
        </p:txBody>
      </p:sp>
    </p:spTree>
    <p:extLst>
      <p:ext uri="{BB962C8B-B14F-4D97-AF65-F5344CB8AC3E}">
        <p14:creationId xmlns:p14="http://schemas.microsoft.com/office/powerpoint/2010/main" val="3768876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D054D4B-FB73-422F-96B7-05B1B3C29A3F}"/>
              </a:ext>
            </a:extLst>
          </p:cNvPr>
          <p:cNvSpPr>
            <a:spLocks noGrp="1"/>
          </p:cNvSpPr>
          <p:nvPr>
            <p:ph type="body" sz="quarter" idx="10"/>
          </p:nvPr>
        </p:nvSpPr>
        <p:spPr/>
        <p:txBody>
          <a:bodyPr/>
          <a:lstStyle/>
          <a:p>
            <a:r>
              <a:rPr lang="ja-JP" altLang="en-US"/>
              <a:t>コミット</a:t>
            </a:r>
            <a:endParaRPr lang="en-US"/>
          </a:p>
        </p:txBody>
      </p:sp>
      <p:sp>
        <p:nvSpPr>
          <p:cNvPr id="3" name="テキスト ボックス 2">
            <a:extLst>
              <a:ext uri="{FF2B5EF4-FFF2-40B4-BE49-F238E27FC236}">
                <a16:creationId xmlns:a16="http://schemas.microsoft.com/office/drawing/2014/main" id="{97D7BE4C-29B3-4EAB-BCB2-384EDFF10834}"/>
              </a:ext>
            </a:extLst>
          </p:cNvPr>
          <p:cNvSpPr txBox="1"/>
          <p:nvPr/>
        </p:nvSpPr>
        <p:spPr>
          <a:xfrm>
            <a:off x="539552" y="1188041"/>
            <a:ext cx="6340197" cy="584775"/>
          </a:xfrm>
          <a:prstGeom prst="rect">
            <a:avLst/>
          </a:prstGeom>
          <a:noFill/>
        </p:spPr>
        <p:txBody>
          <a:bodyPr wrap="none" rtlCol="0">
            <a:spAutoFit/>
          </a:bodyPr>
          <a:lstStyle/>
          <a:p>
            <a:r>
              <a:rPr lang="ja-JP" altLang="en-US" sz="3200" dirty="0"/>
              <a:t>歴史上の任意の地点を比較できる</a:t>
            </a:r>
            <a:endParaRPr kumimoji="1" lang="ja-JP" altLang="en-US" sz="3200" dirty="0"/>
          </a:p>
        </p:txBody>
      </p:sp>
      <p:grpSp>
        <p:nvGrpSpPr>
          <p:cNvPr id="35" name="グループ化 34">
            <a:extLst>
              <a:ext uri="{FF2B5EF4-FFF2-40B4-BE49-F238E27FC236}">
                <a16:creationId xmlns:a16="http://schemas.microsoft.com/office/drawing/2014/main" id="{C666951F-9EFC-4656-99F1-6204F1337812}"/>
              </a:ext>
            </a:extLst>
          </p:cNvPr>
          <p:cNvGrpSpPr/>
          <p:nvPr/>
        </p:nvGrpSpPr>
        <p:grpSpPr>
          <a:xfrm>
            <a:off x="2051720" y="1988840"/>
            <a:ext cx="5328592" cy="3241871"/>
            <a:chOff x="2627784" y="2636912"/>
            <a:chExt cx="3432381" cy="2088232"/>
          </a:xfrm>
        </p:grpSpPr>
        <p:sp>
          <p:nvSpPr>
            <p:cNvPr id="4" name="楕円 4">
              <a:extLst>
                <a:ext uri="{FF2B5EF4-FFF2-40B4-BE49-F238E27FC236}">
                  <a16:creationId xmlns:a16="http://schemas.microsoft.com/office/drawing/2014/main" id="{0419F9E9-A41B-42A6-AEA9-A33A1D666F6C}"/>
                </a:ext>
              </a:extLst>
            </p:cNvPr>
            <p:cNvSpPr/>
            <p:nvPr/>
          </p:nvSpPr>
          <p:spPr>
            <a:xfrm>
              <a:off x="2771800" y="29249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cxnSp>
          <p:nvCxnSpPr>
            <p:cNvPr id="5" name="直線コネクタ 4">
              <a:extLst>
                <a:ext uri="{FF2B5EF4-FFF2-40B4-BE49-F238E27FC236}">
                  <a16:creationId xmlns:a16="http://schemas.microsoft.com/office/drawing/2014/main" id="{FD206D3B-0F59-470C-9A1D-27E8773E0DED}"/>
                </a:ext>
              </a:extLst>
            </p:cNvPr>
            <p:cNvCxnSpPr>
              <a:cxnSpLocks/>
              <a:stCxn id="4" idx="6"/>
              <a:endCxn id="6" idx="2"/>
            </p:cNvCxnSpPr>
            <p:nvPr/>
          </p:nvCxnSpPr>
          <p:spPr>
            <a:xfrm>
              <a:off x="3059832" y="3068960"/>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楕円 4">
              <a:extLst>
                <a:ext uri="{FF2B5EF4-FFF2-40B4-BE49-F238E27FC236}">
                  <a16:creationId xmlns:a16="http://schemas.microsoft.com/office/drawing/2014/main" id="{5C7DB7FF-5210-45B9-81AB-EADC184E2904}"/>
                </a:ext>
              </a:extLst>
            </p:cNvPr>
            <p:cNvSpPr/>
            <p:nvPr/>
          </p:nvSpPr>
          <p:spPr>
            <a:xfrm>
              <a:off x="3491880" y="29249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7" name="楕円 4">
              <a:extLst>
                <a:ext uri="{FF2B5EF4-FFF2-40B4-BE49-F238E27FC236}">
                  <a16:creationId xmlns:a16="http://schemas.microsoft.com/office/drawing/2014/main" id="{1D631B39-B34A-4DFE-8E31-D69974EB1657}"/>
                </a:ext>
              </a:extLst>
            </p:cNvPr>
            <p:cNvSpPr/>
            <p:nvPr/>
          </p:nvSpPr>
          <p:spPr>
            <a:xfrm>
              <a:off x="4211960" y="29249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cxnSp>
          <p:nvCxnSpPr>
            <p:cNvPr id="8" name="直線コネクタ 7">
              <a:extLst>
                <a:ext uri="{FF2B5EF4-FFF2-40B4-BE49-F238E27FC236}">
                  <a16:creationId xmlns:a16="http://schemas.microsoft.com/office/drawing/2014/main" id="{5B178AF6-531B-4DFD-A20D-B1A841F0E846}"/>
                </a:ext>
              </a:extLst>
            </p:cNvPr>
            <p:cNvCxnSpPr>
              <a:cxnSpLocks/>
              <a:stCxn id="6" idx="6"/>
              <a:endCxn id="7" idx="2"/>
            </p:cNvCxnSpPr>
            <p:nvPr/>
          </p:nvCxnSpPr>
          <p:spPr>
            <a:xfrm>
              <a:off x="3779912" y="3068960"/>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0E3A3C7-FCE6-41F0-AED6-DA96FAAFCC96}"/>
                </a:ext>
              </a:extLst>
            </p:cNvPr>
            <p:cNvCxnSpPr>
              <a:cxnSpLocks/>
              <a:stCxn id="7" idx="6"/>
            </p:cNvCxnSpPr>
            <p:nvPr/>
          </p:nvCxnSpPr>
          <p:spPr>
            <a:xfrm>
              <a:off x="4499992" y="3068960"/>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547D38BB-74FF-4313-A6DA-357E6F48E087}"/>
                </a:ext>
              </a:extLst>
            </p:cNvPr>
            <p:cNvSpPr txBox="1"/>
            <p:nvPr/>
          </p:nvSpPr>
          <p:spPr>
            <a:xfrm>
              <a:off x="4860032" y="2636912"/>
              <a:ext cx="449372" cy="257728"/>
            </a:xfrm>
            <a:prstGeom prst="rect">
              <a:avLst/>
            </a:prstGeom>
            <a:noFill/>
          </p:spPr>
          <p:txBody>
            <a:bodyPr wrap="none" rtlCol="0">
              <a:spAutoFit/>
            </a:bodyPr>
            <a:lstStyle/>
            <a:p>
              <a:r>
                <a:rPr lang="ja-JP" altLang="en-US" sz="2000" dirty="0"/>
                <a:t>今日</a:t>
              </a:r>
              <a:endParaRPr kumimoji="1" lang="ja-JP" altLang="en-US" sz="2000" dirty="0"/>
            </a:p>
          </p:txBody>
        </p:sp>
        <p:sp>
          <p:nvSpPr>
            <p:cNvPr id="11" name="テキスト ボックス 10">
              <a:extLst>
                <a:ext uri="{FF2B5EF4-FFF2-40B4-BE49-F238E27FC236}">
                  <a16:creationId xmlns:a16="http://schemas.microsoft.com/office/drawing/2014/main" id="{5E4C7348-54CB-47CC-B207-584B51DED822}"/>
                </a:ext>
              </a:extLst>
            </p:cNvPr>
            <p:cNvSpPr txBox="1"/>
            <p:nvPr/>
          </p:nvSpPr>
          <p:spPr>
            <a:xfrm>
              <a:off x="4139952" y="2636912"/>
              <a:ext cx="449372" cy="257728"/>
            </a:xfrm>
            <a:prstGeom prst="rect">
              <a:avLst/>
            </a:prstGeom>
            <a:noFill/>
          </p:spPr>
          <p:txBody>
            <a:bodyPr wrap="none" rtlCol="0">
              <a:spAutoFit/>
            </a:bodyPr>
            <a:lstStyle/>
            <a:p>
              <a:r>
                <a:rPr lang="ja-JP" altLang="en-US" sz="2000" dirty="0"/>
                <a:t>昨日</a:t>
              </a:r>
              <a:endParaRPr kumimoji="1" lang="ja-JP" altLang="en-US" sz="2000" dirty="0"/>
            </a:p>
          </p:txBody>
        </p:sp>
        <p:sp>
          <p:nvSpPr>
            <p:cNvPr id="12" name="テキスト ボックス 11">
              <a:extLst>
                <a:ext uri="{FF2B5EF4-FFF2-40B4-BE49-F238E27FC236}">
                  <a16:creationId xmlns:a16="http://schemas.microsoft.com/office/drawing/2014/main" id="{8A1C83A7-2E49-48DD-9EEF-588BB19BC0BF}"/>
                </a:ext>
              </a:extLst>
            </p:cNvPr>
            <p:cNvSpPr txBox="1"/>
            <p:nvPr/>
          </p:nvSpPr>
          <p:spPr>
            <a:xfrm>
              <a:off x="3347864" y="2636912"/>
              <a:ext cx="614582" cy="257728"/>
            </a:xfrm>
            <a:prstGeom prst="rect">
              <a:avLst/>
            </a:prstGeom>
            <a:noFill/>
          </p:spPr>
          <p:txBody>
            <a:bodyPr wrap="none" rtlCol="0">
              <a:spAutoFit/>
            </a:bodyPr>
            <a:lstStyle/>
            <a:p>
              <a:r>
                <a:rPr lang="ja-JP" altLang="en-US" sz="2000" dirty="0"/>
                <a:t>二日前</a:t>
              </a:r>
              <a:endParaRPr kumimoji="1" lang="ja-JP" altLang="en-US" sz="2000" dirty="0"/>
            </a:p>
          </p:txBody>
        </p:sp>
        <p:sp>
          <p:nvSpPr>
            <p:cNvPr id="13" name="テキスト ボックス 12">
              <a:extLst>
                <a:ext uri="{FF2B5EF4-FFF2-40B4-BE49-F238E27FC236}">
                  <a16:creationId xmlns:a16="http://schemas.microsoft.com/office/drawing/2014/main" id="{A3715CA3-2192-43C2-B922-B849BBE9B3EA}"/>
                </a:ext>
              </a:extLst>
            </p:cNvPr>
            <p:cNvSpPr txBox="1"/>
            <p:nvPr/>
          </p:nvSpPr>
          <p:spPr>
            <a:xfrm>
              <a:off x="2627784" y="2636912"/>
              <a:ext cx="614582" cy="257728"/>
            </a:xfrm>
            <a:prstGeom prst="rect">
              <a:avLst/>
            </a:prstGeom>
            <a:noFill/>
          </p:spPr>
          <p:txBody>
            <a:bodyPr wrap="none" rtlCol="0">
              <a:spAutoFit/>
            </a:bodyPr>
            <a:lstStyle/>
            <a:p>
              <a:r>
                <a:rPr lang="ja-JP" altLang="en-US" sz="2000" dirty="0"/>
                <a:t>三日前</a:t>
              </a:r>
              <a:endParaRPr kumimoji="1" lang="ja-JP" altLang="en-US" sz="2000" dirty="0"/>
            </a:p>
          </p:txBody>
        </p:sp>
        <p:sp>
          <p:nvSpPr>
            <p:cNvPr id="14" name="楕円 4">
              <a:extLst>
                <a:ext uri="{FF2B5EF4-FFF2-40B4-BE49-F238E27FC236}">
                  <a16:creationId xmlns:a16="http://schemas.microsoft.com/office/drawing/2014/main" id="{5827822C-41AA-47B0-9B92-BE58FD3D8F70}"/>
                </a:ext>
              </a:extLst>
            </p:cNvPr>
            <p:cNvSpPr/>
            <p:nvPr/>
          </p:nvSpPr>
          <p:spPr>
            <a:xfrm>
              <a:off x="4932040" y="29249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nvGrpSpPr>
            <p:cNvPr id="15" name="グループ化 14">
              <a:extLst>
                <a:ext uri="{FF2B5EF4-FFF2-40B4-BE49-F238E27FC236}">
                  <a16:creationId xmlns:a16="http://schemas.microsoft.com/office/drawing/2014/main" id="{E6ECA13D-8B76-4B59-B94A-CE80DDA6AD9E}"/>
                </a:ext>
              </a:extLst>
            </p:cNvPr>
            <p:cNvGrpSpPr/>
            <p:nvPr/>
          </p:nvGrpSpPr>
          <p:grpSpPr>
            <a:xfrm>
              <a:off x="4716016" y="3717032"/>
              <a:ext cx="1344149" cy="1008112"/>
              <a:chOff x="5292080" y="1916832"/>
              <a:chExt cx="2304256" cy="1728192"/>
            </a:xfrm>
          </p:grpSpPr>
          <p:sp>
            <p:nvSpPr>
              <p:cNvPr id="16" name="角丸四角形 34">
                <a:extLst>
                  <a:ext uri="{FF2B5EF4-FFF2-40B4-BE49-F238E27FC236}">
                    <a16:creationId xmlns:a16="http://schemas.microsoft.com/office/drawing/2014/main" id="{F48862E0-E14D-4CB3-9AF2-2D0C6D44EBE9}"/>
                  </a:ext>
                </a:extLst>
              </p:cNvPr>
              <p:cNvSpPr/>
              <p:nvPr/>
            </p:nvSpPr>
            <p:spPr>
              <a:xfrm>
                <a:off x="5292080" y="1916832"/>
                <a:ext cx="2304256" cy="1728192"/>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pic>
            <p:nvPicPr>
              <p:cNvPr id="17" name="Picture 2" descr="フォルダのイラスト">
                <a:extLst>
                  <a:ext uri="{FF2B5EF4-FFF2-40B4-BE49-F238E27FC236}">
                    <a16:creationId xmlns:a16="http://schemas.microsoft.com/office/drawing/2014/main" id="{8ACFF364-D6E3-4B3F-9E81-39C3226982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112" y="1988840"/>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ファイルアイコン（ブランク）">
                <a:extLst>
                  <a:ext uri="{FF2B5EF4-FFF2-40B4-BE49-F238E27FC236}">
                    <a16:creationId xmlns:a16="http://schemas.microsoft.com/office/drawing/2014/main" id="{33A9E4AF-8903-4593-BCB9-B3DDBE5D9A0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8876" y="2935194"/>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ファイルアイコン（ブランク）">
                <a:extLst>
                  <a:ext uri="{FF2B5EF4-FFF2-40B4-BE49-F238E27FC236}">
                    <a16:creationId xmlns:a16="http://schemas.microsoft.com/office/drawing/2014/main" id="{355FABF3-AC4F-45F5-B84E-FC65BAE80C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29249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直線コネクタ 19">
                <a:extLst>
                  <a:ext uri="{FF2B5EF4-FFF2-40B4-BE49-F238E27FC236}">
                    <a16:creationId xmlns:a16="http://schemas.microsoft.com/office/drawing/2014/main" id="{D2A5A7E3-B2F6-426E-87CE-CAAB43D7C100}"/>
                  </a:ext>
                </a:extLst>
              </p:cNvPr>
              <p:cNvCxnSpPr>
                <a:cxnSpLocks/>
                <a:stCxn id="17" idx="2"/>
                <a:endCxn id="18" idx="0"/>
              </p:cNvCxnSpPr>
              <p:nvPr/>
            </p:nvCxnSpPr>
            <p:spPr>
              <a:xfrm>
                <a:off x="5962185" y="2628811"/>
                <a:ext cx="4684" cy="3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4347AC95-2376-4750-A8C9-144D662C576D}"/>
                  </a:ext>
                </a:extLst>
              </p:cNvPr>
              <p:cNvCxnSpPr>
                <a:stCxn id="17" idx="2"/>
                <a:endCxn id="19" idx="0"/>
              </p:cNvCxnSpPr>
              <p:nvPr/>
            </p:nvCxnSpPr>
            <p:spPr>
              <a:xfrm rot="16200000" flipH="1">
                <a:off x="6133123" y="2457873"/>
                <a:ext cx="296133" cy="63800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2" descr="ファイルアイコン（ブランク）">
                <a:extLst>
                  <a:ext uri="{FF2B5EF4-FFF2-40B4-BE49-F238E27FC236}">
                    <a16:creationId xmlns:a16="http://schemas.microsoft.com/office/drawing/2014/main" id="{A9BBE8AE-7286-4342-8CDF-78B1A46F0D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29249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コネクタ: カギ線 22">
                <a:extLst>
                  <a:ext uri="{FF2B5EF4-FFF2-40B4-BE49-F238E27FC236}">
                    <a16:creationId xmlns:a16="http://schemas.microsoft.com/office/drawing/2014/main" id="{F1256A41-272C-4FC3-B860-A94378C871CD}"/>
                  </a:ext>
                </a:extLst>
              </p:cNvPr>
              <p:cNvCxnSpPr>
                <a:cxnSpLocks/>
                <a:stCxn id="17" idx="2"/>
                <a:endCxn id="22" idx="0"/>
              </p:cNvCxnSpPr>
              <p:nvPr/>
            </p:nvCxnSpPr>
            <p:spPr>
              <a:xfrm rot="16200000" flipH="1">
                <a:off x="6421155" y="2169841"/>
                <a:ext cx="296133" cy="1214072"/>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683242A1-3C41-4C51-B197-9D5797AEDA8B}"/>
                </a:ext>
              </a:extLst>
            </p:cNvPr>
            <p:cNvGrpSpPr/>
            <p:nvPr/>
          </p:nvGrpSpPr>
          <p:grpSpPr>
            <a:xfrm>
              <a:off x="2627784" y="3717032"/>
              <a:ext cx="1344149" cy="1008112"/>
              <a:chOff x="5292080" y="1916832"/>
              <a:chExt cx="2304256" cy="1728192"/>
            </a:xfrm>
          </p:grpSpPr>
          <p:sp>
            <p:nvSpPr>
              <p:cNvPr id="25" name="角丸四角形 34">
                <a:extLst>
                  <a:ext uri="{FF2B5EF4-FFF2-40B4-BE49-F238E27FC236}">
                    <a16:creationId xmlns:a16="http://schemas.microsoft.com/office/drawing/2014/main" id="{EFA4C395-3D52-493E-BD8C-E8330B27A7A2}"/>
                  </a:ext>
                </a:extLst>
              </p:cNvPr>
              <p:cNvSpPr/>
              <p:nvPr/>
            </p:nvSpPr>
            <p:spPr>
              <a:xfrm>
                <a:off x="5292080" y="1916832"/>
                <a:ext cx="2304256" cy="1728192"/>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pic>
            <p:nvPicPr>
              <p:cNvPr id="26" name="Picture 2" descr="フォルダのイラスト">
                <a:extLst>
                  <a:ext uri="{FF2B5EF4-FFF2-40B4-BE49-F238E27FC236}">
                    <a16:creationId xmlns:a16="http://schemas.microsoft.com/office/drawing/2014/main" id="{F6C2807A-139B-4EA6-95DF-49A10984E73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112" y="1988840"/>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ファイルアイコン（ブランク）">
                <a:extLst>
                  <a:ext uri="{FF2B5EF4-FFF2-40B4-BE49-F238E27FC236}">
                    <a16:creationId xmlns:a16="http://schemas.microsoft.com/office/drawing/2014/main" id="{55C55663-7C85-4C2E-9520-7DC53A2D92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8876" y="2935194"/>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ファイルアイコン（ブランク）">
                <a:extLst>
                  <a:ext uri="{FF2B5EF4-FFF2-40B4-BE49-F238E27FC236}">
                    <a16:creationId xmlns:a16="http://schemas.microsoft.com/office/drawing/2014/main" id="{E4452A6E-BAA5-4EAA-AA50-1740A838167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29249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直線コネクタ 28">
                <a:extLst>
                  <a:ext uri="{FF2B5EF4-FFF2-40B4-BE49-F238E27FC236}">
                    <a16:creationId xmlns:a16="http://schemas.microsoft.com/office/drawing/2014/main" id="{01775049-0B81-4E80-A1BB-089EAC2583EF}"/>
                  </a:ext>
                </a:extLst>
              </p:cNvPr>
              <p:cNvCxnSpPr>
                <a:cxnSpLocks/>
                <a:stCxn id="26" idx="2"/>
                <a:endCxn id="27" idx="0"/>
              </p:cNvCxnSpPr>
              <p:nvPr/>
            </p:nvCxnSpPr>
            <p:spPr>
              <a:xfrm>
                <a:off x="5962185" y="2628811"/>
                <a:ext cx="4684" cy="3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B3F20BDB-AFE6-4DBF-A1F9-9F7E0F47060B}"/>
                  </a:ext>
                </a:extLst>
              </p:cNvPr>
              <p:cNvCxnSpPr>
                <a:stCxn id="26" idx="2"/>
                <a:endCxn id="28" idx="0"/>
              </p:cNvCxnSpPr>
              <p:nvPr/>
            </p:nvCxnSpPr>
            <p:spPr>
              <a:xfrm rot="16200000" flipH="1">
                <a:off x="6133123" y="2457873"/>
                <a:ext cx="296133" cy="63800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四角形: 角を丸くする 30">
              <a:extLst>
                <a:ext uri="{FF2B5EF4-FFF2-40B4-BE49-F238E27FC236}">
                  <a16:creationId xmlns:a16="http://schemas.microsoft.com/office/drawing/2014/main" id="{03E49534-05BE-45FD-8FA7-B799CF9ECA28}"/>
                </a:ext>
              </a:extLst>
            </p:cNvPr>
            <p:cNvSpPr/>
            <p:nvPr/>
          </p:nvSpPr>
          <p:spPr>
            <a:xfrm>
              <a:off x="5652120" y="4149080"/>
              <a:ext cx="360040" cy="504056"/>
            </a:xfrm>
            <a:prstGeom prst="roundRect">
              <a:avLst>
                <a:gd name="adj" fmla="val 22811"/>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cxnSp>
          <p:nvCxnSpPr>
            <p:cNvPr id="32" name="コネクタ: カギ線 31">
              <a:extLst>
                <a:ext uri="{FF2B5EF4-FFF2-40B4-BE49-F238E27FC236}">
                  <a16:creationId xmlns:a16="http://schemas.microsoft.com/office/drawing/2014/main" id="{B6A22270-7CCD-424A-8ECF-DF700A696640}"/>
                </a:ext>
              </a:extLst>
            </p:cNvPr>
            <p:cNvCxnSpPr>
              <a:cxnSpLocks/>
              <a:stCxn id="6" idx="4"/>
            </p:cNvCxnSpPr>
            <p:nvPr/>
          </p:nvCxnSpPr>
          <p:spPr>
            <a:xfrm rot="5400000">
              <a:off x="3203848" y="3284984"/>
              <a:ext cx="504056" cy="36004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DBDBA5EF-9722-4D20-A8B3-93B82FE97B57}"/>
                </a:ext>
              </a:extLst>
            </p:cNvPr>
            <p:cNvCxnSpPr>
              <a:cxnSpLocks/>
              <a:stCxn id="14" idx="4"/>
              <a:endCxn id="16" idx="0"/>
            </p:cNvCxnSpPr>
            <p:nvPr/>
          </p:nvCxnSpPr>
          <p:spPr>
            <a:xfrm rot="16200000" flipH="1">
              <a:off x="4980045" y="3308986"/>
              <a:ext cx="504056" cy="31203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矢印: 左右 33">
              <a:extLst>
                <a:ext uri="{FF2B5EF4-FFF2-40B4-BE49-F238E27FC236}">
                  <a16:creationId xmlns:a16="http://schemas.microsoft.com/office/drawing/2014/main" id="{94150071-9A19-460C-82FC-36C9DA138847}"/>
                </a:ext>
              </a:extLst>
            </p:cNvPr>
            <p:cNvSpPr/>
            <p:nvPr/>
          </p:nvSpPr>
          <p:spPr>
            <a:xfrm>
              <a:off x="4067944" y="4077072"/>
              <a:ext cx="576064" cy="268608"/>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sp>
        <p:nvSpPr>
          <p:cNvPr id="36" name="テキスト ボックス 35">
            <a:extLst>
              <a:ext uri="{FF2B5EF4-FFF2-40B4-BE49-F238E27FC236}">
                <a16:creationId xmlns:a16="http://schemas.microsoft.com/office/drawing/2014/main" id="{572B01AA-B8B2-401F-B1FC-FB4CEACAD566}"/>
              </a:ext>
            </a:extLst>
          </p:cNvPr>
          <p:cNvSpPr txBox="1"/>
          <p:nvPr/>
        </p:nvSpPr>
        <p:spPr>
          <a:xfrm>
            <a:off x="2555776" y="5733256"/>
            <a:ext cx="3775393" cy="523220"/>
          </a:xfrm>
          <a:prstGeom prst="rect">
            <a:avLst/>
          </a:prstGeom>
          <a:noFill/>
          <a:ln>
            <a:solidFill>
              <a:srgbClr val="011893"/>
            </a:solidFill>
          </a:ln>
        </p:spPr>
        <p:txBody>
          <a:bodyPr wrap="none" rtlCol="0">
            <a:spAutoFit/>
          </a:bodyPr>
          <a:lstStyle/>
          <a:p>
            <a:r>
              <a:rPr lang="ja-JP" altLang="en-US" sz="2800"/>
              <a:t>デバッグに極めて有用</a:t>
            </a:r>
            <a:endParaRPr lang="en-US" sz="2800"/>
          </a:p>
        </p:txBody>
      </p:sp>
    </p:spTree>
    <p:extLst>
      <p:ext uri="{BB962C8B-B14F-4D97-AF65-F5344CB8AC3E}">
        <p14:creationId xmlns:p14="http://schemas.microsoft.com/office/powerpoint/2010/main" val="2066588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855B36C-72F6-4DB0-A3D6-B92DB2E2DC9B}"/>
              </a:ext>
            </a:extLst>
          </p:cNvPr>
          <p:cNvSpPr>
            <a:spLocks noGrp="1"/>
          </p:cNvSpPr>
          <p:nvPr>
            <p:ph type="body" sz="quarter" idx="10"/>
          </p:nvPr>
        </p:nvSpPr>
        <p:spPr/>
        <p:txBody>
          <a:bodyPr/>
          <a:lstStyle/>
          <a:p>
            <a:r>
              <a:rPr lang="ja-JP" altLang="en-US"/>
              <a:t>インデックスとステージング</a:t>
            </a:r>
            <a:endParaRPr lang="en-US"/>
          </a:p>
        </p:txBody>
      </p:sp>
      <p:sp>
        <p:nvSpPr>
          <p:cNvPr id="3" name="テキスト ボックス 2">
            <a:extLst>
              <a:ext uri="{FF2B5EF4-FFF2-40B4-BE49-F238E27FC236}">
                <a16:creationId xmlns:a16="http://schemas.microsoft.com/office/drawing/2014/main" id="{B4BECFE3-9789-4B20-A0BA-58213D27BABA}"/>
              </a:ext>
            </a:extLst>
          </p:cNvPr>
          <p:cNvSpPr txBox="1"/>
          <p:nvPr/>
        </p:nvSpPr>
        <p:spPr>
          <a:xfrm>
            <a:off x="251520" y="1268760"/>
            <a:ext cx="5852884" cy="646331"/>
          </a:xfrm>
          <a:prstGeom prst="rect">
            <a:avLst/>
          </a:prstGeom>
          <a:noFill/>
        </p:spPr>
        <p:txBody>
          <a:bodyPr wrap="none" rtlCol="0">
            <a:spAutoFit/>
          </a:bodyPr>
          <a:lstStyle/>
          <a:p>
            <a:r>
              <a:rPr kumimoji="1" lang="en-US" altLang="ja-JP" sz="3600"/>
              <a:t>Git</a:t>
            </a:r>
            <a:r>
              <a:rPr lang="ja-JP" altLang="en-US" sz="3600"/>
              <a:t>には三種類の場所が</a:t>
            </a:r>
            <a:r>
              <a:rPr lang="ja-JP" altLang="en-US" sz="3600" dirty="0"/>
              <a:t>ある</a:t>
            </a:r>
            <a:endParaRPr kumimoji="1" lang="ja-JP" altLang="en-US" sz="3600" dirty="0"/>
          </a:p>
        </p:txBody>
      </p:sp>
      <p:sp>
        <p:nvSpPr>
          <p:cNvPr id="4" name="テキスト ボックス 3">
            <a:extLst>
              <a:ext uri="{FF2B5EF4-FFF2-40B4-BE49-F238E27FC236}">
                <a16:creationId xmlns:a16="http://schemas.microsoft.com/office/drawing/2014/main" id="{BE3C8FC4-4C2E-49D3-96BE-919307168B3B}"/>
              </a:ext>
            </a:extLst>
          </p:cNvPr>
          <p:cNvSpPr txBox="1"/>
          <p:nvPr/>
        </p:nvSpPr>
        <p:spPr>
          <a:xfrm>
            <a:off x="216024" y="2276872"/>
            <a:ext cx="5158785" cy="523220"/>
          </a:xfrm>
          <a:prstGeom prst="rect">
            <a:avLst/>
          </a:prstGeom>
          <a:noFill/>
        </p:spPr>
        <p:txBody>
          <a:bodyPr wrap="none" rtlCol="0">
            <a:spAutoFit/>
          </a:bodyPr>
          <a:lstStyle/>
          <a:p>
            <a:r>
              <a:rPr lang="ja-JP" altLang="en-US" sz="2800">
                <a:solidFill>
                  <a:srgbClr val="011893"/>
                </a:solidFill>
              </a:rPr>
              <a:t>ワーキングツリー</a:t>
            </a:r>
            <a:r>
              <a:rPr lang="en-US" altLang="ja-JP" sz="2800">
                <a:solidFill>
                  <a:srgbClr val="011893"/>
                </a:solidFill>
              </a:rPr>
              <a:t>(workingtree)</a:t>
            </a:r>
            <a:endParaRPr lang="en-US" sz="2800">
              <a:solidFill>
                <a:srgbClr val="011893"/>
              </a:solidFill>
            </a:endParaRPr>
          </a:p>
        </p:txBody>
      </p:sp>
      <p:sp>
        <p:nvSpPr>
          <p:cNvPr id="5" name="テキスト ボックス 4">
            <a:extLst>
              <a:ext uri="{FF2B5EF4-FFF2-40B4-BE49-F238E27FC236}">
                <a16:creationId xmlns:a16="http://schemas.microsoft.com/office/drawing/2014/main" id="{A017E22E-0774-4B3B-A729-20D9B83311EF}"/>
              </a:ext>
            </a:extLst>
          </p:cNvPr>
          <p:cNvSpPr txBox="1"/>
          <p:nvPr/>
        </p:nvSpPr>
        <p:spPr>
          <a:xfrm>
            <a:off x="827584" y="2924944"/>
            <a:ext cx="7992888" cy="523220"/>
          </a:xfrm>
          <a:prstGeom prst="rect">
            <a:avLst/>
          </a:prstGeom>
          <a:noFill/>
        </p:spPr>
        <p:txBody>
          <a:bodyPr wrap="square">
            <a:spAutoFit/>
          </a:bodyPr>
          <a:lstStyle/>
          <a:p>
            <a:r>
              <a:rPr lang="ja-JP" altLang="en-US" sz="2800"/>
              <a:t>現在修正中のプロジェクトファイルがある場所</a:t>
            </a:r>
            <a:endParaRPr lang="en-US" sz="2800"/>
          </a:p>
        </p:txBody>
      </p:sp>
      <p:sp>
        <p:nvSpPr>
          <p:cNvPr id="6" name="テキスト ボックス 5">
            <a:extLst>
              <a:ext uri="{FF2B5EF4-FFF2-40B4-BE49-F238E27FC236}">
                <a16:creationId xmlns:a16="http://schemas.microsoft.com/office/drawing/2014/main" id="{0C175C39-39ED-48C8-A947-558E2AEE62D4}"/>
              </a:ext>
            </a:extLst>
          </p:cNvPr>
          <p:cNvSpPr txBox="1"/>
          <p:nvPr/>
        </p:nvSpPr>
        <p:spPr>
          <a:xfrm>
            <a:off x="251520" y="3627021"/>
            <a:ext cx="3539752" cy="523220"/>
          </a:xfrm>
          <a:prstGeom prst="rect">
            <a:avLst/>
          </a:prstGeom>
          <a:noFill/>
        </p:spPr>
        <p:txBody>
          <a:bodyPr wrap="none" rtlCol="0">
            <a:spAutoFit/>
          </a:bodyPr>
          <a:lstStyle/>
          <a:p>
            <a:r>
              <a:rPr lang="ja-JP" altLang="en-US" sz="2800">
                <a:solidFill>
                  <a:srgbClr val="011893"/>
                </a:solidFill>
              </a:rPr>
              <a:t>インデックス </a:t>
            </a:r>
            <a:r>
              <a:rPr lang="en-US" altLang="ja-JP" sz="2800">
                <a:solidFill>
                  <a:srgbClr val="011893"/>
                </a:solidFill>
              </a:rPr>
              <a:t>(index)</a:t>
            </a:r>
            <a:endParaRPr lang="en-US" sz="2800">
              <a:solidFill>
                <a:srgbClr val="011893"/>
              </a:solidFill>
            </a:endParaRPr>
          </a:p>
        </p:txBody>
      </p:sp>
      <p:sp>
        <p:nvSpPr>
          <p:cNvPr id="7" name="テキスト ボックス 6">
            <a:extLst>
              <a:ext uri="{FF2B5EF4-FFF2-40B4-BE49-F238E27FC236}">
                <a16:creationId xmlns:a16="http://schemas.microsoft.com/office/drawing/2014/main" id="{02DD39E3-C975-4AB5-8CB6-E1DD23D7A2CD}"/>
              </a:ext>
            </a:extLst>
          </p:cNvPr>
          <p:cNvSpPr txBox="1"/>
          <p:nvPr/>
        </p:nvSpPr>
        <p:spPr>
          <a:xfrm>
            <a:off x="827584" y="4203085"/>
            <a:ext cx="7344816" cy="954107"/>
          </a:xfrm>
          <a:prstGeom prst="rect">
            <a:avLst/>
          </a:prstGeom>
          <a:noFill/>
        </p:spPr>
        <p:txBody>
          <a:bodyPr wrap="square">
            <a:spAutoFit/>
          </a:bodyPr>
          <a:lstStyle/>
          <a:p>
            <a:r>
              <a:rPr lang="ja-JP" altLang="en-US" sz="2800">
                <a:solidFill>
                  <a:srgbClr val="FF0000"/>
                </a:solidFill>
              </a:rPr>
              <a:t>ステージング</a:t>
            </a:r>
            <a:r>
              <a:rPr lang="ja-JP" altLang="en-US" sz="2800"/>
              <a:t>をする場所</a:t>
            </a:r>
            <a:endParaRPr lang="en-US" altLang="ja-JP" sz="2800"/>
          </a:p>
          <a:p>
            <a:r>
              <a:rPr lang="ja-JP" altLang="en-US" sz="2800"/>
              <a:t>コミットするスナップショットを用意する</a:t>
            </a:r>
            <a:endParaRPr lang="en-US" sz="2800"/>
          </a:p>
        </p:txBody>
      </p:sp>
      <p:sp>
        <p:nvSpPr>
          <p:cNvPr id="8" name="テキスト ボックス 7">
            <a:extLst>
              <a:ext uri="{FF2B5EF4-FFF2-40B4-BE49-F238E27FC236}">
                <a16:creationId xmlns:a16="http://schemas.microsoft.com/office/drawing/2014/main" id="{F6559E55-0629-46B8-A312-72899E8FEB62}"/>
              </a:ext>
            </a:extLst>
          </p:cNvPr>
          <p:cNvSpPr txBox="1"/>
          <p:nvPr/>
        </p:nvSpPr>
        <p:spPr>
          <a:xfrm>
            <a:off x="251520" y="5373216"/>
            <a:ext cx="3900427" cy="523220"/>
          </a:xfrm>
          <a:prstGeom prst="rect">
            <a:avLst/>
          </a:prstGeom>
          <a:noFill/>
        </p:spPr>
        <p:txBody>
          <a:bodyPr wrap="none" rtlCol="0">
            <a:spAutoFit/>
          </a:bodyPr>
          <a:lstStyle/>
          <a:p>
            <a:r>
              <a:rPr lang="ja-JP" altLang="en-US" sz="2800">
                <a:solidFill>
                  <a:srgbClr val="011893"/>
                </a:solidFill>
              </a:rPr>
              <a:t>リポジトリ </a:t>
            </a:r>
            <a:r>
              <a:rPr lang="en-US" altLang="ja-JP" sz="2800">
                <a:solidFill>
                  <a:srgbClr val="011893"/>
                </a:solidFill>
              </a:rPr>
              <a:t>(repository)</a:t>
            </a:r>
            <a:endParaRPr lang="en-US" sz="2800">
              <a:solidFill>
                <a:srgbClr val="011893"/>
              </a:solidFill>
            </a:endParaRPr>
          </a:p>
        </p:txBody>
      </p:sp>
      <p:sp>
        <p:nvSpPr>
          <p:cNvPr id="9" name="テキスト ボックス 8">
            <a:extLst>
              <a:ext uri="{FF2B5EF4-FFF2-40B4-BE49-F238E27FC236}">
                <a16:creationId xmlns:a16="http://schemas.microsoft.com/office/drawing/2014/main" id="{25436557-2C43-4EED-B79D-6506CA8FB324}"/>
              </a:ext>
            </a:extLst>
          </p:cNvPr>
          <p:cNvSpPr txBox="1"/>
          <p:nvPr/>
        </p:nvSpPr>
        <p:spPr>
          <a:xfrm>
            <a:off x="827584" y="5949280"/>
            <a:ext cx="5328592" cy="523220"/>
          </a:xfrm>
          <a:prstGeom prst="rect">
            <a:avLst/>
          </a:prstGeom>
          <a:noFill/>
        </p:spPr>
        <p:txBody>
          <a:bodyPr wrap="square">
            <a:spAutoFit/>
          </a:bodyPr>
          <a:lstStyle/>
          <a:p>
            <a:r>
              <a:rPr lang="ja-JP" altLang="en-US" sz="2800"/>
              <a:t>歴史</a:t>
            </a:r>
            <a:r>
              <a:rPr lang="en-US" altLang="ja-JP" sz="2800"/>
              <a:t>(</a:t>
            </a:r>
            <a:r>
              <a:rPr lang="ja-JP" altLang="en-US" sz="2800"/>
              <a:t>コミット</a:t>
            </a:r>
            <a:r>
              <a:rPr lang="en-US" altLang="ja-JP" sz="2800"/>
              <a:t>)</a:t>
            </a:r>
            <a:r>
              <a:rPr lang="ja-JP" altLang="en-US" sz="2800"/>
              <a:t>を保存する場所</a:t>
            </a:r>
            <a:endParaRPr lang="en-US" sz="2800"/>
          </a:p>
        </p:txBody>
      </p:sp>
    </p:spTree>
    <p:extLst>
      <p:ext uri="{BB962C8B-B14F-4D97-AF65-F5344CB8AC3E}">
        <p14:creationId xmlns:p14="http://schemas.microsoft.com/office/powerpoint/2010/main" val="2995406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3BCC5B8-A84B-4FFC-82B9-4C42BCE325D9}"/>
              </a:ext>
            </a:extLst>
          </p:cNvPr>
          <p:cNvSpPr>
            <a:spLocks noGrp="1"/>
          </p:cNvSpPr>
          <p:nvPr>
            <p:ph type="body" sz="quarter" idx="10"/>
          </p:nvPr>
        </p:nvSpPr>
        <p:spPr/>
        <p:txBody>
          <a:bodyPr/>
          <a:lstStyle/>
          <a:p>
            <a:r>
              <a:rPr lang="ja-JP" altLang="en-US"/>
              <a:t>インデックスとステージング</a:t>
            </a:r>
            <a:endParaRPr lang="en-US"/>
          </a:p>
        </p:txBody>
      </p:sp>
      <p:sp>
        <p:nvSpPr>
          <p:cNvPr id="3" name="テキスト ボックス 2">
            <a:extLst>
              <a:ext uri="{FF2B5EF4-FFF2-40B4-BE49-F238E27FC236}">
                <a16:creationId xmlns:a16="http://schemas.microsoft.com/office/drawing/2014/main" id="{87578BA2-E80C-486B-BA3F-A4FD9E818B6C}"/>
              </a:ext>
            </a:extLst>
          </p:cNvPr>
          <p:cNvSpPr txBox="1"/>
          <p:nvPr/>
        </p:nvSpPr>
        <p:spPr>
          <a:xfrm>
            <a:off x="971600" y="1628800"/>
            <a:ext cx="7007046" cy="523220"/>
          </a:xfrm>
          <a:prstGeom prst="rect">
            <a:avLst/>
          </a:prstGeom>
          <a:noFill/>
        </p:spPr>
        <p:txBody>
          <a:bodyPr wrap="none" rtlCol="0">
            <a:spAutoFit/>
          </a:bodyPr>
          <a:lstStyle/>
          <a:p>
            <a:r>
              <a:rPr lang="ja-JP" altLang="en-US" sz="2800"/>
              <a:t>本番環境に反映させる前に準備をする場所</a:t>
            </a:r>
            <a:endParaRPr lang="en-US" sz="2800"/>
          </a:p>
        </p:txBody>
      </p:sp>
      <p:pic>
        <p:nvPicPr>
          <p:cNvPr id="1026" name="Picture 2" descr="会社で働く人のイラスト（男性）">
            <a:extLst>
              <a:ext uri="{FF2B5EF4-FFF2-40B4-BE49-F238E27FC236}">
                <a16:creationId xmlns:a16="http://schemas.microsoft.com/office/drawing/2014/main" id="{B3100C52-B1DA-414A-BBEF-53FC1574C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005064"/>
            <a:ext cx="2016224"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サーバーのイラスト（1台）">
            <a:extLst>
              <a:ext uri="{FF2B5EF4-FFF2-40B4-BE49-F238E27FC236}">
                <a16:creationId xmlns:a16="http://schemas.microsoft.com/office/drawing/2014/main" id="{D7DFE9AC-C38E-40D8-8FB0-E142B763A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3933056"/>
            <a:ext cx="1731419" cy="20490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サーバーのイラスト（1台）">
            <a:extLst>
              <a:ext uri="{FF2B5EF4-FFF2-40B4-BE49-F238E27FC236}">
                <a16:creationId xmlns:a16="http://schemas.microsoft.com/office/drawing/2014/main" id="{CE8FBBAC-071F-462F-BA2A-A5D3B63AA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3933056"/>
            <a:ext cx="1731419" cy="2049016"/>
          </a:xfrm>
          <a:prstGeom prst="rect">
            <a:avLst/>
          </a:prstGeom>
          <a:noFill/>
          <a:extLst>
            <a:ext uri="{909E8E84-426E-40DD-AFC4-6F175D3DCCD1}">
              <a14:hiddenFill xmlns:a14="http://schemas.microsoft.com/office/drawing/2010/main">
                <a:solidFill>
                  <a:srgbClr val="FFFFFF"/>
                </a:solidFill>
              </a14:hiddenFill>
            </a:ext>
          </a:extLst>
        </p:spPr>
      </p:pic>
      <p:sp>
        <p:nvSpPr>
          <p:cNvPr id="4" name="矢印: 右 3">
            <a:extLst>
              <a:ext uri="{FF2B5EF4-FFF2-40B4-BE49-F238E27FC236}">
                <a16:creationId xmlns:a16="http://schemas.microsoft.com/office/drawing/2014/main" id="{55FA0299-3096-427E-B521-8AE477D3FEE6}"/>
              </a:ext>
            </a:extLst>
          </p:cNvPr>
          <p:cNvSpPr/>
          <p:nvPr/>
        </p:nvSpPr>
        <p:spPr>
          <a:xfrm>
            <a:off x="2915816" y="4581128"/>
            <a:ext cx="504056"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 name="矢印: 右 7">
            <a:extLst>
              <a:ext uri="{FF2B5EF4-FFF2-40B4-BE49-F238E27FC236}">
                <a16:creationId xmlns:a16="http://schemas.microsoft.com/office/drawing/2014/main" id="{81D98C8C-FDFF-4CB6-9227-87D395119D90}"/>
              </a:ext>
            </a:extLst>
          </p:cNvPr>
          <p:cNvSpPr/>
          <p:nvPr/>
        </p:nvSpPr>
        <p:spPr>
          <a:xfrm>
            <a:off x="5580112" y="4581128"/>
            <a:ext cx="504056"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 name="テキスト ボックス 4">
            <a:extLst>
              <a:ext uri="{FF2B5EF4-FFF2-40B4-BE49-F238E27FC236}">
                <a16:creationId xmlns:a16="http://schemas.microsoft.com/office/drawing/2014/main" id="{98DB52C9-BBC4-4128-804D-86448DD19568}"/>
              </a:ext>
            </a:extLst>
          </p:cNvPr>
          <p:cNvSpPr txBox="1"/>
          <p:nvPr/>
        </p:nvSpPr>
        <p:spPr>
          <a:xfrm>
            <a:off x="467544" y="6309320"/>
            <a:ext cx="2337499" cy="400110"/>
          </a:xfrm>
          <a:prstGeom prst="rect">
            <a:avLst/>
          </a:prstGeom>
          <a:noFill/>
        </p:spPr>
        <p:txBody>
          <a:bodyPr wrap="none" rtlCol="0">
            <a:spAutoFit/>
          </a:bodyPr>
          <a:lstStyle/>
          <a:p>
            <a:r>
              <a:rPr lang="ja-JP" altLang="en-US" sz="2000"/>
              <a:t>ローカル</a:t>
            </a:r>
            <a:r>
              <a:rPr lang="en-US" altLang="ja-JP" sz="2000"/>
              <a:t>PC</a:t>
            </a:r>
            <a:r>
              <a:rPr lang="ja-JP" altLang="en-US" sz="2000"/>
              <a:t>で修正</a:t>
            </a:r>
            <a:endParaRPr lang="en-US" sz="2000"/>
          </a:p>
        </p:txBody>
      </p:sp>
      <p:sp>
        <p:nvSpPr>
          <p:cNvPr id="10" name="テキスト ボックス 9">
            <a:extLst>
              <a:ext uri="{FF2B5EF4-FFF2-40B4-BE49-F238E27FC236}">
                <a16:creationId xmlns:a16="http://schemas.microsoft.com/office/drawing/2014/main" id="{AA34AD49-0F2E-433E-8562-2ABE90D59DAF}"/>
              </a:ext>
            </a:extLst>
          </p:cNvPr>
          <p:cNvSpPr txBox="1"/>
          <p:nvPr/>
        </p:nvSpPr>
        <p:spPr>
          <a:xfrm>
            <a:off x="3289404" y="3564884"/>
            <a:ext cx="2236510" cy="400110"/>
          </a:xfrm>
          <a:prstGeom prst="rect">
            <a:avLst/>
          </a:prstGeom>
          <a:noFill/>
        </p:spPr>
        <p:txBody>
          <a:bodyPr wrap="none" rtlCol="0">
            <a:spAutoFit/>
          </a:bodyPr>
          <a:lstStyle/>
          <a:p>
            <a:r>
              <a:rPr lang="ja-JP" altLang="en-US" sz="2000"/>
              <a:t>ステージング環境</a:t>
            </a:r>
            <a:endParaRPr lang="en-US" sz="2000"/>
          </a:p>
        </p:txBody>
      </p:sp>
      <p:sp>
        <p:nvSpPr>
          <p:cNvPr id="11" name="テキスト ボックス 10">
            <a:extLst>
              <a:ext uri="{FF2B5EF4-FFF2-40B4-BE49-F238E27FC236}">
                <a16:creationId xmlns:a16="http://schemas.microsoft.com/office/drawing/2014/main" id="{56673926-6D75-4075-B354-44EF1513EA9C}"/>
              </a:ext>
            </a:extLst>
          </p:cNvPr>
          <p:cNvSpPr txBox="1"/>
          <p:nvPr/>
        </p:nvSpPr>
        <p:spPr>
          <a:xfrm>
            <a:off x="6601772" y="3532946"/>
            <a:ext cx="1210588" cy="400110"/>
          </a:xfrm>
          <a:prstGeom prst="rect">
            <a:avLst/>
          </a:prstGeom>
          <a:noFill/>
        </p:spPr>
        <p:txBody>
          <a:bodyPr wrap="none" rtlCol="0">
            <a:spAutoFit/>
          </a:bodyPr>
          <a:lstStyle/>
          <a:p>
            <a:r>
              <a:rPr lang="ja-JP" altLang="en-US" sz="2000"/>
              <a:t>本番環境</a:t>
            </a:r>
            <a:endParaRPr lang="en-US" sz="2000"/>
          </a:p>
        </p:txBody>
      </p:sp>
      <p:sp>
        <p:nvSpPr>
          <p:cNvPr id="12" name="テキスト ボックス 11">
            <a:extLst>
              <a:ext uri="{FF2B5EF4-FFF2-40B4-BE49-F238E27FC236}">
                <a16:creationId xmlns:a16="http://schemas.microsoft.com/office/drawing/2014/main" id="{D32A7740-499E-43B8-9A25-B63FD44E74D4}"/>
              </a:ext>
            </a:extLst>
          </p:cNvPr>
          <p:cNvSpPr txBox="1"/>
          <p:nvPr/>
        </p:nvSpPr>
        <p:spPr>
          <a:xfrm>
            <a:off x="985148" y="3604954"/>
            <a:ext cx="1568058" cy="400110"/>
          </a:xfrm>
          <a:prstGeom prst="rect">
            <a:avLst/>
          </a:prstGeom>
          <a:noFill/>
        </p:spPr>
        <p:txBody>
          <a:bodyPr wrap="none" rtlCol="0">
            <a:spAutoFit/>
          </a:bodyPr>
          <a:lstStyle/>
          <a:p>
            <a:r>
              <a:rPr lang="ja-JP" altLang="en-US" sz="2000"/>
              <a:t>ローカル</a:t>
            </a:r>
            <a:r>
              <a:rPr lang="en-US" altLang="ja-JP" sz="2000"/>
              <a:t>PC</a:t>
            </a:r>
            <a:endParaRPr lang="en-US" sz="2000"/>
          </a:p>
        </p:txBody>
      </p:sp>
      <p:sp>
        <p:nvSpPr>
          <p:cNvPr id="13" name="テキスト ボックス 12">
            <a:extLst>
              <a:ext uri="{FF2B5EF4-FFF2-40B4-BE49-F238E27FC236}">
                <a16:creationId xmlns:a16="http://schemas.microsoft.com/office/drawing/2014/main" id="{47F6EB82-3364-4A25-91AE-B43A36D1F28B}"/>
              </a:ext>
            </a:extLst>
          </p:cNvPr>
          <p:cNvSpPr txBox="1"/>
          <p:nvPr/>
        </p:nvSpPr>
        <p:spPr>
          <a:xfrm>
            <a:off x="3347864" y="6309320"/>
            <a:ext cx="2236510" cy="400110"/>
          </a:xfrm>
          <a:prstGeom prst="rect">
            <a:avLst/>
          </a:prstGeom>
          <a:noFill/>
        </p:spPr>
        <p:txBody>
          <a:bodyPr wrap="none" rtlCol="0">
            <a:spAutoFit/>
          </a:bodyPr>
          <a:lstStyle/>
          <a:p>
            <a:r>
              <a:rPr lang="ja-JP" altLang="en-US" sz="2000"/>
              <a:t>ここで動作テスト</a:t>
            </a:r>
            <a:endParaRPr lang="en-US" sz="2000"/>
          </a:p>
        </p:txBody>
      </p:sp>
      <p:sp>
        <p:nvSpPr>
          <p:cNvPr id="14" name="テキスト ボックス 13">
            <a:extLst>
              <a:ext uri="{FF2B5EF4-FFF2-40B4-BE49-F238E27FC236}">
                <a16:creationId xmlns:a16="http://schemas.microsoft.com/office/drawing/2014/main" id="{5D4E9388-7E19-4388-A8A5-8EA2CFAD1562}"/>
              </a:ext>
            </a:extLst>
          </p:cNvPr>
          <p:cNvSpPr txBox="1"/>
          <p:nvPr/>
        </p:nvSpPr>
        <p:spPr>
          <a:xfrm>
            <a:off x="6264379" y="6309320"/>
            <a:ext cx="1980029" cy="400110"/>
          </a:xfrm>
          <a:prstGeom prst="rect">
            <a:avLst/>
          </a:prstGeom>
          <a:noFill/>
        </p:spPr>
        <p:txBody>
          <a:bodyPr wrap="none" rtlCol="0">
            <a:spAutoFit/>
          </a:bodyPr>
          <a:lstStyle/>
          <a:p>
            <a:r>
              <a:rPr lang="ja-JP" altLang="en-US" sz="2000"/>
              <a:t>本番環境へ反映</a:t>
            </a:r>
            <a:endParaRPr lang="en-US" sz="2000"/>
          </a:p>
        </p:txBody>
      </p:sp>
      <p:sp>
        <p:nvSpPr>
          <p:cNvPr id="7" name="テキスト ボックス 6">
            <a:extLst>
              <a:ext uri="{FF2B5EF4-FFF2-40B4-BE49-F238E27FC236}">
                <a16:creationId xmlns:a16="http://schemas.microsoft.com/office/drawing/2014/main" id="{B7934C15-980F-434D-90EE-A340818BA3D6}"/>
              </a:ext>
            </a:extLst>
          </p:cNvPr>
          <p:cNvSpPr txBox="1"/>
          <p:nvPr/>
        </p:nvSpPr>
        <p:spPr>
          <a:xfrm>
            <a:off x="107504" y="1124744"/>
            <a:ext cx="3057247" cy="523220"/>
          </a:xfrm>
          <a:prstGeom prst="rect">
            <a:avLst/>
          </a:prstGeom>
          <a:noFill/>
        </p:spPr>
        <p:txBody>
          <a:bodyPr wrap="none" rtlCol="0">
            <a:spAutoFit/>
          </a:bodyPr>
          <a:lstStyle/>
          <a:p>
            <a:r>
              <a:rPr lang="ja-JP" altLang="en-US" sz="2800">
                <a:solidFill>
                  <a:srgbClr val="011893"/>
                </a:solidFill>
              </a:rPr>
              <a:t>ステージング環境</a:t>
            </a:r>
            <a:endParaRPr lang="en-US" sz="2800">
              <a:solidFill>
                <a:srgbClr val="011893"/>
              </a:solidFill>
            </a:endParaRPr>
          </a:p>
        </p:txBody>
      </p:sp>
      <p:sp>
        <p:nvSpPr>
          <p:cNvPr id="16" name="テキスト ボックス 15">
            <a:extLst>
              <a:ext uri="{FF2B5EF4-FFF2-40B4-BE49-F238E27FC236}">
                <a16:creationId xmlns:a16="http://schemas.microsoft.com/office/drawing/2014/main" id="{70714185-0C11-43A2-8F79-7850BA59D021}"/>
              </a:ext>
            </a:extLst>
          </p:cNvPr>
          <p:cNvSpPr txBox="1"/>
          <p:nvPr/>
        </p:nvSpPr>
        <p:spPr>
          <a:xfrm>
            <a:off x="1032444" y="2636912"/>
            <a:ext cx="6647974" cy="523220"/>
          </a:xfrm>
          <a:prstGeom prst="rect">
            <a:avLst/>
          </a:prstGeom>
          <a:noFill/>
        </p:spPr>
        <p:txBody>
          <a:bodyPr wrap="none" rtlCol="0">
            <a:spAutoFit/>
          </a:bodyPr>
          <a:lstStyle/>
          <a:p>
            <a:r>
              <a:rPr lang="ja-JP" altLang="en-US" sz="2800"/>
              <a:t>ステージング環境に修正を反映すること</a:t>
            </a:r>
            <a:endParaRPr lang="en-US" sz="2800"/>
          </a:p>
        </p:txBody>
      </p:sp>
      <p:sp>
        <p:nvSpPr>
          <p:cNvPr id="17" name="テキスト ボックス 16">
            <a:extLst>
              <a:ext uri="{FF2B5EF4-FFF2-40B4-BE49-F238E27FC236}">
                <a16:creationId xmlns:a16="http://schemas.microsoft.com/office/drawing/2014/main" id="{A01B99D8-76C9-4C69-B239-B8913E4BA41B}"/>
              </a:ext>
            </a:extLst>
          </p:cNvPr>
          <p:cNvSpPr txBox="1"/>
          <p:nvPr/>
        </p:nvSpPr>
        <p:spPr>
          <a:xfrm>
            <a:off x="179512" y="2185700"/>
            <a:ext cx="2339102" cy="523220"/>
          </a:xfrm>
          <a:prstGeom prst="rect">
            <a:avLst/>
          </a:prstGeom>
          <a:noFill/>
        </p:spPr>
        <p:txBody>
          <a:bodyPr wrap="none" rtlCol="0">
            <a:spAutoFit/>
          </a:bodyPr>
          <a:lstStyle/>
          <a:p>
            <a:r>
              <a:rPr lang="ja-JP" altLang="en-US" sz="2800">
                <a:solidFill>
                  <a:srgbClr val="011893"/>
                </a:solidFill>
              </a:rPr>
              <a:t>ステージング</a:t>
            </a:r>
            <a:endParaRPr lang="en-US" sz="2800">
              <a:solidFill>
                <a:srgbClr val="011893"/>
              </a:solidFill>
            </a:endParaRPr>
          </a:p>
        </p:txBody>
      </p:sp>
    </p:spTree>
    <p:extLst>
      <p:ext uri="{BB962C8B-B14F-4D97-AF65-F5344CB8AC3E}">
        <p14:creationId xmlns:p14="http://schemas.microsoft.com/office/powerpoint/2010/main" val="1976622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6EC79B-A4D5-4DE5-9FD7-B52371E22793}"/>
              </a:ext>
            </a:extLst>
          </p:cNvPr>
          <p:cNvSpPr>
            <a:spLocks noGrp="1"/>
          </p:cNvSpPr>
          <p:nvPr>
            <p:ph type="body" sz="quarter" idx="10"/>
          </p:nvPr>
        </p:nvSpPr>
        <p:spPr/>
        <p:txBody>
          <a:bodyPr/>
          <a:lstStyle/>
          <a:p>
            <a:r>
              <a:rPr lang="ja-JP" altLang="en-US"/>
              <a:t>インデックスとステージング</a:t>
            </a:r>
            <a:endParaRPr lang="en-US"/>
          </a:p>
        </p:txBody>
      </p:sp>
      <p:sp>
        <p:nvSpPr>
          <p:cNvPr id="3" name="テキスト ボックス 2">
            <a:extLst>
              <a:ext uri="{FF2B5EF4-FFF2-40B4-BE49-F238E27FC236}">
                <a16:creationId xmlns:a16="http://schemas.microsoft.com/office/drawing/2014/main" id="{4FED7C13-01E9-4E20-812C-623000345FC3}"/>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4" name="テキスト ボックス 3">
            <a:extLst>
              <a:ext uri="{FF2B5EF4-FFF2-40B4-BE49-F238E27FC236}">
                <a16:creationId xmlns:a16="http://schemas.microsoft.com/office/drawing/2014/main" id="{10CF35AF-8EAD-4355-A119-7D406776483A}"/>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5" name="テキスト ボックス 4">
            <a:extLst>
              <a:ext uri="{FF2B5EF4-FFF2-40B4-BE49-F238E27FC236}">
                <a16:creationId xmlns:a16="http://schemas.microsoft.com/office/drawing/2014/main" id="{A2184E8E-3436-4B12-9FA0-15FFCBB1077B}"/>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cxnSp>
        <p:nvCxnSpPr>
          <p:cNvPr id="6" name="直線コネクタ 5">
            <a:extLst>
              <a:ext uri="{FF2B5EF4-FFF2-40B4-BE49-F238E27FC236}">
                <a16:creationId xmlns:a16="http://schemas.microsoft.com/office/drawing/2014/main" id="{324B0383-BC02-441A-8D2F-5C8965914228}"/>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Picture 2" descr="フォルダのイラスト">
            <a:extLst>
              <a:ext uri="{FF2B5EF4-FFF2-40B4-BE49-F238E27FC236}">
                <a16:creationId xmlns:a16="http://schemas.microsoft.com/office/drawing/2014/main" id="{40D3800B-9304-42B7-BE6C-FE0736B0E0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ファイルアイコン（ブランク）">
            <a:extLst>
              <a:ext uri="{FF2B5EF4-FFF2-40B4-BE49-F238E27FC236}">
                <a16:creationId xmlns:a16="http://schemas.microsoft.com/office/drawing/2014/main" id="{6841F12D-4434-451D-A56F-043C524C22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581128"/>
            <a:ext cx="720080" cy="83622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カギ線コネクタ 18">
            <a:extLst>
              <a:ext uri="{FF2B5EF4-FFF2-40B4-BE49-F238E27FC236}">
                <a16:creationId xmlns:a16="http://schemas.microsoft.com/office/drawing/2014/main" id="{D476788B-E2B9-4350-8AE8-06A0D264BC45}"/>
              </a:ext>
            </a:extLst>
          </p:cNvPr>
          <p:cNvCxnSpPr>
            <a:stCxn id="7" idx="2"/>
            <a:endCxn id="8" idx="0"/>
          </p:cNvCxnSpPr>
          <p:nvPr/>
        </p:nvCxnSpPr>
        <p:spPr>
          <a:xfrm rot="5400000">
            <a:off x="1129568" y="4127027"/>
            <a:ext cx="224125"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カギ線コネクタ 19">
            <a:extLst>
              <a:ext uri="{FF2B5EF4-FFF2-40B4-BE49-F238E27FC236}">
                <a16:creationId xmlns:a16="http://schemas.microsoft.com/office/drawing/2014/main" id="{41C1BE07-C3BC-485D-B358-6CF894DBA3A7}"/>
              </a:ext>
            </a:extLst>
          </p:cNvPr>
          <p:cNvCxnSpPr>
            <a:stCxn id="7" idx="2"/>
            <a:endCxn id="11" idx="0"/>
          </p:cNvCxnSpPr>
          <p:nvPr/>
        </p:nvCxnSpPr>
        <p:spPr>
          <a:xfrm rot="16200000" flipH="1">
            <a:off x="1813644" y="4127027"/>
            <a:ext cx="224125" cy="684076"/>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2" descr="ファイルアイコン（ブランク）">
            <a:extLst>
              <a:ext uri="{FF2B5EF4-FFF2-40B4-BE49-F238E27FC236}">
                <a16:creationId xmlns:a16="http://schemas.microsoft.com/office/drawing/2014/main" id="{DB91E91F-2547-4B8B-86F3-42EB7F86DD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4581128"/>
            <a:ext cx="720080" cy="836222"/>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E4733E71-9D15-4B75-9749-9F4B51937CD4}"/>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3" name="テキスト ボックス 12">
            <a:extLst>
              <a:ext uri="{FF2B5EF4-FFF2-40B4-BE49-F238E27FC236}">
                <a16:creationId xmlns:a16="http://schemas.microsoft.com/office/drawing/2014/main" id="{CEA86159-8D66-4123-97CC-D00F665027C7}"/>
              </a:ext>
            </a:extLst>
          </p:cNvPr>
          <p:cNvSpPr txBox="1"/>
          <p:nvPr/>
        </p:nvSpPr>
        <p:spPr>
          <a:xfrm>
            <a:off x="1979712" y="4869160"/>
            <a:ext cx="570990" cy="369332"/>
          </a:xfrm>
          <a:prstGeom prst="rect">
            <a:avLst/>
          </a:prstGeom>
          <a:noFill/>
        </p:spPr>
        <p:txBody>
          <a:bodyPr wrap="none" rtlCol="0">
            <a:spAutoFit/>
          </a:bodyPr>
          <a:lstStyle/>
          <a:p>
            <a:r>
              <a:rPr kumimoji="1" lang="en-US" altLang="ja-JP" dirty="0"/>
              <a:t>file2</a:t>
            </a:r>
            <a:endParaRPr kumimoji="1" lang="ja-JP" altLang="en-US" dirty="0"/>
          </a:p>
        </p:txBody>
      </p:sp>
      <p:cxnSp>
        <p:nvCxnSpPr>
          <p:cNvPr id="14" name="直線コネクタ 13">
            <a:extLst>
              <a:ext uri="{FF2B5EF4-FFF2-40B4-BE49-F238E27FC236}">
                <a16:creationId xmlns:a16="http://schemas.microsoft.com/office/drawing/2014/main" id="{6574C87F-A26C-4384-A406-82F362F21875}"/>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9393C1EA-BF26-470A-B302-A3B34ED36EF0}"/>
              </a:ext>
            </a:extLst>
          </p:cNvPr>
          <p:cNvSpPr txBox="1"/>
          <p:nvPr/>
        </p:nvSpPr>
        <p:spPr>
          <a:xfrm>
            <a:off x="683568" y="5661248"/>
            <a:ext cx="2016224" cy="646331"/>
          </a:xfrm>
          <a:prstGeom prst="rect">
            <a:avLst/>
          </a:prstGeom>
          <a:noFill/>
        </p:spPr>
        <p:txBody>
          <a:bodyPr wrap="square" rtlCol="0">
            <a:spAutoFit/>
          </a:bodyPr>
          <a:lstStyle/>
          <a:p>
            <a:r>
              <a:rPr kumimoji="1" lang="ja-JP" altLang="en-US" dirty="0"/>
              <a:t>まだ</a:t>
            </a:r>
            <a:r>
              <a:rPr kumimoji="1" lang="en-US" altLang="ja-JP" dirty="0" err="1"/>
              <a:t>Git</a:t>
            </a:r>
            <a:r>
              <a:rPr kumimoji="1" lang="ja-JP" altLang="en-US" dirty="0"/>
              <a:t>管理下に置かれていない</a:t>
            </a:r>
          </a:p>
        </p:txBody>
      </p:sp>
      <p:sp>
        <p:nvSpPr>
          <p:cNvPr id="16" name="テキスト ボックス 15">
            <a:extLst>
              <a:ext uri="{FF2B5EF4-FFF2-40B4-BE49-F238E27FC236}">
                <a16:creationId xmlns:a16="http://schemas.microsoft.com/office/drawing/2014/main" id="{7A1FF280-FF80-4A30-9619-4D5D7DA04854}"/>
              </a:ext>
            </a:extLst>
          </p:cNvPr>
          <p:cNvSpPr txBox="1"/>
          <p:nvPr/>
        </p:nvSpPr>
        <p:spPr>
          <a:xfrm>
            <a:off x="467544" y="1196752"/>
            <a:ext cx="3171061" cy="584775"/>
          </a:xfrm>
          <a:prstGeom prst="rect">
            <a:avLst/>
          </a:prstGeom>
          <a:noFill/>
        </p:spPr>
        <p:txBody>
          <a:bodyPr wrap="none" rtlCol="0">
            <a:spAutoFit/>
          </a:bodyPr>
          <a:lstStyle/>
          <a:p>
            <a:r>
              <a:rPr lang="en-US" sz="3200"/>
              <a:t>Git</a:t>
            </a:r>
            <a:r>
              <a:rPr lang="ja-JP" altLang="en-US" sz="3200"/>
              <a:t>の初期化直後</a:t>
            </a:r>
            <a:endParaRPr lang="en-US" sz="3200"/>
          </a:p>
        </p:txBody>
      </p:sp>
    </p:spTree>
    <p:extLst>
      <p:ext uri="{BB962C8B-B14F-4D97-AF65-F5344CB8AC3E}">
        <p14:creationId xmlns:p14="http://schemas.microsoft.com/office/powerpoint/2010/main" val="1688913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013897B-A5C4-41CC-93C9-8F0F05AB2032}"/>
              </a:ext>
            </a:extLst>
          </p:cNvPr>
          <p:cNvSpPr>
            <a:spLocks noGrp="1"/>
          </p:cNvSpPr>
          <p:nvPr>
            <p:ph type="body" sz="quarter" idx="10"/>
          </p:nvPr>
        </p:nvSpPr>
        <p:spPr/>
        <p:txBody>
          <a:bodyPr/>
          <a:lstStyle/>
          <a:p>
            <a:r>
              <a:rPr lang="ja-JP" altLang="en-US"/>
              <a:t>はじめに</a:t>
            </a:r>
            <a:endParaRPr lang="en-US"/>
          </a:p>
        </p:txBody>
      </p:sp>
      <p:sp>
        <p:nvSpPr>
          <p:cNvPr id="3" name="テキスト ボックス 2">
            <a:extLst>
              <a:ext uri="{FF2B5EF4-FFF2-40B4-BE49-F238E27FC236}">
                <a16:creationId xmlns:a16="http://schemas.microsoft.com/office/drawing/2014/main" id="{1A9F207C-ADE5-4E8B-9D2A-841ECE77B30D}"/>
              </a:ext>
            </a:extLst>
          </p:cNvPr>
          <p:cNvSpPr txBox="1"/>
          <p:nvPr/>
        </p:nvSpPr>
        <p:spPr>
          <a:xfrm>
            <a:off x="755576" y="2204864"/>
            <a:ext cx="7827784" cy="1200329"/>
          </a:xfrm>
          <a:prstGeom prst="rect">
            <a:avLst/>
          </a:prstGeom>
          <a:noFill/>
        </p:spPr>
        <p:txBody>
          <a:bodyPr wrap="none" rtlCol="0">
            <a:spAutoFit/>
          </a:bodyPr>
          <a:lstStyle/>
          <a:p>
            <a:r>
              <a:rPr lang="en-US" sz="7200"/>
              <a:t>Git</a:t>
            </a:r>
            <a:r>
              <a:rPr lang="ja-JP" altLang="en-US" sz="7200"/>
              <a:t>は簡単ではない</a:t>
            </a:r>
            <a:endParaRPr lang="en-US" sz="7200"/>
          </a:p>
        </p:txBody>
      </p:sp>
    </p:spTree>
    <p:extLst>
      <p:ext uri="{BB962C8B-B14F-4D97-AF65-F5344CB8AC3E}">
        <p14:creationId xmlns:p14="http://schemas.microsoft.com/office/powerpoint/2010/main" val="1235165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6EC79B-A4D5-4DE5-9FD7-B52371E22793}"/>
              </a:ext>
            </a:extLst>
          </p:cNvPr>
          <p:cNvSpPr>
            <a:spLocks noGrp="1"/>
          </p:cNvSpPr>
          <p:nvPr>
            <p:ph type="body" sz="quarter" idx="10"/>
          </p:nvPr>
        </p:nvSpPr>
        <p:spPr/>
        <p:txBody>
          <a:bodyPr/>
          <a:lstStyle/>
          <a:p>
            <a:r>
              <a:rPr lang="ja-JP" altLang="en-US"/>
              <a:t>インデックスとステージング</a:t>
            </a:r>
            <a:endParaRPr lang="en-US"/>
          </a:p>
        </p:txBody>
      </p:sp>
      <p:sp>
        <p:nvSpPr>
          <p:cNvPr id="3" name="テキスト ボックス 2">
            <a:extLst>
              <a:ext uri="{FF2B5EF4-FFF2-40B4-BE49-F238E27FC236}">
                <a16:creationId xmlns:a16="http://schemas.microsoft.com/office/drawing/2014/main" id="{4FED7C13-01E9-4E20-812C-623000345FC3}"/>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4" name="テキスト ボックス 3">
            <a:extLst>
              <a:ext uri="{FF2B5EF4-FFF2-40B4-BE49-F238E27FC236}">
                <a16:creationId xmlns:a16="http://schemas.microsoft.com/office/drawing/2014/main" id="{10CF35AF-8EAD-4355-A119-7D406776483A}"/>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5" name="テキスト ボックス 4">
            <a:extLst>
              <a:ext uri="{FF2B5EF4-FFF2-40B4-BE49-F238E27FC236}">
                <a16:creationId xmlns:a16="http://schemas.microsoft.com/office/drawing/2014/main" id="{A2184E8E-3436-4B12-9FA0-15FFCBB1077B}"/>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cxnSp>
        <p:nvCxnSpPr>
          <p:cNvPr id="6" name="直線コネクタ 5">
            <a:extLst>
              <a:ext uri="{FF2B5EF4-FFF2-40B4-BE49-F238E27FC236}">
                <a16:creationId xmlns:a16="http://schemas.microsoft.com/office/drawing/2014/main" id="{324B0383-BC02-441A-8D2F-5C8965914228}"/>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Picture 2" descr="フォルダのイラスト">
            <a:extLst>
              <a:ext uri="{FF2B5EF4-FFF2-40B4-BE49-F238E27FC236}">
                <a16:creationId xmlns:a16="http://schemas.microsoft.com/office/drawing/2014/main" id="{40D3800B-9304-42B7-BE6C-FE0736B0E0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ファイルアイコン（ブランク）">
            <a:extLst>
              <a:ext uri="{FF2B5EF4-FFF2-40B4-BE49-F238E27FC236}">
                <a16:creationId xmlns:a16="http://schemas.microsoft.com/office/drawing/2014/main" id="{6841F12D-4434-451D-A56F-043C524C22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581128"/>
            <a:ext cx="720080" cy="83622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カギ線コネクタ 18">
            <a:extLst>
              <a:ext uri="{FF2B5EF4-FFF2-40B4-BE49-F238E27FC236}">
                <a16:creationId xmlns:a16="http://schemas.microsoft.com/office/drawing/2014/main" id="{D476788B-E2B9-4350-8AE8-06A0D264BC45}"/>
              </a:ext>
            </a:extLst>
          </p:cNvPr>
          <p:cNvCxnSpPr>
            <a:stCxn id="7" idx="2"/>
            <a:endCxn id="8" idx="0"/>
          </p:cNvCxnSpPr>
          <p:nvPr/>
        </p:nvCxnSpPr>
        <p:spPr>
          <a:xfrm rot="5400000">
            <a:off x="1129568" y="4127027"/>
            <a:ext cx="224125"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カギ線コネクタ 19">
            <a:extLst>
              <a:ext uri="{FF2B5EF4-FFF2-40B4-BE49-F238E27FC236}">
                <a16:creationId xmlns:a16="http://schemas.microsoft.com/office/drawing/2014/main" id="{41C1BE07-C3BC-485D-B358-6CF894DBA3A7}"/>
              </a:ext>
            </a:extLst>
          </p:cNvPr>
          <p:cNvCxnSpPr>
            <a:stCxn id="7" idx="2"/>
            <a:endCxn id="11" idx="0"/>
          </p:cNvCxnSpPr>
          <p:nvPr/>
        </p:nvCxnSpPr>
        <p:spPr>
          <a:xfrm rot="16200000" flipH="1">
            <a:off x="1813644" y="4127027"/>
            <a:ext cx="224125" cy="684076"/>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2" descr="ファイルアイコン（ブランク）">
            <a:extLst>
              <a:ext uri="{FF2B5EF4-FFF2-40B4-BE49-F238E27FC236}">
                <a16:creationId xmlns:a16="http://schemas.microsoft.com/office/drawing/2014/main" id="{DB91E91F-2547-4B8B-86F3-42EB7F86DD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4581128"/>
            <a:ext cx="720080" cy="836222"/>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E4733E71-9D15-4B75-9749-9F4B51937CD4}"/>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3" name="テキスト ボックス 12">
            <a:extLst>
              <a:ext uri="{FF2B5EF4-FFF2-40B4-BE49-F238E27FC236}">
                <a16:creationId xmlns:a16="http://schemas.microsoft.com/office/drawing/2014/main" id="{CEA86159-8D66-4123-97CC-D00F665027C7}"/>
              </a:ext>
            </a:extLst>
          </p:cNvPr>
          <p:cNvSpPr txBox="1"/>
          <p:nvPr/>
        </p:nvSpPr>
        <p:spPr>
          <a:xfrm>
            <a:off x="1979712" y="4869160"/>
            <a:ext cx="570990" cy="369332"/>
          </a:xfrm>
          <a:prstGeom prst="rect">
            <a:avLst/>
          </a:prstGeom>
          <a:noFill/>
        </p:spPr>
        <p:txBody>
          <a:bodyPr wrap="none" rtlCol="0">
            <a:spAutoFit/>
          </a:bodyPr>
          <a:lstStyle/>
          <a:p>
            <a:r>
              <a:rPr kumimoji="1" lang="en-US" altLang="ja-JP" dirty="0"/>
              <a:t>file2</a:t>
            </a:r>
            <a:endParaRPr kumimoji="1" lang="ja-JP" altLang="en-US" dirty="0"/>
          </a:p>
        </p:txBody>
      </p:sp>
      <p:cxnSp>
        <p:nvCxnSpPr>
          <p:cNvPr id="14" name="直線コネクタ 13">
            <a:extLst>
              <a:ext uri="{FF2B5EF4-FFF2-40B4-BE49-F238E27FC236}">
                <a16:creationId xmlns:a16="http://schemas.microsoft.com/office/drawing/2014/main" id="{6574C87F-A26C-4384-A406-82F362F21875}"/>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A1FF280-FF80-4A30-9619-4D5D7DA04854}"/>
              </a:ext>
            </a:extLst>
          </p:cNvPr>
          <p:cNvSpPr txBox="1"/>
          <p:nvPr/>
        </p:nvSpPr>
        <p:spPr>
          <a:xfrm>
            <a:off x="251520" y="1196752"/>
            <a:ext cx="2646878" cy="584775"/>
          </a:xfrm>
          <a:prstGeom prst="rect">
            <a:avLst/>
          </a:prstGeom>
          <a:noFill/>
        </p:spPr>
        <p:txBody>
          <a:bodyPr wrap="none" rtlCol="0">
            <a:spAutoFit/>
          </a:bodyPr>
          <a:lstStyle/>
          <a:p>
            <a:r>
              <a:rPr lang="ja-JP" altLang="en-US" sz="3200"/>
              <a:t>ステージング</a:t>
            </a:r>
            <a:endParaRPr lang="en-US" sz="3200"/>
          </a:p>
        </p:txBody>
      </p:sp>
      <p:pic>
        <p:nvPicPr>
          <p:cNvPr id="17" name="Picture 2" descr="フォルダのイラスト">
            <a:extLst>
              <a:ext uri="{FF2B5EF4-FFF2-40B4-BE49-F238E27FC236}">
                <a16:creationId xmlns:a16="http://schemas.microsoft.com/office/drawing/2014/main" id="{D87199C9-90F2-40E7-B17B-0432C5F66A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ファイルアイコン（ブランク）">
            <a:extLst>
              <a:ext uri="{FF2B5EF4-FFF2-40B4-BE49-F238E27FC236}">
                <a16:creationId xmlns:a16="http://schemas.microsoft.com/office/drawing/2014/main" id="{13D0744A-E658-4560-8657-9B507CA7DDD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4581128"/>
            <a:ext cx="720080" cy="83622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カギ線コネクタ 18">
            <a:extLst>
              <a:ext uri="{FF2B5EF4-FFF2-40B4-BE49-F238E27FC236}">
                <a16:creationId xmlns:a16="http://schemas.microsoft.com/office/drawing/2014/main" id="{BB157706-D597-494C-8F1E-ACD193ACD36C}"/>
              </a:ext>
            </a:extLst>
          </p:cNvPr>
          <p:cNvCxnSpPr>
            <a:stCxn id="17" idx="2"/>
            <a:endCxn id="18" idx="0"/>
          </p:cNvCxnSpPr>
          <p:nvPr/>
        </p:nvCxnSpPr>
        <p:spPr>
          <a:xfrm rot="5400000">
            <a:off x="4081896" y="4127027"/>
            <a:ext cx="224125"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232AA844-B96F-4355-8A60-8BBADF839FDE}"/>
              </a:ext>
            </a:extLst>
          </p:cNvPr>
          <p:cNvCxnSpPr>
            <a:stCxn id="17" idx="2"/>
            <a:endCxn id="21" idx="0"/>
          </p:cNvCxnSpPr>
          <p:nvPr/>
        </p:nvCxnSpPr>
        <p:spPr>
          <a:xfrm rot="16200000" flipH="1">
            <a:off x="4765972" y="4127027"/>
            <a:ext cx="224125" cy="684076"/>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 descr="ファイルアイコン（ブランク）">
            <a:extLst>
              <a:ext uri="{FF2B5EF4-FFF2-40B4-BE49-F238E27FC236}">
                <a16:creationId xmlns:a16="http://schemas.microsoft.com/office/drawing/2014/main" id="{6E8AB503-666E-419B-832C-9CE650ACA6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4581128"/>
            <a:ext cx="720080" cy="836222"/>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a:extLst>
              <a:ext uri="{FF2B5EF4-FFF2-40B4-BE49-F238E27FC236}">
                <a16:creationId xmlns:a16="http://schemas.microsoft.com/office/drawing/2014/main" id="{44801625-89F3-4973-91C6-31E8A0A95A7B}"/>
              </a:ext>
            </a:extLst>
          </p:cNvPr>
          <p:cNvSpPr txBox="1"/>
          <p:nvPr/>
        </p:nvSpPr>
        <p:spPr>
          <a:xfrm>
            <a:off x="356388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23" name="テキスト ボックス 22">
            <a:extLst>
              <a:ext uri="{FF2B5EF4-FFF2-40B4-BE49-F238E27FC236}">
                <a16:creationId xmlns:a16="http://schemas.microsoft.com/office/drawing/2014/main" id="{3931A51B-1DBC-4499-A30D-691F0C9A8672}"/>
              </a:ext>
            </a:extLst>
          </p:cNvPr>
          <p:cNvSpPr txBox="1"/>
          <p:nvPr/>
        </p:nvSpPr>
        <p:spPr>
          <a:xfrm>
            <a:off x="493204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24" name="矢印: 右 23">
            <a:extLst>
              <a:ext uri="{FF2B5EF4-FFF2-40B4-BE49-F238E27FC236}">
                <a16:creationId xmlns:a16="http://schemas.microsoft.com/office/drawing/2014/main" id="{66A3244A-3AB7-46DB-88DC-21FACFAB20B8}"/>
              </a:ext>
            </a:extLst>
          </p:cNvPr>
          <p:cNvSpPr/>
          <p:nvPr/>
        </p:nvSpPr>
        <p:spPr>
          <a:xfrm>
            <a:off x="2915816" y="3861048"/>
            <a:ext cx="504056"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テキスト ボックス 24">
            <a:extLst>
              <a:ext uri="{FF2B5EF4-FFF2-40B4-BE49-F238E27FC236}">
                <a16:creationId xmlns:a16="http://schemas.microsoft.com/office/drawing/2014/main" id="{7B1479DC-1799-40A2-99BB-E533582F375B}"/>
              </a:ext>
            </a:extLst>
          </p:cNvPr>
          <p:cNvSpPr txBox="1"/>
          <p:nvPr/>
        </p:nvSpPr>
        <p:spPr>
          <a:xfrm>
            <a:off x="755576" y="1916832"/>
            <a:ext cx="7792518" cy="400110"/>
          </a:xfrm>
          <a:prstGeom prst="rect">
            <a:avLst/>
          </a:prstGeom>
          <a:noFill/>
        </p:spPr>
        <p:txBody>
          <a:bodyPr wrap="none" rtlCol="0">
            <a:spAutoFit/>
          </a:bodyPr>
          <a:lstStyle/>
          <a:p>
            <a:r>
              <a:rPr lang="ja-JP" altLang="en-US" sz="2000"/>
              <a:t>ワーキングツリーの状態</a:t>
            </a:r>
            <a:r>
              <a:rPr lang="en-US" altLang="ja-JP" sz="2000"/>
              <a:t>(</a:t>
            </a:r>
            <a:r>
              <a:rPr lang="ja-JP" altLang="en-US" sz="2000"/>
              <a:t>スナップショット</a:t>
            </a:r>
            <a:r>
              <a:rPr lang="en-US" altLang="ja-JP" sz="2000"/>
              <a:t>)</a:t>
            </a:r>
            <a:r>
              <a:rPr lang="ja-JP" altLang="en-US" sz="2000"/>
              <a:t>をインデックスに登録</a:t>
            </a:r>
            <a:endParaRPr lang="en-US" sz="2000"/>
          </a:p>
        </p:txBody>
      </p:sp>
    </p:spTree>
    <p:extLst>
      <p:ext uri="{BB962C8B-B14F-4D97-AF65-F5344CB8AC3E}">
        <p14:creationId xmlns:p14="http://schemas.microsoft.com/office/powerpoint/2010/main" val="3461941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6EC79B-A4D5-4DE5-9FD7-B52371E22793}"/>
              </a:ext>
            </a:extLst>
          </p:cNvPr>
          <p:cNvSpPr>
            <a:spLocks noGrp="1"/>
          </p:cNvSpPr>
          <p:nvPr>
            <p:ph type="body" sz="quarter" idx="10"/>
          </p:nvPr>
        </p:nvSpPr>
        <p:spPr/>
        <p:txBody>
          <a:bodyPr/>
          <a:lstStyle/>
          <a:p>
            <a:r>
              <a:rPr lang="ja-JP" altLang="en-US"/>
              <a:t>インデックスとステージング</a:t>
            </a:r>
            <a:endParaRPr lang="en-US"/>
          </a:p>
        </p:txBody>
      </p:sp>
      <p:sp>
        <p:nvSpPr>
          <p:cNvPr id="3" name="テキスト ボックス 2">
            <a:extLst>
              <a:ext uri="{FF2B5EF4-FFF2-40B4-BE49-F238E27FC236}">
                <a16:creationId xmlns:a16="http://schemas.microsoft.com/office/drawing/2014/main" id="{4FED7C13-01E9-4E20-812C-623000345FC3}"/>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4" name="テキスト ボックス 3">
            <a:extLst>
              <a:ext uri="{FF2B5EF4-FFF2-40B4-BE49-F238E27FC236}">
                <a16:creationId xmlns:a16="http://schemas.microsoft.com/office/drawing/2014/main" id="{10CF35AF-8EAD-4355-A119-7D406776483A}"/>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5" name="テキスト ボックス 4">
            <a:extLst>
              <a:ext uri="{FF2B5EF4-FFF2-40B4-BE49-F238E27FC236}">
                <a16:creationId xmlns:a16="http://schemas.microsoft.com/office/drawing/2014/main" id="{A2184E8E-3436-4B12-9FA0-15FFCBB1077B}"/>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cxnSp>
        <p:nvCxnSpPr>
          <p:cNvPr id="6" name="直線コネクタ 5">
            <a:extLst>
              <a:ext uri="{FF2B5EF4-FFF2-40B4-BE49-F238E27FC236}">
                <a16:creationId xmlns:a16="http://schemas.microsoft.com/office/drawing/2014/main" id="{324B0383-BC02-441A-8D2F-5C8965914228}"/>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Picture 2" descr="フォルダのイラスト">
            <a:extLst>
              <a:ext uri="{FF2B5EF4-FFF2-40B4-BE49-F238E27FC236}">
                <a16:creationId xmlns:a16="http://schemas.microsoft.com/office/drawing/2014/main" id="{40D3800B-9304-42B7-BE6C-FE0736B0E0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ファイルアイコン（ブランク）">
            <a:extLst>
              <a:ext uri="{FF2B5EF4-FFF2-40B4-BE49-F238E27FC236}">
                <a16:creationId xmlns:a16="http://schemas.microsoft.com/office/drawing/2014/main" id="{6841F12D-4434-451D-A56F-043C524C22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581128"/>
            <a:ext cx="720080" cy="83622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カギ線コネクタ 18">
            <a:extLst>
              <a:ext uri="{FF2B5EF4-FFF2-40B4-BE49-F238E27FC236}">
                <a16:creationId xmlns:a16="http://schemas.microsoft.com/office/drawing/2014/main" id="{D476788B-E2B9-4350-8AE8-06A0D264BC45}"/>
              </a:ext>
            </a:extLst>
          </p:cNvPr>
          <p:cNvCxnSpPr>
            <a:stCxn id="7" idx="2"/>
            <a:endCxn id="8" idx="0"/>
          </p:cNvCxnSpPr>
          <p:nvPr/>
        </p:nvCxnSpPr>
        <p:spPr>
          <a:xfrm rot="5400000">
            <a:off x="1129568" y="4127027"/>
            <a:ext cx="224125"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カギ線コネクタ 19">
            <a:extLst>
              <a:ext uri="{FF2B5EF4-FFF2-40B4-BE49-F238E27FC236}">
                <a16:creationId xmlns:a16="http://schemas.microsoft.com/office/drawing/2014/main" id="{41C1BE07-C3BC-485D-B358-6CF894DBA3A7}"/>
              </a:ext>
            </a:extLst>
          </p:cNvPr>
          <p:cNvCxnSpPr>
            <a:stCxn id="7" idx="2"/>
            <a:endCxn id="11" idx="0"/>
          </p:cNvCxnSpPr>
          <p:nvPr/>
        </p:nvCxnSpPr>
        <p:spPr>
          <a:xfrm rot="16200000" flipH="1">
            <a:off x="1813644" y="4127027"/>
            <a:ext cx="224125" cy="684076"/>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2" descr="ファイルアイコン（ブランク）">
            <a:extLst>
              <a:ext uri="{FF2B5EF4-FFF2-40B4-BE49-F238E27FC236}">
                <a16:creationId xmlns:a16="http://schemas.microsoft.com/office/drawing/2014/main" id="{DB91E91F-2547-4B8B-86F3-42EB7F86DD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4581128"/>
            <a:ext cx="720080" cy="836222"/>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E4733E71-9D15-4B75-9749-9F4B51937CD4}"/>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3" name="テキスト ボックス 12">
            <a:extLst>
              <a:ext uri="{FF2B5EF4-FFF2-40B4-BE49-F238E27FC236}">
                <a16:creationId xmlns:a16="http://schemas.microsoft.com/office/drawing/2014/main" id="{CEA86159-8D66-4123-97CC-D00F665027C7}"/>
              </a:ext>
            </a:extLst>
          </p:cNvPr>
          <p:cNvSpPr txBox="1"/>
          <p:nvPr/>
        </p:nvSpPr>
        <p:spPr>
          <a:xfrm>
            <a:off x="1979712" y="4869160"/>
            <a:ext cx="570990" cy="369332"/>
          </a:xfrm>
          <a:prstGeom prst="rect">
            <a:avLst/>
          </a:prstGeom>
          <a:noFill/>
        </p:spPr>
        <p:txBody>
          <a:bodyPr wrap="none" rtlCol="0">
            <a:spAutoFit/>
          </a:bodyPr>
          <a:lstStyle/>
          <a:p>
            <a:r>
              <a:rPr kumimoji="1" lang="en-US" altLang="ja-JP" dirty="0"/>
              <a:t>file2</a:t>
            </a:r>
            <a:endParaRPr kumimoji="1" lang="ja-JP" altLang="en-US" dirty="0"/>
          </a:p>
        </p:txBody>
      </p:sp>
      <p:cxnSp>
        <p:nvCxnSpPr>
          <p:cNvPr id="14" name="直線コネクタ 13">
            <a:extLst>
              <a:ext uri="{FF2B5EF4-FFF2-40B4-BE49-F238E27FC236}">
                <a16:creationId xmlns:a16="http://schemas.microsoft.com/office/drawing/2014/main" id="{6574C87F-A26C-4384-A406-82F362F21875}"/>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A1FF280-FF80-4A30-9619-4D5D7DA04854}"/>
              </a:ext>
            </a:extLst>
          </p:cNvPr>
          <p:cNvSpPr txBox="1"/>
          <p:nvPr/>
        </p:nvSpPr>
        <p:spPr>
          <a:xfrm>
            <a:off x="251520" y="1196752"/>
            <a:ext cx="1826141" cy="584775"/>
          </a:xfrm>
          <a:prstGeom prst="rect">
            <a:avLst/>
          </a:prstGeom>
          <a:noFill/>
        </p:spPr>
        <p:txBody>
          <a:bodyPr wrap="none" rtlCol="0">
            <a:spAutoFit/>
          </a:bodyPr>
          <a:lstStyle/>
          <a:p>
            <a:r>
              <a:rPr lang="ja-JP" altLang="en-US" sz="3200"/>
              <a:t>コミット</a:t>
            </a:r>
            <a:endParaRPr lang="en-US" sz="3200"/>
          </a:p>
        </p:txBody>
      </p:sp>
      <p:pic>
        <p:nvPicPr>
          <p:cNvPr id="17" name="Picture 2" descr="フォルダのイラスト">
            <a:extLst>
              <a:ext uri="{FF2B5EF4-FFF2-40B4-BE49-F238E27FC236}">
                <a16:creationId xmlns:a16="http://schemas.microsoft.com/office/drawing/2014/main" id="{D87199C9-90F2-40E7-B17B-0432C5F66A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ファイルアイコン（ブランク）">
            <a:extLst>
              <a:ext uri="{FF2B5EF4-FFF2-40B4-BE49-F238E27FC236}">
                <a16:creationId xmlns:a16="http://schemas.microsoft.com/office/drawing/2014/main" id="{13D0744A-E658-4560-8657-9B507CA7DDD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4581128"/>
            <a:ext cx="720080" cy="83622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カギ線コネクタ 18">
            <a:extLst>
              <a:ext uri="{FF2B5EF4-FFF2-40B4-BE49-F238E27FC236}">
                <a16:creationId xmlns:a16="http://schemas.microsoft.com/office/drawing/2014/main" id="{BB157706-D597-494C-8F1E-ACD193ACD36C}"/>
              </a:ext>
            </a:extLst>
          </p:cNvPr>
          <p:cNvCxnSpPr>
            <a:stCxn id="17" idx="2"/>
            <a:endCxn id="18" idx="0"/>
          </p:cNvCxnSpPr>
          <p:nvPr/>
        </p:nvCxnSpPr>
        <p:spPr>
          <a:xfrm rot="5400000">
            <a:off x="4081896" y="4127027"/>
            <a:ext cx="224125"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232AA844-B96F-4355-8A60-8BBADF839FDE}"/>
              </a:ext>
            </a:extLst>
          </p:cNvPr>
          <p:cNvCxnSpPr>
            <a:stCxn id="17" idx="2"/>
            <a:endCxn id="21" idx="0"/>
          </p:cNvCxnSpPr>
          <p:nvPr/>
        </p:nvCxnSpPr>
        <p:spPr>
          <a:xfrm rot="16200000" flipH="1">
            <a:off x="4765972" y="4127027"/>
            <a:ext cx="224125" cy="684076"/>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 descr="ファイルアイコン（ブランク）">
            <a:extLst>
              <a:ext uri="{FF2B5EF4-FFF2-40B4-BE49-F238E27FC236}">
                <a16:creationId xmlns:a16="http://schemas.microsoft.com/office/drawing/2014/main" id="{6E8AB503-666E-419B-832C-9CE650ACA6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4581128"/>
            <a:ext cx="720080" cy="836222"/>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a:extLst>
              <a:ext uri="{FF2B5EF4-FFF2-40B4-BE49-F238E27FC236}">
                <a16:creationId xmlns:a16="http://schemas.microsoft.com/office/drawing/2014/main" id="{44801625-89F3-4973-91C6-31E8A0A95A7B}"/>
              </a:ext>
            </a:extLst>
          </p:cNvPr>
          <p:cNvSpPr txBox="1"/>
          <p:nvPr/>
        </p:nvSpPr>
        <p:spPr>
          <a:xfrm>
            <a:off x="356388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23" name="テキスト ボックス 22">
            <a:extLst>
              <a:ext uri="{FF2B5EF4-FFF2-40B4-BE49-F238E27FC236}">
                <a16:creationId xmlns:a16="http://schemas.microsoft.com/office/drawing/2014/main" id="{3931A51B-1DBC-4499-A30D-691F0C9A8672}"/>
              </a:ext>
            </a:extLst>
          </p:cNvPr>
          <p:cNvSpPr txBox="1"/>
          <p:nvPr/>
        </p:nvSpPr>
        <p:spPr>
          <a:xfrm>
            <a:off x="493204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25" name="テキスト ボックス 24">
            <a:extLst>
              <a:ext uri="{FF2B5EF4-FFF2-40B4-BE49-F238E27FC236}">
                <a16:creationId xmlns:a16="http://schemas.microsoft.com/office/drawing/2014/main" id="{7B1479DC-1799-40A2-99BB-E533582F375B}"/>
              </a:ext>
            </a:extLst>
          </p:cNvPr>
          <p:cNvSpPr txBox="1"/>
          <p:nvPr/>
        </p:nvSpPr>
        <p:spPr>
          <a:xfrm>
            <a:off x="827584" y="1916832"/>
            <a:ext cx="7109639" cy="400110"/>
          </a:xfrm>
          <a:prstGeom prst="rect">
            <a:avLst/>
          </a:prstGeom>
          <a:noFill/>
        </p:spPr>
        <p:txBody>
          <a:bodyPr wrap="none" rtlCol="0">
            <a:spAutoFit/>
          </a:bodyPr>
          <a:lstStyle/>
          <a:p>
            <a:r>
              <a:rPr lang="ja-JP" altLang="en-US" sz="2000"/>
              <a:t>インデックスにステージングされた状態をリポジトリに登録</a:t>
            </a:r>
            <a:endParaRPr lang="en-US" sz="2000"/>
          </a:p>
        </p:txBody>
      </p:sp>
      <p:sp>
        <p:nvSpPr>
          <p:cNvPr id="26" name="矢印: 右 25">
            <a:extLst>
              <a:ext uri="{FF2B5EF4-FFF2-40B4-BE49-F238E27FC236}">
                <a16:creationId xmlns:a16="http://schemas.microsoft.com/office/drawing/2014/main" id="{A4EF0EF3-C670-4617-9645-66FA3C804785}"/>
              </a:ext>
            </a:extLst>
          </p:cNvPr>
          <p:cNvSpPr/>
          <p:nvPr/>
        </p:nvSpPr>
        <p:spPr>
          <a:xfrm>
            <a:off x="5868144" y="3861048"/>
            <a:ext cx="504056"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27" name="Picture 2" descr="フォルダのイラスト">
            <a:extLst>
              <a:ext uri="{FF2B5EF4-FFF2-40B4-BE49-F238E27FC236}">
                <a16:creationId xmlns:a16="http://schemas.microsoft.com/office/drawing/2014/main" id="{E48380A0-9EBE-4F5D-92D6-5181A9B6A3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26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ファイルアイコン（ブランク）">
            <a:extLst>
              <a:ext uri="{FF2B5EF4-FFF2-40B4-BE49-F238E27FC236}">
                <a16:creationId xmlns:a16="http://schemas.microsoft.com/office/drawing/2014/main" id="{163CBDFE-E088-4FC3-99CC-11A55A82621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4581128"/>
            <a:ext cx="720080" cy="83622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カギ線コネクタ 18">
            <a:extLst>
              <a:ext uri="{FF2B5EF4-FFF2-40B4-BE49-F238E27FC236}">
                <a16:creationId xmlns:a16="http://schemas.microsoft.com/office/drawing/2014/main" id="{3C5FB694-B6E1-4643-837C-70DF6CE71386}"/>
              </a:ext>
            </a:extLst>
          </p:cNvPr>
          <p:cNvCxnSpPr>
            <a:stCxn id="27" idx="2"/>
            <a:endCxn id="28" idx="0"/>
          </p:cNvCxnSpPr>
          <p:nvPr/>
        </p:nvCxnSpPr>
        <p:spPr>
          <a:xfrm rot="5400000">
            <a:off x="6962216" y="4127027"/>
            <a:ext cx="224125"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カギ線コネクタ 19">
            <a:extLst>
              <a:ext uri="{FF2B5EF4-FFF2-40B4-BE49-F238E27FC236}">
                <a16:creationId xmlns:a16="http://schemas.microsoft.com/office/drawing/2014/main" id="{2C8ABD98-70E8-4784-B549-9D3CB32E3602}"/>
              </a:ext>
            </a:extLst>
          </p:cNvPr>
          <p:cNvCxnSpPr>
            <a:stCxn id="27" idx="2"/>
            <a:endCxn id="31" idx="0"/>
          </p:cNvCxnSpPr>
          <p:nvPr/>
        </p:nvCxnSpPr>
        <p:spPr>
          <a:xfrm rot="16200000" flipH="1">
            <a:off x="7646292" y="4127027"/>
            <a:ext cx="224125" cy="684076"/>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1" name="Picture 2" descr="ファイルアイコン（ブランク）">
            <a:extLst>
              <a:ext uri="{FF2B5EF4-FFF2-40B4-BE49-F238E27FC236}">
                <a16:creationId xmlns:a16="http://schemas.microsoft.com/office/drawing/2014/main" id="{3A89CBE9-36D6-4594-AA0A-83D82A36E7B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4581128"/>
            <a:ext cx="720080" cy="836222"/>
          </a:xfrm>
          <a:prstGeom prst="rect">
            <a:avLst/>
          </a:prstGeom>
          <a:noFill/>
          <a:extLst>
            <a:ext uri="{909E8E84-426E-40DD-AFC4-6F175D3DCCD1}">
              <a14:hiddenFill xmlns:a14="http://schemas.microsoft.com/office/drawing/2010/main">
                <a:solidFill>
                  <a:srgbClr val="FFFFFF"/>
                </a:solidFill>
              </a14:hiddenFill>
            </a:ext>
          </a:extLst>
        </p:spPr>
      </p:pic>
      <p:sp>
        <p:nvSpPr>
          <p:cNvPr id="32" name="テキスト ボックス 31">
            <a:extLst>
              <a:ext uri="{FF2B5EF4-FFF2-40B4-BE49-F238E27FC236}">
                <a16:creationId xmlns:a16="http://schemas.microsoft.com/office/drawing/2014/main" id="{AF40D339-761D-4A2E-A9B4-CC08C35A38B8}"/>
              </a:ext>
            </a:extLst>
          </p:cNvPr>
          <p:cNvSpPr txBox="1"/>
          <p:nvPr/>
        </p:nvSpPr>
        <p:spPr>
          <a:xfrm>
            <a:off x="644420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33" name="テキスト ボックス 32">
            <a:extLst>
              <a:ext uri="{FF2B5EF4-FFF2-40B4-BE49-F238E27FC236}">
                <a16:creationId xmlns:a16="http://schemas.microsoft.com/office/drawing/2014/main" id="{88D9E299-D93B-4C77-8B4C-0CFBA28D7790}"/>
              </a:ext>
            </a:extLst>
          </p:cNvPr>
          <p:cNvSpPr txBox="1"/>
          <p:nvPr/>
        </p:nvSpPr>
        <p:spPr>
          <a:xfrm>
            <a:off x="781236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Tree>
    <p:extLst>
      <p:ext uri="{BB962C8B-B14F-4D97-AF65-F5344CB8AC3E}">
        <p14:creationId xmlns:p14="http://schemas.microsoft.com/office/powerpoint/2010/main" val="2371067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15DC3E7-22D3-4882-A061-D356652DFC89}"/>
              </a:ext>
            </a:extLst>
          </p:cNvPr>
          <p:cNvSpPr>
            <a:spLocks noGrp="1"/>
          </p:cNvSpPr>
          <p:nvPr>
            <p:ph type="body" sz="quarter" idx="10"/>
          </p:nvPr>
        </p:nvSpPr>
        <p:spPr/>
        <p:txBody>
          <a:bodyPr/>
          <a:lstStyle/>
          <a:p>
            <a:r>
              <a:rPr lang="ja-JP" altLang="en-US"/>
              <a:t>とりあえず覚えたいコマンド</a:t>
            </a:r>
            <a:endParaRPr lang="en-US"/>
          </a:p>
        </p:txBody>
      </p:sp>
      <p:sp>
        <p:nvSpPr>
          <p:cNvPr id="3" name="テキスト ボックス 2">
            <a:extLst>
              <a:ext uri="{FF2B5EF4-FFF2-40B4-BE49-F238E27FC236}">
                <a16:creationId xmlns:a16="http://schemas.microsoft.com/office/drawing/2014/main" id="{065DF549-37D9-470A-9023-C8884FFF283F}"/>
              </a:ext>
            </a:extLst>
          </p:cNvPr>
          <p:cNvSpPr txBox="1"/>
          <p:nvPr/>
        </p:nvSpPr>
        <p:spPr>
          <a:xfrm>
            <a:off x="611560" y="1484784"/>
            <a:ext cx="2188420" cy="1754326"/>
          </a:xfrm>
          <a:prstGeom prst="rect">
            <a:avLst/>
          </a:prstGeom>
          <a:noFill/>
        </p:spPr>
        <p:txBody>
          <a:bodyPr wrap="none" rtlCol="0">
            <a:spAutoFit/>
          </a:bodyPr>
          <a:lstStyle/>
          <a:p>
            <a:r>
              <a:rPr kumimoji="1" lang="en-US" altLang="ja-JP" sz="3600" dirty="0" err="1"/>
              <a:t>git</a:t>
            </a:r>
            <a:r>
              <a:rPr kumimoji="1" lang="en-US" altLang="ja-JP" sz="3600" dirty="0"/>
              <a:t> </a:t>
            </a:r>
            <a:r>
              <a:rPr kumimoji="1" lang="en-US" altLang="ja-JP" sz="3600" dirty="0" err="1"/>
              <a:t>init</a:t>
            </a:r>
            <a:endParaRPr kumimoji="1" lang="en-US" altLang="ja-JP" sz="3600" dirty="0"/>
          </a:p>
          <a:p>
            <a:r>
              <a:rPr lang="en-US" altLang="ja-JP" sz="3600" dirty="0" err="1"/>
              <a:t>git</a:t>
            </a:r>
            <a:r>
              <a:rPr lang="en-US" altLang="ja-JP" sz="3600" dirty="0"/>
              <a:t> add</a:t>
            </a:r>
          </a:p>
          <a:p>
            <a:r>
              <a:rPr lang="en-US" altLang="ja-JP" sz="3600" dirty="0" err="1"/>
              <a:t>git</a:t>
            </a:r>
            <a:r>
              <a:rPr lang="en-US" altLang="ja-JP" sz="3600" dirty="0"/>
              <a:t> commit</a:t>
            </a:r>
          </a:p>
        </p:txBody>
      </p:sp>
      <p:sp>
        <p:nvSpPr>
          <p:cNvPr id="4" name="テキスト ボックス 3">
            <a:extLst>
              <a:ext uri="{FF2B5EF4-FFF2-40B4-BE49-F238E27FC236}">
                <a16:creationId xmlns:a16="http://schemas.microsoft.com/office/drawing/2014/main" id="{583A347D-2AD9-4582-B9F0-85408A5982AD}"/>
              </a:ext>
            </a:extLst>
          </p:cNvPr>
          <p:cNvSpPr txBox="1"/>
          <p:nvPr/>
        </p:nvSpPr>
        <p:spPr>
          <a:xfrm>
            <a:off x="4788024" y="1412776"/>
            <a:ext cx="1856598" cy="1754326"/>
          </a:xfrm>
          <a:prstGeom prst="rect">
            <a:avLst/>
          </a:prstGeom>
          <a:noFill/>
        </p:spPr>
        <p:txBody>
          <a:bodyPr wrap="none" rtlCol="0">
            <a:spAutoFit/>
          </a:bodyPr>
          <a:lstStyle/>
          <a:p>
            <a:r>
              <a:rPr kumimoji="1" lang="en-US" altLang="ja-JP" sz="3600" dirty="0" err="1"/>
              <a:t>git</a:t>
            </a:r>
            <a:r>
              <a:rPr kumimoji="1" lang="en-US" altLang="ja-JP" sz="3600" dirty="0"/>
              <a:t> status</a:t>
            </a:r>
          </a:p>
          <a:p>
            <a:r>
              <a:rPr kumimoji="1" lang="en-US" altLang="ja-JP" sz="3600" dirty="0" err="1"/>
              <a:t>git</a:t>
            </a:r>
            <a:r>
              <a:rPr kumimoji="1" lang="en-US" altLang="ja-JP" sz="3600" dirty="0"/>
              <a:t> diff</a:t>
            </a:r>
          </a:p>
          <a:p>
            <a:r>
              <a:rPr lang="en-US" altLang="ja-JP" sz="3600" dirty="0" err="1"/>
              <a:t>git</a:t>
            </a:r>
            <a:r>
              <a:rPr lang="en-US" altLang="ja-JP" sz="3600" dirty="0"/>
              <a:t> log</a:t>
            </a:r>
            <a:endParaRPr kumimoji="1" lang="en-US" altLang="ja-JP" sz="3600" dirty="0"/>
          </a:p>
        </p:txBody>
      </p:sp>
      <p:sp>
        <p:nvSpPr>
          <p:cNvPr id="5" name="テキスト ボックス 4">
            <a:extLst>
              <a:ext uri="{FF2B5EF4-FFF2-40B4-BE49-F238E27FC236}">
                <a16:creationId xmlns:a16="http://schemas.microsoft.com/office/drawing/2014/main" id="{AB7C67DB-DB56-4F0D-99DC-0E30636CFB16}"/>
              </a:ext>
            </a:extLst>
          </p:cNvPr>
          <p:cNvSpPr txBox="1"/>
          <p:nvPr/>
        </p:nvSpPr>
        <p:spPr>
          <a:xfrm>
            <a:off x="4788024" y="4005064"/>
            <a:ext cx="2236510" cy="1754326"/>
          </a:xfrm>
          <a:prstGeom prst="rect">
            <a:avLst/>
          </a:prstGeom>
          <a:noFill/>
        </p:spPr>
        <p:txBody>
          <a:bodyPr wrap="none" rtlCol="0">
            <a:spAutoFit/>
          </a:bodyPr>
          <a:lstStyle/>
          <a:p>
            <a:r>
              <a:rPr kumimoji="1" lang="en-US" altLang="ja-JP" sz="3600" dirty="0" err="1"/>
              <a:t>git</a:t>
            </a:r>
            <a:r>
              <a:rPr kumimoji="1" lang="en-US" altLang="ja-JP" sz="3600" dirty="0"/>
              <a:t> clone</a:t>
            </a:r>
          </a:p>
          <a:p>
            <a:r>
              <a:rPr lang="en-US" altLang="ja-JP" sz="3600" dirty="0" err="1"/>
              <a:t>git</a:t>
            </a:r>
            <a:r>
              <a:rPr lang="en-US" altLang="ja-JP" sz="3600" dirty="0"/>
              <a:t> remote</a:t>
            </a:r>
          </a:p>
          <a:p>
            <a:r>
              <a:rPr lang="en-US" altLang="ja-JP" sz="3600" err="1"/>
              <a:t>git</a:t>
            </a:r>
            <a:r>
              <a:rPr lang="en-US" altLang="ja-JP" sz="3600"/>
              <a:t> fetch</a:t>
            </a:r>
            <a:endParaRPr lang="en-US" altLang="ja-JP" sz="3600" dirty="0"/>
          </a:p>
        </p:txBody>
      </p:sp>
      <p:sp>
        <p:nvSpPr>
          <p:cNvPr id="6" name="正方形/長方形 5">
            <a:extLst>
              <a:ext uri="{FF2B5EF4-FFF2-40B4-BE49-F238E27FC236}">
                <a16:creationId xmlns:a16="http://schemas.microsoft.com/office/drawing/2014/main" id="{C3739B1A-CBA6-426B-A5D1-947976AAB646}"/>
              </a:ext>
            </a:extLst>
          </p:cNvPr>
          <p:cNvSpPr/>
          <p:nvPr/>
        </p:nvSpPr>
        <p:spPr>
          <a:xfrm>
            <a:off x="611560" y="4149080"/>
            <a:ext cx="3096344" cy="1754326"/>
          </a:xfrm>
          <a:prstGeom prst="rect">
            <a:avLst/>
          </a:prstGeom>
        </p:spPr>
        <p:txBody>
          <a:bodyPr wrap="square">
            <a:spAutoFit/>
          </a:bodyPr>
          <a:lstStyle/>
          <a:p>
            <a:r>
              <a:rPr lang="en-US" altLang="ja-JP" sz="3600" err="1"/>
              <a:t>git</a:t>
            </a:r>
            <a:r>
              <a:rPr lang="en-US" altLang="ja-JP" sz="3600"/>
              <a:t> switch</a:t>
            </a:r>
            <a:endParaRPr lang="en-US" altLang="ja-JP" sz="3600" dirty="0"/>
          </a:p>
          <a:p>
            <a:r>
              <a:rPr lang="en-US" altLang="ja-JP" sz="3600" err="1"/>
              <a:t>git</a:t>
            </a:r>
            <a:r>
              <a:rPr lang="en-US" altLang="ja-JP" sz="3600"/>
              <a:t> merge</a:t>
            </a:r>
          </a:p>
          <a:p>
            <a:r>
              <a:rPr lang="en-US" altLang="ja-JP" sz="3600"/>
              <a:t>git rebase</a:t>
            </a:r>
            <a:endParaRPr lang="en-US" altLang="ja-JP" sz="3600" dirty="0"/>
          </a:p>
        </p:txBody>
      </p:sp>
      <p:sp>
        <p:nvSpPr>
          <p:cNvPr id="7" name="角丸四角形 6">
            <a:extLst>
              <a:ext uri="{FF2B5EF4-FFF2-40B4-BE49-F238E27FC236}">
                <a16:creationId xmlns:a16="http://schemas.microsoft.com/office/drawing/2014/main" id="{B396FBD7-CC14-4AD7-B271-21045F80A7D6}"/>
              </a:ext>
            </a:extLst>
          </p:cNvPr>
          <p:cNvSpPr/>
          <p:nvPr/>
        </p:nvSpPr>
        <p:spPr>
          <a:xfrm>
            <a:off x="467544" y="1556792"/>
            <a:ext cx="3024336" cy="1800200"/>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a:extLst>
              <a:ext uri="{FF2B5EF4-FFF2-40B4-BE49-F238E27FC236}">
                <a16:creationId xmlns:a16="http://schemas.microsoft.com/office/drawing/2014/main" id="{442226D1-0530-4475-AD25-B697890C1D22}"/>
              </a:ext>
            </a:extLst>
          </p:cNvPr>
          <p:cNvSpPr/>
          <p:nvPr/>
        </p:nvSpPr>
        <p:spPr>
          <a:xfrm>
            <a:off x="467544" y="4221088"/>
            <a:ext cx="3024336" cy="1728192"/>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a:extLst>
              <a:ext uri="{FF2B5EF4-FFF2-40B4-BE49-F238E27FC236}">
                <a16:creationId xmlns:a16="http://schemas.microsoft.com/office/drawing/2014/main" id="{C18D8386-948C-4EA1-8077-35B874D37E68}"/>
              </a:ext>
            </a:extLst>
          </p:cNvPr>
          <p:cNvSpPr/>
          <p:nvPr/>
        </p:nvSpPr>
        <p:spPr>
          <a:xfrm>
            <a:off x="4644008" y="1484784"/>
            <a:ext cx="3096344" cy="1872208"/>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A354B5A2-8FE3-47E3-BE21-3AA80E7A0C6E}"/>
              </a:ext>
            </a:extLst>
          </p:cNvPr>
          <p:cNvSpPr/>
          <p:nvPr/>
        </p:nvSpPr>
        <p:spPr>
          <a:xfrm>
            <a:off x="4716016" y="4077072"/>
            <a:ext cx="3024336" cy="1728192"/>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74000ED-8868-4E40-89D1-72EA3825E90E}"/>
              </a:ext>
            </a:extLst>
          </p:cNvPr>
          <p:cNvSpPr txBox="1"/>
          <p:nvPr/>
        </p:nvSpPr>
        <p:spPr>
          <a:xfrm>
            <a:off x="539552" y="1124744"/>
            <a:ext cx="2954655" cy="369332"/>
          </a:xfrm>
          <a:prstGeom prst="rect">
            <a:avLst/>
          </a:prstGeom>
          <a:noFill/>
        </p:spPr>
        <p:txBody>
          <a:bodyPr wrap="none" rtlCol="0">
            <a:spAutoFit/>
          </a:bodyPr>
          <a:lstStyle/>
          <a:p>
            <a:r>
              <a:rPr kumimoji="1" lang="ja-JP" altLang="en-US" dirty="0"/>
              <a:t>ローカルリポジトリの操作</a:t>
            </a:r>
          </a:p>
        </p:txBody>
      </p:sp>
      <p:sp>
        <p:nvSpPr>
          <p:cNvPr id="12" name="テキスト ボックス 11">
            <a:extLst>
              <a:ext uri="{FF2B5EF4-FFF2-40B4-BE49-F238E27FC236}">
                <a16:creationId xmlns:a16="http://schemas.microsoft.com/office/drawing/2014/main" id="{F5FA2835-31CA-4B04-AA90-3B53C4E4984B}"/>
              </a:ext>
            </a:extLst>
          </p:cNvPr>
          <p:cNvSpPr txBox="1"/>
          <p:nvPr/>
        </p:nvSpPr>
        <p:spPr>
          <a:xfrm>
            <a:off x="971307" y="3789040"/>
            <a:ext cx="1800493" cy="369332"/>
          </a:xfrm>
          <a:prstGeom prst="rect">
            <a:avLst/>
          </a:prstGeom>
          <a:noFill/>
        </p:spPr>
        <p:txBody>
          <a:bodyPr wrap="none" rtlCol="0">
            <a:spAutoFit/>
          </a:bodyPr>
          <a:lstStyle/>
          <a:p>
            <a:r>
              <a:rPr lang="ja-JP" altLang="en-US" dirty="0"/>
              <a:t>ブランチの操作</a:t>
            </a:r>
            <a:endParaRPr kumimoji="1" lang="ja-JP" altLang="en-US" dirty="0"/>
          </a:p>
        </p:txBody>
      </p:sp>
      <p:sp>
        <p:nvSpPr>
          <p:cNvPr id="13" name="テキスト ボックス 12">
            <a:extLst>
              <a:ext uri="{FF2B5EF4-FFF2-40B4-BE49-F238E27FC236}">
                <a16:creationId xmlns:a16="http://schemas.microsoft.com/office/drawing/2014/main" id="{6C0DE97E-6330-499F-BFFF-E8B9564C2E6D}"/>
              </a:ext>
            </a:extLst>
          </p:cNvPr>
          <p:cNvSpPr txBox="1"/>
          <p:nvPr/>
        </p:nvSpPr>
        <p:spPr>
          <a:xfrm>
            <a:off x="5148064" y="1052736"/>
            <a:ext cx="2031325" cy="369332"/>
          </a:xfrm>
          <a:prstGeom prst="rect">
            <a:avLst/>
          </a:prstGeom>
          <a:noFill/>
        </p:spPr>
        <p:txBody>
          <a:bodyPr wrap="none" rtlCol="0">
            <a:spAutoFit/>
          </a:bodyPr>
          <a:lstStyle/>
          <a:p>
            <a:r>
              <a:rPr lang="ja-JP" altLang="en-US" dirty="0"/>
              <a:t>状態や歴史の確認</a:t>
            </a:r>
            <a:endParaRPr kumimoji="1" lang="en-US" altLang="ja-JP" dirty="0"/>
          </a:p>
        </p:txBody>
      </p:sp>
      <p:sp>
        <p:nvSpPr>
          <p:cNvPr id="14" name="テキスト ボックス 13">
            <a:extLst>
              <a:ext uri="{FF2B5EF4-FFF2-40B4-BE49-F238E27FC236}">
                <a16:creationId xmlns:a16="http://schemas.microsoft.com/office/drawing/2014/main" id="{5CDC29E7-DB04-42B9-9E64-CA3759DD507B}"/>
              </a:ext>
            </a:extLst>
          </p:cNvPr>
          <p:cNvSpPr txBox="1"/>
          <p:nvPr/>
        </p:nvSpPr>
        <p:spPr>
          <a:xfrm>
            <a:off x="4788024" y="3645024"/>
            <a:ext cx="2492990" cy="369332"/>
          </a:xfrm>
          <a:prstGeom prst="rect">
            <a:avLst/>
          </a:prstGeom>
          <a:noFill/>
        </p:spPr>
        <p:txBody>
          <a:bodyPr wrap="none" rtlCol="0">
            <a:spAutoFit/>
          </a:bodyPr>
          <a:lstStyle/>
          <a:p>
            <a:r>
              <a:rPr kumimoji="1" lang="ja-JP" altLang="en-US" dirty="0"/>
              <a:t>リモートとのやりとり</a:t>
            </a:r>
            <a:endParaRPr kumimoji="1" lang="en-US" altLang="ja-JP" dirty="0"/>
          </a:p>
        </p:txBody>
      </p:sp>
      <p:pic>
        <p:nvPicPr>
          <p:cNvPr id="15" name="Picture 2" descr="困る表情のイラスト4（男性）">
            <a:extLst>
              <a:ext uri="{FF2B5EF4-FFF2-40B4-BE49-F238E27FC236}">
                <a16:creationId xmlns:a16="http://schemas.microsoft.com/office/drawing/2014/main" id="{FB650EE0-11D9-47C4-810C-11B989922D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5661248"/>
            <a:ext cx="744017" cy="1005428"/>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0E62A22D-7E7F-4174-9746-F8DA703C90CC}"/>
              </a:ext>
            </a:extLst>
          </p:cNvPr>
          <p:cNvSpPr txBox="1"/>
          <p:nvPr/>
        </p:nvSpPr>
        <p:spPr>
          <a:xfrm>
            <a:off x="4932040" y="6021288"/>
            <a:ext cx="2262158" cy="646331"/>
          </a:xfrm>
          <a:prstGeom prst="rect">
            <a:avLst/>
          </a:prstGeom>
          <a:noFill/>
        </p:spPr>
        <p:txBody>
          <a:bodyPr wrap="none" rtlCol="0">
            <a:spAutoFit/>
          </a:bodyPr>
          <a:lstStyle/>
          <a:p>
            <a:r>
              <a:rPr kumimoji="1" lang="ja-JP" altLang="en-US" dirty="0"/>
              <a:t>「とりあえず」でも</a:t>
            </a:r>
            <a:endParaRPr kumimoji="1" lang="en-US" altLang="ja-JP" dirty="0"/>
          </a:p>
          <a:p>
            <a:r>
              <a:rPr lang="ja-JP" altLang="en-US" dirty="0"/>
              <a:t>こんなにある</a:t>
            </a:r>
            <a:endParaRPr kumimoji="1" lang="ja-JP" altLang="en-US" dirty="0"/>
          </a:p>
        </p:txBody>
      </p:sp>
    </p:spTree>
    <p:extLst>
      <p:ext uri="{BB962C8B-B14F-4D97-AF65-F5344CB8AC3E}">
        <p14:creationId xmlns:p14="http://schemas.microsoft.com/office/powerpoint/2010/main" val="1162280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2B0379-8B2D-403C-8B8C-F677B0B95D12}"/>
              </a:ext>
            </a:extLst>
          </p:cNvPr>
          <p:cNvSpPr>
            <a:spLocks noGrp="1"/>
          </p:cNvSpPr>
          <p:nvPr>
            <p:ph type="body" sz="quarter" idx="10"/>
          </p:nvPr>
        </p:nvSpPr>
        <p:spPr/>
        <p:txBody>
          <a:bodyPr/>
          <a:lstStyle/>
          <a:p>
            <a:r>
              <a:rPr lang="en-US" altLang="ja-JP"/>
              <a:t>git log </a:t>
            </a:r>
            <a:r>
              <a:rPr lang="ja-JP" altLang="en-US"/>
              <a:t>のオプション</a:t>
            </a:r>
            <a:r>
              <a:rPr lang="en-US" altLang="ja-JP"/>
              <a:t>(</a:t>
            </a:r>
            <a:r>
              <a:rPr lang="ja-JP" altLang="en-US"/>
              <a:t>抜粋</a:t>
            </a:r>
            <a:r>
              <a:rPr lang="en-US" altLang="ja-JP"/>
              <a:t>)</a:t>
            </a:r>
            <a:endParaRPr lang="en-US"/>
          </a:p>
        </p:txBody>
      </p:sp>
      <p:sp>
        <p:nvSpPr>
          <p:cNvPr id="3" name="テキスト ボックス 2">
            <a:extLst>
              <a:ext uri="{FF2B5EF4-FFF2-40B4-BE49-F238E27FC236}">
                <a16:creationId xmlns:a16="http://schemas.microsoft.com/office/drawing/2014/main" id="{C07EA2FA-4E7C-454B-8927-B789DFF3D2FC}"/>
              </a:ext>
            </a:extLst>
          </p:cNvPr>
          <p:cNvSpPr txBox="1"/>
          <p:nvPr/>
        </p:nvSpPr>
        <p:spPr>
          <a:xfrm>
            <a:off x="35496" y="976074"/>
            <a:ext cx="2088232" cy="5909310"/>
          </a:xfrm>
          <a:prstGeom prst="rect">
            <a:avLst/>
          </a:prstGeom>
          <a:noFill/>
        </p:spPr>
        <p:txBody>
          <a:bodyPr wrap="square" rtlCol="0">
            <a:spAutoFit/>
          </a:bodyPr>
          <a:lstStyle/>
          <a:p>
            <a:r>
              <a:rPr lang="en-US" sz="1050"/>
              <a:t>--abbrev-commit</a:t>
            </a:r>
          </a:p>
          <a:p>
            <a:r>
              <a:rPr lang="en-US" sz="1050"/>
              <a:t>--abbrev[=&lt;n&gt;]</a:t>
            </a:r>
          </a:p>
          <a:p>
            <a:r>
              <a:rPr lang="en-US" sz="1050"/>
              <a:t>--after=&lt;date&gt;</a:t>
            </a:r>
          </a:p>
          <a:p>
            <a:r>
              <a:rPr lang="en-US" sz="1050"/>
              <a:t>--all</a:t>
            </a:r>
          </a:p>
          <a:p>
            <a:r>
              <a:rPr lang="en-US" sz="1050"/>
              <a:t>--all-match</a:t>
            </a:r>
          </a:p>
          <a:p>
            <a:r>
              <a:rPr lang="en-US" sz="1050"/>
              <a:t>--alternate-refs</a:t>
            </a:r>
          </a:p>
          <a:p>
            <a:r>
              <a:rPr lang="en-US" sz="1050"/>
              <a:t>--ancestry-path</a:t>
            </a:r>
          </a:p>
          <a:p>
            <a:r>
              <a:rPr lang="en-US" sz="1050"/>
              <a:t>--anchored=&lt;text&gt;</a:t>
            </a:r>
          </a:p>
          <a:p>
            <a:r>
              <a:rPr lang="en-US" sz="1050"/>
              <a:t>--author-date-order</a:t>
            </a:r>
          </a:p>
          <a:p>
            <a:r>
              <a:rPr lang="en-US" sz="1050"/>
              <a:t>--author=&lt;pattern&gt;</a:t>
            </a:r>
          </a:p>
          <a:p>
            <a:r>
              <a:rPr lang="en-US" sz="1050"/>
              <a:t>--basic-regexp</a:t>
            </a:r>
          </a:p>
          <a:p>
            <a:r>
              <a:rPr lang="en-US" sz="1050"/>
              <a:t>--before=&lt;date&gt;</a:t>
            </a:r>
          </a:p>
          <a:p>
            <a:r>
              <a:rPr lang="en-US" sz="1050"/>
              <a:t>--binary</a:t>
            </a:r>
          </a:p>
          <a:p>
            <a:r>
              <a:rPr lang="en-US" sz="1050"/>
              <a:t>--bisect</a:t>
            </a:r>
          </a:p>
          <a:p>
            <a:r>
              <a:rPr lang="en-US" sz="1050"/>
              <a:t>--boundary</a:t>
            </a:r>
          </a:p>
          <a:p>
            <a:r>
              <a:rPr lang="en-US" sz="1050"/>
              <a:t>--branches[=&lt;pattern&gt;]</a:t>
            </a:r>
          </a:p>
          <a:p>
            <a:r>
              <a:rPr lang="en-US" sz="1050"/>
              <a:t>--break-rewrites[=[&lt;n&gt;][/&lt;m&gt;]]</a:t>
            </a:r>
          </a:p>
          <a:p>
            <a:r>
              <a:rPr lang="en-US" sz="1050"/>
              <a:t>--cc</a:t>
            </a:r>
          </a:p>
          <a:p>
            <a:r>
              <a:rPr lang="en-US" sz="1050"/>
              <a:t>--check</a:t>
            </a:r>
          </a:p>
          <a:p>
            <a:r>
              <a:rPr lang="en-US" sz="1050"/>
              <a:t>--cherry</a:t>
            </a:r>
          </a:p>
          <a:p>
            <a:r>
              <a:rPr lang="en-US" sz="1050"/>
              <a:t>--cherry-mark</a:t>
            </a:r>
          </a:p>
          <a:p>
            <a:r>
              <a:rPr lang="en-US" sz="1050"/>
              <a:t>--cherry-pick</a:t>
            </a:r>
          </a:p>
          <a:p>
            <a:r>
              <a:rPr lang="en-US" sz="1050"/>
              <a:t>--children</a:t>
            </a:r>
          </a:p>
          <a:p>
            <a:r>
              <a:rPr lang="en-US" sz="1050"/>
              <a:t>--color-moved-ws=&lt;modes&gt;</a:t>
            </a:r>
          </a:p>
          <a:p>
            <a:r>
              <a:rPr lang="en-US" sz="1050"/>
              <a:t>--color-moved[=&lt;mode&gt;]</a:t>
            </a:r>
          </a:p>
          <a:p>
            <a:r>
              <a:rPr lang="en-US" sz="1050"/>
              <a:t>--color-words[=&lt;regex&gt;]</a:t>
            </a:r>
          </a:p>
          <a:p>
            <a:r>
              <a:rPr lang="en-US" sz="1050"/>
              <a:t>--color[=&lt;when&gt;]</a:t>
            </a:r>
          </a:p>
          <a:p>
            <a:r>
              <a:rPr lang="en-US" sz="1050"/>
              <a:t>--combined-all-paths</a:t>
            </a:r>
          </a:p>
          <a:p>
            <a:r>
              <a:rPr lang="en-US" sz="1050"/>
              <a:t>--committer=&lt;pattern&gt;</a:t>
            </a:r>
          </a:p>
          <a:p>
            <a:r>
              <a:rPr lang="en-US" sz="1050"/>
              <a:t>--compact-summary</a:t>
            </a:r>
          </a:p>
          <a:p>
            <a:r>
              <a:rPr lang="en-US" sz="1050"/>
              <a:t>--cumulative</a:t>
            </a:r>
          </a:p>
          <a:p>
            <a:r>
              <a:rPr lang="en-US" sz="1050"/>
              <a:t>--date-order</a:t>
            </a:r>
          </a:p>
          <a:p>
            <a:r>
              <a:rPr lang="en-US" sz="1050"/>
              <a:t>--date=&lt;format&gt;</a:t>
            </a:r>
          </a:p>
          <a:p>
            <a:r>
              <a:rPr lang="en-US" sz="1050"/>
              <a:t>--decorate-refs-</a:t>
            </a:r>
          </a:p>
          <a:p>
            <a:endParaRPr lang="en-US" sz="1050"/>
          </a:p>
        </p:txBody>
      </p:sp>
      <p:sp>
        <p:nvSpPr>
          <p:cNvPr id="5" name="テキスト ボックス 4">
            <a:extLst>
              <a:ext uri="{FF2B5EF4-FFF2-40B4-BE49-F238E27FC236}">
                <a16:creationId xmlns:a16="http://schemas.microsoft.com/office/drawing/2014/main" id="{FAC5BBFE-331A-4418-9420-E29892A651A7}"/>
              </a:ext>
            </a:extLst>
          </p:cNvPr>
          <p:cNvSpPr txBox="1"/>
          <p:nvPr/>
        </p:nvSpPr>
        <p:spPr>
          <a:xfrm>
            <a:off x="1763688" y="980728"/>
            <a:ext cx="3384376" cy="5424562"/>
          </a:xfrm>
          <a:prstGeom prst="rect">
            <a:avLst/>
          </a:prstGeom>
          <a:noFill/>
        </p:spPr>
        <p:txBody>
          <a:bodyPr wrap="square">
            <a:spAutoFit/>
          </a:bodyPr>
          <a:lstStyle/>
          <a:p>
            <a:r>
              <a:rPr lang="en-US" sz="1050"/>
              <a:t>exclude=&lt;pattern&gt;</a:t>
            </a:r>
          </a:p>
          <a:p>
            <a:r>
              <a:rPr lang="en-US" sz="1050"/>
              <a:t>--decorate-refs=&lt;pattern&gt;</a:t>
            </a:r>
          </a:p>
          <a:p>
            <a:r>
              <a:rPr lang="en-US" sz="1050"/>
              <a:t>--decorate[=short|full|auto|no]</a:t>
            </a:r>
          </a:p>
          <a:p>
            <a:r>
              <a:rPr lang="en-US" sz="1050"/>
              <a:t>--dense</a:t>
            </a:r>
          </a:p>
          <a:p>
            <a:r>
              <a:rPr lang="en-US" sz="1050"/>
              <a:t>--dense</a:t>
            </a:r>
          </a:p>
          <a:p>
            <a:r>
              <a:rPr lang="en-US" sz="1050"/>
              <a:t>--diff-merges=[options]</a:t>
            </a:r>
          </a:p>
          <a:p>
            <a:r>
              <a:rPr lang="en-US" sz="1050"/>
              <a:t>--dirstat-by-file[=&lt;param1,param2&gt;…​]</a:t>
            </a:r>
          </a:p>
          <a:p>
            <a:r>
              <a:rPr lang="en-US" sz="1050"/>
              <a:t>--dirstat[=&lt;param1,param2,…​&gt;]</a:t>
            </a:r>
          </a:p>
          <a:p>
            <a:r>
              <a:rPr lang="en-US" sz="1050"/>
              <a:t>--do-walk</a:t>
            </a:r>
          </a:p>
          <a:p>
            <a:r>
              <a:rPr lang="en-US" sz="1050"/>
              <a:t>--dst-prefix=&lt;prefix&gt;</a:t>
            </a:r>
          </a:p>
          <a:p>
            <a:r>
              <a:rPr lang="en-US" sz="1050"/>
              <a:t>--encoding=&lt;encoding&gt;</a:t>
            </a:r>
          </a:p>
          <a:p>
            <a:r>
              <a:rPr lang="en-US" sz="1050"/>
              <a:t>--exclude=&lt;glob-pattern&gt;</a:t>
            </a:r>
          </a:p>
          <a:p>
            <a:r>
              <a:rPr lang="en-US" sz="1050"/>
              <a:t>--expand-tabs=&lt;n&gt;</a:t>
            </a:r>
          </a:p>
          <a:p>
            <a:r>
              <a:rPr lang="en-US" sz="1050"/>
              <a:t>--ext-diff</a:t>
            </a:r>
          </a:p>
          <a:p>
            <a:r>
              <a:rPr lang="en-US" sz="1050"/>
              <a:t>--extended-regexp</a:t>
            </a:r>
          </a:p>
          <a:p>
            <a:r>
              <a:rPr lang="en-US" sz="1050"/>
              <a:t>--find-copies-harder</a:t>
            </a:r>
          </a:p>
          <a:p>
            <a:r>
              <a:rPr lang="en-US" sz="1050"/>
              <a:t>--find-copies[=&lt;n&gt;]</a:t>
            </a:r>
          </a:p>
          <a:p>
            <a:r>
              <a:rPr lang="en-US" sz="1050"/>
              <a:t>--find-object=&lt;object-id&gt;</a:t>
            </a:r>
          </a:p>
          <a:p>
            <a:r>
              <a:rPr lang="en-US" sz="1050"/>
              <a:t>--find-renames[=&lt;n&gt;]</a:t>
            </a:r>
          </a:p>
          <a:p>
            <a:r>
              <a:rPr lang="en-US" sz="1050"/>
              <a:t>--first-parent</a:t>
            </a:r>
          </a:p>
          <a:p>
            <a:r>
              <a:rPr lang="en-US" sz="1050"/>
              <a:t>--fixed-strings</a:t>
            </a:r>
          </a:p>
          <a:p>
            <a:r>
              <a:rPr lang="en-US" sz="1050"/>
              <a:t>--follow</a:t>
            </a:r>
          </a:p>
          <a:p>
            <a:r>
              <a:rPr lang="en-US" sz="1050"/>
              <a:t>--format=&lt;format&gt;</a:t>
            </a:r>
          </a:p>
          <a:p>
            <a:r>
              <a:rPr lang="en-US" sz="1050"/>
              <a:t>--full-diff</a:t>
            </a:r>
          </a:p>
          <a:p>
            <a:r>
              <a:rPr lang="en-US" sz="1050"/>
              <a:t>--full-history</a:t>
            </a:r>
          </a:p>
          <a:p>
            <a:r>
              <a:rPr lang="en-US" sz="1050"/>
              <a:t>--full-index</a:t>
            </a:r>
          </a:p>
          <a:p>
            <a:r>
              <a:rPr lang="en-US" sz="1050"/>
              <a:t>--function-context</a:t>
            </a:r>
          </a:p>
          <a:p>
            <a:r>
              <a:rPr lang="en-US" sz="1050"/>
              <a:t>--glob=&lt;glob-pattern&gt;</a:t>
            </a:r>
          </a:p>
          <a:p>
            <a:r>
              <a:rPr lang="en-US" sz="1050"/>
              <a:t>--graph</a:t>
            </a:r>
          </a:p>
          <a:p>
            <a:r>
              <a:rPr lang="en-US" sz="1050"/>
              <a:t>--grep-reflog=&lt;pattern&gt;</a:t>
            </a:r>
          </a:p>
          <a:p>
            <a:r>
              <a:rPr lang="en-US" sz="1050"/>
              <a:t>--grep=&lt;pattern&gt;</a:t>
            </a:r>
          </a:p>
          <a:p>
            <a:r>
              <a:rPr lang="en-US" sz="1050"/>
              <a:t>--histogram</a:t>
            </a:r>
          </a:p>
          <a:p>
            <a:r>
              <a:rPr lang="en-US" sz="1050"/>
              <a:t>--ignore-all-space</a:t>
            </a:r>
          </a:p>
        </p:txBody>
      </p:sp>
      <p:sp>
        <p:nvSpPr>
          <p:cNvPr id="7" name="テキスト ボックス 6">
            <a:extLst>
              <a:ext uri="{FF2B5EF4-FFF2-40B4-BE49-F238E27FC236}">
                <a16:creationId xmlns:a16="http://schemas.microsoft.com/office/drawing/2014/main" id="{0DE92F66-9992-4148-9501-AF6C393F2518}"/>
              </a:ext>
            </a:extLst>
          </p:cNvPr>
          <p:cNvSpPr txBox="1"/>
          <p:nvPr/>
        </p:nvSpPr>
        <p:spPr>
          <a:xfrm>
            <a:off x="3707904" y="787107"/>
            <a:ext cx="2880320" cy="6070893"/>
          </a:xfrm>
          <a:prstGeom prst="rect">
            <a:avLst/>
          </a:prstGeom>
          <a:noFill/>
        </p:spPr>
        <p:txBody>
          <a:bodyPr wrap="square">
            <a:spAutoFit/>
          </a:bodyPr>
          <a:lstStyle/>
          <a:p>
            <a:r>
              <a:rPr lang="en-US" sz="1050"/>
              <a:t>--ignore-blank-lines</a:t>
            </a:r>
          </a:p>
          <a:p>
            <a:r>
              <a:rPr lang="en-US" sz="1050"/>
              <a:t>--ignore-cr-at-eol</a:t>
            </a:r>
          </a:p>
          <a:p>
            <a:r>
              <a:rPr lang="en-US" sz="1050"/>
              <a:t>--ignore-matching-lines=&lt;regex&gt;</a:t>
            </a:r>
          </a:p>
          <a:p>
            <a:r>
              <a:rPr lang="en-US" sz="1050"/>
              <a:t>--ignore-missing</a:t>
            </a:r>
          </a:p>
          <a:p>
            <a:r>
              <a:rPr lang="en-US" sz="1050"/>
              <a:t>--ignore-space-at-eol</a:t>
            </a:r>
          </a:p>
          <a:p>
            <a:r>
              <a:rPr lang="en-US" sz="1050"/>
              <a:t>--ignore-space-change</a:t>
            </a:r>
          </a:p>
          <a:p>
            <a:r>
              <a:rPr lang="en-US" sz="1050"/>
              <a:t>--ignore-submodules[=&lt;when&gt;]</a:t>
            </a:r>
          </a:p>
          <a:p>
            <a:r>
              <a:rPr lang="en-US" sz="1050"/>
              <a:t>--indent-heuristic</a:t>
            </a:r>
          </a:p>
          <a:p>
            <a:r>
              <a:rPr lang="en-US" sz="1050"/>
              <a:t>--inter-hunk-context=&lt;lines&gt;</a:t>
            </a:r>
          </a:p>
          <a:p>
            <a:r>
              <a:rPr lang="en-US" sz="1050"/>
              <a:t>--invert-grep</a:t>
            </a:r>
          </a:p>
          <a:p>
            <a:r>
              <a:rPr lang="en-US" sz="1050"/>
              <a:t>--irreversible-delete</a:t>
            </a:r>
          </a:p>
          <a:p>
            <a:r>
              <a:rPr lang="en-US" sz="1050"/>
              <a:t>--ita-invisible-in-index</a:t>
            </a:r>
          </a:p>
          <a:p>
            <a:r>
              <a:rPr lang="en-US" sz="1050"/>
              <a:t>--left-only</a:t>
            </a:r>
          </a:p>
          <a:p>
            <a:r>
              <a:rPr lang="en-US" sz="1050"/>
              <a:t>--left-right</a:t>
            </a:r>
          </a:p>
          <a:p>
            <a:r>
              <a:rPr lang="en-US" sz="1050"/>
              <a:t>--line-prefix=&lt;prefix&gt;</a:t>
            </a:r>
          </a:p>
          <a:p>
            <a:r>
              <a:rPr lang="en-US" sz="1050"/>
              <a:t>--log-size</a:t>
            </a:r>
          </a:p>
          <a:p>
            <a:r>
              <a:rPr lang="en-US" sz="1050"/>
              <a:t>--max-count=&lt;number&gt;</a:t>
            </a:r>
          </a:p>
          <a:p>
            <a:r>
              <a:rPr lang="en-US" sz="1050"/>
              <a:t>--max-parents=&lt;number&gt;</a:t>
            </a:r>
          </a:p>
          <a:p>
            <a:r>
              <a:rPr lang="en-US" sz="1050"/>
              <a:t>--merge</a:t>
            </a:r>
          </a:p>
          <a:p>
            <a:r>
              <a:rPr lang="en-US" sz="1050"/>
              <a:t>--merges</a:t>
            </a:r>
          </a:p>
          <a:p>
            <a:r>
              <a:rPr lang="en-US" sz="1050"/>
              <a:t>--min-parents=&lt;number&gt;</a:t>
            </a:r>
          </a:p>
          <a:p>
            <a:r>
              <a:rPr lang="en-US" sz="1050"/>
              <a:t>--minimal</a:t>
            </a:r>
          </a:p>
          <a:p>
            <a:r>
              <a:rPr lang="en-US" sz="1050"/>
              <a:t>--name-only</a:t>
            </a:r>
          </a:p>
          <a:p>
            <a:r>
              <a:rPr lang="en-US" sz="1050"/>
              <a:t>--name-status</a:t>
            </a:r>
          </a:p>
          <a:p>
            <a:r>
              <a:rPr lang="en-US" sz="1050"/>
              <a:t>--not</a:t>
            </a:r>
          </a:p>
          <a:p>
            <a:r>
              <a:rPr lang="en-US" sz="1050"/>
              <a:t>--notes[=&lt;ref&gt;]</a:t>
            </a:r>
          </a:p>
          <a:p>
            <a:r>
              <a:rPr lang="en-US" sz="1050"/>
              <a:t>--numstat</a:t>
            </a:r>
          </a:p>
          <a:p>
            <a:r>
              <a:rPr lang="en-US" sz="1050"/>
              <a:t>--oneline</a:t>
            </a:r>
          </a:p>
          <a:p>
            <a:r>
              <a:rPr lang="en-US" sz="1050"/>
              <a:t>--output-indicator-context=&lt;char&gt;</a:t>
            </a:r>
          </a:p>
          <a:p>
            <a:r>
              <a:rPr lang="en-US" sz="1050"/>
              <a:t>--output-indicator-new=&lt;char&gt;</a:t>
            </a:r>
          </a:p>
          <a:p>
            <a:r>
              <a:rPr lang="en-US" sz="1050"/>
              <a:t>--output-indicator-old=&lt;char&gt;</a:t>
            </a:r>
          </a:p>
          <a:p>
            <a:r>
              <a:rPr lang="en-US" sz="1050"/>
              <a:t>--output=&lt;file&gt;</a:t>
            </a:r>
          </a:p>
          <a:p>
            <a:r>
              <a:rPr lang="en-US" sz="1050"/>
              <a:t>--parents</a:t>
            </a:r>
          </a:p>
          <a:p>
            <a:r>
              <a:rPr lang="en-US" sz="1050"/>
              <a:t>--patch</a:t>
            </a:r>
          </a:p>
          <a:p>
            <a:r>
              <a:rPr lang="en-US" sz="1050"/>
              <a:t>--patch-with-raw</a:t>
            </a:r>
          </a:p>
          <a:p>
            <a:r>
              <a:rPr lang="en-US" sz="1050"/>
              <a:t>--patch-with-stat</a:t>
            </a:r>
          </a:p>
          <a:p>
            <a:r>
              <a:rPr lang="en-US" sz="1050"/>
              <a:t>--patience</a:t>
            </a:r>
          </a:p>
        </p:txBody>
      </p:sp>
      <p:sp>
        <p:nvSpPr>
          <p:cNvPr id="9" name="テキスト ボックス 8">
            <a:extLst>
              <a:ext uri="{FF2B5EF4-FFF2-40B4-BE49-F238E27FC236}">
                <a16:creationId xmlns:a16="http://schemas.microsoft.com/office/drawing/2014/main" id="{18990580-489D-4B61-8934-BA0A6F9522FC}"/>
              </a:ext>
            </a:extLst>
          </p:cNvPr>
          <p:cNvSpPr txBox="1"/>
          <p:nvPr/>
        </p:nvSpPr>
        <p:spPr>
          <a:xfrm>
            <a:off x="5724128" y="886499"/>
            <a:ext cx="3312368" cy="5854869"/>
          </a:xfrm>
          <a:prstGeom prst="rect">
            <a:avLst/>
          </a:prstGeom>
          <a:noFill/>
        </p:spPr>
        <p:txBody>
          <a:bodyPr wrap="square">
            <a:spAutoFit/>
          </a:bodyPr>
          <a:lstStyle/>
          <a:p>
            <a:r>
              <a:rPr lang="en-US" sz="1050"/>
              <a:t>--perl-regexp</a:t>
            </a:r>
          </a:p>
          <a:p>
            <a:r>
              <a:rPr lang="en-US" sz="1050"/>
              <a:t>--pickaxe-all</a:t>
            </a:r>
          </a:p>
          <a:p>
            <a:r>
              <a:rPr lang="en-US" sz="1050"/>
              <a:t>--pickaxe-regex</a:t>
            </a:r>
          </a:p>
          <a:p>
            <a:r>
              <a:rPr lang="en-US" sz="1050"/>
              <a:t>--pretty[=&lt;format&gt;]</a:t>
            </a:r>
          </a:p>
          <a:p>
            <a:r>
              <a:rPr lang="en-US" sz="1050"/>
              <a:t>--raw</a:t>
            </a:r>
          </a:p>
          <a:p>
            <a:r>
              <a:rPr lang="en-US" sz="1050"/>
              <a:t>--reflog</a:t>
            </a:r>
          </a:p>
          <a:p>
            <a:r>
              <a:rPr lang="en-US" sz="1050"/>
              <a:t>--regexp-ignore-case</a:t>
            </a:r>
          </a:p>
          <a:p>
            <a:r>
              <a:rPr lang="en-US" sz="1050"/>
              <a:t>--relative-date</a:t>
            </a:r>
          </a:p>
          <a:p>
            <a:r>
              <a:rPr lang="en-US" sz="1050"/>
              <a:t>--relative[=&lt;path&gt;]</a:t>
            </a:r>
          </a:p>
          <a:p>
            <a:r>
              <a:rPr lang="en-US" sz="1050"/>
              <a:t>--remotes[=&lt;pattern&gt;]</a:t>
            </a:r>
          </a:p>
          <a:p>
            <a:r>
              <a:rPr lang="en-US" sz="1050"/>
              <a:t>--remove-empty</a:t>
            </a:r>
          </a:p>
          <a:p>
            <a:r>
              <a:rPr lang="en-US" sz="1050"/>
              <a:t>--reverse</a:t>
            </a:r>
          </a:p>
          <a:p>
            <a:r>
              <a:rPr lang="en-US" sz="1050"/>
              <a:t>--right-only</a:t>
            </a:r>
          </a:p>
          <a:p>
            <a:r>
              <a:rPr lang="en-US" sz="1050"/>
              <a:t>--rotate-to=&lt;file&gt;</a:t>
            </a:r>
          </a:p>
          <a:p>
            <a:r>
              <a:rPr lang="en-US" sz="1050"/>
              <a:t>--shortstat</a:t>
            </a:r>
          </a:p>
          <a:p>
            <a:r>
              <a:rPr lang="en-US" sz="1050"/>
              <a:t>--show-linear-break[=&lt;barrier&gt;]</a:t>
            </a:r>
          </a:p>
          <a:p>
            <a:r>
              <a:rPr lang="en-US" sz="1050"/>
              <a:t>--show-notes[=&lt;ref&gt;]</a:t>
            </a:r>
          </a:p>
          <a:p>
            <a:r>
              <a:rPr lang="en-US" sz="1050"/>
              <a:t>--show-pulls</a:t>
            </a:r>
          </a:p>
          <a:p>
            <a:r>
              <a:rPr lang="en-US" sz="1050"/>
              <a:t>--show-pulls</a:t>
            </a:r>
          </a:p>
          <a:p>
            <a:r>
              <a:rPr lang="en-US" sz="1050"/>
              <a:t>--show-signature</a:t>
            </a:r>
          </a:p>
          <a:p>
            <a:r>
              <a:rPr lang="en-US" sz="1050"/>
              <a:t>--simplify-by-decoration</a:t>
            </a:r>
          </a:p>
          <a:p>
            <a:r>
              <a:rPr lang="en-US" sz="1050"/>
              <a:t>--simplify-merges</a:t>
            </a:r>
          </a:p>
          <a:p>
            <a:r>
              <a:rPr lang="en-US" sz="1050"/>
              <a:t>--since=&lt;date&gt;</a:t>
            </a:r>
          </a:p>
          <a:p>
            <a:r>
              <a:rPr lang="en-US" sz="1050"/>
              <a:t>--single-worktree</a:t>
            </a:r>
          </a:p>
          <a:p>
            <a:r>
              <a:rPr lang="en-US" sz="1050"/>
              <a:t>--skip-to=&lt;file&gt;</a:t>
            </a:r>
          </a:p>
          <a:p>
            <a:r>
              <a:rPr lang="en-US" sz="1050"/>
              <a:t>--skip=&lt;number&gt;</a:t>
            </a:r>
          </a:p>
          <a:p>
            <a:r>
              <a:rPr lang="en-US" sz="1050"/>
              <a:t>--source</a:t>
            </a:r>
          </a:p>
          <a:p>
            <a:r>
              <a:rPr lang="en-US" sz="1050"/>
              <a:t>--sparse</a:t>
            </a:r>
          </a:p>
          <a:p>
            <a:r>
              <a:rPr lang="en-US" sz="1050"/>
              <a:t>--src-prefix=&lt;prefix&gt;</a:t>
            </a:r>
          </a:p>
          <a:p>
            <a:r>
              <a:rPr lang="en-US" sz="1050"/>
              <a:t>--stat[=&lt;width&gt;[,&lt;name-width&gt;[,&lt;count&gt;]]]</a:t>
            </a:r>
          </a:p>
          <a:p>
            <a:r>
              <a:rPr lang="en-US" sz="1050"/>
              <a:t>--stdin</a:t>
            </a:r>
          </a:p>
          <a:p>
            <a:r>
              <a:rPr lang="en-US" sz="1050"/>
              <a:t>--submodule[=&lt;format&gt;]</a:t>
            </a:r>
          </a:p>
          <a:p>
            <a:r>
              <a:rPr lang="en-US" sz="1050"/>
              <a:t>--summary</a:t>
            </a:r>
          </a:p>
          <a:p>
            <a:r>
              <a:rPr lang="en-US" sz="1050"/>
              <a:t>--tags[=&lt;pattern&gt;]</a:t>
            </a:r>
          </a:p>
          <a:p>
            <a:r>
              <a:rPr lang="en-US" sz="1050"/>
              <a:t>--text</a:t>
            </a:r>
          </a:p>
          <a:p>
            <a:r>
              <a:rPr lang="en-US" sz="1050"/>
              <a:t>--textconv</a:t>
            </a:r>
          </a:p>
        </p:txBody>
      </p:sp>
      <p:sp>
        <p:nvSpPr>
          <p:cNvPr id="11" name="テキスト ボックス 10">
            <a:extLst>
              <a:ext uri="{FF2B5EF4-FFF2-40B4-BE49-F238E27FC236}">
                <a16:creationId xmlns:a16="http://schemas.microsoft.com/office/drawing/2014/main" id="{B37C94E9-1EA1-4D13-9D1D-47C4BEC5D107}"/>
              </a:ext>
            </a:extLst>
          </p:cNvPr>
          <p:cNvSpPr txBox="1"/>
          <p:nvPr/>
        </p:nvSpPr>
        <p:spPr>
          <a:xfrm>
            <a:off x="7164288" y="908720"/>
            <a:ext cx="1908720" cy="1223412"/>
          </a:xfrm>
          <a:prstGeom prst="rect">
            <a:avLst/>
          </a:prstGeom>
          <a:noFill/>
        </p:spPr>
        <p:txBody>
          <a:bodyPr wrap="square">
            <a:spAutoFit/>
          </a:bodyPr>
          <a:lstStyle/>
          <a:p>
            <a:r>
              <a:rPr lang="en-US" sz="1050"/>
              <a:t>--topo-order</a:t>
            </a:r>
          </a:p>
          <a:p>
            <a:r>
              <a:rPr lang="en-US" sz="1050"/>
              <a:t>--unified=&lt;n&gt;</a:t>
            </a:r>
          </a:p>
          <a:p>
            <a:r>
              <a:rPr lang="en-US" sz="1050"/>
              <a:t>--until=&lt;date&gt;</a:t>
            </a:r>
          </a:p>
          <a:p>
            <a:r>
              <a:rPr lang="en-US" sz="1050"/>
              <a:t>--walk-reflogs</a:t>
            </a:r>
          </a:p>
          <a:p>
            <a:r>
              <a:rPr lang="en-US" sz="1050"/>
              <a:t>--word-diff-regex=&lt;regex&gt;</a:t>
            </a:r>
          </a:p>
          <a:p>
            <a:r>
              <a:rPr lang="en-US" sz="1050"/>
              <a:t>--word-diff[=&lt;mode&gt;]</a:t>
            </a:r>
          </a:p>
          <a:p>
            <a:r>
              <a:rPr lang="en-US" sz="1050"/>
              <a:t>--ws-error-highlight=&lt;kind&gt;</a:t>
            </a:r>
          </a:p>
        </p:txBody>
      </p:sp>
    </p:spTree>
    <p:extLst>
      <p:ext uri="{BB962C8B-B14F-4D97-AF65-F5344CB8AC3E}">
        <p14:creationId xmlns:p14="http://schemas.microsoft.com/office/powerpoint/2010/main" val="805936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013897B-A5C4-41CC-93C9-8F0F05AB2032}"/>
              </a:ext>
            </a:extLst>
          </p:cNvPr>
          <p:cNvSpPr>
            <a:spLocks noGrp="1"/>
          </p:cNvSpPr>
          <p:nvPr>
            <p:ph type="body" sz="quarter" idx="10"/>
          </p:nvPr>
        </p:nvSpPr>
        <p:spPr/>
        <p:txBody>
          <a:bodyPr/>
          <a:lstStyle/>
          <a:p>
            <a:r>
              <a:rPr lang="ja-JP" altLang="en-US"/>
              <a:t>はじめに</a:t>
            </a:r>
            <a:endParaRPr lang="en-US"/>
          </a:p>
        </p:txBody>
      </p:sp>
      <p:sp>
        <p:nvSpPr>
          <p:cNvPr id="3" name="テキスト ボックス 2">
            <a:extLst>
              <a:ext uri="{FF2B5EF4-FFF2-40B4-BE49-F238E27FC236}">
                <a16:creationId xmlns:a16="http://schemas.microsoft.com/office/drawing/2014/main" id="{1A9F207C-ADE5-4E8B-9D2A-841ECE77B30D}"/>
              </a:ext>
            </a:extLst>
          </p:cNvPr>
          <p:cNvSpPr txBox="1"/>
          <p:nvPr/>
        </p:nvSpPr>
        <p:spPr>
          <a:xfrm>
            <a:off x="683568" y="1772816"/>
            <a:ext cx="7827784" cy="1200329"/>
          </a:xfrm>
          <a:prstGeom prst="rect">
            <a:avLst/>
          </a:prstGeom>
          <a:noFill/>
        </p:spPr>
        <p:txBody>
          <a:bodyPr wrap="none" rtlCol="0">
            <a:spAutoFit/>
          </a:bodyPr>
          <a:lstStyle/>
          <a:p>
            <a:r>
              <a:rPr lang="en-US" sz="7200"/>
              <a:t>Git</a:t>
            </a:r>
            <a:r>
              <a:rPr lang="ja-JP" altLang="en-US" sz="7200"/>
              <a:t>は簡単ではない</a:t>
            </a:r>
            <a:endParaRPr lang="en-US" sz="7200"/>
          </a:p>
        </p:txBody>
      </p:sp>
      <p:sp>
        <p:nvSpPr>
          <p:cNvPr id="4" name="テキスト ボックス 3">
            <a:extLst>
              <a:ext uri="{FF2B5EF4-FFF2-40B4-BE49-F238E27FC236}">
                <a16:creationId xmlns:a16="http://schemas.microsoft.com/office/drawing/2014/main" id="{533630D4-9E67-4B86-8E95-105CF41EB55B}"/>
              </a:ext>
            </a:extLst>
          </p:cNvPr>
          <p:cNvSpPr txBox="1"/>
          <p:nvPr/>
        </p:nvSpPr>
        <p:spPr>
          <a:xfrm>
            <a:off x="179512" y="3645024"/>
            <a:ext cx="8783174" cy="1815882"/>
          </a:xfrm>
          <a:prstGeom prst="rect">
            <a:avLst/>
          </a:prstGeom>
          <a:noFill/>
        </p:spPr>
        <p:txBody>
          <a:bodyPr wrap="none" rtlCol="0">
            <a:spAutoFit/>
          </a:bodyPr>
          <a:lstStyle/>
          <a:p>
            <a:r>
              <a:rPr lang="en-US" altLang="ja-JP" sz="2800"/>
              <a:t>Git</a:t>
            </a:r>
            <a:r>
              <a:rPr lang="ja-JP" altLang="en-US" sz="2800"/>
              <a:t>にはコマンドが多い</a:t>
            </a:r>
            <a:endParaRPr lang="en-US" altLang="ja-JP" sz="2800"/>
          </a:p>
          <a:p>
            <a:r>
              <a:rPr lang="en-US" sz="2800"/>
              <a:t>Git</a:t>
            </a:r>
            <a:r>
              <a:rPr lang="ja-JP" altLang="en-US" sz="2800"/>
              <a:t>はユニークな設計思想を持つ</a:t>
            </a:r>
            <a:endParaRPr lang="en-US" altLang="ja-JP" sz="2800"/>
          </a:p>
          <a:p>
            <a:r>
              <a:rPr lang="en-US" sz="2800"/>
              <a:t>Git</a:t>
            </a:r>
            <a:r>
              <a:rPr lang="ja-JP" altLang="en-US" sz="2800"/>
              <a:t>は使い方の自由度が高い</a:t>
            </a:r>
            <a:r>
              <a:rPr lang="en-US" altLang="ja-JP" sz="2800"/>
              <a:t>(</a:t>
            </a:r>
            <a:r>
              <a:rPr lang="ja-JP" altLang="en-US" sz="2800"/>
              <a:t>人によって流儀が異なる</a:t>
            </a:r>
            <a:r>
              <a:rPr lang="en-US" altLang="ja-JP" sz="2800"/>
              <a:t>)</a:t>
            </a:r>
          </a:p>
          <a:p>
            <a:r>
              <a:rPr lang="en-US" sz="2800"/>
              <a:t>Git</a:t>
            </a:r>
            <a:r>
              <a:rPr lang="ja-JP" altLang="en-US" sz="2800"/>
              <a:t>に慣れていないとトラブルへの対処が難しい</a:t>
            </a:r>
            <a:endParaRPr lang="en-US" sz="2800"/>
          </a:p>
        </p:txBody>
      </p:sp>
    </p:spTree>
    <p:extLst>
      <p:ext uri="{BB962C8B-B14F-4D97-AF65-F5344CB8AC3E}">
        <p14:creationId xmlns:p14="http://schemas.microsoft.com/office/powerpoint/2010/main" val="2908899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80DEA5-C5DD-4BF8-B272-562C21AF4822}"/>
              </a:ext>
            </a:extLst>
          </p:cNvPr>
          <p:cNvSpPr>
            <a:spLocks noGrp="1"/>
          </p:cNvSpPr>
          <p:nvPr>
            <p:ph type="body" sz="quarter" idx="10"/>
          </p:nvPr>
        </p:nvSpPr>
        <p:spPr/>
        <p:txBody>
          <a:bodyPr/>
          <a:lstStyle/>
          <a:p>
            <a:r>
              <a:rPr lang="ja-JP" altLang="en-US"/>
              <a:t>今回の目標</a:t>
            </a:r>
            <a:endParaRPr lang="en-US"/>
          </a:p>
        </p:txBody>
      </p:sp>
      <p:sp>
        <p:nvSpPr>
          <p:cNvPr id="3" name="テキスト ボックス 2">
            <a:extLst>
              <a:ext uri="{FF2B5EF4-FFF2-40B4-BE49-F238E27FC236}">
                <a16:creationId xmlns:a16="http://schemas.microsoft.com/office/drawing/2014/main" id="{FBBDA352-5CB9-464F-AEA8-345D6FD0FACA}"/>
              </a:ext>
            </a:extLst>
          </p:cNvPr>
          <p:cNvSpPr txBox="1"/>
          <p:nvPr/>
        </p:nvSpPr>
        <p:spPr>
          <a:xfrm>
            <a:off x="467544" y="1628800"/>
            <a:ext cx="6776214" cy="646331"/>
          </a:xfrm>
          <a:prstGeom prst="rect">
            <a:avLst/>
          </a:prstGeom>
          <a:noFill/>
        </p:spPr>
        <p:txBody>
          <a:bodyPr wrap="none" rtlCol="0">
            <a:spAutoFit/>
          </a:bodyPr>
          <a:lstStyle/>
          <a:p>
            <a:r>
              <a:rPr lang="en-US" altLang="ja-JP" sz="3600"/>
              <a:t>Git</a:t>
            </a:r>
            <a:r>
              <a:rPr lang="ja-JP" altLang="en-US" sz="3600"/>
              <a:t>で使われる用語を一通り学ぶ</a:t>
            </a:r>
            <a:endParaRPr lang="en-US" sz="3600"/>
          </a:p>
        </p:txBody>
      </p:sp>
      <p:sp>
        <p:nvSpPr>
          <p:cNvPr id="4" name="テキスト ボックス 3">
            <a:extLst>
              <a:ext uri="{FF2B5EF4-FFF2-40B4-BE49-F238E27FC236}">
                <a16:creationId xmlns:a16="http://schemas.microsoft.com/office/drawing/2014/main" id="{F3153059-BDFF-405D-A019-FB6051D09386}"/>
              </a:ext>
            </a:extLst>
          </p:cNvPr>
          <p:cNvSpPr txBox="1"/>
          <p:nvPr/>
        </p:nvSpPr>
        <p:spPr>
          <a:xfrm>
            <a:off x="755576" y="3140968"/>
            <a:ext cx="7488832" cy="1200329"/>
          </a:xfrm>
          <a:prstGeom prst="rect">
            <a:avLst/>
          </a:prstGeom>
          <a:noFill/>
        </p:spPr>
        <p:txBody>
          <a:bodyPr wrap="square" rtlCol="0">
            <a:spAutoFit/>
          </a:bodyPr>
          <a:lstStyle/>
          <a:p>
            <a:r>
              <a:rPr lang="ja-JP" altLang="en-US" sz="2400"/>
              <a:t>「コミット」や「ブランチ」など、バージョン管理システムでは共通の単語が使われるが、ツールによって意味や用法がかなり異なる</a:t>
            </a:r>
            <a:endParaRPr lang="en-US" sz="2400"/>
          </a:p>
        </p:txBody>
      </p:sp>
      <p:sp>
        <p:nvSpPr>
          <p:cNvPr id="5" name="テキスト ボックス 4">
            <a:extLst>
              <a:ext uri="{FF2B5EF4-FFF2-40B4-BE49-F238E27FC236}">
                <a16:creationId xmlns:a16="http://schemas.microsoft.com/office/drawing/2014/main" id="{0EC77489-69F5-46B1-8555-FF0C955431E6}"/>
              </a:ext>
            </a:extLst>
          </p:cNvPr>
          <p:cNvSpPr txBox="1"/>
          <p:nvPr/>
        </p:nvSpPr>
        <p:spPr>
          <a:xfrm>
            <a:off x="899592" y="4725144"/>
            <a:ext cx="7488832" cy="461665"/>
          </a:xfrm>
          <a:prstGeom prst="rect">
            <a:avLst/>
          </a:prstGeom>
          <a:noFill/>
        </p:spPr>
        <p:txBody>
          <a:bodyPr wrap="square" rtlCol="0">
            <a:spAutoFit/>
          </a:bodyPr>
          <a:lstStyle/>
          <a:p>
            <a:r>
              <a:rPr lang="ja-JP" altLang="en-US" sz="2400"/>
              <a:t>以下の説明は</a:t>
            </a:r>
            <a:r>
              <a:rPr lang="en-US" altLang="ja-JP" sz="2400"/>
              <a:t>Git</a:t>
            </a:r>
            <a:r>
              <a:rPr lang="ja-JP" altLang="en-US" sz="2400"/>
              <a:t>での説明であることに注意</a:t>
            </a:r>
            <a:endParaRPr lang="en-US" sz="2400"/>
          </a:p>
        </p:txBody>
      </p:sp>
    </p:spTree>
    <p:extLst>
      <p:ext uri="{BB962C8B-B14F-4D97-AF65-F5344CB8AC3E}">
        <p14:creationId xmlns:p14="http://schemas.microsoft.com/office/powerpoint/2010/main" val="1947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9C11ADB-4B78-43C3-B874-788A9B64AAA6}"/>
              </a:ext>
            </a:extLst>
          </p:cNvPr>
          <p:cNvSpPr>
            <a:spLocks noGrp="1"/>
          </p:cNvSpPr>
          <p:nvPr>
            <p:ph type="body" sz="quarter" idx="10"/>
          </p:nvPr>
        </p:nvSpPr>
        <p:spPr/>
        <p:txBody>
          <a:bodyPr/>
          <a:lstStyle/>
          <a:p>
            <a:r>
              <a:rPr lang="ja-JP" altLang="en-US"/>
              <a:t>プロジェクト</a:t>
            </a:r>
            <a:endParaRPr lang="en-US"/>
          </a:p>
        </p:txBody>
      </p:sp>
      <p:sp>
        <p:nvSpPr>
          <p:cNvPr id="3" name="角丸四角形 18">
            <a:extLst>
              <a:ext uri="{FF2B5EF4-FFF2-40B4-BE49-F238E27FC236}">
                <a16:creationId xmlns:a16="http://schemas.microsoft.com/office/drawing/2014/main" id="{F5BFF8C5-2910-4AEB-8FD1-C5C2AA1661BA}"/>
              </a:ext>
            </a:extLst>
          </p:cNvPr>
          <p:cNvSpPr/>
          <p:nvPr/>
        </p:nvSpPr>
        <p:spPr>
          <a:xfrm>
            <a:off x="1979712" y="2348880"/>
            <a:ext cx="4752528" cy="324036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B52B297-7273-451E-853D-F355C00F08A1}"/>
              </a:ext>
            </a:extLst>
          </p:cNvPr>
          <p:cNvSpPr txBox="1"/>
          <p:nvPr/>
        </p:nvSpPr>
        <p:spPr>
          <a:xfrm>
            <a:off x="3275856" y="1916832"/>
            <a:ext cx="2031325" cy="369332"/>
          </a:xfrm>
          <a:prstGeom prst="rect">
            <a:avLst/>
          </a:prstGeom>
          <a:noFill/>
        </p:spPr>
        <p:txBody>
          <a:bodyPr wrap="none" rtlCol="0">
            <a:spAutoFit/>
          </a:bodyPr>
          <a:lstStyle/>
          <a:p>
            <a:r>
              <a:rPr lang="ja-JP" altLang="en-US" dirty="0"/>
              <a:t>卒論プロジェクト</a:t>
            </a:r>
            <a:endParaRPr kumimoji="1" lang="ja-JP" altLang="en-US" dirty="0"/>
          </a:p>
        </p:txBody>
      </p:sp>
      <p:pic>
        <p:nvPicPr>
          <p:cNvPr id="5" name="Picture 2" descr="フォルダのイラスト">
            <a:extLst>
              <a:ext uri="{FF2B5EF4-FFF2-40B4-BE49-F238E27FC236}">
                <a16:creationId xmlns:a16="http://schemas.microsoft.com/office/drawing/2014/main" id="{BC82A2C0-F1A9-4428-8B7A-CBDDF8C200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2636912"/>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フォルダのイラスト">
            <a:extLst>
              <a:ext uri="{FF2B5EF4-FFF2-40B4-BE49-F238E27FC236}">
                <a16:creationId xmlns:a16="http://schemas.microsoft.com/office/drawing/2014/main" id="{54DDCCFC-066D-4486-8EA2-39D105ED46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7864" y="3501008"/>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フォルダのイラスト">
            <a:extLst>
              <a:ext uri="{FF2B5EF4-FFF2-40B4-BE49-F238E27FC236}">
                <a16:creationId xmlns:a16="http://schemas.microsoft.com/office/drawing/2014/main" id="{E809218D-2738-4EB0-B30C-0DF3FDF3EC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040" y="3501008"/>
            <a:ext cx="764145" cy="639971"/>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3F406F0F-0A0B-41AA-9E41-C0E814B9B8B1}"/>
              </a:ext>
            </a:extLst>
          </p:cNvPr>
          <p:cNvSpPr txBox="1"/>
          <p:nvPr/>
        </p:nvSpPr>
        <p:spPr>
          <a:xfrm>
            <a:off x="2296609" y="2780928"/>
            <a:ext cx="691215" cy="369332"/>
          </a:xfrm>
          <a:prstGeom prst="rect">
            <a:avLst/>
          </a:prstGeom>
          <a:noFill/>
        </p:spPr>
        <p:txBody>
          <a:bodyPr wrap="none" rtlCol="0">
            <a:spAutoFit/>
          </a:bodyPr>
          <a:lstStyle/>
          <a:p>
            <a:r>
              <a:rPr kumimoji="1" lang="en-US" altLang="ja-JP" dirty="0">
                <a:solidFill>
                  <a:schemeClr val="bg1"/>
                </a:solidFill>
                <a:latin typeface="Consolas" panose="020B0609020204030204" pitchFamily="49" charset="0"/>
              </a:rPr>
              <a:t>grad</a:t>
            </a:r>
            <a:endParaRPr kumimoji="1" lang="ja-JP" altLang="en-US" dirty="0">
              <a:solidFill>
                <a:schemeClr val="bg1"/>
              </a:solidFill>
              <a:latin typeface="Consolas" panose="020B0609020204030204" pitchFamily="49" charset="0"/>
            </a:endParaRPr>
          </a:p>
        </p:txBody>
      </p:sp>
      <p:sp>
        <p:nvSpPr>
          <p:cNvPr id="9" name="テキスト ボックス 8">
            <a:extLst>
              <a:ext uri="{FF2B5EF4-FFF2-40B4-BE49-F238E27FC236}">
                <a16:creationId xmlns:a16="http://schemas.microsoft.com/office/drawing/2014/main" id="{96D3A281-1B5A-437B-BD02-AC7B5B9B669E}"/>
              </a:ext>
            </a:extLst>
          </p:cNvPr>
          <p:cNvSpPr txBox="1"/>
          <p:nvPr/>
        </p:nvSpPr>
        <p:spPr>
          <a:xfrm>
            <a:off x="3431358" y="3645024"/>
            <a:ext cx="564578" cy="369332"/>
          </a:xfrm>
          <a:prstGeom prst="rect">
            <a:avLst/>
          </a:prstGeom>
          <a:noFill/>
        </p:spPr>
        <p:txBody>
          <a:bodyPr wrap="none" rtlCol="0">
            <a:spAutoFit/>
          </a:bodyPr>
          <a:lstStyle/>
          <a:p>
            <a:r>
              <a:rPr kumimoji="1" lang="en-US" altLang="ja-JP" dirty="0">
                <a:solidFill>
                  <a:schemeClr val="bg1"/>
                </a:solidFill>
                <a:latin typeface="Consolas" panose="020B0609020204030204" pitchFamily="49" charset="0"/>
              </a:rPr>
              <a:t>fig</a:t>
            </a:r>
            <a:endParaRPr kumimoji="1" lang="ja-JP" altLang="en-US" dirty="0">
              <a:solidFill>
                <a:schemeClr val="bg1"/>
              </a:solidFill>
              <a:latin typeface="Consolas" panose="020B0609020204030204" pitchFamily="49" charset="0"/>
            </a:endParaRPr>
          </a:p>
        </p:txBody>
      </p:sp>
      <p:sp>
        <p:nvSpPr>
          <p:cNvPr id="10" name="テキスト ボックス 9">
            <a:extLst>
              <a:ext uri="{FF2B5EF4-FFF2-40B4-BE49-F238E27FC236}">
                <a16:creationId xmlns:a16="http://schemas.microsoft.com/office/drawing/2014/main" id="{F0D11368-943F-4EBC-83DA-48B61D2CED95}"/>
              </a:ext>
            </a:extLst>
          </p:cNvPr>
          <p:cNvSpPr txBox="1"/>
          <p:nvPr/>
        </p:nvSpPr>
        <p:spPr>
          <a:xfrm>
            <a:off x="5015534" y="3645024"/>
            <a:ext cx="564578" cy="369332"/>
          </a:xfrm>
          <a:prstGeom prst="rect">
            <a:avLst/>
          </a:prstGeom>
          <a:noFill/>
        </p:spPr>
        <p:txBody>
          <a:bodyPr wrap="none" rtlCol="0">
            <a:spAutoFit/>
          </a:bodyPr>
          <a:lstStyle/>
          <a:p>
            <a:r>
              <a:rPr kumimoji="1" lang="en-US" altLang="ja-JP" dirty="0">
                <a:solidFill>
                  <a:schemeClr val="bg1"/>
                </a:solidFill>
                <a:latin typeface="Consolas" panose="020B0609020204030204" pitchFamily="49" charset="0"/>
              </a:rPr>
              <a:t>ref</a:t>
            </a:r>
            <a:endParaRPr kumimoji="1" lang="ja-JP" altLang="en-US" dirty="0">
              <a:solidFill>
                <a:schemeClr val="bg1"/>
              </a:solidFill>
              <a:latin typeface="Consolas" panose="020B0609020204030204" pitchFamily="49" charset="0"/>
            </a:endParaRPr>
          </a:p>
        </p:txBody>
      </p:sp>
      <p:pic>
        <p:nvPicPr>
          <p:cNvPr id="11" name="Picture 10">
            <a:extLst>
              <a:ext uri="{FF2B5EF4-FFF2-40B4-BE49-F238E27FC236}">
                <a16:creationId xmlns:a16="http://schemas.microsoft.com/office/drawing/2014/main" id="{908DEB2D-569B-4C6E-B680-8D53DFC52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4365104"/>
            <a:ext cx="744083" cy="86409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a:extLst>
              <a:ext uri="{FF2B5EF4-FFF2-40B4-BE49-F238E27FC236}">
                <a16:creationId xmlns:a16="http://schemas.microsoft.com/office/drawing/2014/main" id="{D35E1148-FACD-4E79-8EF9-F52B93696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4365104"/>
            <a:ext cx="744083" cy="86409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ファイルアイコン（画像）">
            <a:extLst>
              <a:ext uri="{FF2B5EF4-FFF2-40B4-BE49-F238E27FC236}">
                <a16:creationId xmlns:a16="http://schemas.microsoft.com/office/drawing/2014/main" id="{6BDB8ADF-5B64-4127-9546-432B2C1E6E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4365104"/>
            <a:ext cx="744083" cy="86409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ファイルアイコン（画像）">
            <a:extLst>
              <a:ext uri="{FF2B5EF4-FFF2-40B4-BE49-F238E27FC236}">
                <a16:creationId xmlns:a16="http://schemas.microsoft.com/office/drawing/2014/main" id="{E2C82B57-05CB-4926-9EC0-C5866CEF2D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4365104"/>
            <a:ext cx="744083" cy="86409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ファイルアイコン（テキスト）">
            <a:extLst>
              <a:ext uri="{FF2B5EF4-FFF2-40B4-BE49-F238E27FC236}">
                <a16:creationId xmlns:a16="http://schemas.microsoft.com/office/drawing/2014/main" id="{39224323-76F2-4431-AEC6-A863DBCCAA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744" y="4365104"/>
            <a:ext cx="744083" cy="86409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フォルダのイラスト">
            <a:extLst>
              <a:ext uri="{FF2B5EF4-FFF2-40B4-BE49-F238E27FC236}">
                <a16:creationId xmlns:a16="http://schemas.microsoft.com/office/drawing/2014/main" id="{E0908432-3D70-4728-B9AD-AA33EA72A6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3501008"/>
            <a:ext cx="764145" cy="639971"/>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54D3520C-503F-4AD4-B9C4-BB78091161BE}"/>
              </a:ext>
            </a:extLst>
          </p:cNvPr>
          <p:cNvSpPr txBox="1"/>
          <p:nvPr/>
        </p:nvSpPr>
        <p:spPr>
          <a:xfrm>
            <a:off x="2351238" y="3645024"/>
            <a:ext cx="564578" cy="369332"/>
          </a:xfrm>
          <a:prstGeom prst="rect">
            <a:avLst/>
          </a:prstGeom>
          <a:noFill/>
        </p:spPr>
        <p:txBody>
          <a:bodyPr wrap="none" rtlCol="0">
            <a:spAutoFit/>
          </a:bodyPr>
          <a:lstStyle/>
          <a:p>
            <a:r>
              <a:rPr kumimoji="1" lang="en-US" altLang="ja-JP" dirty="0">
                <a:solidFill>
                  <a:schemeClr val="bg1"/>
                </a:solidFill>
                <a:latin typeface="Consolas" panose="020B0609020204030204" pitchFamily="49" charset="0"/>
              </a:rPr>
              <a:t>doc</a:t>
            </a:r>
            <a:endParaRPr kumimoji="1" lang="ja-JP" altLang="en-US" dirty="0">
              <a:solidFill>
                <a:schemeClr val="bg1"/>
              </a:solidFill>
              <a:latin typeface="Consolas" panose="020B0609020204030204" pitchFamily="49" charset="0"/>
            </a:endParaRPr>
          </a:p>
        </p:txBody>
      </p:sp>
      <p:cxnSp>
        <p:nvCxnSpPr>
          <p:cNvPr id="18" name="直線コネクタ 17">
            <a:extLst>
              <a:ext uri="{FF2B5EF4-FFF2-40B4-BE49-F238E27FC236}">
                <a16:creationId xmlns:a16="http://schemas.microsoft.com/office/drawing/2014/main" id="{6FFB3CEC-E665-4D40-AF45-D9473B2C8681}"/>
              </a:ext>
            </a:extLst>
          </p:cNvPr>
          <p:cNvCxnSpPr/>
          <p:nvPr/>
        </p:nvCxnSpPr>
        <p:spPr>
          <a:xfrm>
            <a:off x="2650934" y="3277610"/>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EAC8F2A0-E786-49FE-A6AA-546BB2600400}"/>
              </a:ext>
            </a:extLst>
          </p:cNvPr>
          <p:cNvCxnSpPr>
            <a:stCxn id="6" idx="2"/>
            <a:endCxn id="14" idx="0"/>
          </p:cNvCxnSpPr>
          <p:nvPr/>
        </p:nvCxnSpPr>
        <p:spPr>
          <a:xfrm rot="16200000" flipH="1">
            <a:off x="3972899" y="3898016"/>
            <a:ext cx="224125" cy="710049"/>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2AFA8C6-AF13-48C0-A1C4-33AF458022A4}"/>
              </a:ext>
            </a:extLst>
          </p:cNvPr>
          <p:cNvCxnSpPr>
            <a:cxnSpLocks/>
          </p:cNvCxnSpPr>
          <p:nvPr/>
        </p:nvCxnSpPr>
        <p:spPr>
          <a:xfrm flipH="1">
            <a:off x="5310467" y="4139555"/>
            <a:ext cx="1"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8BCAF381-FCAF-4B14-A5EB-D41BC59FFA44}"/>
              </a:ext>
            </a:extLst>
          </p:cNvPr>
          <p:cNvCxnSpPr>
            <a:cxnSpLocks/>
          </p:cNvCxnSpPr>
          <p:nvPr/>
        </p:nvCxnSpPr>
        <p:spPr>
          <a:xfrm flipH="1">
            <a:off x="2627784" y="4149080"/>
            <a:ext cx="1"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0989CEA-82F7-4ECB-A872-3D366462A1B0}"/>
              </a:ext>
            </a:extLst>
          </p:cNvPr>
          <p:cNvCxnSpPr>
            <a:cxnSpLocks/>
          </p:cNvCxnSpPr>
          <p:nvPr/>
        </p:nvCxnSpPr>
        <p:spPr>
          <a:xfrm flipH="1">
            <a:off x="3732287" y="4144317"/>
            <a:ext cx="1"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5EB1172B-51F4-469F-A21E-0C494A93CA6E}"/>
              </a:ext>
            </a:extLst>
          </p:cNvPr>
          <p:cNvCxnSpPr/>
          <p:nvPr/>
        </p:nvCxnSpPr>
        <p:spPr>
          <a:xfrm>
            <a:off x="2645840" y="3379468"/>
            <a:ext cx="26622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6007532-A3B1-4B44-999B-253F0054BB99}"/>
              </a:ext>
            </a:extLst>
          </p:cNvPr>
          <p:cNvCxnSpPr>
            <a:cxnSpLocks/>
          </p:cNvCxnSpPr>
          <p:nvPr/>
        </p:nvCxnSpPr>
        <p:spPr>
          <a:xfrm flipH="1">
            <a:off x="3726142" y="3384997"/>
            <a:ext cx="1118" cy="1207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CEB2572B-D59D-4946-87F1-4017B4F49EEA}"/>
              </a:ext>
            </a:extLst>
          </p:cNvPr>
          <p:cNvCxnSpPr>
            <a:cxnSpLocks/>
          </p:cNvCxnSpPr>
          <p:nvPr/>
        </p:nvCxnSpPr>
        <p:spPr>
          <a:xfrm flipH="1">
            <a:off x="5312054" y="3380234"/>
            <a:ext cx="1118" cy="1207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2E61C2B-59BB-423E-BF02-566CBB1A0B62}"/>
              </a:ext>
            </a:extLst>
          </p:cNvPr>
          <p:cNvCxnSpPr>
            <a:cxnSpLocks/>
          </p:cNvCxnSpPr>
          <p:nvPr/>
        </p:nvCxnSpPr>
        <p:spPr>
          <a:xfrm>
            <a:off x="5312840" y="4246243"/>
            <a:ext cx="7810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7C9AD59-C5B8-4F88-8197-EDBFAE2C9010}"/>
              </a:ext>
            </a:extLst>
          </p:cNvPr>
          <p:cNvCxnSpPr>
            <a:cxnSpLocks/>
          </p:cNvCxnSpPr>
          <p:nvPr/>
        </p:nvCxnSpPr>
        <p:spPr>
          <a:xfrm flipH="1">
            <a:off x="6088342" y="4242247"/>
            <a:ext cx="1118" cy="1207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7F2B321B-42DB-4AB4-BED7-AF63E66506A1}"/>
              </a:ext>
            </a:extLst>
          </p:cNvPr>
          <p:cNvSpPr txBox="1"/>
          <p:nvPr/>
        </p:nvSpPr>
        <p:spPr>
          <a:xfrm>
            <a:off x="251520" y="1196752"/>
            <a:ext cx="7879080" cy="400110"/>
          </a:xfrm>
          <a:prstGeom prst="rect">
            <a:avLst/>
          </a:prstGeom>
          <a:noFill/>
        </p:spPr>
        <p:txBody>
          <a:bodyPr wrap="none" rtlCol="0">
            <a:spAutoFit/>
          </a:bodyPr>
          <a:lstStyle/>
          <a:p>
            <a:r>
              <a:rPr lang="ja-JP" altLang="en-US" sz="2000"/>
              <a:t>管理したいファイルやフォルダの集まりを「プロジェクト」と呼ぶ</a:t>
            </a:r>
            <a:endParaRPr lang="en-US" altLang="ja-JP" sz="2000"/>
          </a:p>
        </p:txBody>
      </p:sp>
      <p:sp>
        <p:nvSpPr>
          <p:cNvPr id="29" name="テキスト ボックス 28">
            <a:extLst>
              <a:ext uri="{FF2B5EF4-FFF2-40B4-BE49-F238E27FC236}">
                <a16:creationId xmlns:a16="http://schemas.microsoft.com/office/drawing/2014/main" id="{E60F4057-50BB-403E-A68F-9C4F6F7ABCBA}"/>
              </a:ext>
            </a:extLst>
          </p:cNvPr>
          <p:cNvSpPr txBox="1"/>
          <p:nvPr/>
        </p:nvSpPr>
        <p:spPr>
          <a:xfrm>
            <a:off x="107504" y="5733256"/>
            <a:ext cx="8956298" cy="369332"/>
          </a:xfrm>
          <a:prstGeom prst="rect">
            <a:avLst/>
          </a:prstGeom>
          <a:noFill/>
        </p:spPr>
        <p:txBody>
          <a:bodyPr wrap="none" rtlCol="0">
            <a:spAutoFit/>
          </a:bodyPr>
          <a:lstStyle/>
          <a:p>
            <a:r>
              <a:rPr lang="ja-JP" altLang="en-US"/>
              <a:t>以後、必要なファイルを全て含むトップレベルフォルダをプロジェクトと同一視する</a:t>
            </a:r>
            <a:endParaRPr lang="en-US"/>
          </a:p>
        </p:txBody>
      </p:sp>
    </p:spTree>
    <p:extLst>
      <p:ext uri="{BB962C8B-B14F-4D97-AF65-F5344CB8AC3E}">
        <p14:creationId xmlns:p14="http://schemas.microsoft.com/office/powerpoint/2010/main" val="585031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14D394B-5823-4B66-A2B8-E7241E5CA7EF}"/>
              </a:ext>
            </a:extLst>
          </p:cNvPr>
          <p:cNvSpPr>
            <a:spLocks noGrp="1"/>
          </p:cNvSpPr>
          <p:nvPr>
            <p:ph type="body" sz="quarter" idx="10"/>
          </p:nvPr>
        </p:nvSpPr>
        <p:spPr/>
        <p:txBody>
          <a:bodyPr/>
          <a:lstStyle/>
          <a:p>
            <a:r>
              <a:rPr lang="ja-JP" altLang="en-US"/>
              <a:t>リポジトリとワーキングツリー</a:t>
            </a:r>
            <a:endParaRPr lang="en-US"/>
          </a:p>
        </p:txBody>
      </p:sp>
      <p:pic>
        <p:nvPicPr>
          <p:cNvPr id="3" name="Picture 2" descr="フォルダのイラスト">
            <a:extLst>
              <a:ext uri="{FF2B5EF4-FFF2-40B4-BE49-F238E27FC236}">
                <a16:creationId xmlns:a16="http://schemas.microsoft.com/office/drawing/2014/main" id="{94639133-6B65-44C1-99E1-21F1127FA7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8940" y="2280946"/>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ファイルアイコン（ブランク）">
            <a:extLst>
              <a:ext uri="{FF2B5EF4-FFF2-40B4-BE49-F238E27FC236}">
                <a16:creationId xmlns:a16="http://schemas.microsoft.com/office/drawing/2014/main" id="{197604BC-8D38-4475-A021-2F56BD74D4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7251" y="3145042"/>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ファイルアイコン（ブランク）">
            <a:extLst>
              <a:ext uri="{FF2B5EF4-FFF2-40B4-BE49-F238E27FC236}">
                <a16:creationId xmlns:a16="http://schemas.microsoft.com/office/drawing/2014/main" id="{79A644D9-6007-4B53-A841-CFBF17B504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9179" y="3145042"/>
            <a:ext cx="455985" cy="529531"/>
          </a:xfrm>
          <a:prstGeom prst="rect">
            <a:avLst/>
          </a:prstGeom>
          <a:noFill/>
          <a:extLst>
            <a:ext uri="{909E8E84-426E-40DD-AFC4-6F175D3DCCD1}">
              <a14:hiddenFill xmlns:a14="http://schemas.microsoft.com/office/drawing/2010/main">
                <a:solidFill>
                  <a:srgbClr val="FFFFFF"/>
                </a:solidFill>
              </a14:hiddenFill>
            </a:ext>
          </a:extLst>
        </p:spPr>
      </p:pic>
      <p:sp>
        <p:nvSpPr>
          <p:cNvPr id="6" name="角丸四角形 18">
            <a:extLst>
              <a:ext uri="{FF2B5EF4-FFF2-40B4-BE49-F238E27FC236}">
                <a16:creationId xmlns:a16="http://schemas.microsoft.com/office/drawing/2014/main" id="{53A6E470-AAEC-4695-BF4E-F665C5A071E0}"/>
              </a:ext>
            </a:extLst>
          </p:cNvPr>
          <p:cNvSpPr/>
          <p:nvPr/>
        </p:nvSpPr>
        <p:spPr>
          <a:xfrm>
            <a:off x="2483768" y="2129425"/>
            <a:ext cx="3959223" cy="2530625"/>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柱 6">
            <a:extLst>
              <a:ext uri="{FF2B5EF4-FFF2-40B4-BE49-F238E27FC236}">
                <a16:creationId xmlns:a16="http://schemas.microsoft.com/office/drawing/2014/main" id="{29282B68-4446-4BEC-922B-4C27D4BCC48E}"/>
              </a:ext>
            </a:extLst>
          </p:cNvPr>
          <p:cNvSpPr/>
          <p:nvPr/>
        </p:nvSpPr>
        <p:spPr>
          <a:xfrm>
            <a:off x="2889340" y="3217050"/>
            <a:ext cx="669680" cy="496072"/>
          </a:xfrm>
          <a:prstGeom prst="can">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DED153B-6CC7-4843-A224-63AF26E8645E}"/>
              </a:ext>
            </a:extLst>
          </p:cNvPr>
          <p:cNvSpPr txBox="1"/>
          <p:nvPr/>
        </p:nvSpPr>
        <p:spPr>
          <a:xfrm>
            <a:off x="2624539" y="3851733"/>
            <a:ext cx="1210588" cy="338554"/>
          </a:xfrm>
          <a:prstGeom prst="rect">
            <a:avLst/>
          </a:prstGeom>
          <a:noFill/>
        </p:spPr>
        <p:txBody>
          <a:bodyPr wrap="none" rtlCol="0">
            <a:spAutoFit/>
          </a:bodyPr>
          <a:lstStyle/>
          <a:p>
            <a:r>
              <a:rPr lang="ja-JP" altLang="en-US" sz="1600" dirty="0"/>
              <a:t>リポジトリ</a:t>
            </a:r>
            <a:endParaRPr kumimoji="1" lang="ja-JP" altLang="en-US" sz="1600" dirty="0"/>
          </a:p>
        </p:txBody>
      </p:sp>
      <p:cxnSp>
        <p:nvCxnSpPr>
          <p:cNvPr id="9" name="直線コネクタ 8">
            <a:extLst>
              <a:ext uri="{FF2B5EF4-FFF2-40B4-BE49-F238E27FC236}">
                <a16:creationId xmlns:a16="http://schemas.microsoft.com/office/drawing/2014/main" id="{8344D398-D800-46F1-8BE0-CBB38C93744A}"/>
              </a:ext>
            </a:extLst>
          </p:cNvPr>
          <p:cNvCxnSpPr>
            <a:stCxn id="3" idx="2"/>
            <a:endCxn id="7" idx="1"/>
          </p:cNvCxnSpPr>
          <p:nvPr/>
        </p:nvCxnSpPr>
        <p:spPr>
          <a:xfrm>
            <a:off x="3221013" y="2920917"/>
            <a:ext cx="3167" cy="296133"/>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2" descr="フォルダのイラスト">
            <a:extLst>
              <a:ext uri="{FF2B5EF4-FFF2-40B4-BE49-F238E27FC236}">
                <a16:creationId xmlns:a16="http://schemas.microsoft.com/office/drawing/2014/main" id="{977317A0-BDEB-4379-92BD-7A3119B8E3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1028" y="3145042"/>
            <a:ext cx="687838" cy="57606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カギ線コネクタ 24">
            <a:extLst>
              <a:ext uri="{FF2B5EF4-FFF2-40B4-BE49-F238E27FC236}">
                <a16:creationId xmlns:a16="http://schemas.microsoft.com/office/drawing/2014/main" id="{2A05B867-38CB-4E5A-B5B8-7CA3D5653872}"/>
              </a:ext>
            </a:extLst>
          </p:cNvPr>
          <p:cNvCxnSpPr>
            <a:stCxn id="3" idx="2"/>
            <a:endCxn id="10" idx="0"/>
          </p:cNvCxnSpPr>
          <p:nvPr/>
        </p:nvCxnSpPr>
        <p:spPr>
          <a:xfrm rot="16200000" flipH="1">
            <a:off x="3485918" y="2656012"/>
            <a:ext cx="224125" cy="75393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カギ線コネクタ 25">
            <a:extLst>
              <a:ext uri="{FF2B5EF4-FFF2-40B4-BE49-F238E27FC236}">
                <a16:creationId xmlns:a16="http://schemas.microsoft.com/office/drawing/2014/main" id="{81B7EF79-659C-40FB-B26C-5A4E6576EE7B}"/>
              </a:ext>
            </a:extLst>
          </p:cNvPr>
          <p:cNvCxnSpPr>
            <a:stCxn id="3" idx="2"/>
            <a:endCxn id="5" idx="0"/>
          </p:cNvCxnSpPr>
          <p:nvPr/>
        </p:nvCxnSpPr>
        <p:spPr>
          <a:xfrm rot="16200000" flipH="1">
            <a:off x="3812030" y="2329899"/>
            <a:ext cx="224125" cy="1406159"/>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カギ線コネクタ 26">
            <a:extLst>
              <a:ext uri="{FF2B5EF4-FFF2-40B4-BE49-F238E27FC236}">
                <a16:creationId xmlns:a16="http://schemas.microsoft.com/office/drawing/2014/main" id="{6124E42A-F4FD-47F7-AE43-2C843DEE4D07}"/>
              </a:ext>
            </a:extLst>
          </p:cNvPr>
          <p:cNvCxnSpPr>
            <a:stCxn id="3" idx="2"/>
            <a:endCxn id="4" idx="0"/>
          </p:cNvCxnSpPr>
          <p:nvPr/>
        </p:nvCxnSpPr>
        <p:spPr>
          <a:xfrm rot="16200000" flipH="1">
            <a:off x="4136066" y="2005863"/>
            <a:ext cx="224125" cy="2054231"/>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左中かっこ 13">
            <a:extLst>
              <a:ext uri="{FF2B5EF4-FFF2-40B4-BE49-F238E27FC236}">
                <a16:creationId xmlns:a16="http://schemas.microsoft.com/office/drawing/2014/main" id="{1A94B4A2-6259-477E-9CEB-B9399FBD0E47}"/>
              </a:ext>
            </a:extLst>
          </p:cNvPr>
          <p:cNvSpPr/>
          <p:nvPr/>
        </p:nvSpPr>
        <p:spPr>
          <a:xfrm rot="16200000">
            <a:off x="4766219" y="2729931"/>
            <a:ext cx="288032" cy="2270382"/>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E333E442-57A3-473F-A543-D15FCAD0A9FA}"/>
              </a:ext>
            </a:extLst>
          </p:cNvPr>
          <p:cNvSpPr txBox="1"/>
          <p:nvPr/>
        </p:nvSpPr>
        <p:spPr>
          <a:xfrm>
            <a:off x="3894316" y="4063008"/>
            <a:ext cx="2031325" cy="369332"/>
          </a:xfrm>
          <a:prstGeom prst="rect">
            <a:avLst/>
          </a:prstGeom>
          <a:noFill/>
        </p:spPr>
        <p:txBody>
          <a:bodyPr wrap="none" rtlCol="0">
            <a:spAutoFit/>
          </a:bodyPr>
          <a:lstStyle/>
          <a:p>
            <a:r>
              <a:rPr kumimoji="1" lang="ja-JP" altLang="en-US" dirty="0"/>
              <a:t>ワーキングツリー</a:t>
            </a:r>
          </a:p>
        </p:txBody>
      </p:sp>
      <p:sp>
        <p:nvSpPr>
          <p:cNvPr id="16" name="テキスト ボックス 15">
            <a:extLst>
              <a:ext uri="{FF2B5EF4-FFF2-40B4-BE49-F238E27FC236}">
                <a16:creationId xmlns:a16="http://schemas.microsoft.com/office/drawing/2014/main" id="{1C16C220-F14C-46BB-8BA1-D6FAA30CFB2A}"/>
              </a:ext>
            </a:extLst>
          </p:cNvPr>
          <p:cNvSpPr txBox="1"/>
          <p:nvPr/>
        </p:nvSpPr>
        <p:spPr>
          <a:xfrm>
            <a:off x="2866390" y="3338212"/>
            <a:ext cx="633507" cy="338554"/>
          </a:xfrm>
          <a:prstGeom prst="rect">
            <a:avLst/>
          </a:prstGeom>
          <a:noFill/>
        </p:spPr>
        <p:txBody>
          <a:bodyPr wrap="none" rtlCol="0">
            <a:spAutoFit/>
          </a:bodyPr>
          <a:lstStyle/>
          <a:p>
            <a:r>
              <a:rPr lang="en-US" altLang="ja-JP" sz="1600" dirty="0">
                <a:latin typeface="Consolas" panose="020B0609020204030204" pitchFamily="49" charset="0"/>
                <a:cs typeface="Consolas" panose="020B0609020204030204" pitchFamily="49" charset="0"/>
              </a:rPr>
              <a:t>.git</a:t>
            </a:r>
            <a:endParaRPr kumimoji="1" lang="ja-JP" altLang="en-US" sz="1600" dirty="0">
              <a:latin typeface="Consolas" panose="020B0609020204030204" pitchFamily="49" charset="0"/>
              <a:cs typeface="Consolas" panose="020B0609020204030204" pitchFamily="49" charset="0"/>
            </a:endParaRPr>
          </a:p>
        </p:txBody>
      </p:sp>
      <p:pic>
        <p:nvPicPr>
          <p:cNvPr id="17" name="Picture 2" descr="ファイルアイコン（ブランク）">
            <a:extLst>
              <a:ext uri="{FF2B5EF4-FFF2-40B4-BE49-F238E27FC236}">
                <a16:creationId xmlns:a16="http://schemas.microsoft.com/office/drawing/2014/main" id="{54BFBB92-74F0-41F9-B406-1E21048247F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6851" y="3148355"/>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カギ線コネクタ 31">
            <a:extLst>
              <a:ext uri="{FF2B5EF4-FFF2-40B4-BE49-F238E27FC236}">
                <a16:creationId xmlns:a16="http://schemas.microsoft.com/office/drawing/2014/main" id="{D56FF4DB-DF2D-4D0F-8232-4DD2775E2B64}"/>
              </a:ext>
            </a:extLst>
          </p:cNvPr>
          <p:cNvCxnSpPr>
            <a:cxnSpLocks/>
            <a:stCxn id="3" idx="2"/>
            <a:endCxn id="17" idx="0"/>
          </p:cNvCxnSpPr>
          <p:nvPr/>
        </p:nvCxnSpPr>
        <p:spPr>
          <a:xfrm rot="16200000" flipH="1">
            <a:off x="4439209" y="1702720"/>
            <a:ext cx="227438" cy="2663831"/>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88D67833-B8C8-49E5-90C1-4E36B7A04559}"/>
              </a:ext>
            </a:extLst>
          </p:cNvPr>
          <p:cNvSpPr txBox="1"/>
          <p:nvPr/>
        </p:nvSpPr>
        <p:spPr>
          <a:xfrm>
            <a:off x="2844723" y="1700808"/>
            <a:ext cx="3254417" cy="369332"/>
          </a:xfrm>
          <a:prstGeom prst="rect">
            <a:avLst/>
          </a:prstGeom>
          <a:noFill/>
        </p:spPr>
        <p:txBody>
          <a:bodyPr wrap="none" rtlCol="0">
            <a:spAutoFit/>
          </a:bodyPr>
          <a:lstStyle/>
          <a:p>
            <a:r>
              <a:rPr lang="en-US" altLang="ja-JP" dirty="0"/>
              <a:t>Git</a:t>
            </a:r>
            <a:r>
              <a:rPr lang="ja-JP" altLang="en-US" dirty="0"/>
              <a:t>管理下にあるプロジェクト</a:t>
            </a:r>
            <a:endParaRPr kumimoji="1" lang="ja-JP" altLang="en-US" dirty="0"/>
          </a:p>
        </p:txBody>
      </p:sp>
      <p:sp>
        <p:nvSpPr>
          <p:cNvPr id="20" name="テキスト ボックス 19">
            <a:extLst>
              <a:ext uri="{FF2B5EF4-FFF2-40B4-BE49-F238E27FC236}">
                <a16:creationId xmlns:a16="http://schemas.microsoft.com/office/drawing/2014/main" id="{1F525020-41BA-42F5-BB0D-826CBD963656}"/>
              </a:ext>
            </a:extLst>
          </p:cNvPr>
          <p:cNvSpPr txBox="1"/>
          <p:nvPr/>
        </p:nvSpPr>
        <p:spPr>
          <a:xfrm>
            <a:off x="467544" y="1124744"/>
            <a:ext cx="8374408" cy="461665"/>
          </a:xfrm>
          <a:prstGeom prst="rect">
            <a:avLst/>
          </a:prstGeom>
          <a:noFill/>
        </p:spPr>
        <p:txBody>
          <a:bodyPr wrap="none" rtlCol="0">
            <a:spAutoFit/>
          </a:bodyPr>
          <a:lstStyle/>
          <a:p>
            <a:r>
              <a:rPr lang="en-US" sz="2400"/>
              <a:t>Git</a:t>
            </a:r>
            <a:r>
              <a:rPr lang="ja-JP" altLang="en-US" sz="2400"/>
              <a:t>で管理されたプロジェクトには</a:t>
            </a:r>
            <a:r>
              <a:rPr lang="en-US" altLang="ja-JP" sz="2400"/>
              <a:t>.git</a:t>
            </a:r>
            <a:r>
              <a:rPr lang="ja-JP" altLang="en-US" sz="2400"/>
              <a:t>というフォルダがある</a:t>
            </a:r>
            <a:endParaRPr lang="en-US" altLang="ja-JP" sz="2400"/>
          </a:p>
        </p:txBody>
      </p:sp>
      <p:sp>
        <p:nvSpPr>
          <p:cNvPr id="21" name="テキスト ボックス 20">
            <a:extLst>
              <a:ext uri="{FF2B5EF4-FFF2-40B4-BE49-F238E27FC236}">
                <a16:creationId xmlns:a16="http://schemas.microsoft.com/office/drawing/2014/main" id="{CDD99E0E-7A91-4BE2-AA2B-19B160A48F12}"/>
              </a:ext>
            </a:extLst>
          </p:cNvPr>
          <p:cNvSpPr txBox="1"/>
          <p:nvPr/>
        </p:nvSpPr>
        <p:spPr>
          <a:xfrm>
            <a:off x="467544" y="4911551"/>
            <a:ext cx="8084264" cy="954107"/>
          </a:xfrm>
          <a:prstGeom prst="rect">
            <a:avLst/>
          </a:prstGeom>
          <a:noFill/>
        </p:spPr>
        <p:txBody>
          <a:bodyPr wrap="none" rtlCol="0">
            <a:spAutoFit/>
          </a:bodyPr>
          <a:lstStyle/>
          <a:p>
            <a:r>
              <a:rPr lang="ja-JP" altLang="en-US" sz="2800"/>
              <a:t>　　　</a:t>
            </a:r>
            <a:r>
              <a:rPr lang="ja-JP" altLang="en-US" sz="2800">
                <a:solidFill>
                  <a:srgbClr val="011893"/>
                </a:solidFill>
              </a:rPr>
              <a:t>リポジトリ</a:t>
            </a:r>
            <a:r>
              <a:rPr lang="ja-JP" altLang="en-US" sz="2800"/>
              <a:t>：履歴や状態を保存する場所</a:t>
            </a:r>
            <a:endParaRPr lang="en-US" altLang="ja-JP" sz="2800"/>
          </a:p>
          <a:p>
            <a:r>
              <a:rPr lang="ja-JP" altLang="en-US" sz="2800">
                <a:solidFill>
                  <a:srgbClr val="011893"/>
                </a:solidFill>
              </a:rPr>
              <a:t>ワーキングツリー</a:t>
            </a:r>
            <a:r>
              <a:rPr lang="ja-JP" altLang="en-US" sz="2800"/>
              <a:t>：作業中のファイルやフォルダ</a:t>
            </a:r>
            <a:endParaRPr lang="en-US" sz="2800"/>
          </a:p>
        </p:txBody>
      </p:sp>
      <p:sp>
        <p:nvSpPr>
          <p:cNvPr id="23" name="テキスト ボックス 22">
            <a:extLst>
              <a:ext uri="{FF2B5EF4-FFF2-40B4-BE49-F238E27FC236}">
                <a16:creationId xmlns:a16="http://schemas.microsoft.com/office/drawing/2014/main" id="{032E4C1E-4A3F-490B-92EC-C89DF190AF18}"/>
              </a:ext>
            </a:extLst>
          </p:cNvPr>
          <p:cNvSpPr txBox="1"/>
          <p:nvPr/>
        </p:nvSpPr>
        <p:spPr>
          <a:xfrm>
            <a:off x="2123728" y="6063679"/>
            <a:ext cx="5109091" cy="461665"/>
          </a:xfrm>
          <a:prstGeom prst="rect">
            <a:avLst/>
          </a:prstGeom>
          <a:noFill/>
          <a:ln>
            <a:solidFill>
              <a:schemeClr val="tx1"/>
            </a:solidFill>
          </a:ln>
        </p:spPr>
        <p:txBody>
          <a:bodyPr wrap="none" rtlCol="0">
            <a:spAutoFit/>
          </a:bodyPr>
          <a:lstStyle/>
          <a:p>
            <a:r>
              <a:rPr lang="ja-JP" altLang="en-US" sz="2400"/>
              <a:t>プロジェクト一つにリポジトリ一つ</a:t>
            </a:r>
            <a:endParaRPr lang="en-US" sz="2400"/>
          </a:p>
        </p:txBody>
      </p:sp>
    </p:spTree>
    <p:extLst>
      <p:ext uri="{BB962C8B-B14F-4D97-AF65-F5344CB8AC3E}">
        <p14:creationId xmlns:p14="http://schemas.microsoft.com/office/powerpoint/2010/main" val="3194066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8B7861-D465-4DBF-9651-6B7DDAF72560}"/>
              </a:ext>
            </a:extLst>
          </p:cNvPr>
          <p:cNvSpPr>
            <a:spLocks noGrp="1"/>
          </p:cNvSpPr>
          <p:nvPr>
            <p:ph type="body" sz="quarter" idx="10"/>
          </p:nvPr>
        </p:nvSpPr>
        <p:spPr/>
        <p:txBody>
          <a:bodyPr/>
          <a:lstStyle/>
          <a:p>
            <a:r>
              <a:rPr lang="ja-JP" altLang="en-US"/>
              <a:t>リポジトリの種類</a:t>
            </a:r>
            <a:endParaRPr lang="en-US"/>
          </a:p>
        </p:txBody>
      </p:sp>
      <p:pic>
        <p:nvPicPr>
          <p:cNvPr id="3" name="Picture 2" descr="パソコンを使う男性のイラスト">
            <a:extLst>
              <a:ext uri="{FF2B5EF4-FFF2-40B4-BE49-F238E27FC236}">
                <a16:creationId xmlns:a16="http://schemas.microsoft.com/office/drawing/2014/main" id="{8E80BD30-739F-4462-AA87-C47B1B279E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1772816"/>
            <a:ext cx="1563204" cy="15710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フォルダのイラスト">
            <a:extLst>
              <a:ext uri="{FF2B5EF4-FFF2-40B4-BE49-F238E27FC236}">
                <a16:creationId xmlns:a16="http://schemas.microsoft.com/office/drawing/2014/main" id="{F3C4077E-2344-4EA4-B425-059B4605D2D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904" y="4327984"/>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ファイルアイコン（ブランク）">
            <a:extLst>
              <a:ext uri="{FF2B5EF4-FFF2-40B4-BE49-F238E27FC236}">
                <a16:creationId xmlns:a16="http://schemas.microsoft.com/office/drawing/2014/main" id="{B8F77359-EECD-4845-8685-71A5E0BFDC5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7215" y="5192080"/>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ファイルアイコン（ブランク）">
            <a:extLst>
              <a:ext uri="{FF2B5EF4-FFF2-40B4-BE49-F238E27FC236}">
                <a16:creationId xmlns:a16="http://schemas.microsoft.com/office/drawing/2014/main" id="{28EFE72C-A5D1-4A51-80BD-49ABCB943F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9143" y="5192080"/>
            <a:ext cx="455985" cy="529531"/>
          </a:xfrm>
          <a:prstGeom prst="rect">
            <a:avLst/>
          </a:prstGeom>
          <a:noFill/>
          <a:extLst>
            <a:ext uri="{909E8E84-426E-40DD-AFC4-6F175D3DCCD1}">
              <a14:hiddenFill xmlns:a14="http://schemas.microsoft.com/office/drawing/2010/main">
                <a:solidFill>
                  <a:srgbClr val="FFFFFF"/>
                </a:solidFill>
              </a14:hiddenFill>
            </a:ext>
          </a:extLst>
        </p:spPr>
      </p:pic>
      <p:sp>
        <p:nvSpPr>
          <p:cNvPr id="7" name="角丸四角形 5">
            <a:extLst>
              <a:ext uri="{FF2B5EF4-FFF2-40B4-BE49-F238E27FC236}">
                <a16:creationId xmlns:a16="http://schemas.microsoft.com/office/drawing/2014/main" id="{3A404354-967D-4902-91A1-8D0BC9F959A2}"/>
              </a:ext>
            </a:extLst>
          </p:cNvPr>
          <p:cNvSpPr/>
          <p:nvPr/>
        </p:nvSpPr>
        <p:spPr>
          <a:xfrm>
            <a:off x="412698" y="4077072"/>
            <a:ext cx="3810136" cy="1914399"/>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柱 7">
            <a:extLst>
              <a:ext uri="{FF2B5EF4-FFF2-40B4-BE49-F238E27FC236}">
                <a16:creationId xmlns:a16="http://schemas.microsoft.com/office/drawing/2014/main" id="{E5E3C339-B93B-493A-B069-91D46EECC4FE}"/>
              </a:ext>
            </a:extLst>
          </p:cNvPr>
          <p:cNvSpPr/>
          <p:nvPr/>
        </p:nvSpPr>
        <p:spPr>
          <a:xfrm>
            <a:off x="649304" y="5264088"/>
            <a:ext cx="669680" cy="496072"/>
          </a:xfrm>
          <a:prstGeom prst="can">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9353F8E3-BE73-4855-BA04-448FC0800972}"/>
              </a:ext>
            </a:extLst>
          </p:cNvPr>
          <p:cNvCxnSpPr>
            <a:stCxn id="4" idx="2"/>
            <a:endCxn id="8" idx="1"/>
          </p:cNvCxnSpPr>
          <p:nvPr/>
        </p:nvCxnSpPr>
        <p:spPr>
          <a:xfrm>
            <a:off x="980977" y="4967955"/>
            <a:ext cx="3167" cy="296133"/>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2" descr="フォルダのイラスト">
            <a:extLst>
              <a:ext uri="{FF2B5EF4-FFF2-40B4-BE49-F238E27FC236}">
                <a16:creationId xmlns:a16="http://schemas.microsoft.com/office/drawing/2014/main" id="{96AAF312-B075-4922-92B4-2669D0C4AF9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90992" y="5192080"/>
            <a:ext cx="687838" cy="57606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カギ線コネクタ 10">
            <a:extLst>
              <a:ext uri="{FF2B5EF4-FFF2-40B4-BE49-F238E27FC236}">
                <a16:creationId xmlns:a16="http://schemas.microsoft.com/office/drawing/2014/main" id="{50AE0E95-2FA1-4925-90EA-27CD64A5B977}"/>
              </a:ext>
            </a:extLst>
          </p:cNvPr>
          <p:cNvCxnSpPr>
            <a:stCxn id="4" idx="2"/>
            <a:endCxn id="10" idx="0"/>
          </p:cNvCxnSpPr>
          <p:nvPr/>
        </p:nvCxnSpPr>
        <p:spPr>
          <a:xfrm rot="16200000" flipH="1">
            <a:off x="1245882" y="4703050"/>
            <a:ext cx="224125" cy="75393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カギ線コネクタ 11">
            <a:extLst>
              <a:ext uri="{FF2B5EF4-FFF2-40B4-BE49-F238E27FC236}">
                <a16:creationId xmlns:a16="http://schemas.microsoft.com/office/drawing/2014/main" id="{04665891-A6C8-4DF4-8B7D-72E842467246}"/>
              </a:ext>
            </a:extLst>
          </p:cNvPr>
          <p:cNvCxnSpPr>
            <a:stCxn id="4" idx="2"/>
            <a:endCxn id="6" idx="0"/>
          </p:cNvCxnSpPr>
          <p:nvPr/>
        </p:nvCxnSpPr>
        <p:spPr>
          <a:xfrm rot="16200000" flipH="1">
            <a:off x="1571994" y="4376937"/>
            <a:ext cx="224125" cy="1406159"/>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カギ線コネクタ 12">
            <a:extLst>
              <a:ext uri="{FF2B5EF4-FFF2-40B4-BE49-F238E27FC236}">
                <a16:creationId xmlns:a16="http://schemas.microsoft.com/office/drawing/2014/main" id="{65F4FFD8-D19C-4A2B-AA67-12761ECF7A0F}"/>
              </a:ext>
            </a:extLst>
          </p:cNvPr>
          <p:cNvCxnSpPr>
            <a:stCxn id="4" idx="2"/>
            <a:endCxn id="5" idx="0"/>
          </p:cNvCxnSpPr>
          <p:nvPr/>
        </p:nvCxnSpPr>
        <p:spPr>
          <a:xfrm rot="16200000" flipH="1">
            <a:off x="1896030" y="4052901"/>
            <a:ext cx="224125" cy="2054231"/>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99C66A0A-4A34-42BB-8F25-0E1D0A0C20A7}"/>
              </a:ext>
            </a:extLst>
          </p:cNvPr>
          <p:cNvSpPr txBox="1"/>
          <p:nvPr/>
        </p:nvSpPr>
        <p:spPr>
          <a:xfrm>
            <a:off x="626354" y="5385250"/>
            <a:ext cx="633507" cy="338554"/>
          </a:xfrm>
          <a:prstGeom prst="rect">
            <a:avLst/>
          </a:prstGeom>
          <a:noFill/>
        </p:spPr>
        <p:txBody>
          <a:bodyPr wrap="none" rtlCol="0">
            <a:spAutoFit/>
          </a:bodyPr>
          <a:lstStyle/>
          <a:p>
            <a:r>
              <a:rPr lang="en-US" altLang="ja-JP" sz="1600" dirty="0">
                <a:latin typeface="Consolas" panose="020B0609020204030204" pitchFamily="49" charset="0"/>
                <a:cs typeface="Consolas" panose="020B0609020204030204" pitchFamily="49" charset="0"/>
              </a:rPr>
              <a:t>.git</a:t>
            </a:r>
            <a:endParaRPr kumimoji="1" lang="ja-JP" altLang="en-US" sz="1600" dirty="0">
              <a:latin typeface="Consolas" panose="020B0609020204030204" pitchFamily="49" charset="0"/>
              <a:cs typeface="Consolas" panose="020B0609020204030204" pitchFamily="49" charset="0"/>
            </a:endParaRPr>
          </a:p>
        </p:txBody>
      </p:sp>
      <p:pic>
        <p:nvPicPr>
          <p:cNvPr id="15" name="Picture 2" descr="ファイルアイコン（ブランク）">
            <a:extLst>
              <a:ext uri="{FF2B5EF4-FFF2-40B4-BE49-F238E27FC236}">
                <a16:creationId xmlns:a16="http://schemas.microsoft.com/office/drawing/2014/main" id="{87324176-2C97-44EA-B33B-57C5E7C60E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16815" y="5195393"/>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カギ線コネクタ 17">
            <a:extLst>
              <a:ext uri="{FF2B5EF4-FFF2-40B4-BE49-F238E27FC236}">
                <a16:creationId xmlns:a16="http://schemas.microsoft.com/office/drawing/2014/main" id="{2EA43F71-900B-4224-B6C6-C4E302069038}"/>
              </a:ext>
            </a:extLst>
          </p:cNvPr>
          <p:cNvCxnSpPr>
            <a:cxnSpLocks/>
            <a:stCxn id="4" idx="2"/>
            <a:endCxn id="15" idx="0"/>
          </p:cNvCxnSpPr>
          <p:nvPr/>
        </p:nvCxnSpPr>
        <p:spPr>
          <a:xfrm rot="16200000" flipH="1">
            <a:off x="2199173" y="3749758"/>
            <a:ext cx="227438" cy="2663831"/>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Picture 4" descr="サーバのイラスト（グレー）">
            <a:extLst>
              <a:ext uri="{FF2B5EF4-FFF2-40B4-BE49-F238E27FC236}">
                <a16:creationId xmlns:a16="http://schemas.microsoft.com/office/drawing/2014/main" id="{995B7ECA-7F87-40B0-BBE9-A365A0D62B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7232" y="1743673"/>
            <a:ext cx="1074729" cy="1636643"/>
          </a:xfrm>
          <a:prstGeom prst="rect">
            <a:avLst/>
          </a:prstGeom>
          <a:noFill/>
          <a:extLst>
            <a:ext uri="{909E8E84-426E-40DD-AFC4-6F175D3DCCD1}">
              <a14:hiddenFill xmlns:a14="http://schemas.microsoft.com/office/drawing/2010/main">
                <a:solidFill>
                  <a:srgbClr val="FFFFFF"/>
                </a:solidFill>
              </a14:hiddenFill>
            </a:ext>
          </a:extLst>
        </p:spPr>
      </p:pic>
      <p:sp>
        <p:nvSpPr>
          <p:cNvPr id="18" name="角丸四角形 19">
            <a:extLst>
              <a:ext uri="{FF2B5EF4-FFF2-40B4-BE49-F238E27FC236}">
                <a16:creationId xmlns:a16="http://schemas.microsoft.com/office/drawing/2014/main" id="{1BD7C72A-C227-40AA-97CF-AEA71B19E4CB}"/>
              </a:ext>
            </a:extLst>
          </p:cNvPr>
          <p:cNvSpPr/>
          <p:nvPr/>
        </p:nvSpPr>
        <p:spPr>
          <a:xfrm>
            <a:off x="6245346" y="4077072"/>
            <a:ext cx="1222647" cy="1914399"/>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Picture 2" descr="フォルダのイラスト">
            <a:extLst>
              <a:ext uri="{FF2B5EF4-FFF2-40B4-BE49-F238E27FC236}">
                <a16:creationId xmlns:a16="http://schemas.microsoft.com/office/drawing/2014/main" id="{2532B245-3FBD-4808-8F7B-19E02AD9AC4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1490" y="4318045"/>
            <a:ext cx="764145" cy="639971"/>
          </a:xfrm>
          <a:prstGeom prst="rect">
            <a:avLst/>
          </a:prstGeom>
          <a:noFill/>
          <a:extLst>
            <a:ext uri="{909E8E84-426E-40DD-AFC4-6F175D3DCCD1}">
              <a14:hiddenFill xmlns:a14="http://schemas.microsoft.com/office/drawing/2010/main">
                <a:solidFill>
                  <a:srgbClr val="FFFFFF"/>
                </a:solidFill>
              </a14:hiddenFill>
            </a:ext>
          </a:extLst>
        </p:spPr>
      </p:pic>
      <p:sp>
        <p:nvSpPr>
          <p:cNvPr id="20" name="円柱 19">
            <a:extLst>
              <a:ext uri="{FF2B5EF4-FFF2-40B4-BE49-F238E27FC236}">
                <a16:creationId xmlns:a16="http://schemas.microsoft.com/office/drawing/2014/main" id="{3923EB32-298E-485D-A2BC-3CCEB4006F11}"/>
              </a:ext>
            </a:extLst>
          </p:cNvPr>
          <p:cNvSpPr/>
          <p:nvPr/>
        </p:nvSpPr>
        <p:spPr>
          <a:xfrm>
            <a:off x="6491890" y="5254149"/>
            <a:ext cx="669680" cy="496072"/>
          </a:xfrm>
          <a:prstGeom prst="can">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69BDF6A7-39CF-4D3D-A48B-B2F4D6468B65}"/>
              </a:ext>
            </a:extLst>
          </p:cNvPr>
          <p:cNvCxnSpPr>
            <a:stCxn id="19" idx="2"/>
            <a:endCxn id="20" idx="1"/>
          </p:cNvCxnSpPr>
          <p:nvPr/>
        </p:nvCxnSpPr>
        <p:spPr>
          <a:xfrm>
            <a:off x="6823563" y="4958016"/>
            <a:ext cx="3167" cy="296133"/>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BFA729C-47C1-47A4-A7B2-0B4E8385EEF3}"/>
              </a:ext>
            </a:extLst>
          </p:cNvPr>
          <p:cNvSpPr txBox="1"/>
          <p:nvPr/>
        </p:nvSpPr>
        <p:spPr>
          <a:xfrm>
            <a:off x="6468940" y="5375311"/>
            <a:ext cx="633507" cy="338554"/>
          </a:xfrm>
          <a:prstGeom prst="rect">
            <a:avLst/>
          </a:prstGeom>
          <a:noFill/>
        </p:spPr>
        <p:txBody>
          <a:bodyPr wrap="none" rtlCol="0">
            <a:spAutoFit/>
          </a:bodyPr>
          <a:lstStyle/>
          <a:p>
            <a:r>
              <a:rPr lang="en-US" altLang="ja-JP" sz="1600" dirty="0">
                <a:latin typeface="Consolas" panose="020B0609020204030204" pitchFamily="49" charset="0"/>
                <a:cs typeface="Consolas" panose="020B0609020204030204" pitchFamily="49" charset="0"/>
              </a:rPr>
              <a:t>.git</a:t>
            </a:r>
            <a:endParaRPr kumimoji="1" lang="ja-JP" altLang="en-US" sz="1600" dirty="0">
              <a:latin typeface="Consolas" panose="020B0609020204030204" pitchFamily="49" charset="0"/>
              <a:cs typeface="Consolas" panose="020B0609020204030204" pitchFamily="49" charset="0"/>
            </a:endParaRPr>
          </a:p>
        </p:txBody>
      </p:sp>
      <p:sp>
        <p:nvSpPr>
          <p:cNvPr id="23" name="テキスト ボックス 22">
            <a:extLst>
              <a:ext uri="{FF2B5EF4-FFF2-40B4-BE49-F238E27FC236}">
                <a16:creationId xmlns:a16="http://schemas.microsoft.com/office/drawing/2014/main" id="{D994AEF4-F667-4087-812F-C3022B6FF7B9}"/>
              </a:ext>
            </a:extLst>
          </p:cNvPr>
          <p:cNvSpPr txBox="1"/>
          <p:nvPr/>
        </p:nvSpPr>
        <p:spPr>
          <a:xfrm>
            <a:off x="1276794" y="1067407"/>
            <a:ext cx="1483098" cy="461665"/>
          </a:xfrm>
          <a:prstGeom prst="rect">
            <a:avLst/>
          </a:prstGeom>
          <a:noFill/>
        </p:spPr>
        <p:txBody>
          <a:bodyPr wrap="none" rtlCol="0">
            <a:spAutoFit/>
          </a:bodyPr>
          <a:lstStyle/>
          <a:p>
            <a:r>
              <a:rPr kumimoji="1" lang="ja-JP" altLang="en-US" sz="2400"/>
              <a:t>自分の</a:t>
            </a:r>
            <a:r>
              <a:rPr lang="en-US" altLang="ja-JP" sz="2400"/>
              <a:t>PC</a:t>
            </a:r>
            <a:endParaRPr kumimoji="1" lang="ja-JP" altLang="en-US" sz="2400"/>
          </a:p>
        </p:txBody>
      </p:sp>
      <p:sp>
        <p:nvSpPr>
          <p:cNvPr id="24" name="テキスト ボックス 23">
            <a:extLst>
              <a:ext uri="{FF2B5EF4-FFF2-40B4-BE49-F238E27FC236}">
                <a16:creationId xmlns:a16="http://schemas.microsoft.com/office/drawing/2014/main" id="{A7967A9A-8A4E-49E0-A3D5-B8906A9490A2}"/>
              </a:ext>
            </a:extLst>
          </p:cNvPr>
          <p:cNvSpPr txBox="1"/>
          <p:nvPr/>
        </p:nvSpPr>
        <p:spPr>
          <a:xfrm>
            <a:off x="6101330" y="995399"/>
            <a:ext cx="1107996" cy="461665"/>
          </a:xfrm>
          <a:prstGeom prst="rect">
            <a:avLst/>
          </a:prstGeom>
          <a:noFill/>
        </p:spPr>
        <p:txBody>
          <a:bodyPr wrap="none" rtlCol="0">
            <a:spAutoFit/>
          </a:bodyPr>
          <a:lstStyle/>
          <a:p>
            <a:r>
              <a:rPr kumimoji="1" lang="ja-JP" altLang="en-US" sz="2400"/>
              <a:t>サーバ</a:t>
            </a:r>
          </a:p>
        </p:txBody>
      </p:sp>
      <p:sp>
        <p:nvSpPr>
          <p:cNvPr id="25" name="テキスト ボックス 24">
            <a:extLst>
              <a:ext uri="{FF2B5EF4-FFF2-40B4-BE49-F238E27FC236}">
                <a16:creationId xmlns:a16="http://schemas.microsoft.com/office/drawing/2014/main" id="{80E27A8E-3808-4517-97F7-5959E6B39880}"/>
              </a:ext>
            </a:extLst>
          </p:cNvPr>
          <p:cNvSpPr txBox="1"/>
          <p:nvPr/>
        </p:nvSpPr>
        <p:spPr>
          <a:xfrm>
            <a:off x="611560" y="3501008"/>
            <a:ext cx="2262158" cy="369332"/>
          </a:xfrm>
          <a:prstGeom prst="rect">
            <a:avLst/>
          </a:prstGeom>
          <a:noFill/>
        </p:spPr>
        <p:txBody>
          <a:bodyPr wrap="none" rtlCol="0">
            <a:spAutoFit/>
          </a:bodyPr>
          <a:lstStyle/>
          <a:p>
            <a:r>
              <a:rPr kumimoji="1" lang="ja-JP" altLang="en-US"/>
              <a:t>ローカルリポジトリ</a:t>
            </a:r>
          </a:p>
        </p:txBody>
      </p:sp>
      <p:sp>
        <p:nvSpPr>
          <p:cNvPr id="26" name="テキスト ボックス 25">
            <a:extLst>
              <a:ext uri="{FF2B5EF4-FFF2-40B4-BE49-F238E27FC236}">
                <a16:creationId xmlns:a16="http://schemas.microsoft.com/office/drawing/2014/main" id="{B1DFEABB-88F7-4894-8E8C-10A10B6BCBC2}"/>
              </a:ext>
            </a:extLst>
          </p:cNvPr>
          <p:cNvSpPr txBox="1"/>
          <p:nvPr/>
        </p:nvSpPr>
        <p:spPr>
          <a:xfrm>
            <a:off x="5669282" y="3573016"/>
            <a:ext cx="2262158" cy="369332"/>
          </a:xfrm>
          <a:prstGeom prst="rect">
            <a:avLst/>
          </a:prstGeom>
          <a:noFill/>
        </p:spPr>
        <p:txBody>
          <a:bodyPr wrap="none" rtlCol="0">
            <a:spAutoFit/>
          </a:bodyPr>
          <a:lstStyle/>
          <a:p>
            <a:r>
              <a:rPr kumimoji="1" lang="ja-JP" altLang="en-US"/>
              <a:t>リモートリポジトリ</a:t>
            </a:r>
          </a:p>
        </p:txBody>
      </p:sp>
      <p:pic>
        <p:nvPicPr>
          <p:cNvPr id="27" name="Picture 6" descr="Wi-Fi無線ルーターのイラスト">
            <a:extLst>
              <a:ext uri="{FF2B5EF4-FFF2-40B4-BE49-F238E27FC236}">
                <a16:creationId xmlns:a16="http://schemas.microsoft.com/office/drawing/2014/main" id="{A8354FAA-F8D7-4F70-B150-5D54FD9484A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41090" y="1715479"/>
            <a:ext cx="1008112" cy="124843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天気のマーク「雷」">
            <a:extLst>
              <a:ext uri="{FF2B5EF4-FFF2-40B4-BE49-F238E27FC236}">
                <a16:creationId xmlns:a16="http://schemas.microsoft.com/office/drawing/2014/main" id="{21BD4112-4B3E-48B1-8C51-49EA3CE7A9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5300000">
            <a:off x="2906487" y="2018259"/>
            <a:ext cx="890927" cy="92697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天気のマーク「雷」">
            <a:extLst>
              <a:ext uri="{FF2B5EF4-FFF2-40B4-BE49-F238E27FC236}">
                <a16:creationId xmlns:a16="http://schemas.microsoft.com/office/drawing/2014/main" id="{8670F581-46C8-45D2-9A43-EA9F2391C7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5300000">
            <a:off x="5066728" y="2018260"/>
            <a:ext cx="890927" cy="926976"/>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655C26FE-2C75-40D4-88C1-3442BA768630}"/>
              </a:ext>
            </a:extLst>
          </p:cNvPr>
          <p:cNvSpPr txBox="1"/>
          <p:nvPr/>
        </p:nvSpPr>
        <p:spPr>
          <a:xfrm>
            <a:off x="1060770" y="6093296"/>
            <a:ext cx="2412840" cy="369332"/>
          </a:xfrm>
          <a:prstGeom prst="rect">
            <a:avLst/>
          </a:prstGeom>
          <a:noFill/>
        </p:spPr>
        <p:txBody>
          <a:bodyPr wrap="none" rtlCol="0">
            <a:spAutoFit/>
          </a:bodyPr>
          <a:lstStyle/>
          <a:p>
            <a:r>
              <a:rPr kumimoji="1" lang="en-US" altLang="ja-JP"/>
              <a:t>(</a:t>
            </a:r>
            <a:r>
              <a:rPr kumimoji="1" lang="ja-JP" altLang="en-US"/>
              <a:t>ノンベアリポジトリ</a:t>
            </a:r>
            <a:r>
              <a:rPr kumimoji="1" lang="en-US" altLang="ja-JP"/>
              <a:t>)</a:t>
            </a:r>
            <a:endParaRPr kumimoji="1" lang="ja-JP" altLang="en-US"/>
          </a:p>
        </p:txBody>
      </p:sp>
      <p:sp>
        <p:nvSpPr>
          <p:cNvPr id="31" name="テキスト ボックス 30">
            <a:extLst>
              <a:ext uri="{FF2B5EF4-FFF2-40B4-BE49-F238E27FC236}">
                <a16:creationId xmlns:a16="http://schemas.microsoft.com/office/drawing/2014/main" id="{84A55AFE-D8A8-41EB-B9AE-2B746AD88570}"/>
              </a:ext>
            </a:extLst>
          </p:cNvPr>
          <p:cNvSpPr txBox="1"/>
          <p:nvPr/>
        </p:nvSpPr>
        <p:spPr>
          <a:xfrm>
            <a:off x="5885306" y="6093296"/>
            <a:ext cx="1951175" cy="369332"/>
          </a:xfrm>
          <a:prstGeom prst="rect">
            <a:avLst/>
          </a:prstGeom>
          <a:noFill/>
        </p:spPr>
        <p:txBody>
          <a:bodyPr wrap="none" rtlCol="0">
            <a:spAutoFit/>
          </a:bodyPr>
          <a:lstStyle/>
          <a:p>
            <a:r>
              <a:rPr kumimoji="1" lang="en-US" altLang="ja-JP"/>
              <a:t>(</a:t>
            </a:r>
            <a:r>
              <a:rPr kumimoji="1" lang="ja-JP" altLang="en-US"/>
              <a:t>ベアリポジトリ</a:t>
            </a:r>
            <a:r>
              <a:rPr kumimoji="1" lang="en-US" altLang="ja-JP"/>
              <a:t>)</a:t>
            </a:r>
            <a:endParaRPr kumimoji="1" lang="ja-JP" altLang="en-US"/>
          </a:p>
        </p:txBody>
      </p:sp>
    </p:spTree>
    <p:extLst>
      <p:ext uri="{BB962C8B-B14F-4D97-AF65-F5344CB8AC3E}">
        <p14:creationId xmlns:p14="http://schemas.microsoft.com/office/powerpoint/2010/main" val="2424985230"/>
      </p:ext>
    </p:extLst>
  </p:cSld>
  <p:clrMapOvr>
    <a:masterClrMapping/>
  </p:clrMapOvr>
</p:sld>
</file>

<file path=ppt/theme/theme1.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6580</TotalTime>
  <Words>1219</Words>
  <Application>Microsoft Office PowerPoint</Application>
  <PresentationFormat>画面に合わせる (4:3)</PresentationFormat>
  <Paragraphs>328</Paragraphs>
  <Slides>21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HGｺﾞｼｯｸE</vt:lpstr>
      <vt:lpstr>游ゴシック</vt:lpstr>
      <vt:lpstr>Arial</vt:lpstr>
      <vt:lpstr>Consolas</vt:lpstr>
      <vt:lpstr>Georgia</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1324</cp:revision>
  <dcterms:created xsi:type="dcterms:W3CDTF">2019-01-02T05:23:01Z</dcterms:created>
  <dcterms:modified xsi:type="dcterms:W3CDTF">2021-09-25T17:18:19Z</dcterms:modified>
</cp:coreProperties>
</file>