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 id="389" r:id="rId38"/>
    <p:sldId id="390" r:id="rId39"/>
    <p:sldId id="391" r:id="rId40"/>
    <p:sldId id="392" r:id="rId41"/>
    <p:sldId id="393" r:id="rId42"/>
    <p:sldId id="394" r:id="rId43"/>
    <p:sldId id="395" r:id="rId44"/>
    <p:sldId id="405" r:id="rId45"/>
    <p:sldId id="406" r:id="rId46"/>
    <p:sldId id="408" r:id="rId47"/>
    <p:sldId id="407" r:id="rId48"/>
    <p:sldId id="398" r:id="rId49"/>
    <p:sldId id="399" r:id="rId50"/>
    <p:sldId id="400" r:id="rId51"/>
    <p:sldId id="401" r:id="rId52"/>
    <p:sldId id="402" r:id="rId53"/>
    <p:sldId id="403"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129" d="100"/>
          <a:sy n="129" d="100"/>
        </p:scale>
        <p:origin x="133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53</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A6627F-06F4-5A89-A030-BD9103F0B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6912768" cy="485731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7" name="四角形: 角を丸くする 6">
            <a:extLst>
              <a:ext uri="{FF2B5EF4-FFF2-40B4-BE49-F238E27FC236}">
                <a16:creationId xmlns:a16="http://schemas.microsoft.com/office/drawing/2014/main" id="{3C52DF84-7ABC-4C47-B710-D1442EF77A44}"/>
              </a:ext>
            </a:extLst>
          </p:cNvPr>
          <p:cNvSpPr/>
          <p:nvPr/>
        </p:nvSpPr>
        <p:spPr>
          <a:xfrm>
            <a:off x="755576" y="3140968"/>
            <a:ext cx="1152128" cy="216024"/>
          </a:xfrm>
          <a:prstGeom prst="roundRect">
            <a:avLst>
              <a:gd name="adj" fmla="val 2355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cxnSpLocks/>
            <a:stCxn id="8" idx="1"/>
            <a:endCxn id="7" idx="2"/>
          </p:cNvCxnSpPr>
          <p:nvPr/>
        </p:nvCxnSpPr>
        <p:spPr>
          <a:xfrm rot="10800000">
            <a:off x="1331640" y="3356992"/>
            <a:ext cx="1872208" cy="2992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48FDF5-D21A-6CDF-0F68-C3E5EC48B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17890"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616F5CD1-2975-41FE-914A-863EDAEB0643}"/>
              </a:ext>
            </a:extLst>
          </p:cNvPr>
          <p:cNvSpPr/>
          <p:nvPr/>
        </p:nvSpPr>
        <p:spPr>
          <a:xfrm>
            <a:off x="7524328" y="263691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504056" cy="1579530"/>
          </a:xfrm>
          <a:prstGeom prst="bentConnector3">
            <a:avLst>
              <a:gd name="adj1" fmla="val -4535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D501920-ADB7-3A51-87A2-A9CB3036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5400600" cy="56428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708204" y="2348880"/>
            <a:ext cx="451186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2996952"/>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1008112" cy="25115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21288"/>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09320"/>
            <a:ext cx="1008112"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3789040"/>
            <a:ext cx="28803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a:off x="5220072" y="2456892"/>
            <a:ext cx="1440160" cy="2206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a:off x="2987824" y="3176973"/>
            <a:ext cx="3888432" cy="3913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cxnSpLocks/>
            <a:stCxn id="25" idx="1"/>
            <a:endCxn id="16" idx="3"/>
          </p:cNvCxnSpPr>
          <p:nvPr/>
        </p:nvCxnSpPr>
        <p:spPr>
          <a:xfrm rot="10800000">
            <a:off x="3563888" y="3969060"/>
            <a:ext cx="2736304" cy="3412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cxnSpLocks/>
            <a:stCxn id="30" idx="1"/>
            <a:endCxn id="7" idx="3"/>
          </p:cNvCxnSpPr>
          <p:nvPr/>
        </p:nvCxnSpPr>
        <p:spPr>
          <a:xfrm rot="10800000">
            <a:off x="1691680" y="5210764"/>
            <a:ext cx="4752528" cy="1255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DAEDF38A-8CEC-1954-A601-9D9C6C682CA7}"/>
              </a:ext>
            </a:extLst>
          </p:cNvPr>
          <p:cNvSpPr/>
          <p:nvPr/>
        </p:nvSpPr>
        <p:spPr>
          <a:xfrm>
            <a:off x="2051720" y="1700808"/>
            <a:ext cx="165618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151F47-273D-00C7-32FE-6555B73FF00D}"/>
              </a:ext>
            </a:extLst>
          </p:cNvPr>
          <p:cNvSpPr txBox="1"/>
          <p:nvPr/>
        </p:nvSpPr>
        <p:spPr>
          <a:xfrm>
            <a:off x="6732240" y="1628800"/>
            <a:ext cx="2031325" cy="646331"/>
          </a:xfrm>
          <a:prstGeom prst="rect">
            <a:avLst/>
          </a:prstGeom>
          <a:noFill/>
        </p:spPr>
        <p:txBody>
          <a:bodyPr wrap="none" rtlCol="0">
            <a:spAutoFit/>
          </a:bodyPr>
          <a:lstStyle/>
          <a:p>
            <a:r>
              <a:rPr kumimoji="1" lang="ja-JP" altLang="en-US" dirty="0"/>
              <a:t>リポジトリの名前</a:t>
            </a:r>
            <a:endParaRPr kumimoji="1" lang="en-US" altLang="ja-JP" dirty="0"/>
          </a:p>
          <a:p>
            <a:r>
              <a:rPr lang="ja-JP" altLang="en-US" dirty="0"/>
              <a:t>「</a:t>
            </a:r>
            <a:r>
              <a:rPr lang="en-US" altLang="ja-JP" dirty="0"/>
              <a:t>test</a:t>
            </a:r>
            <a:r>
              <a:rPr lang="ja-JP" altLang="en-US" dirty="0"/>
              <a:t>」とする</a:t>
            </a:r>
            <a:endParaRPr kumimoji="1" lang="ja-JP" altLang="en-US" dirty="0"/>
          </a:p>
        </p:txBody>
      </p:sp>
      <p:cxnSp>
        <p:nvCxnSpPr>
          <p:cNvPr id="10" name="コネクタ: カギ線 9">
            <a:extLst>
              <a:ext uri="{FF2B5EF4-FFF2-40B4-BE49-F238E27FC236}">
                <a16:creationId xmlns:a16="http://schemas.microsoft.com/office/drawing/2014/main" id="{756B9C34-0A55-B582-C7BC-AD27A5CE130D}"/>
              </a:ext>
            </a:extLst>
          </p:cNvPr>
          <p:cNvCxnSpPr>
            <a:cxnSpLocks/>
            <a:stCxn id="4" idx="1"/>
            <a:endCxn id="3" idx="3"/>
          </p:cNvCxnSpPr>
          <p:nvPr/>
        </p:nvCxnSpPr>
        <p:spPr>
          <a:xfrm rot="10800000">
            <a:off x="3707904" y="1808820"/>
            <a:ext cx="3024336" cy="1431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t>
            </a:r>
            <a:r>
              <a:rPr kumimoji="1" lang="ja-JP" altLang="en-US" sz="2400" dirty="0"/>
              <a:t>の使い方を覚える</a:t>
            </a:r>
            <a:endParaRPr kumimoji="1" lang="en-US" altLang="ja-JP" sz="2400" dirty="0"/>
          </a:p>
          <a:p>
            <a:pPr marL="342900" indent="-342900">
              <a:buFont typeface="Arial" panose="020B0604020202020204" pitchFamily="34" charset="0"/>
              <a:buChar char="•"/>
            </a:pPr>
            <a:r>
              <a:rPr lang="en-US" altLang="ja-JP" sz="2400" dirty="0"/>
              <a:t>(</a:t>
            </a:r>
            <a:r>
              <a:rPr lang="ja-JP" altLang="en-US" sz="2400" dirty="0"/>
              <a:t>発展課題</a:t>
            </a:r>
            <a:r>
              <a:rPr lang="en-US" altLang="ja-JP" sz="2400" dirty="0"/>
              <a:t>)</a:t>
            </a:r>
            <a:r>
              <a:rPr lang="ja-JP" altLang="en-US" sz="2400" dirty="0"/>
              <a:t>プルリクを体験する</a:t>
            </a:r>
            <a:endParaRPr kumimoji="1" lang="ja-JP" altLang="en-US" sz="2400" dirty="0"/>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B46CEBD-0D4D-9F17-910B-564E4F849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445323" cy="517396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dirty="0"/>
              <a:t>課題</a:t>
            </a:r>
            <a:r>
              <a:rPr lang="en-US" altLang="ja-JP" dirty="0"/>
              <a:t>2</a:t>
            </a:r>
            <a:r>
              <a:rPr kumimoji="1" lang="en-US" altLang="ja-JP" dirty="0"/>
              <a:t> – Step 2</a:t>
            </a:r>
            <a:endParaRPr kumimoji="1" lang="ja-JP" altLang="en-US" dirty="0"/>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sp>
        <p:nvSpPr>
          <p:cNvPr id="6" name="四角形: 角を丸くする 5">
            <a:extLst>
              <a:ext uri="{FF2B5EF4-FFF2-40B4-BE49-F238E27FC236}">
                <a16:creationId xmlns:a16="http://schemas.microsoft.com/office/drawing/2014/main" id="{58506C54-2FFF-4D7C-BC04-DF11929AAC4B}"/>
              </a:ext>
            </a:extLst>
          </p:cNvPr>
          <p:cNvSpPr/>
          <p:nvPr/>
        </p:nvSpPr>
        <p:spPr>
          <a:xfrm>
            <a:off x="755576" y="2924944"/>
            <a:ext cx="43924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755576" y="3501008"/>
            <a:ext cx="4320480"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83568" y="4293096"/>
            <a:ext cx="2592288" cy="1440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cxnSpLocks/>
            <a:stCxn id="10" idx="1"/>
            <a:endCxn id="7" idx="3"/>
          </p:cNvCxnSpPr>
          <p:nvPr/>
        </p:nvCxnSpPr>
        <p:spPr>
          <a:xfrm flipH="1" flipV="1">
            <a:off x="5076056" y="3717032"/>
            <a:ext cx="20882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148064" y="3068960"/>
            <a:ext cx="1872208" cy="3249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6372200" y="4690010"/>
            <a:ext cx="1890261" cy="646331"/>
          </a:xfrm>
          <a:prstGeom prst="rect">
            <a:avLst/>
          </a:prstGeom>
          <a:noFill/>
        </p:spPr>
        <p:txBody>
          <a:bodyPr wrap="none" rtlCol="0">
            <a:spAutoFit/>
          </a:bodyPr>
          <a:lstStyle/>
          <a:p>
            <a:r>
              <a:rPr kumimoji="1" lang="ja-JP" altLang="en-US" dirty="0"/>
              <a:t>チェックは外す</a:t>
            </a:r>
            <a:endParaRPr kumimoji="1" lang="en-US" altLang="ja-JP" dirty="0"/>
          </a:p>
          <a:p>
            <a:r>
              <a:rPr lang="ja-JP" altLang="en-US" dirty="0"/>
              <a:t>残りは「</a:t>
            </a:r>
            <a:r>
              <a:rPr lang="en-US" altLang="ja-JP" dirty="0"/>
              <a:t>None</a:t>
            </a:r>
            <a:r>
              <a:rPr lang="ja-JP" altLang="en-US" dirty="0"/>
              <a:t>」</a:t>
            </a:r>
            <a:endParaRPr lang="en-US" altLang="ja-JP" dirty="0"/>
          </a:p>
        </p:txBody>
      </p:sp>
      <p:cxnSp>
        <p:nvCxnSpPr>
          <p:cNvPr id="19" name="直線矢印コネクタ 18">
            <a:extLst>
              <a:ext uri="{FF2B5EF4-FFF2-40B4-BE49-F238E27FC236}">
                <a16:creationId xmlns:a16="http://schemas.microsoft.com/office/drawing/2014/main" id="{00FD2144-D551-486D-B024-745B220D78A7}"/>
              </a:ext>
            </a:extLst>
          </p:cNvPr>
          <p:cNvCxnSpPr>
            <a:cxnSpLocks/>
            <a:stCxn id="17" idx="1"/>
            <a:endCxn id="8" idx="3"/>
          </p:cNvCxnSpPr>
          <p:nvPr/>
        </p:nvCxnSpPr>
        <p:spPr>
          <a:xfrm flipH="1">
            <a:off x="3275856" y="5013176"/>
            <a:ext cx="309634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39D14F3-FFF5-BF24-E531-C830288B4B8B}"/>
              </a:ext>
            </a:extLst>
          </p:cNvPr>
          <p:cNvSpPr/>
          <p:nvPr/>
        </p:nvSpPr>
        <p:spPr>
          <a:xfrm>
            <a:off x="755576" y="6146327"/>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B96415E-3368-24A8-D649-42A6D478D31B}"/>
              </a:ext>
            </a:extLst>
          </p:cNvPr>
          <p:cNvSpPr txBox="1"/>
          <p:nvPr/>
        </p:nvSpPr>
        <p:spPr>
          <a:xfrm>
            <a:off x="2627784" y="6381328"/>
            <a:ext cx="1338828" cy="369332"/>
          </a:xfrm>
          <a:prstGeom prst="rect">
            <a:avLst/>
          </a:prstGeom>
          <a:noFill/>
        </p:spPr>
        <p:txBody>
          <a:bodyPr wrap="none" rtlCol="0">
            <a:spAutoFit/>
          </a:bodyPr>
          <a:lstStyle/>
          <a:p>
            <a:r>
              <a:rPr kumimoji="1" lang="ja-JP" altLang="en-US" dirty="0"/>
              <a:t>最後に押す</a:t>
            </a:r>
          </a:p>
        </p:txBody>
      </p:sp>
      <p:cxnSp>
        <p:nvCxnSpPr>
          <p:cNvPr id="26" name="コネクタ: カギ線 25">
            <a:extLst>
              <a:ext uri="{FF2B5EF4-FFF2-40B4-BE49-F238E27FC236}">
                <a16:creationId xmlns:a16="http://schemas.microsoft.com/office/drawing/2014/main" id="{8692CD2A-A671-5B46-4DF4-21F15DDC034A}"/>
              </a:ext>
            </a:extLst>
          </p:cNvPr>
          <p:cNvCxnSpPr>
            <a:stCxn id="25" idx="1"/>
            <a:endCxn id="24" idx="2"/>
          </p:cNvCxnSpPr>
          <p:nvPr/>
        </p:nvCxnSpPr>
        <p:spPr>
          <a:xfrm rot="10800000">
            <a:off x="1259632" y="6434360"/>
            <a:ext cx="1368152" cy="1316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22F8B2FB-D61C-0F75-F336-FC71832D3D1D}"/>
              </a:ext>
            </a:extLst>
          </p:cNvPr>
          <p:cNvSpPr/>
          <p:nvPr/>
        </p:nvSpPr>
        <p:spPr>
          <a:xfrm>
            <a:off x="1979712" y="2348880"/>
            <a:ext cx="165618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08E0094-4E8D-F049-BF41-BDCFDDCA5B6B}"/>
              </a:ext>
            </a:extLst>
          </p:cNvPr>
          <p:cNvSpPr txBox="1"/>
          <p:nvPr/>
        </p:nvSpPr>
        <p:spPr>
          <a:xfrm>
            <a:off x="6660232" y="2276872"/>
            <a:ext cx="2031325" cy="646331"/>
          </a:xfrm>
          <a:prstGeom prst="rect">
            <a:avLst/>
          </a:prstGeom>
          <a:noFill/>
        </p:spPr>
        <p:txBody>
          <a:bodyPr wrap="none" rtlCol="0">
            <a:spAutoFit/>
          </a:bodyPr>
          <a:lstStyle/>
          <a:p>
            <a:r>
              <a:rPr kumimoji="1" lang="ja-JP" altLang="en-US" dirty="0"/>
              <a:t>リポジトリの名前</a:t>
            </a:r>
            <a:endParaRPr kumimoji="1" lang="en-US" altLang="ja-JP" dirty="0"/>
          </a:p>
          <a:p>
            <a:r>
              <a:rPr lang="ja-JP" altLang="en-US" dirty="0"/>
              <a:t>「</a:t>
            </a:r>
            <a:r>
              <a:rPr lang="en-US" altLang="ja-JP" dirty="0"/>
              <a:t>test2</a:t>
            </a:r>
            <a:r>
              <a:rPr lang="ja-JP" altLang="en-US" dirty="0"/>
              <a:t>」とする</a:t>
            </a:r>
            <a:endParaRPr kumimoji="1" lang="ja-JP" altLang="en-US" dirty="0"/>
          </a:p>
        </p:txBody>
      </p:sp>
      <p:cxnSp>
        <p:nvCxnSpPr>
          <p:cNvPr id="11" name="コネクタ: カギ線 10">
            <a:extLst>
              <a:ext uri="{FF2B5EF4-FFF2-40B4-BE49-F238E27FC236}">
                <a16:creationId xmlns:a16="http://schemas.microsoft.com/office/drawing/2014/main" id="{0DE61EAB-9F4C-E77B-F1B9-DAA7F458612C}"/>
              </a:ext>
            </a:extLst>
          </p:cNvPr>
          <p:cNvCxnSpPr>
            <a:cxnSpLocks/>
            <a:stCxn id="5" idx="1"/>
            <a:endCxn id="4" idx="3"/>
          </p:cNvCxnSpPr>
          <p:nvPr/>
        </p:nvCxnSpPr>
        <p:spPr>
          <a:xfrm rot="10800000">
            <a:off x="3635896" y="2456892"/>
            <a:ext cx="3024336" cy="1431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436510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4545124"/>
            <a:ext cx="473145" cy="151681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ホワイトボードのイラスト（ビジネス）">
            <a:extLst>
              <a:ext uri="{FF2B5EF4-FFF2-40B4-BE49-F238E27FC236}">
                <a16:creationId xmlns:a16="http://schemas.microsoft.com/office/drawing/2014/main" id="{EA8C6CC7-6B7A-4D1B-870F-6890B42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93867"/>
            <a:ext cx="3773016" cy="393022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C201E473-4692-4D52-B27A-E5FACF07E6E6}"/>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74291B69-5D2B-4EFF-B85B-E64B316C3E00}"/>
              </a:ext>
            </a:extLst>
          </p:cNvPr>
          <p:cNvSpPr txBox="1"/>
          <p:nvPr/>
        </p:nvSpPr>
        <p:spPr>
          <a:xfrm>
            <a:off x="251520" y="1052736"/>
            <a:ext cx="7725192" cy="954107"/>
          </a:xfrm>
          <a:prstGeom prst="rect">
            <a:avLst/>
          </a:prstGeom>
          <a:noFill/>
        </p:spPr>
        <p:txBody>
          <a:bodyPr wrap="none" rtlCol="0">
            <a:spAutoFit/>
          </a:bodyPr>
          <a:lstStyle/>
          <a:p>
            <a:r>
              <a:rPr kumimoji="1" lang="ja-JP" altLang="en-US" sz="2800"/>
              <a:t>「いま抱えている仕事」を可視化したい</a:t>
            </a:r>
            <a:endParaRPr kumimoji="1" lang="en-US" altLang="ja-JP" sz="2800"/>
          </a:p>
          <a:p>
            <a:r>
              <a:rPr kumimoji="1" lang="ja-JP" altLang="en-US" sz="2800"/>
              <a:t>どの仕事がどこまで進んでいるかを把握したい</a:t>
            </a:r>
            <a:endParaRPr kumimoji="1" lang="en-US" altLang="ja-JP" sz="2800"/>
          </a:p>
        </p:txBody>
      </p:sp>
      <p:pic>
        <p:nvPicPr>
          <p:cNvPr id="1026" name="Picture 2" descr="四角い付箋のイラスト「淡黄色」">
            <a:extLst>
              <a:ext uri="{FF2B5EF4-FFF2-40B4-BE49-F238E27FC236}">
                <a16:creationId xmlns:a16="http://schemas.microsoft.com/office/drawing/2014/main" id="{BDE5E564-50AC-4B66-B800-D19F7DC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四角い付箋のイラスト「淡黄色」">
            <a:extLst>
              <a:ext uri="{FF2B5EF4-FFF2-40B4-BE49-F238E27FC236}">
                <a16:creationId xmlns:a16="http://schemas.microsoft.com/office/drawing/2014/main" id="{565C0FA0-9395-4845-9F93-5FC3ED8E3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四角い付箋のイラスト「淡黄色」">
            <a:extLst>
              <a:ext uri="{FF2B5EF4-FFF2-40B4-BE49-F238E27FC236}">
                <a16:creationId xmlns:a16="http://schemas.microsoft.com/office/drawing/2014/main" id="{0109AF01-48A8-4B59-8981-B147ED77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81899"/>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四角い付箋のイラスト「淡黄色」">
            <a:extLst>
              <a:ext uri="{FF2B5EF4-FFF2-40B4-BE49-F238E27FC236}">
                <a16:creationId xmlns:a16="http://schemas.microsoft.com/office/drawing/2014/main" id="{DB3EB6E2-E496-418B-9B45-1F982660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四角い付箋のイラスト「淡黄色」">
            <a:extLst>
              <a:ext uri="{FF2B5EF4-FFF2-40B4-BE49-F238E27FC236}">
                <a16:creationId xmlns:a16="http://schemas.microsoft.com/office/drawing/2014/main" id="{DBE5EF83-B33A-4707-BC91-5BF8F84B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5995"/>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四角い付箋のイラスト「淡黄色」">
            <a:extLst>
              <a:ext uri="{FF2B5EF4-FFF2-40B4-BE49-F238E27FC236}">
                <a16:creationId xmlns:a16="http://schemas.microsoft.com/office/drawing/2014/main" id="{3B418821-694D-472E-8630-E1B1E2E6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5995"/>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B1D0B92-4259-4FB9-B014-4DEE2DBBC145}"/>
              </a:ext>
            </a:extLst>
          </p:cNvPr>
          <p:cNvSpPr txBox="1"/>
          <p:nvPr/>
        </p:nvSpPr>
        <p:spPr>
          <a:xfrm>
            <a:off x="4355976" y="3181899"/>
            <a:ext cx="3215945" cy="584775"/>
          </a:xfrm>
          <a:prstGeom prst="rect">
            <a:avLst/>
          </a:prstGeom>
          <a:noFill/>
        </p:spPr>
        <p:txBody>
          <a:bodyPr wrap="none" rtlCol="0">
            <a:spAutoFit/>
          </a:bodyPr>
          <a:lstStyle/>
          <a:p>
            <a:r>
              <a:rPr lang="ja-JP" altLang="en-US" sz="3200"/>
              <a:t>「課題」＝</a:t>
            </a:r>
            <a:r>
              <a:rPr lang="en-US" altLang="ja-JP" sz="3200"/>
              <a:t>Issue</a:t>
            </a:r>
            <a:endParaRPr kumimoji="1" lang="en-US" altLang="ja-JP" sz="3200"/>
          </a:p>
        </p:txBody>
      </p:sp>
      <p:sp>
        <p:nvSpPr>
          <p:cNvPr id="6" name="テキスト ボックス 5">
            <a:extLst>
              <a:ext uri="{FF2B5EF4-FFF2-40B4-BE49-F238E27FC236}">
                <a16:creationId xmlns:a16="http://schemas.microsoft.com/office/drawing/2014/main" id="{E5001EBA-91EA-473A-A328-4544E17DCF45}"/>
              </a:ext>
            </a:extLst>
          </p:cNvPr>
          <p:cNvSpPr txBox="1"/>
          <p:nvPr/>
        </p:nvSpPr>
        <p:spPr>
          <a:xfrm>
            <a:off x="2627784" y="2204864"/>
            <a:ext cx="5331652" cy="584775"/>
          </a:xfrm>
          <a:prstGeom prst="rect">
            <a:avLst/>
          </a:prstGeom>
          <a:noFill/>
        </p:spPr>
        <p:txBody>
          <a:bodyPr wrap="none" rtlCol="0">
            <a:spAutoFit/>
          </a:bodyPr>
          <a:lstStyle/>
          <a:p>
            <a:r>
              <a:rPr kumimoji="1" lang="en-US" altLang="ja-JP" sz="3200"/>
              <a:t>Issue Tracking System (ITS)</a:t>
            </a:r>
            <a:endParaRPr kumimoji="1" lang="ja-JP" altLang="en-US" sz="3200"/>
          </a:p>
        </p:txBody>
      </p:sp>
      <p:sp>
        <p:nvSpPr>
          <p:cNvPr id="11" name="矢印: 右 10">
            <a:extLst>
              <a:ext uri="{FF2B5EF4-FFF2-40B4-BE49-F238E27FC236}">
                <a16:creationId xmlns:a16="http://schemas.microsoft.com/office/drawing/2014/main" id="{DAD63188-6853-46CA-AFA5-EDACF1247C42}"/>
              </a:ext>
            </a:extLst>
          </p:cNvPr>
          <p:cNvSpPr/>
          <p:nvPr/>
        </p:nvSpPr>
        <p:spPr>
          <a:xfrm>
            <a:off x="1835696" y="2276872"/>
            <a:ext cx="648072"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13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947092-DFFB-4B21-A50C-0ADE3D9FACD4}"/>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楕円 4">
            <a:extLst>
              <a:ext uri="{FF2B5EF4-FFF2-40B4-BE49-F238E27FC236}">
                <a16:creationId xmlns:a16="http://schemas.microsoft.com/office/drawing/2014/main" id="{F3D90B40-8C7C-4AAD-9F5A-104B7A634E26}"/>
              </a:ext>
            </a:extLst>
          </p:cNvPr>
          <p:cNvSpPr/>
          <p:nvPr/>
        </p:nvSpPr>
        <p:spPr>
          <a:xfrm>
            <a:off x="596342" y="38719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0E4788D2-9387-4CFA-B1F7-F953F85F263A}"/>
              </a:ext>
            </a:extLst>
          </p:cNvPr>
          <p:cNvSpPr/>
          <p:nvPr/>
        </p:nvSpPr>
        <p:spPr>
          <a:xfrm>
            <a:off x="2051427"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5EDAD4C-F848-4608-8F00-6FCA2AB934C7}"/>
              </a:ext>
            </a:extLst>
          </p:cNvPr>
          <p:cNvSpPr/>
          <p:nvPr/>
        </p:nvSpPr>
        <p:spPr>
          <a:xfrm>
            <a:off x="3491880" y="299695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7EC8CDF-A683-4C8D-8886-427A495BB8B7}"/>
              </a:ext>
            </a:extLst>
          </p:cNvPr>
          <p:cNvSpPr/>
          <p:nvPr/>
        </p:nvSpPr>
        <p:spPr>
          <a:xfrm>
            <a:off x="2051427"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B5B9E273-1CEB-41C5-AF56-AB93F16F170D}"/>
              </a:ext>
            </a:extLst>
          </p:cNvPr>
          <p:cNvSpPr/>
          <p:nvPr/>
        </p:nvSpPr>
        <p:spPr>
          <a:xfrm>
            <a:off x="3491880" y="47251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2DBFEBA-833F-409A-8752-C2C7767DC435}"/>
              </a:ext>
            </a:extLst>
          </p:cNvPr>
          <p:cNvCxnSpPr>
            <a:cxnSpLocks/>
            <a:stCxn id="3" idx="7"/>
            <a:endCxn id="4" idx="3"/>
          </p:cNvCxnSpPr>
          <p:nvPr/>
        </p:nvCxnSpPr>
        <p:spPr>
          <a:xfrm flipV="1">
            <a:off x="965118" y="336572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6C82AA-5198-4382-8BA9-DBEF3A40B08E}"/>
              </a:ext>
            </a:extLst>
          </p:cNvPr>
          <p:cNvCxnSpPr>
            <a:cxnSpLocks/>
            <a:stCxn id="5" idx="2"/>
            <a:endCxn id="4" idx="6"/>
          </p:cNvCxnSpPr>
          <p:nvPr/>
        </p:nvCxnSpPr>
        <p:spPr>
          <a:xfrm flipH="1">
            <a:off x="2483475" y="321297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03941C-A802-4919-A920-0F18715D217D}"/>
              </a:ext>
            </a:extLst>
          </p:cNvPr>
          <p:cNvCxnSpPr>
            <a:cxnSpLocks/>
            <a:stCxn id="3" idx="5"/>
            <a:endCxn id="6" idx="1"/>
          </p:cNvCxnSpPr>
          <p:nvPr/>
        </p:nvCxnSpPr>
        <p:spPr>
          <a:xfrm>
            <a:off x="965118" y="4240692"/>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2ACECC0-666F-4AE2-BDCD-3A167835CF6F}"/>
              </a:ext>
            </a:extLst>
          </p:cNvPr>
          <p:cNvCxnSpPr>
            <a:cxnSpLocks/>
            <a:stCxn id="7" idx="2"/>
            <a:endCxn id="6" idx="6"/>
          </p:cNvCxnSpPr>
          <p:nvPr/>
        </p:nvCxnSpPr>
        <p:spPr>
          <a:xfrm flipH="1">
            <a:off x="2483475" y="4941168"/>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59BA4385-D785-4212-AEF4-65784C5B7535}"/>
              </a:ext>
            </a:extLst>
          </p:cNvPr>
          <p:cNvSpPr/>
          <p:nvPr/>
        </p:nvSpPr>
        <p:spPr>
          <a:xfrm>
            <a:off x="2949724" y="226723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23" name="直線矢印コネクタ 22">
            <a:extLst>
              <a:ext uri="{FF2B5EF4-FFF2-40B4-BE49-F238E27FC236}">
                <a16:creationId xmlns:a16="http://schemas.microsoft.com/office/drawing/2014/main" id="{37D42FD3-D6A6-4117-A81D-B53BA7FBEAD5}"/>
              </a:ext>
            </a:extLst>
          </p:cNvPr>
          <p:cNvCxnSpPr>
            <a:stCxn id="21" idx="1"/>
            <a:endCxn id="5" idx="0"/>
          </p:cNvCxnSpPr>
          <p:nvPr/>
        </p:nvCxnSpPr>
        <p:spPr>
          <a:xfrm>
            <a:off x="3705808" y="262727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1 つの角を切り取り 1 つの角を丸める 23">
            <a:extLst>
              <a:ext uri="{FF2B5EF4-FFF2-40B4-BE49-F238E27FC236}">
                <a16:creationId xmlns:a16="http://schemas.microsoft.com/office/drawing/2014/main" id="{B89817A7-CA1F-4419-9867-A699DB601396}"/>
              </a:ext>
            </a:extLst>
          </p:cNvPr>
          <p:cNvSpPr/>
          <p:nvPr/>
        </p:nvSpPr>
        <p:spPr>
          <a:xfrm>
            <a:off x="2959249" y="3913892"/>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feature_B</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FFA0184-1F4F-4E02-9CC9-33E079E65217}"/>
              </a:ext>
            </a:extLst>
          </p:cNvPr>
          <p:cNvCxnSpPr>
            <a:stCxn id="24" idx="1"/>
            <a:endCxn id="7" idx="0"/>
          </p:cNvCxnSpPr>
          <p:nvPr/>
        </p:nvCxnSpPr>
        <p:spPr>
          <a:xfrm flipH="1">
            <a:off x="3707904" y="4273932"/>
            <a:ext cx="7429" cy="4512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22B0FEC-A9F8-45C4-8B7B-E03AD0971F27}"/>
              </a:ext>
            </a:extLst>
          </p:cNvPr>
          <p:cNvSpPr/>
          <p:nvPr/>
        </p:nvSpPr>
        <p:spPr>
          <a:xfrm>
            <a:off x="347911" y="299683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6E07249D-733B-4E16-9E06-0C5FE76EDE4A}"/>
              </a:ext>
            </a:extLst>
          </p:cNvPr>
          <p:cNvCxnSpPr>
            <a:cxnSpLocks/>
            <a:stCxn id="27" idx="1"/>
            <a:endCxn id="3" idx="0"/>
          </p:cNvCxnSpPr>
          <p:nvPr/>
        </p:nvCxnSpPr>
        <p:spPr>
          <a:xfrm flipH="1">
            <a:off x="812366" y="335687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4" descr="ホワイトボードのイラスト（ビジネス）">
            <a:extLst>
              <a:ext uri="{FF2B5EF4-FFF2-40B4-BE49-F238E27FC236}">
                <a16:creationId xmlns:a16="http://schemas.microsoft.com/office/drawing/2014/main" id="{D6BE7FB1-CC9B-41AA-BF17-AAFE60E3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3012612" cy="31381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四角い付箋のイラスト「淡黄色」">
            <a:extLst>
              <a:ext uri="{FF2B5EF4-FFF2-40B4-BE49-F238E27FC236}">
                <a16:creationId xmlns:a16="http://schemas.microsoft.com/office/drawing/2014/main" id="{56F0BFAF-4240-452E-9AB9-8AFAA4E87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34888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四角い付箋のイラスト「淡黄色」">
            <a:extLst>
              <a:ext uri="{FF2B5EF4-FFF2-40B4-BE49-F238E27FC236}">
                <a16:creationId xmlns:a16="http://schemas.microsoft.com/office/drawing/2014/main" id="{6DA5A887-723F-4423-B88E-1223B2A0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48880"/>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834EE1F5-9C59-46B9-A623-CC1E07CB89B9}"/>
              </a:ext>
            </a:extLst>
          </p:cNvPr>
          <p:cNvSpPr txBox="1"/>
          <p:nvPr/>
        </p:nvSpPr>
        <p:spPr>
          <a:xfrm>
            <a:off x="6012160" y="3068960"/>
            <a:ext cx="1184940" cy="369332"/>
          </a:xfrm>
          <a:prstGeom prst="rect">
            <a:avLst/>
          </a:prstGeom>
          <a:noFill/>
        </p:spPr>
        <p:txBody>
          <a:bodyPr wrap="none" rtlCol="0">
            <a:spAutoFit/>
          </a:bodyPr>
          <a:lstStyle/>
          <a:p>
            <a:r>
              <a:rPr kumimoji="1" lang="en-US" altLang="ja-JP"/>
              <a:t>feature_A</a:t>
            </a:r>
            <a:endParaRPr kumimoji="1" lang="ja-JP" altLang="en-US"/>
          </a:p>
        </p:txBody>
      </p:sp>
      <p:sp>
        <p:nvSpPr>
          <p:cNvPr id="44" name="テキスト ボックス 43">
            <a:extLst>
              <a:ext uri="{FF2B5EF4-FFF2-40B4-BE49-F238E27FC236}">
                <a16:creationId xmlns:a16="http://schemas.microsoft.com/office/drawing/2014/main" id="{876EA7AD-7C04-435C-8417-160EF3CBBBBD}"/>
              </a:ext>
            </a:extLst>
          </p:cNvPr>
          <p:cNvSpPr txBox="1"/>
          <p:nvPr/>
        </p:nvSpPr>
        <p:spPr>
          <a:xfrm>
            <a:off x="7452320" y="3068960"/>
            <a:ext cx="1184940" cy="369332"/>
          </a:xfrm>
          <a:prstGeom prst="rect">
            <a:avLst/>
          </a:prstGeom>
          <a:noFill/>
        </p:spPr>
        <p:txBody>
          <a:bodyPr wrap="none" rtlCol="0">
            <a:spAutoFit/>
          </a:bodyPr>
          <a:lstStyle/>
          <a:p>
            <a:r>
              <a:rPr kumimoji="1" lang="en-US" altLang="ja-JP"/>
              <a:t>feature_B</a:t>
            </a:r>
            <a:endParaRPr kumimoji="1" lang="ja-JP" altLang="en-US"/>
          </a:p>
        </p:txBody>
      </p:sp>
      <p:pic>
        <p:nvPicPr>
          <p:cNvPr id="45" name="図 44">
            <a:extLst>
              <a:ext uri="{FF2B5EF4-FFF2-40B4-BE49-F238E27FC236}">
                <a16:creationId xmlns:a16="http://schemas.microsoft.com/office/drawing/2014/main" id="{12D1CC22-805C-4BAD-BB6F-DEC7A6222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264" y="2276872"/>
            <a:ext cx="738048" cy="738048"/>
          </a:xfrm>
          <a:prstGeom prst="rect">
            <a:avLst/>
          </a:prstGeom>
        </p:spPr>
      </p:pic>
      <p:pic>
        <p:nvPicPr>
          <p:cNvPr id="46" name="図 45">
            <a:extLst>
              <a:ext uri="{FF2B5EF4-FFF2-40B4-BE49-F238E27FC236}">
                <a16:creationId xmlns:a16="http://schemas.microsoft.com/office/drawing/2014/main" id="{DD0C0093-F1B7-4CA9-94BA-012849A4FB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3" y="1576538"/>
            <a:ext cx="1368152" cy="560942"/>
          </a:xfrm>
          <a:prstGeom prst="rect">
            <a:avLst/>
          </a:prstGeom>
        </p:spPr>
      </p:pic>
      <p:sp>
        <p:nvSpPr>
          <p:cNvPr id="47" name="テキスト ボックス 46">
            <a:extLst>
              <a:ext uri="{FF2B5EF4-FFF2-40B4-BE49-F238E27FC236}">
                <a16:creationId xmlns:a16="http://schemas.microsoft.com/office/drawing/2014/main" id="{631663E1-F2A5-443D-9089-C1C9870D5089}"/>
              </a:ext>
            </a:extLst>
          </p:cNvPr>
          <p:cNvSpPr txBox="1"/>
          <p:nvPr/>
        </p:nvSpPr>
        <p:spPr>
          <a:xfrm>
            <a:off x="0" y="1124744"/>
            <a:ext cx="9007594" cy="461665"/>
          </a:xfrm>
          <a:prstGeom prst="rect">
            <a:avLst/>
          </a:prstGeom>
          <a:noFill/>
        </p:spPr>
        <p:txBody>
          <a:bodyPr wrap="none" rtlCol="0">
            <a:spAutoFit/>
          </a:bodyPr>
          <a:lstStyle/>
          <a:p>
            <a:r>
              <a:rPr kumimoji="1" lang="en-US" altLang="ja-JP" sz="2400"/>
              <a:t>GitHub</a:t>
            </a:r>
            <a:r>
              <a:rPr kumimoji="1" lang="ja-JP" altLang="en-US" sz="2400"/>
              <a:t>には</a:t>
            </a:r>
            <a:r>
              <a:rPr kumimoji="1" lang="en-US" altLang="ja-JP" sz="2400"/>
              <a:t>ITS</a:t>
            </a:r>
            <a:r>
              <a:rPr kumimoji="1" lang="ja-JP" altLang="en-US" sz="2400"/>
              <a:t>の機能があり、ブランチやコミットと連携できる</a:t>
            </a:r>
          </a:p>
        </p:txBody>
      </p:sp>
    </p:spTree>
    <p:extLst>
      <p:ext uri="{BB962C8B-B14F-4D97-AF65-F5344CB8AC3E}">
        <p14:creationId xmlns:p14="http://schemas.microsoft.com/office/powerpoint/2010/main" val="360243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26B898-8C9F-4F27-BAD3-CF5DD374B3E2}"/>
              </a:ext>
            </a:extLst>
          </p:cNvPr>
          <p:cNvSpPr>
            <a:spLocks noGrp="1"/>
          </p:cNvSpPr>
          <p:nvPr>
            <p:ph type="body" sz="quarter" idx="10"/>
          </p:nvPr>
        </p:nvSpPr>
        <p:spPr/>
        <p:txBody>
          <a:bodyPr/>
          <a:lstStyle/>
          <a:p>
            <a:r>
              <a:rPr lang="ja-JP" altLang="en-US"/>
              <a:t>課題</a:t>
            </a:r>
            <a:r>
              <a:rPr lang="en-US" altLang="ja-JP"/>
              <a:t>3 - Issue</a:t>
            </a:r>
            <a:r>
              <a:rPr lang="ja-JP" altLang="en-US"/>
              <a:t> </a:t>
            </a:r>
            <a:r>
              <a:rPr lang="en-US" altLang="ja-JP"/>
              <a:t>Tracking</a:t>
            </a:r>
            <a:r>
              <a:rPr lang="ja-JP" altLang="en-US"/>
              <a:t> </a:t>
            </a:r>
            <a:r>
              <a:rPr lang="en-US" altLang="ja-JP"/>
              <a:t>System</a:t>
            </a:r>
            <a:endParaRPr kumimoji="1" lang="ja-JP" altLang="en-US"/>
          </a:p>
        </p:txBody>
      </p:sp>
      <p:sp>
        <p:nvSpPr>
          <p:cNvPr id="3" name="テキスト ボックス 2">
            <a:extLst>
              <a:ext uri="{FF2B5EF4-FFF2-40B4-BE49-F238E27FC236}">
                <a16:creationId xmlns:a16="http://schemas.microsoft.com/office/drawing/2014/main" id="{39E22DC5-4FBD-4DCD-9463-760576F056BC}"/>
              </a:ext>
            </a:extLst>
          </p:cNvPr>
          <p:cNvSpPr txBox="1"/>
          <p:nvPr/>
        </p:nvSpPr>
        <p:spPr>
          <a:xfrm>
            <a:off x="611560" y="2060848"/>
            <a:ext cx="7704855" cy="1938992"/>
          </a:xfrm>
          <a:prstGeom prst="rect">
            <a:avLst/>
          </a:prstGeom>
          <a:noFill/>
        </p:spPr>
        <p:txBody>
          <a:bodyPr wrap="square" rtlCol="0">
            <a:spAutoFit/>
          </a:bodyPr>
          <a:lstStyle/>
          <a:p>
            <a:pPr marL="342900" indent="-342900">
              <a:buAutoNum type="arabicPeriod"/>
            </a:pPr>
            <a:r>
              <a:rPr kumimoji="1" lang="ja-JP" altLang="en-US" sz="2400"/>
              <a:t>これから行う作業を</a:t>
            </a:r>
            <a:r>
              <a:rPr kumimoji="1" lang="en-US" altLang="ja-JP" sz="2400"/>
              <a:t>issue</a:t>
            </a:r>
            <a:r>
              <a:rPr kumimoji="1" lang="ja-JP" altLang="en-US" sz="2400"/>
              <a:t>に登録する</a:t>
            </a:r>
            <a:r>
              <a:rPr kumimoji="1" lang="en-US" altLang="ja-JP" sz="2400"/>
              <a:t>(issue</a:t>
            </a:r>
            <a:r>
              <a:rPr kumimoji="1" lang="ja-JP" altLang="en-US" sz="2400"/>
              <a:t>を開く</a:t>
            </a:r>
            <a:r>
              <a:rPr kumimoji="1" lang="en-US" altLang="ja-JP" sz="2400"/>
              <a:t>)</a:t>
            </a:r>
            <a:r>
              <a:rPr kumimoji="1" lang="ja-JP" altLang="en-US" sz="2400"/>
              <a:t>。</a:t>
            </a:r>
          </a:p>
          <a:p>
            <a:pPr marL="342900" indent="-342900">
              <a:buAutoNum type="arabicPeriod"/>
            </a:pPr>
            <a:r>
              <a:rPr kumimoji="1" lang="ja-JP" altLang="en-US" sz="2400"/>
              <a:t>登録された</a:t>
            </a:r>
            <a:r>
              <a:rPr kumimoji="1" lang="en-US" altLang="ja-JP" sz="2400"/>
              <a:t>issue</a:t>
            </a:r>
            <a:r>
              <a:rPr kumimoji="1" lang="ja-JP" altLang="en-US" sz="2400"/>
              <a:t>のうち、これから手をつける</a:t>
            </a:r>
            <a:r>
              <a:rPr kumimoji="1" lang="en-US" altLang="ja-JP" sz="2400"/>
              <a:t>issue</a:t>
            </a:r>
            <a:r>
              <a:rPr kumimoji="1" lang="ja-JP" altLang="en-US" sz="2400"/>
              <a:t>に対応した作業ブランチを作成する</a:t>
            </a:r>
          </a:p>
          <a:p>
            <a:pPr marL="342900" indent="-342900">
              <a:buAutoNum type="arabicPeriod"/>
            </a:pPr>
            <a:r>
              <a:rPr kumimoji="1" lang="ja-JP" altLang="en-US" sz="2400"/>
              <a:t>作業ブランチで作業し、修正をコミットする</a:t>
            </a:r>
          </a:p>
          <a:p>
            <a:pPr marL="342900" indent="-342900">
              <a:buAutoNum type="arabicPeriod"/>
            </a:pPr>
            <a:r>
              <a:rPr kumimoji="1" lang="ja-JP" altLang="en-US" sz="2400"/>
              <a:t>メインブランチにマージする</a:t>
            </a:r>
            <a:r>
              <a:rPr kumimoji="1" lang="en-US" altLang="ja-JP" sz="2400"/>
              <a:t>(issue</a:t>
            </a:r>
            <a:r>
              <a:rPr kumimoji="1" lang="ja-JP" altLang="en-US" sz="2400"/>
              <a:t>が閉じる</a:t>
            </a:r>
            <a:r>
              <a:rPr kumimoji="1" lang="en-US" altLang="ja-JP" sz="2400"/>
              <a:t>)</a:t>
            </a:r>
            <a:endParaRPr kumimoji="1" lang="ja-JP" altLang="en-US" sz="2400"/>
          </a:p>
        </p:txBody>
      </p:sp>
      <p:sp>
        <p:nvSpPr>
          <p:cNvPr id="4" name="テキスト ボックス 3">
            <a:extLst>
              <a:ext uri="{FF2B5EF4-FFF2-40B4-BE49-F238E27FC236}">
                <a16:creationId xmlns:a16="http://schemas.microsoft.com/office/drawing/2014/main" id="{2876726C-F386-4D28-9698-E10CC39991D0}"/>
              </a:ext>
            </a:extLst>
          </p:cNvPr>
          <p:cNvSpPr txBox="1"/>
          <p:nvPr/>
        </p:nvSpPr>
        <p:spPr>
          <a:xfrm>
            <a:off x="395536" y="1340768"/>
            <a:ext cx="5753498" cy="523220"/>
          </a:xfrm>
          <a:prstGeom prst="rect">
            <a:avLst/>
          </a:prstGeom>
          <a:noFill/>
        </p:spPr>
        <p:txBody>
          <a:bodyPr wrap="none" rtlCol="0">
            <a:spAutoFit/>
          </a:bodyPr>
          <a:lstStyle/>
          <a:p>
            <a:r>
              <a:rPr kumimoji="1" lang="en-US" altLang="ja-JP" sz="2800"/>
              <a:t>GitHub</a:t>
            </a:r>
            <a:r>
              <a:rPr lang="ja-JP" altLang="en-US" sz="2800"/>
              <a:t>の</a:t>
            </a:r>
            <a:r>
              <a:rPr kumimoji="1" lang="en-US" altLang="ja-JP" sz="2800"/>
              <a:t>Issue</a:t>
            </a:r>
            <a:r>
              <a:rPr kumimoji="1" lang="ja-JP" altLang="en-US" sz="2800"/>
              <a:t>を使った開発フロー</a:t>
            </a:r>
          </a:p>
        </p:txBody>
      </p:sp>
      <p:sp>
        <p:nvSpPr>
          <p:cNvPr id="5" name="楕円 4">
            <a:extLst>
              <a:ext uri="{FF2B5EF4-FFF2-40B4-BE49-F238E27FC236}">
                <a16:creationId xmlns:a16="http://schemas.microsoft.com/office/drawing/2014/main" id="{29BA5B0B-9AA6-4CFB-870E-404A88B77DE8}"/>
              </a:ext>
            </a:extLst>
          </p:cNvPr>
          <p:cNvSpPr/>
          <p:nvPr/>
        </p:nvSpPr>
        <p:spPr>
          <a:xfrm>
            <a:off x="12596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A5F2BFE2-4B50-4F9E-98E4-0804D0099422}"/>
              </a:ext>
            </a:extLst>
          </p:cNvPr>
          <p:cNvSpPr/>
          <p:nvPr/>
        </p:nvSpPr>
        <p:spPr>
          <a:xfrm>
            <a:off x="2714717"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919BF32-C76E-4567-8D54-B59A460EB8F6}"/>
              </a:ext>
            </a:extLst>
          </p:cNvPr>
          <p:cNvSpPr/>
          <p:nvPr/>
        </p:nvSpPr>
        <p:spPr>
          <a:xfrm>
            <a:off x="4155170" y="521833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107BA7F-04C9-42FB-B4BD-897833242344}"/>
              </a:ext>
            </a:extLst>
          </p:cNvPr>
          <p:cNvCxnSpPr>
            <a:cxnSpLocks/>
            <a:stCxn id="5" idx="7"/>
            <a:endCxn id="6" idx="3"/>
          </p:cNvCxnSpPr>
          <p:nvPr/>
        </p:nvCxnSpPr>
        <p:spPr>
          <a:xfrm flipV="1">
            <a:off x="1628408" y="5587108"/>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CA489F-AC36-489D-83A9-2274A6DEE523}"/>
              </a:ext>
            </a:extLst>
          </p:cNvPr>
          <p:cNvCxnSpPr>
            <a:cxnSpLocks/>
            <a:stCxn id="7" idx="2"/>
            <a:endCxn id="6" idx="6"/>
          </p:cNvCxnSpPr>
          <p:nvPr/>
        </p:nvCxnSpPr>
        <p:spPr>
          <a:xfrm flipH="1">
            <a:off x="3146765" y="5434356"/>
            <a:ext cx="1008405"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201627BF-CB81-4770-B69D-0494A1F59843}"/>
              </a:ext>
            </a:extLst>
          </p:cNvPr>
          <p:cNvSpPr/>
          <p:nvPr/>
        </p:nvSpPr>
        <p:spPr>
          <a:xfrm>
            <a:off x="3613014" y="4488613"/>
            <a:ext cx="1512168" cy="360040"/>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5645768D-7421-4EC4-AD8F-F7157703E5C6}"/>
              </a:ext>
            </a:extLst>
          </p:cNvPr>
          <p:cNvCxnSpPr>
            <a:stCxn id="10" idx="1"/>
            <a:endCxn id="7" idx="0"/>
          </p:cNvCxnSpPr>
          <p:nvPr/>
        </p:nvCxnSpPr>
        <p:spPr>
          <a:xfrm>
            <a:off x="4369098" y="4848653"/>
            <a:ext cx="2096" cy="3696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C36A46C0-BA90-4DC0-A175-CA845FDE9F66}"/>
              </a:ext>
            </a:extLst>
          </p:cNvPr>
          <p:cNvSpPr/>
          <p:nvPr/>
        </p:nvSpPr>
        <p:spPr>
          <a:xfrm>
            <a:off x="1011201" y="5218218"/>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349C0016-9850-45C6-A029-50FBE50B9443}"/>
              </a:ext>
            </a:extLst>
          </p:cNvPr>
          <p:cNvCxnSpPr>
            <a:cxnSpLocks/>
            <a:stCxn id="13" idx="1"/>
            <a:endCxn id="5" idx="0"/>
          </p:cNvCxnSpPr>
          <p:nvPr/>
        </p:nvCxnSpPr>
        <p:spPr>
          <a:xfrm flipH="1">
            <a:off x="1475656" y="5578258"/>
            <a:ext cx="3597" cy="51503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1B5B055C-32F8-43ED-A481-A2FDD0A37E7E}"/>
              </a:ext>
            </a:extLst>
          </p:cNvPr>
          <p:cNvSpPr/>
          <p:nvPr/>
        </p:nvSpPr>
        <p:spPr>
          <a:xfrm>
            <a:off x="5796136"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DC24098-BAE1-4E05-9274-229C1CF0129A}"/>
              </a:ext>
            </a:extLst>
          </p:cNvPr>
          <p:cNvCxnSpPr>
            <a:cxnSpLocks/>
            <a:stCxn id="5" idx="6"/>
            <a:endCxn id="15" idx="2"/>
          </p:cNvCxnSpPr>
          <p:nvPr/>
        </p:nvCxnSpPr>
        <p:spPr>
          <a:xfrm>
            <a:off x="1691680" y="6309320"/>
            <a:ext cx="410445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2D0332-DDF3-4716-8464-2AB7FC5FA5C5}"/>
              </a:ext>
            </a:extLst>
          </p:cNvPr>
          <p:cNvCxnSpPr>
            <a:cxnSpLocks/>
            <a:stCxn id="7" idx="5"/>
            <a:endCxn id="15" idx="1"/>
          </p:cNvCxnSpPr>
          <p:nvPr/>
        </p:nvCxnSpPr>
        <p:spPr>
          <a:xfrm>
            <a:off x="4523946" y="5587108"/>
            <a:ext cx="1335462" cy="56946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 descr="四角い付箋のイラスト「淡黄色」">
            <a:extLst>
              <a:ext uri="{FF2B5EF4-FFF2-40B4-BE49-F238E27FC236}">
                <a16:creationId xmlns:a16="http://schemas.microsoft.com/office/drawing/2014/main" id="{84CC807C-6B1B-4F69-92BF-9EAC12F80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509120"/>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688E0C01-9E68-4AD6-95BE-9624CC9750E5}"/>
              </a:ext>
            </a:extLst>
          </p:cNvPr>
          <p:cNvSpPr txBox="1"/>
          <p:nvPr/>
        </p:nvSpPr>
        <p:spPr>
          <a:xfrm>
            <a:off x="1500044" y="4149080"/>
            <a:ext cx="1415772" cy="369332"/>
          </a:xfrm>
          <a:prstGeom prst="rect">
            <a:avLst/>
          </a:prstGeom>
          <a:noFill/>
        </p:spPr>
        <p:txBody>
          <a:bodyPr wrap="none" rtlCol="0">
            <a:spAutoFit/>
          </a:bodyPr>
          <a:lstStyle/>
          <a:p>
            <a:r>
              <a:rPr kumimoji="1" lang="en-US" altLang="ja-JP"/>
              <a:t>issue</a:t>
            </a:r>
            <a:r>
              <a:rPr kumimoji="1" lang="ja-JP" altLang="en-US"/>
              <a:t>を開く</a:t>
            </a:r>
          </a:p>
        </p:txBody>
      </p:sp>
      <p:pic>
        <p:nvPicPr>
          <p:cNvPr id="24" name="Picture 2" descr="四角い付箋のイラスト「淡黄色」">
            <a:extLst>
              <a:ext uri="{FF2B5EF4-FFF2-40B4-BE49-F238E27FC236}">
                <a16:creationId xmlns:a16="http://schemas.microsoft.com/office/drawing/2014/main" id="{8CB68A6D-346E-4410-9CE4-76617B686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3716" y="4581128"/>
            <a:ext cx="605541" cy="54498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B685D27-3127-4B23-9F51-AA26723CA7C7}"/>
              </a:ext>
            </a:extLst>
          </p:cNvPr>
          <p:cNvSpPr txBox="1"/>
          <p:nvPr/>
        </p:nvSpPr>
        <p:spPr>
          <a:xfrm>
            <a:off x="5148064" y="4221088"/>
            <a:ext cx="1646605" cy="369332"/>
          </a:xfrm>
          <a:prstGeom prst="rect">
            <a:avLst/>
          </a:prstGeom>
          <a:noFill/>
        </p:spPr>
        <p:txBody>
          <a:bodyPr wrap="none" rtlCol="0">
            <a:spAutoFit/>
          </a:bodyPr>
          <a:lstStyle/>
          <a:p>
            <a:r>
              <a:rPr kumimoji="1" lang="en-US" altLang="ja-JP"/>
              <a:t>issue</a:t>
            </a:r>
            <a:r>
              <a:rPr kumimoji="1" lang="ja-JP" altLang="en-US"/>
              <a:t>を閉じる</a:t>
            </a:r>
          </a:p>
        </p:txBody>
      </p:sp>
      <p:cxnSp>
        <p:nvCxnSpPr>
          <p:cNvPr id="27" name="直線矢印コネクタ 26">
            <a:extLst>
              <a:ext uri="{FF2B5EF4-FFF2-40B4-BE49-F238E27FC236}">
                <a16:creationId xmlns:a16="http://schemas.microsoft.com/office/drawing/2014/main" id="{F3ECAB17-FB55-4430-ADC9-119800C2D8A3}"/>
              </a:ext>
            </a:extLst>
          </p:cNvPr>
          <p:cNvCxnSpPr>
            <a:stCxn id="22" idx="2"/>
          </p:cNvCxnSpPr>
          <p:nvPr/>
        </p:nvCxnSpPr>
        <p:spPr>
          <a:xfrm>
            <a:off x="2138467" y="5054107"/>
            <a:ext cx="57269" cy="6791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C8EB02C-390C-4311-8737-4DC450C5DA50}"/>
              </a:ext>
            </a:extLst>
          </p:cNvPr>
          <p:cNvCxnSpPr>
            <a:stCxn id="24" idx="2"/>
          </p:cNvCxnSpPr>
          <p:nvPr/>
        </p:nvCxnSpPr>
        <p:spPr>
          <a:xfrm flipH="1">
            <a:off x="5292080" y="5126115"/>
            <a:ext cx="494407" cy="60714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4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AE161-FC2B-4DF1-8CC1-2E5FF220F66D}"/>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sp>
        <p:nvSpPr>
          <p:cNvPr id="3" name="テキスト ボックス 2">
            <a:extLst>
              <a:ext uri="{FF2B5EF4-FFF2-40B4-BE49-F238E27FC236}">
                <a16:creationId xmlns:a16="http://schemas.microsoft.com/office/drawing/2014/main" id="{005FDED7-9EE8-4025-BC59-666023DE8867}"/>
              </a:ext>
            </a:extLst>
          </p:cNvPr>
          <p:cNvSpPr txBox="1"/>
          <p:nvPr/>
        </p:nvSpPr>
        <p:spPr>
          <a:xfrm>
            <a:off x="683568" y="1196752"/>
            <a:ext cx="7268336" cy="523220"/>
          </a:xfrm>
          <a:prstGeom prst="rect">
            <a:avLst/>
          </a:prstGeom>
          <a:noFill/>
        </p:spPr>
        <p:txBody>
          <a:bodyPr wrap="none" rtlCol="0">
            <a:spAutoFit/>
          </a:bodyPr>
          <a:lstStyle/>
          <a:p>
            <a:r>
              <a:rPr kumimoji="1" lang="en-US" altLang="ja-JP" sz="2800"/>
              <a:t>GitHub</a:t>
            </a:r>
            <a:r>
              <a:rPr kumimoji="1" lang="ja-JP" altLang="en-US" sz="2800"/>
              <a:t>で</a:t>
            </a:r>
            <a:r>
              <a:rPr kumimoji="1" lang="en-US" altLang="ja-JP" sz="2800"/>
              <a:t>test</a:t>
            </a:r>
            <a:r>
              <a:rPr kumimoji="1" lang="ja-JP" altLang="en-US" sz="2800"/>
              <a:t>リポジトリのページに移動する</a:t>
            </a:r>
          </a:p>
        </p:txBody>
      </p:sp>
      <p:pic>
        <p:nvPicPr>
          <p:cNvPr id="5" name="図 4">
            <a:extLst>
              <a:ext uri="{FF2B5EF4-FFF2-40B4-BE49-F238E27FC236}">
                <a16:creationId xmlns:a16="http://schemas.microsoft.com/office/drawing/2014/main" id="{5549172A-3EAA-434C-B59F-483B0E6FF345}"/>
              </a:ext>
            </a:extLst>
          </p:cNvPr>
          <p:cNvPicPr>
            <a:picLocks noChangeAspect="1"/>
          </p:cNvPicPr>
          <p:nvPr/>
        </p:nvPicPr>
        <p:blipFill>
          <a:blip r:embed="rId2"/>
          <a:stretch>
            <a:fillRect/>
          </a:stretch>
        </p:blipFill>
        <p:spPr>
          <a:xfrm>
            <a:off x="1403648" y="2996952"/>
            <a:ext cx="5201376" cy="2572109"/>
          </a:xfrm>
          <a:prstGeom prst="rect">
            <a:avLst/>
          </a:prstGeom>
        </p:spPr>
      </p:pic>
      <p:sp>
        <p:nvSpPr>
          <p:cNvPr id="6" name="四角形: 角を丸くする 5">
            <a:extLst>
              <a:ext uri="{FF2B5EF4-FFF2-40B4-BE49-F238E27FC236}">
                <a16:creationId xmlns:a16="http://schemas.microsoft.com/office/drawing/2014/main" id="{7B2F2A20-9F83-4ACF-87FE-2A5DF697C6C7}"/>
              </a:ext>
            </a:extLst>
          </p:cNvPr>
          <p:cNvSpPr/>
          <p:nvPr/>
        </p:nvSpPr>
        <p:spPr>
          <a:xfrm>
            <a:off x="1475656" y="5229200"/>
            <a:ext cx="208823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A2C6F4D-64EB-4ED2-8AC8-63C817149CE7}"/>
              </a:ext>
            </a:extLst>
          </p:cNvPr>
          <p:cNvSpPr/>
          <p:nvPr/>
        </p:nvSpPr>
        <p:spPr>
          <a:xfrm>
            <a:off x="1403648" y="2996952"/>
            <a:ext cx="648072" cy="6480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B316C5-66A8-4393-A0A2-A3F214A21B17}"/>
              </a:ext>
            </a:extLst>
          </p:cNvPr>
          <p:cNvSpPr txBox="1"/>
          <p:nvPr/>
        </p:nvSpPr>
        <p:spPr>
          <a:xfrm>
            <a:off x="683568" y="2060848"/>
            <a:ext cx="2954655" cy="369332"/>
          </a:xfrm>
          <a:prstGeom prst="rect">
            <a:avLst/>
          </a:prstGeom>
          <a:noFill/>
        </p:spPr>
        <p:txBody>
          <a:bodyPr wrap="none" rtlCol="0">
            <a:spAutoFit/>
          </a:bodyPr>
          <a:lstStyle/>
          <a:p>
            <a:r>
              <a:rPr kumimoji="1" lang="ja-JP" altLang="en-US"/>
              <a:t>ここを押すとホーム画面へ</a:t>
            </a:r>
          </a:p>
        </p:txBody>
      </p:sp>
      <p:cxnSp>
        <p:nvCxnSpPr>
          <p:cNvPr id="10" name="コネクタ: カギ線 9">
            <a:extLst>
              <a:ext uri="{FF2B5EF4-FFF2-40B4-BE49-F238E27FC236}">
                <a16:creationId xmlns:a16="http://schemas.microsoft.com/office/drawing/2014/main" id="{22AD0FBD-E675-401A-A35D-96FF2E81D2D0}"/>
              </a:ext>
            </a:extLst>
          </p:cNvPr>
          <p:cNvCxnSpPr>
            <a:stCxn id="8" idx="1"/>
            <a:endCxn id="7" idx="1"/>
          </p:cNvCxnSpPr>
          <p:nvPr/>
        </p:nvCxnSpPr>
        <p:spPr>
          <a:xfrm rot="10800000" flipH="1" flipV="1">
            <a:off x="683568" y="2245514"/>
            <a:ext cx="720080" cy="1075474"/>
          </a:xfrm>
          <a:prstGeom prst="bentConnector3">
            <a:avLst>
              <a:gd name="adj1" fmla="val -317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7B01BE6-A5EB-4FF8-AA65-A4B239D55185}"/>
              </a:ext>
            </a:extLst>
          </p:cNvPr>
          <p:cNvSpPr txBox="1"/>
          <p:nvPr/>
        </p:nvSpPr>
        <p:spPr>
          <a:xfrm>
            <a:off x="1115616" y="6021288"/>
            <a:ext cx="3647152" cy="369332"/>
          </a:xfrm>
          <a:prstGeom prst="rect">
            <a:avLst/>
          </a:prstGeom>
          <a:noFill/>
        </p:spPr>
        <p:txBody>
          <a:bodyPr wrap="none" rtlCol="0">
            <a:spAutoFit/>
          </a:bodyPr>
          <a:lstStyle/>
          <a:p>
            <a:r>
              <a:rPr lang="ja-JP" altLang="en-US"/>
              <a:t>ここから目的のリポジトリを選ぶ</a:t>
            </a:r>
            <a:endParaRPr kumimoji="1" lang="ja-JP" altLang="en-US"/>
          </a:p>
        </p:txBody>
      </p:sp>
      <p:cxnSp>
        <p:nvCxnSpPr>
          <p:cNvPr id="13" name="コネクタ: カギ線 12">
            <a:extLst>
              <a:ext uri="{FF2B5EF4-FFF2-40B4-BE49-F238E27FC236}">
                <a16:creationId xmlns:a16="http://schemas.microsoft.com/office/drawing/2014/main" id="{6ACC7C7A-8D1C-4350-B7EB-2441BAC8BF72}"/>
              </a:ext>
            </a:extLst>
          </p:cNvPr>
          <p:cNvCxnSpPr>
            <a:stCxn id="11" idx="1"/>
            <a:endCxn id="6" idx="1"/>
          </p:cNvCxnSpPr>
          <p:nvPr/>
        </p:nvCxnSpPr>
        <p:spPr>
          <a:xfrm rot="10800000" flipH="1">
            <a:off x="1115616" y="5409220"/>
            <a:ext cx="360040" cy="796734"/>
          </a:xfrm>
          <a:prstGeom prst="bentConnector3">
            <a:avLst>
              <a:gd name="adj1" fmla="val -6349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6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D3DC6-6AEC-4864-A22F-B49F11816418}"/>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52A656D5-D697-40EA-A70D-A2EA6AAD48ED}"/>
              </a:ext>
            </a:extLst>
          </p:cNvPr>
          <p:cNvPicPr>
            <a:picLocks noChangeAspect="1"/>
          </p:cNvPicPr>
          <p:nvPr/>
        </p:nvPicPr>
        <p:blipFill>
          <a:blip r:embed="rId2"/>
          <a:stretch>
            <a:fillRect/>
          </a:stretch>
        </p:blipFill>
        <p:spPr>
          <a:xfrm>
            <a:off x="251520" y="1628800"/>
            <a:ext cx="8772466" cy="3759628"/>
          </a:xfrm>
          <a:prstGeom prst="rect">
            <a:avLst/>
          </a:prstGeom>
        </p:spPr>
      </p:pic>
      <p:sp>
        <p:nvSpPr>
          <p:cNvPr id="5" name="四角形: 角を丸くする 4">
            <a:extLst>
              <a:ext uri="{FF2B5EF4-FFF2-40B4-BE49-F238E27FC236}">
                <a16:creationId xmlns:a16="http://schemas.microsoft.com/office/drawing/2014/main" id="{4C9C5D6F-B6F7-4088-AF11-5218701F62FD}"/>
              </a:ext>
            </a:extLst>
          </p:cNvPr>
          <p:cNvSpPr/>
          <p:nvPr/>
        </p:nvSpPr>
        <p:spPr>
          <a:xfrm>
            <a:off x="1043608" y="2564904"/>
            <a:ext cx="86409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C95857B-AFA0-4E2A-9D8F-81EBC33904A7}"/>
              </a:ext>
            </a:extLst>
          </p:cNvPr>
          <p:cNvSpPr/>
          <p:nvPr/>
        </p:nvSpPr>
        <p:spPr>
          <a:xfrm>
            <a:off x="7956376" y="3068960"/>
            <a:ext cx="93610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150C3D-C106-45BB-8915-CF7A7B55B343}"/>
              </a:ext>
            </a:extLst>
          </p:cNvPr>
          <p:cNvSpPr txBox="1"/>
          <p:nvPr/>
        </p:nvSpPr>
        <p:spPr>
          <a:xfrm>
            <a:off x="611560" y="1052736"/>
            <a:ext cx="3536546" cy="461665"/>
          </a:xfrm>
          <a:prstGeom prst="rect">
            <a:avLst/>
          </a:prstGeom>
          <a:noFill/>
        </p:spPr>
        <p:txBody>
          <a:bodyPr wrap="none" rtlCol="0">
            <a:spAutoFit/>
          </a:bodyPr>
          <a:lstStyle/>
          <a:p>
            <a:r>
              <a:rPr kumimoji="1" lang="en-US" altLang="ja-JP" sz="2400"/>
              <a:t>Issues</a:t>
            </a:r>
            <a:r>
              <a:rPr kumimoji="1" lang="ja-JP" altLang="en-US" sz="2400"/>
              <a:t>タブを選んでから</a:t>
            </a:r>
          </a:p>
        </p:txBody>
      </p:sp>
      <p:cxnSp>
        <p:nvCxnSpPr>
          <p:cNvPr id="9" name="コネクタ: カギ線 8">
            <a:extLst>
              <a:ext uri="{FF2B5EF4-FFF2-40B4-BE49-F238E27FC236}">
                <a16:creationId xmlns:a16="http://schemas.microsoft.com/office/drawing/2014/main" id="{6FF64239-940E-472F-B669-5EDCA448834E}"/>
              </a:ext>
            </a:extLst>
          </p:cNvPr>
          <p:cNvCxnSpPr>
            <a:stCxn id="7" idx="1"/>
            <a:endCxn id="5" idx="1"/>
          </p:cNvCxnSpPr>
          <p:nvPr/>
        </p:nvCxnSpPr>
        <p:spPr>
          <a:xfrm rot="10800000" flipH="1" flipV="1">
            <a:off x="611560" y="1283568"/>
            <a:ext cx="432048" cy="1461355"/>
          </a:xfrm>
          <a:prstGeom prst="bentConnector3">
            <a:avLst>
              <a:gd name="adj1" fmla="val -5291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C27089B-D34B-4829-94D3-79D9DD73DED8}"/>
              </a:ext>
            </a:extLst>
          </p:cNvPr>
          <p:cNvSpPr txBox="1"/>
          <p:nvPr/>
        </p:nvSpPr>
        <p:spPr>
          <a:xfrm>
            <a:off x="2987824" y="5589240"/>
            <a:ext cx="3469219" cy="461665"/>
          </a:xfrm>
          <a:prstGeom prst="rect">
            <a:avLst/>
          </a:prstGeom>
          <a:noFill/>
        </p:spPr>
        <p:txBody>
          <a:bodyPr wrap="none" rtlCol="0">
            <a:spAutoFit/>
          </a:bodyPr>
          <a:lstStyle/>
          <a:p>
            <a:r>
              <a:rPr kumimoji="1" lang="en-US" altLang="ja-JP" sz="2400"/>
              <a:t>New Issue</a:t>
            </a:r>
            <a:r>
              <a:rPr kumimoji="1" lang="ja-JP" altLang="en-US" sz="2400"/>
              <a:t>ボタンを押す</a:t>
            </a:r>
          </a:p>
        </p:txBody>
      </p:sp>
      <p:cxnSp>
        <p:nvCxnSpPr>
          <p:cNvPr id="13" name="コネクタ: カギ線 12">
            <a:extLst>
              <a:ext uri="{FF2B5EF4-FFF2-40B4-BE49-F238E27FC236}">
                <a16:creationId xmlns:a16="http://schemas.microsoft.com/office/drawing/2014/main" id="{CB56F455-2288-4275-B43E-F38ED43C4762}"/>
              </a:ext>
            </a:extLst>
          </p:cNvPr>
          <p:cNvCxnSpPr>
            <a:stCxn id="11" idx="3"/>
            <a:endCxn id="6" idx="2"/>
          </p:cNvCxnSpPr>
          <p:nvPr/>
        </p:nvCxnSpPr>
        <p:spPr>
          <a:xfrm flipV="1">
            <a:off x="6457043" y="3429000"/>
            <a:ext cx="1967385" cy="2391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9828FC8-B206-41C7-8478-E85D14734EA7}"/>
              </a:ext>
            </a:extLst>
          </p:cNvPr>
          <p:cNvSpPr>
            <a:spLocks noGrp="1"/>
          </p:cNvSpPr>
          <p:nvPr>
            <p:ph type="body" sz="quarter" idx="10"/>
          </p:nvPr>
        </p:nvSpPr>
        <p:spPr/>
        <p:txBody>
          <a:bodyPr/>
          <a:lstStyle/>
          <a:p>
            <a:r>
              <a:rPr lang="ja-JP" altLang="en-US"/>
              <a:t>課題</a:t>
            </a:r>
            <a:r>
              <a:rPr lang="en-US" altLang="ja-JP"/>
              <a:t>3 - Step 1</a:t>
            </a:r>
            <a:endParaRPr kumimoji="1" lang="ja-JP" altLang="en-US"/>
          </a:p>
        </p:txBody>
      </p:sp>
      <p:pic>
        <p:nvPicPr>
          <p:cNvPr id="4" name="図 3">
            <a:extLst>
              <a:ext uri="{FF2B5EF4-FFF2-40B4-BE49-F238E27FC236}">
                <a16:creationId xmlns:a16="http://schemas.microsoft.com/office/drawing/2014/main" id="{A81A73BC-D5C7-440A-AF90-D609EF991E4D}"/>
              </a:ext>
            </a:extLst>
          </p:cNvPr>
          <p:cNvPicPr>
            <a:picLocks noChangeAspect="1"/>
          </p:cNvPicPr>
          <p:nvPr/>
        </p:nvPicPr>
        <p:blipFill>
          <a:blip r:embed="rId2"/>
          <a:stretch>
            <a:fillRect/>
          </a:stretch>
        </p:blipFill>
        <p:spPr>
          <a:xfrm>
            <a:off x="179512" y="908720"/>
            <a:ext cx="8640960" cy="4205777"/>
          </a:xfrm>
          <a:prstGeom prst="rect">
            <a:avLst/>
          </a:prstGeom>
        </p:spPr>
      </p:pic>
      <p:sp>
        <p:nvSpPr>
          <p:cNvPr id="5" name="四角形: 角を丸くする 4">
            <a:extLst>
              <a:ext uri="{FF2B5EF4-FFF2-40B4-BE49-F238E27FC236}">
                <a16:creationId xmlns:a16="http://schemas.microsoft.com/office/drawing/2014/main" id="{D53A14D2-3B13-435E-BF57-3651C2B0129F}"/>
              </a:ext>
            </a:extLst>
          </p:cNvPr>
          <p:cNvSpPr/>
          <p:nvPr/>
        </p:nvSpPr>
        <p:spPr>
          <a:xfrm>
            <a:off x="683568" y="1916832"/>
            <a:ext cx="57606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E800F58-67D3-4043-A7A7-D17298FFF5C6}"/>
              </a:ext>
            </a:extLst>
          </p:cNvPr>
          <p:cNvSpPr/>
          <p:nvPr/>
        </p:nvSpPr>
        <p:spPr>
          <a:xfrm>
            <a:off x="827584" y="2708920"/>
            <a:ext cx="5544616" cy="1584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8DA2BD2-671B-4EB5-A66F-920330296E6A}"/>
              </a:ext>
            </a:extLst>
          </p:cNvPr>
          <p:cNvSpPr/>
          <p:nvPr/>
        </p:nvSpPr>
        <p:spPr>
          <a:xfrm>
            <a:off x="6516216" y="2420888"/>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5DDD30CC-0DAB-467D-BDCB-2A341B91DD78}"/>
              </a:ext>
            </a:extLst>
          </p:cNvPr>
          <p:cNvSpPr/>
          <p:nvPr/>
        </p:nvSpPr>
        <p:spPr>
          <a:xfrm>
            <a:off x="5220072" y="443711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48F8495-83C8-40A5-93DC-0448F016D4F8}"/>
              </a:ext>
            </a:extLst>
          </p:cNvPr>
          <p:cNvSpPr/>
          <p:nvPr/>
        </p:nvSpPr>
        <p:spPr>
          <a:xfrm>
            <a:off x="251520"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0" name="楕円 9">
            <a:extLst>
              <a:ext uri="{FF2B5EF4-FFF2-40B4-BE49-F238E27FC236}">
                <a16:creationId xmlns:a16="http://schemas.microsoft.com/office/drawing/2014/main" id="{419AE1D2-8335-497F-AF8E-CD63621FEA89}"/>
              </a:ext>
            </a:extLst>
          </p:cNvPr>
          <p:cNvSpPr/>
          <p:nvPr/>
        </p:nvSpPr>
        <p:spPr>
          <a:xfrm>
            <a:off x="395536" y="26369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1" name="楕円 10">
            <a:extLst>
              <a:ext uri="{FF2B5EF4-FFF2-40B4-BE49-F238E27FC236}">
                <a16:creationId xmlns:a16="http://schemas.microsoft.com/office/drawing/2014/main" id="{A26E3D83-8D4E-4445-A80A-E2A77C3B48CB}"/>
              </a:ext>
            </a:extLst>
          </p:cNvPr>
          <p:cNvSpPr/>
          <p:nvPr/>
        </p:nvSpPr>
        <p:spPr>
          <a:xfrm>
            <a:off x="8100392" y="184482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2" name="四角形: 角を丸くする 11">
            <a:extLst>
              <a:ext uri="{FF2B5EF4-FFF2-40B4-BE49-F238E27FC236}">
                <a16:creationId xmlns:a16="http://schemas.microsoft.com/office/drawing/2014/main" id="{0FAC78FD-9908-4CFD-BFCC-717B50CB3A4C}"/>
              </a:ext>
            </a:extLst>
          </p:cNvPr>
          <p:cNvSpPr/>
          <p:nvPr/>
        </p:nvSpPr>
        <p:spPr>
          <a:xfrm>
            <a:off x="6516216" y="4581128"/>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2CF212-2AB7-455E-8ABE-16C000D2A864}"/>
              </a:ext>
            </a:extLst>
          </p:cNvPr>
          <p:cNvSpPr/>
          <p:nvPr/>
        </p:nvSpPr>
        <p:spPr>
          <a:xfrm>
            <a:off x="7812360"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
        <p:nvSpPr>
          <p:cNvPr id="14" name="楕円 13">
            <a:extLst>
              <a:ext uri="{FF2B5EF4-FFF2-40B4-BE49-F238E27FC236}">
                <a16:creationId xmlns:a16="http://schemas.microsoft.com/office/drawing/2014/main" id="{AD39B841-3D75-40F4-AB25-43DE8653D15E}"/>
              </a:ext>
            </a:extLst>
          </p:cNvPr>
          <p:cNvSpPr/>
          <p:nvPr/>
        </p:nvSpPr>
        <p:spPr>
          <a:xfrm>
            <a:off x="4788024" y="4437112"/>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5" name="テキスト ボックス 14">
            <a:extLst>
              <a:ext uri="{FF2B5EF4-FFF2-40B4-BE49-F238E27FC236}">
                <a16:creationId xmlns:a16="http://schemas.microsoft.com/office/drawing/2014/main" id="{350A5A6E-0EDB-4D74-B098-502C5B83B916}"/>
              </a:ext>
            </a:extLst>
          </p:cNvPr>
          <p:cNvSpPr txBox="1"/>
          <p:nvPr/>
        </p:nvSpPr>
        <p:spPr>
          <a:xfrm>
            <a:off x="683568" y="5301208"/>
            <a:ext cx="4262705" cy="1200329"/>
          </a:xfrm>
          <a:prstGeom prst="rect">
            <a:avLst/>
          </a:prstGeom>
          <a:noFill/>
        </p:spPr>
        <p:txBody>
          <a:bodyPr wrap="none" rtlCol="0">
            <a:spAutoFit/>
          </a:bodyPr>
          <a:lstStyle/>
          <a:p>
            <a:pPr marL="342900" indent="-342900">
              <a:buAutoNum type="arabicPeriod"/>
            </a:pPr>
            <a:r>
              <a:rPr kumimoji="1" lang="ja-JP" altLang="en-US"/>
              <a:t>タイトル「</a:t>
            </a:r>
            <a:r>
              <a:rPr lang="en-US" altLang="ja-JP"/>
              <a:t>README</a:t>
            </a:r>
            <a:r>
              <a:rPr lang="ja-JP" altLang="en-US"/>
              <a:t>を修正」</a:t>
            </a:r>
            <a:endParaRPr lang="en-US" altLang="ja-JP"/>
          </a:p>
          <a:p>
            <a:pPr marL="342900" indent="-342900">
              <a:buAutoNum type="arabicPeriod"/>
            </a:pPr>
            <a:r>
              <a:rPr kumimoji="1" lang="ja-JP" altLang="en-US"/>
              <a:t>内容「内容を追加」</a:t>
            </a:r>
            <a:endParaRPr kumimoji="1" lang="en-US" altLang="ja-JP"/>
          </a:p>
          <a:p>
            <a:pPr marL="342900" indent="-342900">
              <a:buAutoNum type="arabicPeriod"/>
            </a:pPr>
            <a:r>
              <a:rPr kumimoji="1" lang="ja-JP" altLang="en-US"/>
              <a:t>ラベ</a:t>
            </a:r>
            <a:r>
              <a:rPr lang="ja-JP" altLang="en-US"/>
              <a:t>ル「</a:t>
            </a:r>
            <a:r>
              <a:rPr lang="en-US" altLang="ja-JP"/>
              <a:t>enhancement</a:t>
            </a:r>
            <a:r>
              <a:rPr lang="ja-JP" altLang="en-US"/>
              <a:t>」を付与</a:t>
            </a:r>
            <a:endParaRPr lang="en-US" altLang="ja-JP"/>
          </a:p>
          <a:p>
            <a:pPr marL="342900" indent="-342900">
              <a:buAutoNum type="arabicPeriod"/>
            </a:pPr>
            <a:r>
              <a:rPr lang="ja-JP" altLang="en-US"/>
              <a:t>「</a:t>
            </a:r>
            <a:r>
              <a:rPr lang="en-US" altLang="ja-JP"/>
              <a:t>Submit new issue</a:t>
            </a:r>
            <a:r>
              <a:rPr lang="ja-JP" altLang="en-US"/>
              <a:t>」で</a:t>
            </a:r>
            <a:r>
              <a:rPr lang="en-US" altLang="ja-JP"/>
              <a:t>issue</a:t>
            </a:r>
            <a:r>
              <a:rPr lang="ja-JP" altLang="en-US"/>
              <a:t>を開く</a:t>
            </a:r>
            <a:endParaRPr kumimoji="1" lang="ja-JP" altLang="en-US"/>
          </a:p>
        </p:txBody>
      </p:sp>
    </p:spTree>
    <p:extLst>
      <p:ext uri="{BB962C8B-B14F-4D97-AF65-F5344CB8AC3E}">
        <p14:creationId xmlns:p14="http://schemas.microsoft.com/office/powerpoint/2010/main" val="375003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85F845-D73A-478C-A734-711B1FE83F70}"/>
              </a:ext>
            </a:extLst>
          </p:cNvPr>
          <p:cNvSpPr>
            <a:spLocks noGrp="1"/>
          </p:cNvSpPr>
          <p:nvPr>
            <p:ph type="body" sz="quarter" idx="10"/>
          </p:nvPr>
        </p:nvSpPr>
        <p:spPr/>
        <p:txBody>
          <a:bodyPr/>
          <a:lstStyle/>
          <a:p>
            <a:r>
              <a:rPr lang="ja-JP" altLang="en-US"/>
              <a:t>課題</a:t>
            </a:r>
            <a:r>
              <a:rPr lang="en-US" altLang="ja-JP"/>
              <a:t>3 - Step 2</a:t>
            </a:r>
            <a:endParaRPr kumimoji="1" lang="ja-JP" altLang="en-US"/>
          </a:p>
        </p:txBody>
      </p:sp>
      <p:sp>
        <p:nvSpPr>
          <p:cNvPr id="4" name="テキスト ボックス 3">
            <a:extLst>
              <a:ext uri="{FF2B5EF4-FFF2-40B4-BE49-F238E27FC236}">
                <a16:creationId xmlns:a16="http://schemas.microsoft.com/office/drawing/2014/main" id="{33CFF985-E9EC-4E6D-93DE-A680126CC005}"/>
              </a:ext>
            </a:extLst>
          </p:cNvPr>
          <p:cNvSpPr txBox="1"/>
          <p:nvPr/>
        </p:nvSpPr>
        <p:spPr>
          <a:xfrm>
            <a:off x="539552" y="1916832"/>
            <a:ext cx="5832648" cy="1569660"/>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cd</a:t>
            </a:r>
          </a:p>
          <a:p>
            <a:r>
              <a:rPr lang="en-US" altLang="ja-JP" sz="2400">
                <a:latin typeface="Consolas" panose="020B0609020204030204" pitchFamily="49" charset="0"/>
              </a:rPr>
              <a:t>cd github</a:t>
            </a:r>
          </a:p>
          <a:p>
            <a:r>
              <a:rPr lang="en-US" altLang="ja-JP" sz="2400">
                <a:latin typeface="Consolas" panose="020B0609020204030204" pitchFamily="49" charset="0"/>
              </a:rPr>
              <a:t>cd test</a:t>
            </a:r>
          </a:p>
          <a:p>
            <a:r>
              <a:rPr lang="en-US" altLang="ja-JP" sz="2400">
                <a:latin typeface="Consolas" panose="020B0609020204030204" pitchFamily="49" charset="0"/>
              </a:rPr>
              <a:t>git switch -c feat/1/README</a:t>
            </a:r>
          </a:p>
        </p:txBody>
      </p:sp>
      <p:sp>
        <p:nvSpPr>
          <p:cNvPr id="5" name="テキスト ボックス 4">
            <a:extLst>
              <a:ext uri="{FF2B5EF4-FFF2-40B4-BE49-F238E27FC236}">
                <a16:creationId xmlns:a16="http://schemas.microsoft.com/office/drawing/2014/main" id="{C657F5DF-CB9A-4CD6-817C-B7C2249F5CAF}"/>
              </a:ext>
            </a:extLst>
          </p:cNvPr>
          <p:cNvSpPr txBox="1"/>
          <p:nvPr/>
        </p:nvSpPr>
        <p:spPr>
          <a:xfrm>
            <a:off x="323528" y="1268760"/>
            <a:ext cx="2390398" cy="369332"/>
          </a:xfrm>
          <a:prstGeom prst="rect">
            <a:avLst/>
          </a:prstGeom>
          <a:noFill/>
        </p:spPr>
        <p:txBody>
          <a:bodyPr wrap="none" rtlCol="0">
            <a:spAutoFit/>
          </a:bodyPr>
          <a:lstStyle/>
          <a:p>
            <a:r>
              <a:rPr kumimoji="1" lang="en-US" altLang="ja-JP"/>
              <a:t>GitBash</a:t>
            </a:r>
            <a:r>
              <a:rPr kumimoji="1" lang="ja-JP" altLang="en-US"/>
              <a:t>で以下を実行</a:t>
            </a:r>
          </a:p>
        </p:txBody>
      </p:sp>
      <p:sp>
        <p:nvSpPr>
          <p:cNvPr id="6" name="楕円 5">
            <a:extLst>
              <a:ext uri="{FF2B5EF4-FFF2-40B4-BE49-F238E27FC236}">
                <a16:creationId xmlns:a16="http://schemas.microsoft.com/office/drawing/2014/main" id="{3DC4F15F-A64B-4958-A828-53E9FC6B3FD7}"/>
              </a:ext>
            </a:extLst>
          </p:cNvPr>
          <p:cNvSpPr/>
          <p:nvPr/>
        </p:nvSpPr>
        <p:spPr>
          <a:xfrm>
            <a:off x="1109427"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9DEB3266-8E20-4801-97E7-85B41941057B}"/>
              </a:ext>
            </a:extLst>
          </p:cNvPr>
          <p:cNvSpPr/>
          <p:nvPr/>
        </p:nvSpPr>
        <p:spPr>
          <a:xfrm>
            <a:off x="2627784"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EFB149D-C299-4048-AB93-7AEB45635426}"/>
              </a:ext>
            </a:extLst>
          </p:cNvPr>
          <p:cNvCxnSpPr>
            <a:cxnSpLocks/>
            <a:stCxn id="6" idx="6"/>
            <a:endCxn id="7" idx="2"/>
          </p:cNvCxnSpPr>
          <p:nvPr/>
        </p:nvCxnSpPr>
        <p:spPr>
          <a:xfrm>
            <a:off x="1541475" y="472514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ED78AFEB-389A-4B80-9D38-EA68A8EAC2FA}"/>
              </a:ext>
            </a:extLst>
          </p:cNvPr>
          <p:cNvSpPr/>
          <p:nvPr/>
        </p:nvSpPr>
        <p:spPr>
          <a:xfrm>
            <a:off x="2376996" y="364502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C320B0E8-DF3C-485F-945E-16FDE816DC11}"/>
              </a:ext>
            </a:extLst>
          </p:cNvPr>
          <p:cNvCxnSpPr>
            <a:cxnSpLocks/>
            <a:stCxn id="16" idx="1"/>
            <a:endCxn id="7" idx="0"/>
          </p:cNvCxnSpPr>
          <p:nvPr/>
        </p:nvCxnSpPr>
        <p:spPr>
          <a:xfrm flipH="1">
            <a:off x="2843808" y="400506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0B128C67-3F20-45C3-94F1-75BEA9908ABA}"/>
              </a:ext>
            </a:extLst>
          </p:cNvPr>
          <p:cNvSpPr/>
          <p:nvPr/>
        </p:nvSpPr>
        <p:spPr>
          <a:xfrm>
            <a:off x="1691680" y="537321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9C8D6B22-6605-414D-96AF-ADC17A9AF72C}"/>
              </a:ext>
            </a:extLst>
          </p:cNvPr>
          <p:cNvCxnSpPr>
            <a:stCxn id="20" idx="3"/>
            <a:endCxn id="7" idx="4"/>
          </p:cNvCxnSpPr>
          <p:nvPr/>
        </p:nvCxnSpPr>
        <p:spPr>
          <a:xfrm flipV="1">
            <a:off x="2843808" y="49411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60B3EBD-8E2F-4BFF-A784-DBA83F13046A}"/>
              </a:ext>
            </a:extLst>
          </p:cNvPr>
          <p:cNvSpPr txBox="1"/>
          <p:nvPr/>
        </p:nvSpPr>
        <p:spPr>
          <a:xfrm>
            <a:off x="611560" y="5949280"/>
            <a:ext cx="6006773" cy="646331"/>
          </a:xfrm>
          <a:prstGeom prst="rect">
            <a:avLst/>
          </a:prstGeom>
          <a:noFill/>
        </p:spPr>
        <p:txBody>
          <a:bodyPr wrap="none" rtlCol="0">
            <a:spAutoFit/>
          </a:bodyPr>
          <a:lstStyle/>
          <a:p>
            <a:r>
              <a:rPr lang="ja-JP" altLang="en-US"/>
              <a:t>ブランチの命名規則は人によるが、ここでは</a:t>
            </a:r>
            <a:endParaRPr lang="en-US" altLang="ja-JP"/>
          </a:p>
          <a:p>
            <a:r>
              <a:rPr kumimoji="1" lang="ja-JP" altLang="en-US"/>
              <a:t>「ラベルに対応する接頭辞</a:t>
            </a:r>
            <a:r>
              <a:rPr kumimoji="1" lang="en-US" altLang="ja-JP"/>
              <a:t>(feat)/issue</a:t>
            </a:r>
            <a:r>
              <a:rPr kumimoji="1" lang="ja-JP" altLang="en-US"/>
              <a:t>番号</a:t>
            </a:r>
            <a:r>
              <a:rPr kumimoji="1" lang="en-US" altLang="ja-JP"/>
              <a:t>/</a:t>
            </a:r>
            <a:r>
              <a:rPr kumimoji="1" lang="ja-JP" altLang="en-US"/>
              <a:t>内容」とする</a:t>
            </a:r>
          </a:p>
        </p:txBody>
      </p:sp>
    </p:spTree>
    <p:extLst>
      <p:ext uri="{BB962C8B-B14F-4D97-AF65-F5344CB8AC3E}">
        <p14:creationId xmlns:p14="http://schemas.microsoft.com/office/powerpoint/2010/main" val="30663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17263-2070-4B5D-B3E9-11B95B01C0D5}"/>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3" name="楕円 2">
            <a:extLst>
              <a:ext uri="{FF2B5EF4-FFF2-40B4-BE49-F238E27FC236}">
                <a16:creationId xmlns:a16="http://schemas.microsoft.com/office/drawing/2014/main" id="{EF062F8E-7202-4132-8361-90C0FA90687C}"/>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3B805A3D-BFF7-49A5-BD3F-113AB2E26DBB}"/>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ECD1C247-0557-4CDF-BF8C-5672A1CBE583}"/>
              </a:ext>
            </a:extLst>
          </p:cNvPr>
          <p:cNvCxnSpPr>
            <a:cxnSpLocks/>
            <a:stCxn id="3" idx="6"/>
            <a:endCxn id="4"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267DABA9-2D6F-4231-AB45-8091DE671063}"/>
              </a:ext>
            </a:extLst>
          </p:cNvPr>
          <p:cNvSpPr/>
          <p:nvPr/>
        </p:nvSpPr>
        <p:spPr>
          <a:xfrm>
            <a:off x="2167161"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7" name="直線矢印コネクタ 6">
            <a:extLst>
              <a:ext uri="{FF2B5EF4-FFF2-40B4-BE49-F238E27FC236}">
                <a16:creationId xmlns:a16="http://schemas.microsoft.com/office/drawing/2014/main" id="{6DEE25D7-2D71-4C32-A484-47255F44791A}"/>
              </a:ext>
            </a:extLst>
          </p:cNvPr>
          <p:cNvCxnSpPr>
            <a:cxnSpLocks/>
            <a:stCxn id="6" idx="1"/>
            <a:endCxn id="4" idx="0"/>
          </p:cNvCxnSpPr>
          <p:nvPr/>
        </p:nvCxnSpPr>
        <p:spPr>
          <a:xfrm flipH="1">
            <a:off x="2633973"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229AD48C-56BF-4FBB-84BB-919E1B045C98}"/>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66CD2ABD-5405-4BF7-9A0A-C569555470E6}"/>
              </a:ext>
            </a:extLst>
          </p:cNvPr>
          <p:cNvCxnSpPr>
            <a:cxnSpLocks/>
            <a:stCxn id="8"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DEFB5C-54A2-432D-8F8C-E0174E6D650D}"/>
              </a:ext>
            </a:extLst>
          </p:cNvPr>
          <p:cNvSpPr txBox="1"/>
          <p:nvPr/>
        </p:nvSpPr>
        <p:spPr>
          <a:xfrm>
            <a:off x="539552" y="1196752"/>
            <a:ext cx="5224507" cy="369332"/>
          </a:xfrm>
          <a:prstGeom prst="rect">
            <a:avLst/>
          </a:prstGeom>
          <a:noFill/>
        </p:spPr>
        <p:txBody>
          <a:bodyPr wrap="none" rtlCol="0">
            <a:spAutoFit/>
          </a:bodyPr>
          <a:lstStyle/>
          <a:p>
            <a:r>
              <a:rPr lang="en-US" altLang="ja-JP"/>
              <a:t>github/test/README.md</a:t>
            </a:r>
            <a:r>
              <a:rPr lang="ja-JP" altLang="en-US"/>
              <a:t>を修正してコミットする</a:t>
            </a:r>
            <a:endParaRPr kumimoji="1" lang="ja-JP" altLang="en-US"/>
          </a:p>
        </p:txBody>
      </p:sp>
      <p:sp>
        <p:nvSpPr>
          <p:cNvPr id="11" name="楕円 4">
            <a:extLst>
              <a:ext uri="{FF2B5EF4-FFF2-40B4-BE49-F238E27FC236}">
                <a16:creationId xmlns:a16="http://schemas.microsoft.com/office/drawing/2014/main" id="{CDCC688E-AF37-434B-9361-E72920B9A27E}"/>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3B665F8-DB29-4AD8-AA5A-D360124B5809}"/>
              </a:ext>
            </a:extLst>
          </p:cNvPr>
          <p:cNvCxnSpPr>
            <a:cxnSpLocks/>
            <a:endCxn id="11"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0424241-79A4-4BD2-A88A-6B62B70A632C}"/>
              </a:ext>
            </a:extLst>
          </p:cNvPr>
          <p:cNvSpPr txBox="1"/>
          <p:nvPr/>
        </p:nvSpPr>
        <p:spPr>
          <a:xfrm>
            <a:off x="611560" y="1988840"/>
            <a:ext cx="6624736"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add README.md</a:t>
            </a:r>
          </a:p>
          <a:p>
            <a:r>
              <a:rPr lang="en-US" altLang="ja-JP" sz="3200">
                <a:latin typeface="Consolas" panose="020B0609020204030204" pitchFamily="49" charset="0"/>
              </a:rPr>
              <a:t>git commit -m "</a:t>
            </a:r>
            <a:r>
              <a:rPr lang="en-US" altLang="ja-JP" sz="3200">
                <a:solidFill>
                  <a:srgbClr val="FF0000"/>
                </a:solidFill>
                <a:latin typeface="Consolas" panose="020B0609020204030204" pitchFamily="49" charset="0"/>
              </a:rPr>
              <a:t>closes #1</a:t>
            </a:r>
            <a:r>
              <a:rPr lang="en-US" altLang="ja-JP" sz="3200">
                <a:latin typeface="Consolas" panose="020B0609020204030204" pitchFamily="49" charset="0"/>
              </a:rPr>
              <a:t>"</a:t>
            </a:r>
          </a:p>
        </p:txBody>
      </p:sp>
      <p:sp>
        <p:nvSpPr>
          <p:cNvPr id="15" name="テキスト ボックス 14">
            <a:extLst>
              <a:ext uri="{FF2B5EF4-FFF2-40B4-BE49-F238E27FC236}">
                <a16:creationId xmlns:a16="http://schemas.microsoft.com/office/drawing/2014/main" id="{6E0A2DB4-2211-4F3D-9943-472D051845C7}"/>
              </a:ext>
            </a:extLst>
          </p:cNvPr>
          <p:cNvSpPr txBox="1"/>
          <p:nvPr/>
        </p:nvSpPr>
        <p:spPr>
          <a:xfrm>
            <a:off x="3419872" y="3212976"/>
            <a:ext cx="4339650" cy="646331"/>
          </a:xfrm>
          <a:prstGeom prst="rect">
            <a:avLst/>
          </a:prstGeom>
          <a:noFill/>
        </p:spPr>
        <p:txBody>
          <a:bodyPr wrap="none" rtlCol="0">
            <a:spAutoFit/>
          </a:bodyPr>
          <a:lstStyle/>
          <a:p>
            <a:r>
              <a:rPr lang="ja-JP" altLang="en-US" dirty="0"/>
              <a:t>コミットメッセージを間違えないこと！</a:t>
            </a:r>
            <a:endParaRPr lang="en-US" altLang="ja-JP" dirty="0"/>
          </a:p>
          <a:p>
            <a:r>
              <a:rPr kumimoji="1" lang="en-US" altLang="ja-JP" dirty="0"/>
              <a:t>#1</a:t>
            </a:r>
            <a:r>
              <a:rPr kumimoji="1" lang="ja-JP" altLang="en-US" dirty="0"/>
              <a:t>の前に空白を入れること。</a:t>
            </a:r>
          </a:p>
        </p:txBody>
      </p:sp>
    </p:spTree>
    <p:extLst>
      <p:ext uri="{BB962C8B-B14F-4D97-AF65-F5344CB8AC3E}">
        <p14:creationId xmlns:p14="http://schemas.microsoft.com/office/powerpoint/2010/main" val="290202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B11FD1-05B5-484F-96AD-4C2DBD672C6B}"/>
              </a:ext>
            </a:extLst>
          </p:cNvPr>
          <p:cNvSpPr>
            <a:spLocks noGrp="1"/>
          </p:cNvSpPr>
          <p:nvPr>
            <p:ph type="body" sz="quarter" idx="10"/>
          </p:nvPr>
        </p:nvSpPr>
        <p:spPr/>
        <p:txBody>
          <a:bodyPr/>
          <a:lstStyle/>
          <a:p>
            <a:r>
              <a:rPr lang="ja-JP" altLang="en-US"/>
              <a:t>課題</a:t>
            </a:r>
            <a:r>
              <a:rPr lang="en-US" altLang="ja-JP"/>
              <a:t>3 - Step 3</a:t>
            </a:r>
            <a:endParaRPr kumimoji="1" lang="ja-JP" altLang="en-US"/>
          </a:p>
        </p:txBody>
      </p:sp>
      <p:sp>
        <p:nvSpPr>
          <p:cNvPr id="4" name="テキスト ボックス 3">
            <a:extLst>
              <a:ext uri="{FF2B5EF4-FFF2-40B4-BE49-F238E27FC236}">
                <a16:creationId xmlns:a16="http://schemas.microsoft.com/office/drawing/2014/main" id="{5A53F32B-8C01-4D2F-A789-F57B020FAC26}"/>
              </a:ext>
            </a:extLst>
          </p:cNvPr>
          <p:cNvSpPr txBox="1"/>
          <p:nvPr/>
        </p:nvSpPr>
        <p:spPr>
          <a:xfrm>
            <a:off x="323528" y="1844824"/>
            <a:ext cx="5382344" cy="1077218"/>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switch main</a:t>
            </a:r>
          </a:p>
          <a:p>
            <a:r>
              <a:rPr lang="en-US" altLang="ja-JP" sz="3200">
                <a:latin typeface="Consolas" panose="020B0609020204030204" pitchFamily="49" charset="0"/>
              </a:rPr>
              <a:t>git merge feat/1/README</a:t>
            </a:r>
          </a:p>
        </p:txBody>
      </p:sp>
      <p:sp>
        <p:nvSpPr>
          <p:cNvPr id="5" name="テキスト ボックス 4">
            <a:extLst>
              <a:ext uri="{FF2B5EF4-FFF2-40B4-BE49-F238E27FC236}">
                <a16:creationId xmlns:a16="http://schemas.microsoft.com/office/drawing/2014/main" id="{408F7F80-20E7-456C-A5C5-82AA20B0FDF6}"/>
              </a:ext>
            </a:extLst>
          </p:cNvPr>
          <p:cNvSpPr txBox="1"/>
          <p:nvPr/>
        </p:nvSpPr>
        <p:spPr>
          <a:xfrm>
            <a:off x="467544" y="1196752"/>
            <a:ext cx="4801314" cy="461665"/>
          </a:xfrm>
          <a:prstGeom prst="rect">
            <a:avLst/>
          </a:prstGeom>
          <a:noFill/>
        </p:spPr>
        <p:txBody>
          <a:bodyPr wrap="none" rtlCol="0">
            <a:spAutoFit/>
          </a:bodyPr>
          <a:lstStyle/>
          <a:p>
            <a:r>
              <a:rPr lang="ja-JP" altLang="en-US" sz="2400"/>
              <a:t>修正をメインブランチに取り込む</a:t>
            </a:r>
            <a:endParaRPr kumimoji="1" lang="ja-JP" altLang="en-US" sz="2400"/>
          </a:p>
        </p:txBody>
      </p:sp>
      <p:sp>
        <p:nvSpPr>
          <p:cNvPr id="6" name="楕円 5">
            <a:extLst>
              <a:ext uri="{FF2B5EF4-FFF2-40B4-BE49-F238E27FC236}">
                <a16:creationId xmlns:a16="http://schemas.microsoft.com/office/drawing/2014/main" id="{C0B7F804-0959-4014-9FF0-49A476A8436E}"/>
              </a:ext>
            </a:extLst>
          </p:cNvPr>
          <p:cNvSpPr/>
          <p:nvPr/>
        </p:nvSpPr>
        <p:spPr>
          <a:xfrm>
            <a:off x="899592"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EB38647E-F9C5-43F7-8BD5-DC16FF065CE4}"/>
              </a:ext>
            </a:extLst>
          </p:cNvPr>
          <p:cNvSpPr/>
          <p:nvPr/>
        </p:nvSpPr>
        <p:spPr>
          <a:xfrm>
            <a:off x="2417949" y="522920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2B63B7-CE58-4D4C-83BB-AC3F71FB887C}"/>
              </a:ext>
            </a:extLst>
          </p:cNvPr>
          <p:cNvCxnSpPr>
            <a:cxnSpLocks/>
            <a:stCxn id="6" idx="6"/>
            <a:endCxn id="7" idx="2"/>
          </p:cNvCxnSpPr>
          <p:nvPr/>
        </p:nvCxnSpPr>
        <p:spPr>
          <a:xfrm>
            <a:off x="133164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1CF8F568-28BD-41B8-9928-459C26A98A62}"/>
              </a:ext>
            </a:extLst>
          </p:cNvPr>
          <p:cNvSpPr/>
          <p:nvPr/>
        </p:nvSpPr>
        <p:spPr>
          <a:xfrm>
            <a:off x="3582938" y="4365104"/>
            <a:ext cx="936104"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40EFA01E-621A-48EF-995E-4A58D649B3EE}"/>
              </a:ext>
            </a:extLst>
          </p:cNvPr>
          <p:cNvCxnSpPr>
            <a:cxnSpLocks/>
            <a:stCxn id="9" idx="1"/>
          </p:cNvCxnSpPr>
          <p:nvPr/>
        </p:nvCxnSpPr>
        <p:spPr>
          <a:xfrm flipH="1">
            <a:off x="4049750" y="4725144"/>
            <a:ext cx="124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四角形: 1 つの角を切り取り 1 つの角を丸める 10">
            <a:extLst>
              <a:ext uri="{FF2B5EF4-FFF2-40B4-BE49-F238E27FC236}">
                <a16:creationId xmlns:a16="http://schemas.microsoft.com/office/drawing/2014/main" id="{7E6F99E4-FB25-46E0-BBE6-26044D8E772C}"/>
              </a:ext>
            </a:extLst>
          </p:cNvPr>
          <p:cNvSpPr/>
          <p:nvPr/>
        </p:nvSpPr>
        <p:spPr>
          <a:xfrm>
            <a:off x="2922005" y="6093296"/>
            <a:ext cx="2304256" cy="360040"/>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feat/1/README</a:t>
            </a:r>
            <a:endParaRPr kumimoji="1" lang="ja-JP" altLang="en-US">
              <a:solidFill>
                <a:sysClr val="windowText" lastClr="000000"/>
              </a:solidFill>
              <a:latin typeface="Consolas" panose="020B0609020204030204" pitchFamily="49" charset="0"/>
            </a:endParaRPr>
          </a:p>
        </p:txBody>
      </p:sp>
      <p:cxnSp>
        <p:nvCxnSpPr>
          <p:cNvPr id="12" name="直線矢印コネクタ 11">
            <a:extLst>
              <a:ext uri="{FF2B5EF4-FFF2-40B4-BE49-F238E27FC236}">
                <a16:creationId xmlns:a16="http://schemas.microsoft.com/office/drawing/2014/main" id="{B328D2FF-4FAD-4DCE-8855-A5EADDB07FFF}"/>
              </a:ext>
            </a:extLst>
          </p:cNvPr>
          <p:cNvCxnSpPr>
            <a:cxnSpLocks/>
            <a:stCxn id="11" idx="3"/>
          </p:cNvCxnSpPr>
          <p:nvPr/>
        </p:nvCxnSpPr>
        <p:spPr>
          <a:xfrm flipV="1">
            <a:off x="4074133" y="566124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4A19ED67-610D-4EAF-8FF0-93A9E8EF36F6}"/>
              </a:ext>
            </a:extLst>
          </p:cNvPr>
          <p:cNvSpPr/>
          <p:nvPr/>
        </p:nvSpPr>
        <p:spPr>
          <a:xfrm>
            <a:off x="3858109" y="5229200"/>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8FCBFBF-E079-4FBE-92A2-A194CC46D201}"/>
              </a:ext>
            </a:extLst>
          </p:cNvPr>
          <p:cNvCxnSpPr>
            <a:cxnSpLocks/>
            <a:endCxn id="13" idx="2"/>
          </p:cNvCxnSpPr>
          <p:nvPr/>
        </p:nvCxnSpPr>
        <p:spPr>
          <a:xfrm>
            <a:off x="2771800" y="5445224"/>
            <a:ext cx="108630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9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E7E459-FB65-4E7A-9F63-0C027EEA76A7}"/>
              </a:ext>
            </a:extLst>
          </p:cNvPr>
          <p:cNvSpPr>
            <a:spLocks noGrp="1"/>
          </p:cNvSpPr>
          <p:nvPr>
            <p:ph type="body" sz="quarter" idx="10"/>
          </p:nvPr>
        </p:nvSpPr>
        <p:spPr/>
        <p:txBody>
          <a:bodyPr/>
          <a:lstStyle/>
          <a:p>
            <a:r>
              <a:rPr lang="ja-JP" altLang="en-US"/>
              <a:t>課題</a:t>
            </a:r>
            <a:r>
              <a:rPr lang="en-US" altLang="ja-JP"/>
              <a:t>3 - Step 4</a:t>
            </a:r>
            <a:endParaRPr kumimoji="1" lang="ja-JP" altLang="en-US"/>
          </a:p>
        </p:txBody>
      </p:sp>
      <p:sp>
        <p:nvSpPr>
          <p:cNvPr id="3" name="テキスト ボックス 2">
            <a:extLst>
              <a:ext uri="{FF2B5EF4-FFF2-40B4-BE49-F238E27FC236}">
                <a16:creationId xmlns:a16="http://schemas.microsoft.com/office/drawing/2014/main" id="{49B396C0-672F-41F7-B341-5E18E3818ECC}"/>
              </a:ext>
            </a:extLst>
          </p:cNvPr>
          <p:cNvSpPr txBox="1"/>
          <p:nvPr/>
        </p:nvSpPr>
        <p:spPr>
          <a:xfrm>
            <a:off x="539552" y="2060848"/>
            <a:ext cx="5382344" cy="584775"/>
          </a:xfrm>
          <a:prstGeom prst="rect">
            <a:avLst/>
          </a:prstGeom>
          <a:noFill/>
          <a:ln>
            <a:solidFill>
              <a:schemeClr val="tx1"/>
            </a:solidFill>
          </a:ln>
        </p:spPr>
        <p:txBody>
          <a:bodyPr wrap="square">
            <a:spAutoFit/>
          </a:bodyPr>
          <a:lstStyle/>
          <a:p>
            <a:r>
              <a:rPr lang="en-US" altLang="ja-JP" sz="3200">
                <a:latin typeface="Consolas" panose="020B0609020204030204" pitchFamily="49" charset="0"/>
              </a:rPr>
              <a:t>git push</a:t>
            </a:r>
          </a:p>
        </p:txBody>
      </p:sp>
      <p:sp>
        <p:nvSpPr>
          <p:cNvPr id="4" name="テキスト ボックス 3">
            <a:extLst>
              <a:ext uri="{FF2B5EF4-FFF2-40B4-BE49-F238E27FC236}">
                <a16:creationId xmlns:a16="http://schemas.microsoft.com/office/drawing/2014/main" id="{C4F29544-41D1-44FE-B4D4-C7BF0068BA77}"/>
              </a:ext>
            </a:extLst>
          </p:cNvPr>
          <p:cNvSpPr txBox="1"/>
          <p:nvPr/>
        </p:nvSpPr>
        <p:spPr>
          <a:xfrm>
            <a:off x="251520" y="1124744"/>
            <a:ext cx="6909264" cy="584775"/>
          </a:xfrm>
          <a:prstGeom prst="rect">
            <a:avLst/>
          </a:prstGeom>
          <a:noFill/>
        </p:spPr>
        <p:txBody>
          <a:bodyPr wrap="none" rtlCol="0">
            <a:spAutoFit/>
          </a:bodyPr>
          <a:lstStyle/>
          <a:p>
            <a:r>
              <a:rPr kumimoji="1" lang="ja-JP" altLang="en-US" sz="3200"/>
              <a:t>プッシュすると</a:t>
            </a:r>
            <a:r>
              <a:rPr kumimoji="1" lang="en-US" altLang="ja-JP" sz="3200"/>
              <a:t>Issue</a:t>
            </a:r>
            <a:r>
              <a:rPr kumimoji="1" lang="ja-JP" altLang="en-US" sz="3200"/>
              <a:t>が自動で閉じる</a:t>
            </a:r>
          </a:p>
        </p:txBody>
      </p:sp>
      <p:pic>
        <p:nvPicPr>
          <p:cNvPr id="6" name="図 5">
            <a:extLst>
              <a:ext uri="{FF2B5EF4-FFF2-40B4-BE49-F238E27FC236}">
                <a16:creationId xmlns:a16="http://schemas.microsoft.com/office/drawing/2014/main" id="{0F7BC07D-40A1-4089-AF3D-5B39FDEB9D2D}"/>
              </a:ext>
            </a:extLst>
          </p:cNvPr>
          <p:cNvPicPr>
            <a:picLocks noChangeAspect="1"/>
          </p:cNvPicPr>
          <p:nvPr/>
        </p:nvPicPr>
        <p:blipFill>
          <a:blip r:embed="rId2"/>
          <a:stretch>
            <a:fillRect/>
          </a:stretch>
        </p:blipFill>
        <p:spPr>
          <a:xfrm>
            <a:off x="251520" y="2924944"/>
            <a:ext cx="4966581" cy="3724935"/>
          </a:xfrm>
          <a:prstGeom prst="rect">
            <a:avLst/>
          </a:prstGeom>
        </p:spPr>
      </p:pic>
      <p:sp>
        <p:nvSpPr>
          <p:cNvPr id="7" name="テキスト ボックス 6">
            <a:extLst>
              <a:ext uri="{FF2B5EF4-FFF2-40B4-BE49-F238E27FC236}">
                <a16:creationId xmlns:a16="http://schemas.microsoft.com/office/drawing/2014/main" id="{291618FB-4FE5-4CA6-983C-B2C375768F55}"/>
              </a:ext>
            </a:extLst>
          </p:cNvPr>
          <p:cNvSpPr txBox="1"/>
          <p:nvPr/>
        </p:nvSpPr>
        <p:spPr>
          <a:xfrm>
            <a:off x="5266015" y="3212976"/>
            <a:ext cx="3877985" cy="646331"/>
          </a:xfrm>
          <a:prstGeom prst="rect">
            <a:avLst/>
          </a:prstGeom>
          <a:noFill/>
        </p:spPr>
        <p:txBody>
          <a:bodyPr wrap="none" rtlCol="0">
            <a:spAutoFit/>
          </a:bodyPr>
          <a:lstStyle/>
          <a:p>
            <a:r>
              <a:rPr kumimoji="1" lang="ja-JP" altLang="en-US"/>
              <a:t>ブラウザでこの画面を表示したまま</a:t>
            </a:r>
            <a:endParaRPr kumimoji="1" lang="en-US" altLang="ja-JP"/>
          </a:p>
          <a:p>
            <a:r>
              <a:rPr lang="en-US" altLang="ja-JP"/>
              <a:t>git push</a:t>
            </a:r>
            <a:r>
              <a:rPr lang="ja-JP" altLang="en-US"/>
              <a:t>すると・・・？</a:t>
            </a:r>
            <a:endParaRPr kumimoji="1" lang="ja-JP" altLang="en-US"/>
          </a:p>
        </p:txBody>
      </p:sp>
    </p:spTree>
    <p:extLst>
      <p:ext uri="{BB962C8B-B14F-4D97-AF65-F5344CB8AC3E}">
        <p14:creationId xmlns:p14="http://schemas.microsoft.com/office/powerpoint/2010/main" val="3648331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84309A-20FC-4B08-8B53-258F6317613A}"/>
              </a:ext>
            </a:extLst>
          </p:cNvPr>
          <p:cNvSpPr>
            <a:spLocks noGrp="1"/>
          </p:cNvSpPr>
          <p:nvPr>
            <p:ph type="body" sz="quarter" idx="10"/>
          </p:nvPr>
        </p:nvSpPr>
        <p:spPr/>
        <p:txBody>
          <a:bodyPr/>
          <a:lstStyle/>
          <a:p>
            <a:r>
              <a:rPr lang="ja-JP" altLang="en-US"/>
              <a:t>課題</a:t>
            </a:r>
            <a:r>
              <a:rPr lang="en-US" altLang="ja-JP"/>
              <a:t>3 - </a:t>
            </a:r>
            <a:r>
              <a:rPr lang="ja-JP" altLang="en-US"/>
              <a:t>レポート課題</a:t>
            </a:r>
            <a:endParaRPr kumimoji="1" lang="ja-JP" altLang="en-US"/>
          </a:p>
        </p:txBody>
      </p:sp>
      <p:pic>
        <p:nvPicPr>
          <p:cNvPr id="6" name="図 5">
            <a:extLst>
              <a:ext uri="{FF2B5EF4-FFF2-40B4-BE49-F238E27FC236}">
                <a16:creationId xmlns:a16="http://schemas.microsoft.com/office/drawing/2014/main" id="{08844E84-4F50-43B6-8733-A6059496D597}"/>
              </a:ext>
            </a:extLst>
          </p:cNvPr>
          <p:cNvPicPr>
            <a:picLocks noChangeAspect="1"/>
          </p:cNvPicPr>
          <p:nvPr/>
        </p:nvPicPr>
        <p:blipFill>
          <a:blip r:embed="rId2"/>
          <a:stretch>
            <a:fillRect/>
          </a:stretch>
        </p:blipFill>
        <p:spPr>
          <a:xfrm>
            <a:off x="611560" y="1628800"/>
            <a:ext cx="7452320" cy="4626106"/>
          </a:xfrm>
          <a:prstGeom prst="rect">
            <a:avLst/>
          </a:prstGeom>
        </p:spPr>
      </p:pic>
      <p:sp>
        <p:nvSpPr>
          <p:cNvPr id="7" name="四角形: 角を丸くする 6">
            <a:extLst>
              <a:ext uri="{FF2B5EF4-FFF2-40B4-BE49-F238E27FC236}">
                <a16:creationId xmlns:a16="http://schemas.microsoft.com/office/drawing/2014/main" id="{7DA74770-964D-4DAC-925C-287830F05123}"/>
              </a:ext>
            </a:extLst>
          </p:cNvPr>
          <p:cNvSpPr/>
          <p:nvPr/>
        </p:nvSpPr>
        <p:spPr>
          <a:xfrm>
            <a:off x="611560" y="3212976"/>
            <a:ext cx="1080120"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038D0D-44AE-49E1-A979-19328B57B1CD}"/>
              </a:ext>
            </a:extLst>
          </p:cNvPr>
          <p:cNvSpPr txBox="1"/>
          <p:nvPr/>
        </p:nvSpPr>
        <p:spPr>
          <a:xfrm>
            <a:off x="539552" y="1052736"/>
            <a:ext cx="6763390" cy="369332"/>
          </a:xfrm>
          <a:prstGeom prst="rect">
            <a:avLst/>
          </a:prstGeom>
          <a:noFill/>
        </p:spPr>
        <p:txBody>
          <a:bodyPr wrap="none" rtlCol="0">
            <a:spAutoFit/>
          </a:bodyPr>
          <a:lstStyle/>
          <a:p>
            <a:r>
              <a:rPr kumimoji="1" lang="en-US" altLang="ja-JP"/>
              <a:t>push</a:t>
            </a:r>
            <a:r>
              <a:rPr kumimoji="1" lang="ja-JP" altLang="en-US"/>
              <a:t>により</a:t>
            </a:r>
            <a:r>
              <a:rPr kumimoji="1" lang="en-US" altLang="ja-JP"/>
              <a:t>issue</a:t>
            </a:r>
            <a:r>
              <a:rPr kumimoji="1" lang="ja-JP" altLang="en-US"/>
              <a:t>が閉じられた画面のスクリーンショットを提出</a:t>
            </a:r>
          </a:p>
        </p:txBody>
      </p:sp>
      <p:cxnSp>
        <p:nvCxnSpPr>
          <p:cNvPr id="10" name="コネクタ: カギ線 9">
            <a:extLst>
              <a:ext uri="{FF2B5EF4-FFF2-40B4-BE49-F238E27FC236}">
                <a16:creationId xmlns:a16="http://schemas.microsoft.com/office/drawing/2014/main" id="{BD2FE8A3-27E9-4F03-A71D-0422CD1C9367}"/>
              </a:ext>
            </a:extLst>
          </p:cNvPr>
          <p:cNvCxnSpPr>
            <a:stCxn id="8" idx="1"/>
            <a:endCxn id="7" idx="1"/>
          </p:cNvCxnSpPr>
          <p:nvPr/>
        </p:nvCxnSpPr>
        <p:spPr>
          <a:xfrm rot="10800000" flipH="1" flipV="1">
            <a:off x="539552" y="1237402"/>
            <a:ext cx="72008" cy="2227602"/>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ED3B0B-2282-47D1-BB85-4C3AA7B2D885}"/>
              </a:ext>
            </a:extLst>
          </p:cNvPr>
          <p:cNvSpPr>
            <a:spLocks noGrp="1"/>
          </p:cNvSpPr>
          <p:nvPr>
            <p:ph type="body" sz="quarter" idx="10"/>
          </p:nvPr>
        </p:nvSpPr>
        <p:spPr/>
        <p:txBody>
          <a:bodyPr/>
          <a:lstStyle/>
          <a:p>
            <a:r>
              <a:rPr lang="ja-JP" altLang="en-US"/>
              <a:t>課題</a:t>
            </a:r>
            <a:r>
              <a:rPr lang="en-US" altLang="ja-JP"/>
              <a:t>4 - Project</a:t>
            </a:r>
            <a:r>
              <a:rPr lang="ja-JP" altLang="en-US"/>
              <a:t>の利用</a:t>
            </a:r>
            <a:endParaRPr kumimoji="1" lang="ja-JP" altLang="en-US"/>
          </a:p>
        </p:txBody>
      </p:sp>
      <p:sp>
        <p:nvSpPr>
          <p:cNvPr id="3" name="テキスト ボックス 2">
            <a:extLst>
              <a:ext uri="{FF2B5EF4-FFF2-40B4-BE49-F238E27FC236}">
                <a16:creationId xmlns:a16="http://schemas.microsoft.com/office/drawing/2014/main" id="{155C07E5-1C35-45E4-BCB1-FA81F73AA20F}"/>
              </a:ext>
            </a:extLst>
          </p:cNvPr>
          <p:cNvSpPr txBox="1"/>
          <p:nvPr/>
        </p:nvSpPr>
        <p:spPr>
          <a:xfrm>
            <a:off x="3275856" y="1124744"/>
            <a:ext cx="2646878" cy="584775"/>
          </a:xfrm>
          <a:prstGeom prst="rect">
            <a:avLst/>
          </a:prstGeom>
          <a:noFill/>
        </p:spPr>
        <p:txBody>
          <a:bodyPr wrap="none" rtlCol="0">
            <a:spAutoFit/>
          </a:bodyPr>
          <a:lstStyle/>
          <a:p>
            <a:r>
              <a:rPr lang="ja-JP" altLang="en-US" sz="3200" dirty="0"/>
              <a:t>カンバン方式</a:t>
            </a:r>
            <a:endParaRPr kumimoji="1" lang="ja-JP" altLang="en-US" sz="3200" dirty="0"/>
          </a:p>
        </p:txBody>
      </p:sp>
      <p:sp>
        <p:nvSpPr>
          <p:cNvPr id="4" name="テキスト ボックス 3">
            <a:extLst>
              <a:ext uri="{FF2B5EF4-FFF2-40B4-BE49-F238E27FC236}">
                <a16:creationId xmlns:a16="http://schemas.microsoft.com/office/drawing/2014/main" id="{4B7D1D49-087E-4A23-A5F6-86F9AC860D97}"/>
              </a:ext>
            </a:extLst>
          </p:cNvPr>
          <p:cNvSpPr txBox="1"/>
          <p:nvPr/>
        </p:nvSpPr>
        <p:spPr>
          <a:xfrm>
            <a:off x="2051720" y="6237312"/>
            <a:ext cx="5827236" cy="400110"/>
          </a:xfrm>
          <a:prstGeom prst="rect">
            <a:avLst/>
          </a:prstGeom>
          <a:noFill/>
        </p:spPr>
        <p:txBody>
          <a:bodyPr wrap="none" rtlCol="0">
            <a:spAutoFit/>
          </a:bodyPr>
          <a:lstStyle/>
          <a:p>
            <a:r>
              <a:rPr lang="en-US" altLang="ja-JP" sz="2000"/>
              <a:t>※</a:t>
            </a:r>
            <a:r>
              <a:rPr lang="ja-JP" altLang="en-US" sz="2000"/>
              <a:t>オリジナルの「カンバン」はかなり違うらしい</a:t>
            </a:r>
            <a:endParaRPr kumimoji="1" lang="ja-JP" altLang="en-US" sz="2000"/>
          </a:p>
        </p:txBody>
      </p:sp>
      <p:pic>
        <p:nvPicPr>
          <p:cNvPr id="2050" name="Picture 2" descr="コルクボードのイラスト">
            <a:extLst>
              <a:ext uri="{FF2B5EF4-FFF2-40B4-BE49-F238E27FC236}">
                <a16:creationId xmlns:a16="http://schemas.microsoft.com/office/drawing/2014/main" id="{DCFAA47C-F008-4FDA-9F48-83077D20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コルクボードのイラスト">
            <a:extLst>
              <a:ext uri="{FF2B5EF4-FFF2-40B4-BE49-F238E27FC236}">
                <a16:creationId xmlns:a16="http://schemas.microsoft.com/office/drawing/2014/main" id="{3B090697-420C-425F-B32A-10D406494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コルクボードのイラスト">
            <a:extLst>
              <a:ext uri="{FF2B5EF4-FFF2-40B4-BE49-F238E27FC236}">
                <a16:creationId xmlns:a16="http://schemas.microsoft.com/office/drawing/2014/main" id="{4330D651-AD9F-4420-ADDF-A7564E09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564904"/>
            <a:ext cx="2760239" cy="209778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D0B4F58-8420-48BC-BAF2-E00E6DD6D301}"/>
              </a:ext>
            </a:extLst>
          </p:cNvPr>
          <p:cNvSpPr txBox="1"/>
          <p:nvPr/>
        </p:nvSpPr>
        <p:spPr>
          <a:xfrm>
            <a:off x="467544" y="1772816"/>
            <a:ext cx="2236510" cy="830997"/>
          </a:xfrm>
          <a:prstGeom prst="rect">
            <a:avLst/>
          </a:prstGeom>
          <a:noFill/>
        </p:spPr>
        <p:txBody>
          <a:bodyPr wrap="none" rtlCol="0">
            <a:spAutoFit/>
          </a:bodyPr>
          <a:lstStyle/>
          <a:p>
            <a:r>
              <a:rPr kumimoji="1" lang="en-US" altLang="ja-JP" sz="2400"/>
              <a:t>Todo</a:t>
            </a:r>
          </a:p>
          <a:p>
            <a:r>
              <a:rPr kumimoji="1" lang="en-US" altLang="ja-JP" sz="2400"/>
              <a:t>(</a:t>
            </a:r>
            <a:r>
              <a:rPr kumimoji="1" lang="ja-JP" altLang="en-US" sz="2400"/>
              <a:t>やるべきこと</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6343AC2C-1D01-48FE-9B7D-6B037C9F10A0}"/>
              </a:ext>
            </a:extLst>
          </p:cNvPr>
          <p:cNvSpPr txBox="1"/>
          <p:nvPr/>
        </p:nvSpPr>
        <p:spPr>
          <a:xfrm>
            <a:off x="3343602" y="1772816"/>
            <a:ext cx="1758815" cy="830997"/>
          </a:xfrm>
          <a:prstGeom prst="rect">
            <a:avLst/>
          </a:prstGeom>
          <a:noFill/>
        </p:spPr>
        <p:txBody>
          <a:bodyPr wrap="none" rtlCol="0">
            <a:spAutoFit/>
          </a:bodyPr>
          <a:lstStyle/>
          <a:p>
            <a:r>
              <a:rPr kumimoji="1" lang="en-US" altLang="ja-JP" sz="2400"/>
              <a:t>In Progress</a:t>
            </a:r>
          </a:p>
          <a:p>
            <a:r>
              <a:rPr kumimoji="1" lang="en-US" altLang="ja-JP" sz="2400"/>
              <a:t>(</a:t>
            </a:r>
            <a:r>
              <a:rPr kumimoji="1" lang="ja-JP" altLang="en-US" sz="2400"/>
              <a:t>作業中</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2C999488-C5B8-4127-ADE2-138B6EEF6FBD}"/>
              </a:ext>
            </a:extLst>
          </p:cNvPr>
          <p:cNvSpPr txBox="1"/>
          <p:nvPr/>
        </p:nvSpPr>
        <p:spPr>
          <a:xfrm>
            <a:off x="6300192" y="1772816"/>
            <a:ext cx="2236510" cy="830997"/>
          </a:xfrm>
          <a:prstGeom prst="rect">
            <a:avLst/>
          </a:prstGeom>
          <a:noFill/>
        </p:spPr>
        <p:txBody>
          <a:bodyPr wrap="none" rtlCol="0">
            <a:spAutoFit/>
          </a:bodyPr>
          <a:lstStyle/>
          <a:p>
            <a:r>
              <a:rPr kumimoji="1" lang="en-US" altLang="ja-JP" sz="2400"/>
              <a:t>Done</a:t>
            </a:r>
          </a:p>
          <a:p>
            <a:r>
              <a:rPr kumimoji="1" lang="en-US" altLang="ja-JP" sz="2400"/>
              <a:t>(</a:t>
            </a:r>
            <a:r>
              <a:rPr kumimoji="1" lang="ja-JP" altLang="en-US" sz="2400"/>
              <a:t>終わったもの</a:t>
            </a:r>
            <a:r>
              <a:rPr kumimoji="1" lang="en-US" altLang="ja-JP" sz="2400"/>
              <a:t>)</a:t>
            </a:r>
            <a:endParaRPr kumimoji="1" lang="ja-JP" altLang="en-US" sz="2400"/>
          </a:p>
        </p:txBody>
      </p:sp>
      <p:pic>
        <p:nvPicPr>
          <p:cNvPr id="11" name="Picture 2" descr="四角い付箋のイラスト「淡黄色」">
            <a:extLst>
              <a:ext uri="{FF2B5EF4-FFF2-40B4-BE49-F238E27FC236}">
                <a16:creationId xmlns:a16="http://schemas.microsoft.com/office/drawing/2014/main" id="{1C85332C-44C2-4164-9665-5C528D5F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四角い付箋のイラスト「淡黄色」">
            <a:extLst>
              <a:ext uri="{FF2B5EF4-FFF2-40B4-BE49-F238E27FC236}">
                <a16:creationId xmlns:a16="http://schemas.microsoft.com/office/drawing/2014/main" id="{C3997DA0-375F-41A2-9BD1-B6A67119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四角い付箋のイラスト「淡黄色」">
            <a:extLst>
              <a:ext uri="{FF2B5EF4-FFF2-40B4-BE49-F238E27FC236}">
                <a16:creationId xmlns:a16="http://schemas.microsoft.com/office/drawing/2014/main" id="{E3F4F27E-7CC3-4B1E-9528-6CEF6213C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780928"/>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四角い付箋のイラスト「淡黄色」">
            <a:extLst>
              <a:ext uri="{FF2B5EF4-FFF2-40B4-BE49-F238E27FC236}">
                <a16:creationId xmlns:a16="http://schemas.microsoft.com/office/drawing/2014/main" id="{8C7374B6-6DA6-4C1D-951F-D8C57A9F1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068960"/>
            <a:ext cx="800089" cy="7200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四角い付箋のイラスト「淡黄色」">
            <a:extLst>
              <a:ext uri="{FF2B5EF4-FFF2-40B4-BE49-F238E27FC236}">
                <a16:creationId xmlns:a16="http://schemas.microsoft.com/office/drawing/2014/main" id="{21F6565F-9BD9-4D37-AE7C-7797FC7A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1008"/>
            <a:ext cx="800089"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954CC3B6-B407-49EC-942E-6BEA1F0C2DA2}"/>
              </a:ext>
            </a:extLst>
          </p:cNvPr>
          <p:cNvSpPr/>
          <p:nvPr/>
        </p:nvSpPr>
        <p:spPr>
          <a:xfrm>
            <a:off x="2483768" y="3068960"/>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F71400A1-29ED-4DCE-B354-EFECD553F94C}"/>
              </a:ext>
            </a:extLst>
          </p:cNvPr>
          <p:cNvSpPr/>
          <p:nvPr/>
        </p:nvSpPr>
        <p:spPr>
          <a:xfrm>
            <a:off x="5580112" y="3284984"/>
            <a:ext cx="122413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6BDF64F-66DB-46A1-A900-5296A0269FFB}"/>
              </a:ext>
            </a:extLst>
          </p:cNvPr>
          <p:cNvSpPr txBox="1"/>
          <p:nvPr/>
        </p:nvSpPr>
        <p:spPr>
          <a:xfrm>
            <a:off x="323528" y="4941168"/>
            <a:ext cx="8550739" cy="584775"/>
          </a:xfrm>
          <a:prstGeom prst="rect">
            <a:avLst/>
          </a:prstGeom>
          <a:noFill/>
        </p:spPr>
        <p:txBody>
          <a:bodyPr wrap="none" rtlCol="0">
            <a:spAutoFit/>
          </a:bodyPr>
          <a:lstStyle/>
          <a:p>
            <a:r>
              <a:rPr kumimoji="1" lang="en-US" altLang="ja-JP" sz="3200"/>
              <a:t>Issue</a:t>
            </a:r>
            <a:r>
              <a:rPr kumimoji="1" lang="ja-JP" altLang="en-US" sz="3200"/>
              <a:t>がいまどんな状態にあるかを可視化する</a:t>
            </a:r>
          </a:p>
        </p:txBody>
      </p:sp>
    </p:spTree>
    <p:extLst>
      <p:ext uri="{BB962C8B-B14F-4D97-AF65-F5344CB8AC3E}">
        <p14:creationId xmlns:p14="http://schemas.microsoft.com/office/powerpoint/2010/main" val="416104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2C455BDE-D40D-9443-7556-186EADCE7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556792"/>
            <a:ext cx="7869477"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BC26781-C308-4608-9D76-5E22BF03044D}"/>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5" name="テキスト ボックス 4">
            <a:extLst>
              <a:ext uri="{FF2B5EF4-FFF2-40B4-BE49-F238E27FC236}">
                <a16:creationId xmlns:a16="http://schemas.microsoft.com/office/drawing/2014/main" id="{A8EC0848-155C-4B93-A3D0-7FF5CB92A732}"/>
              </a:ext>
            </a:extLst>
          </p:cNvPr>
          <p:cNvSpPr txBox="1"/>
          <p:nvPr/>
        </p:nvSpPr>
        <p:spPr>
          <a:xfrm>
            <a:off x="251520" y="980728"/>
            <a:ext cx="2380780" cy="523220"/>
          </a:xfrm>
          <a:prstGeom prst="rect">
            <a:avLst/>
          </a:prstGeom>
          <a:noFill/>
        </p:spPr>
        <p:txBody>
          <a:bodyPr wrap="none" rtlCol="0">
            <a:spAutoFit/>
          </a:bodyPr>
          <a:lstStyle/>
          <a:p>
            <a:r>
              <a:rPr kumimoji="1" lang="en-US" altLang="ja-JP" sz="2800"/>
              <a:t>Project</a:t>
            </a:r>
            <a:r>
              <a:rPr kumimoji="1" lang="ja-JP" altLang="en-US" sz="2800"/>
              <a:t>の作成</a:t>
            </a:r>
          </a:p>
        </p:txBody>
      </p:sp>
      <p:sp>
        <p:nvSpPr>
          <p:cNvPr id="6" name="四角形: 角を丸くする 5">
            <a:extLst>
              <a:ext uri="{FF2B5EF4-FFF2-40B4-BE49-F238E27FC236}">
                <a16:creationId xmlns:a16="http://schemas.microsoft.com/office/drawing/2014/main" id="{699038FA-5359-42C5-BB6E-71C7478BEE84}"/>
              </a:ext>
            </a:extLst>
          </p:cNvPr>
          <p:cNvSpPr/>
          <p:nvPr/>
        </p:nvSpPr>
        <p:spPr>
          <a:xfrm>
            <a:off x="3419872" y="1988840"/>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4A21D1B1-8FA0-4D85-8F67-BFEC7ADC547F}"/>
              </a:ext>
            </a:extLst>
          </p:cNvPr>
          <p:cNvSpPr/>
          <p:nvPr/>
        </p:nvSpPr>
        <p:spPr>
          <a:xfrm>
            <a:off x="7452320" y="3645024"/>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713AE57-7E6E-9815-737E-1A458C81FB3A}"/>
              </a:ext>
            </a:extLst>
          </p:cNvPr>
          <p:cNvSpPr/>
          <p:nvPr/>
        </p:nvSpPr>
        <p:spPr>
          <a:xfrm>
            <a:off x="5436096" y="4797152"/>
            <a:ext cx="19442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7696DE3-4892-BA82-8EA5-0708507EEBA4}"/>
              </a:ext>
            </a:extLst>
          </p:cNvPr>
          <p:cNvSpPr/>
          <p:nvPr/>
        </p:nvSpPr>
        <p:spPr>
          <a:xfrm>
            <a:off x="3707904" y="148478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楕円 8">
            <a:extLst>
              <a:ext uri="{FF2B5EF4-FFF2-40B4-BE49-F238E27FC236}">
                <a16:creationId xmlns:a16="http://schemas.microsoft.com/office/drawing/2014/main" id="{5FA596F8-3BB5-2AFC-F558-8E265BB9A275}"/>
              </a:ext>
            </a:extLst>
          </p:cNvPr>
          <p:cNvSpPr/>
          <p:nvPr/>
        </p:nvSpPr>
        <p:spPr>
          <a:xfrm>
            <a:off x="8604448" y="350100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0" name="楕円 9">
            <a:extLst>
              <a:ext uri="{FF2B5EF4-FFF2-40B4-BE49-F238E27FC236}">
                <a16:creationId xmlns:a16="http://schemas.microsoft.com/office/drawing/2014/main" id="{9EDAE2A4-55D5-27D1-43D3-103C83E51979}"/>
              </a:ext>
            </a:extLst>
          </p:cNvPr>
          <p:cNvSpPr/>
          <p:nvPr/>
        </p:nvSpPr>
        <p:spPr>
          <a:xfrm>
            <a:off x="5004048" y="472514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3</a:t>
            </a:r>
            <a:endParaRPr kumimoji="1" lang="ja-JP" altLang="en-US"/>
          </a:p>
        </p:txBody>
      </p:sp>
    </p:spTree>
    <p:extLst>
      <p:ext uri="{BB962C8B-B14F-4D97-AF65-F5344CB8AC3E}">
        <p14:creationId xmlns:p14="http://schemas.microsoft.com/office/powerpoint/2010/main" val="257678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1DB58A73-F50E-9CB9-9D50-1A058B93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04864"/>
            <a:ext cx="4680520" cy="248798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7A074C00-59B3-1C2F-684F-44D79ED19E6C}"/>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65CF963B-0480-3D40-27AF-5AF94BEB7A34}"/>
              </a:ext>
            </a:extLst>
          </p:cNvPr>
          <p:cNvSpPr/>
          <p:nvPr/>
        </p:nvSpPr>
        <p:spPr>
          <a:xfrm>
            <a:off x="7092280" y="4149080"/>
            <a:ext cx="504056" cy="1440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7C821309-DC96-0FBA-655D-BB702479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3600400" cy="2948501"/>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D271A5F4-DC47-5A01-37D8-9DE0B36F99D0}"/>
              </a:ext>
            </a:extLst>
          </p:cNvPr>
          <p:cNvSpPr/>
          <p:nvPr/>
        </p:nvSpPr>
        <p:spPr>
          <a:xfrm>
            <a:off x="3059831" y="4610906"/>
            <a:ext cx="627505" cy="25825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E7EEBCC-7B7B-BDC1-B2AC-63DB6C018E49}"/>
              </a:ext>
            </a:extLst>
          </p:cNvPr>
          <p:cNvSpPr/>
          <p:nvPr/>
        </p:nvSpPr>
        <p:spPr>
          <a:xfrm>
            <a:off x="3851920" y="33569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0735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23E6A00-0ABE-A536-6FCC-E25CC1203E14}"/>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9218" name="Picture 2">
            <a:extLst>
              <a:ext uri="{FF2B5EF4-FFF2-40B4-BE49-F238E27FC236}">
                <a16:creationId xmlns:a16="http://schemas.microsoft.com/office/drawing/2014/main" id="{9A71AB60-03FD-6074-179F-A44DF1CC5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676492"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F2514F2D-59B0-378E-05D4-497D62B95BAB}"/>
              </a:ext>
            </a:extLst>
          </p:cNvPr>
          <p:cNvSpPr/>
          <p:nvPr/>
        </p:nvSpPr>
        <p:spPr>
          <a:xfrm>
            <a:off x="1043608" y="2996952"/>
            <a:ext cx="172819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79380CA3-AE05-019E-D2DE-8917D2692CDF}"/>
              </a:ext>
            </a:extLst>
          </p:cNvPr>
          <p:cNvSpPr/>
          <p:nvPr/>
        </p:nvSpPr>
        <p:spPr>
          <a:xfrm>
            <a:off x="6660232" y="6165304"/>
            <a:ext cx="100811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61BF404-7AB5-7C60-9577-C6E9AC0E9999}"/>
              </a:ext>
            </a:extLst>
          </p:cNvPr>
          <p:cNvSpPr/>
          <p:nvPr/>
        </p:nvSpPr>
        <p:spPr>
          <a:xfrm>
            <a:off x="2267744" y="249289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楕円 5">
            <a:extLst>
              <a:ext uri="{FF2B5EF4-FFF2-40B4-BE49-F238E27FC236}">
                <a16:creationId xmlns:a16="http://schemas.microsoft.com/office/drawing/2014/main" id="{5CB6D41D-3B35-9528-AA35-1C639A8F514D}"/>
              </a:ext>
            </a:extLst>
          </p:cNvPr>
          <p:cNvSpPr/>
          <p:nvPr/>
        </p:nvSpPr>
        <p:spPr>
          <a:xfrm>
            <a:off x="6084168" y="6165304"/>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7" name="テキスト ボックス 6">
            <a:extLst>
              <a:ext uri="{FF2B5EF4-FFF2-40B4-BE49-F238E27FC236}">
                <a16:creationId xmlns:a16="http://schemas.microsoft.com/office/drawing/2014/main" id="{10C7FE04-B468-B3BE-4681-D5206ED6F7DB}"/>
              </a:ext>
            </a:extLst>
          </p:cNvPr>
          <p:cNvSpPr txBox="1"/>
          <p:nvPr/>
        </p:nvSpPr>
        <p:spPr>
          <a:xfrm>
            <a:off x="1115616" y="1124744"/>
            <a:ext cx="2877711" cy="369332"/>
          </a:xfrm>
          <a:prstGeom prst="rect">
            <a:avLst/>
          </a:prstGeom>
          <a:noFill/>
        </p:spPr>
        <p:txBody>
          <a:bodyPr wrap="none" rtlCol="0">
            <a:spAutoFit/>
          </a:bodyPr>
          <a:lstStyle/>
          <a:p>
            <a:r>
              <a:rPr kumimoji="1" lang="ja-JP" altLang="en-US" dirty="0"/>
              <a:t>必ず「</a:t>
            </a:r>
            <a:r>
              <a:rPr kumimoji="1" lang="en-US" altLang="ja-JP" dirty="0"/>
              <a:t>Board</a:t>
            </a:r>
            <a:r>
              <a:rPr kumimoji="1" lang="ja-JP" altLang="en-US" dirty="0"/>
              <a:t>」を選ぶこと</a:t>
            </a:r>
          </a:p>
        </p:txBody>
      </p:sp>
      <p:cxnSp>
        <p:nvCxnSpPr>
          <p:cNvPr id="9" name="コネクタ: カギ線 8">
            <a:extLst>
              <a:ext uri="{FF2B5EF4-FFF2-40B4-BE49-F238E27FC236}">
                <a16:creationId xmlns:a16="http://schemas.microsoft.com/office/drawing/2014/main" id="{DB309087-7778-FCF3-A8F3-9DB0D0FAF184}"/>
              </a:ext>
            </a:extLst>
          </p:cNvPr>
          <p:cNvCxnSpPr>
            <a:stCxn id="7" idx="1"/>
            <a:endCxn id="3" idx="1"/>
          </p:cNvCxnSpPr>
          <p:nvPr/>
        </p:nvCxnSpPr>
        <p:spPr>
          <a:xfrm rot="10800000" flipV="1">
            <a:off x="1043608" y="1309410"/>
            <a:ext cx="72008" cy="1867562"/>
          </a:xfrm>
          <a:prstGeom prst="bentConnector3">
            <a:avLst>
              <a:gd name="adj1" fmla="val 4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5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A253CEA-32CA-F08F-C790-18E25FD6DA31}"/>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pic>
        <p:nvPicPr>
          <p:cNvPr id="6" name="図 5">
            <a:extLst>
              <a:ext uri="{FF2B5EF4-FFF2-40B4-BE49-F238E27FC236}">
                <a16:creationId xmlns:a16="http://schemas.microsoft.com/office/drawing/2014/main" id="{DF2C3983-395F-1A08-D810-7CF2BDAE8083}"/>
              </a:ext>
            </a:extLst>
          </p:cNvPr>
          <p:cNvPicPr>
            <a:picLocks noChangeAspect="1"/>
          </p:cNvPicPr>
          <p:nvPr/>
        </p:nvPicPr>
        <p:blipFill>
          <a:blip r:embed="rId2"/>
          <a:stretch>
            <a:fillRect/>
          </a:stretch>
        </p:blipFill>
        <p:spPr>
          <a:xfrm>
            <a:off x="539552" y="1556792"/>
            <a:ext cx="7530404" cy="5129110"/>
          </a:xfrm>
          <a:prstGeom prst="rect">
            <a:avLst/>
          </a:prstGeom>
        </p:spPr>
      </p:pic>
      <p:sp>
        <p:nvSpPr>
          <p:cNvPr id="7" name="四角形: 角を丸くする 6">
            <a:extLst>
              <a:ext uri="{FF2B5EF4-FFF2-40B4-BE49-F238E27FC236}">
                <a16:creationId xmlns:a16="http://schemas.microsoft.com/office/drawing/2014/main" id="{17FF9FC8-58B6-390C-1C07-D8DD6A10357F}"/>
              </a:ext>
            </a:extLst>
          </p:cNvPr>
          <p:cNvSpPr/>
          <p:nvPr/>
        </p:nvSpPr>
        <p:spPr>
          <a:xfrm>
            <a:off x="725139" y="2012713"/>
            <a:ext cx="642477" cy="2371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0A44847-6365-F4D1-A21D-728295EAD0EC}"/>
              </a:ext>
            </a:extLst>
          </p:cNvPr>
          <p:cNvSpPr txBox="1"/>
          <p:nvPr/>
        </p:nvSpPr>
        <p:spPr>
          <a:xfrm>
            <a:off x="755576" y="1052736"/>
            <a:ext cx="7028527" cy="369332"/>
          </a:xfrm>
          <a:prstGeom prst="rect">
            <a:avLst/>
          </a:prstGeom>
          <a:noFill/>
        </p:spPr>
        <p:txBody>
          <a:bodyPr wrap="none" rtlCol="0">
            <a:spAutoFit/>
          </a:bodyPr>
          <a:lstStyle/>
          <a:p>
            <a:r>
              <a:rPr lang="ja-JP" altLang="en-US" dirty="0"/>
              <a:t>ユーザ名</a:t>
            </a:r>
            <a:r>
              <a:rPr lang="en-US" altLang="ja-JP" dirty="0"/>
              <a:t>’s untitled project</a:t>
            </a:r>
            <a:r>
              <a:rPr lang="ja-JP" altLang="en-US" dirty="0"/>
              <a:t>になっているので「</a:t>
            </a:r>
            <a:r>
              <a:rPr lang="en-US" altLang="ja-JP" dirty="0"/>
              <a:t>Kanban</a:t>
            </a:r>
            <a:r>
              <a:rPr lang="ja-JP" altLang="en-US" dirty="0"/>
              <a:t>」に書き直す</a:t>
            </a:r>
            <a:endParaRPr kumimoji="1" lang="ja-JP" altLang="en-US" dirty="0"/>
          </a:p>
        </p:txBody>
      </p:sp>
    </p:spTree>
    <p:extLst>
      <p:ext uri="{BB962C8B-B14F-4D97-AF65-F5344CB8AC3E}">
        <p14:creationId xmlns:p14="http://schemas.microsoft.com/office/powerpoint/2010/main" val="283663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D718071-C9B5-22CF-3271-F037FDD2E39F}"/>
              </a:ext>
            </a:extLst>
          </p:cNvPr>
          <p:cNvPicPr>
            <a:picLocks noChangeAspect="1"/>
          </p:cNvPicPr>
          <p:nvPr/>
        </p:nvPicPr>
        <p:blipFill>
          <a:blip r:embed="rId2"/>
          <a:stretch>
            <a:fillRect/>
          </a:stretch>
        </p:blipFill>
        <p:spPr>
          <a:xfrm>
            <a:off x="2915816" y="1052736"/>
            <a:ext cx="6011770" cy="2952328"/>
          </a:xfrm>
          <a:prstGeom prst="rect">
            <a:avLst/>
          </a:prstGeom>
        </p:spPr>
      </p:pic>
      <p:sp>
        <p:nvSpPr>
          <p:cNvPr id="2" name="テキスト プレースホルダー 1">
            <a:extLst>
              <a:ext uri="{FF2B5EF4-FFF2-40B4-BE49-F238E27FC236}">
                <a16:creationId xmlns:a16="http://schemas.microsoft.com/office/drawing/2014/main" id="{52ABA9D4-CAB6-CD2B-0037-E1C463D87E08}"/>
              </a:ext>
            </a:extLst>
          </p:cNvPr>
          <p:cNvSpPr>
            <a:spLocks noGrp="1"/>
          </p:cNvSpPr>
          <p:nvPr>
            <p:ph type="body" sz="quarter" idx="10"/>
          </p:nvPr>
        </p:nvSpPr>
        <p:spPr/>
        <p:txBody>
          <a:bodyPr/>
          <a:lstStyle/>
          <a:p>
            <a:r>
              <a:rPr lang="ja-JP" altLang="en-US" dirty="0"/>
              <a:t>課題</a:t>
            </a:r>
            <a:r>
              <a:rPr lang="en-US" altLang="ja-JP" dirty="0"/>
              <a:t>4 - Step 1</a:t>
            </a:r>
            <a:endParaRPr kumimoji="1" lang="ja-JP" altLang="en-US" dirty="0"/>
          </a:p>
        </p:txBody>
      </p:sp>
      <p:sp>
        <p:nvSpPr>
          <p:cNvPr id="4" name="四角形: 角を丸くする 3">
            <a:extLst>
              <a:ext uri="{FF2B5EF4-FFF2-40B4-BE49-F238E27FC236}">
                <a16:creationId xmlns:a16="http://schemas.microsoft.com/office/drawing/2014/main" id="{21F1A407-293C-33E2-E4D4-C27CCB2B4895}"/>
              </a:ext>
            </a:extLst>
          </p:cNvPr>
          <p:cNvSpPr/>
          <p:nvPr/>
        </p:nvSpPr>
        <p:spPr>
          <a:xfrm>
            <a:off x="8028384" y="2348880"/>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887E7E9-D8FA-3C34-0EF1-2EA0D3598BDD}"/>
              </a:ext>
            </a:extLst>
          </p:cNvPr>
          <p:cNvSpPr/>
          <p:nvPr/>
        </p:nvSpPr>
        <p:spPr>
          <a:xfrm>
            <a:off x="6156176" y="2924944"/>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CD40C9F-7111-E08D-5A97-64C442F8438B}"/>
              </a:ext>
            </a:extLst>
          </p:cNvPr>
          <p:cNvPicPr>
            <a:picLocks noChangeAspect="1"/>
          </p:cNvPicPr>
          <p:nvPr/>
        </p:nvPicPr>
        <p:blipFill>
          <a:blip r:embed="rId3"/>
          <a:stretch>
            <a:fillRect/>
          </a:stretch>
        </p:blipFill>
        <p:spPr>
          <a:xfrm>
            <a:off x="107504" y="1052736"/>
            <a:ext cx="2348640" cy="1656184"/>
          </a:xfrm>
          <a:prstGeom prst="rect">
            <a:avLst/>
          </a:prstGeom>
        </p:spPr>
      </p:pic>
      <p:sp>
        <p:nvSpPr>
          <p:cNvPr id="8" name="四角形: 角を丸くする 7">
            <a:extLst>
              <a:ext uri="{FF2B5EF4-FFF2-40B4-BE49-F238E27FC236}">
                <a16:creationId xmlns:a16="http://schemas.microsoft.com/office/drawing/2014/main" id="{10A10BAD-C929-2EFF-52BF-887E60616912}"/>
              </a:ext>
            </a:extLst>
          </p:cNvPr>
          <p:cNvSpPr/>
          <p:nvPr/>
        </p:nvSpPr>
        <p:spPr>
          <a:xfrm>
            <a:off x="179512" y="2276872"/>
            <a:ext cx="136815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6418C2C-3414-85CD-7E7F-B5029E87CD99}"/>
              </a:ext>
            </a:extLst>
          </p:cNvPr>
          <p:cNvSpPr/>
          <p:nvPr/>
        </p:nvSpPr>
        <p:spPr>
          <a:xfrm>
            <a:off x="7524328" y="213285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0" name="楕円 9">
            <a:extLst>
              <a:ext uri="{FF2B5EF4-FFF2-40B4-BE49-F238E27FC236}">
                <a16:creationId xmlns:a16="http://schemas.microsoft.com/office/drawing/2014/main" id="{AE7B20FD-0081-B7E2-0B67-F4618002691E}"/>
              </a:ext>
            </a:extLst>
          </p:cNvPr>
          <p:cNvSpPr/>
          <p:nvPr/>
        </p:nvSpPr>
        <p:spPr>
          <a:xfrm>
            <a:off x="5724128" y="2780928"/>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矢印: 下 10">
            <a:extLst>
              <a:ext uri="{FF2B5EF4-FFF2-40B4-BE49-F238E27FC236}">
                <a16:creationId xmlns:a16="http://schemas.microsoft.com/office/drawing/2014/main" id="{968E5BA8-010A-CCFF-8FAA-6CCC0526F031}"/>
              </a:ext>
            </a:extLst>
          </p:cNvPr>
          <p:cNvSpPr/>
          <p:nvPr/>
        </p:nvSpPr>
        <p:spPr>
          <a:xfrm>
            <a:off x="4788024" y="4293096"/>
            <a:ext cx="360040" cy="33033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C7BFECA-82B0-17CA-6149-EE5144A5C368}"/>
              </a:ext>
            </a:extLst>
          </p:cNvPr>
          <p:cNvSpPr/>
          <p:nvPr/>
        </p:nvSpPr>
        <p:spPr>
          <a:xfrm>
            <a:off x="2483768" y="1988840"/>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342B997-FCCB-09D2-20AA-E1A0FE5D0151}"/>
              </a:ext>
            </a:extLst>
          </p:cNvPr>
          <p:cNvSpPr/>
          <p:nvPr/>
        </p:nvSpPr>
        <p:spPr>
          <a:xfrm>
            <a:off x="5652120" y="1844824"/>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BB4A571-CCC0-A8D2-C7C0-DF8C119C4B51}"/>
              </a:ext>
            </a:extLst>
          </p:cNvPr>
          <p:cNvSpPr/>
          <p:nvPr/>
        </p:nvSpPr>
        <p:spPr>
          <a:xfrm>
            <a:off x="251520" y="1124744"/>
            <a:ext cx="36004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DA0F2D3-3AE1-0771-E3F5-17B20278B745}"/>
              </a:ext>
            </a:extLst>
          </p:cNvPr>
          <p:cNvSpPr/>
          <p:nvPr/>
        </p:nvSpPr>
        <p:spPr>
          <a:xfrm>
            <a:off x="5364088" y="1412776"/>
            <a:ext cx="432048" cy="4385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pic>
        <p:nvPicPr>
          <p:cNvPr id="21" name="図 20">
            <a:extLst>
              <a:ext uri="{FF2B5EF4-FFF2-40B4-BE49-F238E27FC236}">
                <a16:creationId xmlns:a16="http://schemas.microsoft.com/office/drawing/2014/main" id="{EEAA188F-FA56-BC9A-77EF-2AEEB218A519}"/>
              </a:ext>
            </a:extLst>
          </p:cNvPr>
          <p:cNvPicPr>
            <a:picLocks noChangeAspect="1"/>
          </p:cNvPicPr>
          <p:nvPr/>
        </p:nvPicPr>
        <p:blipFill>
          <a:blip r:embed="rId4"/>
          <a:stretch>
            <a:fillRect/>
          </a:stretch>
        </p:blipFill>
        <p:spPr>
          <a:xfrm>
            <a:off x="2411760" y="4725144"/>
            <a:ext cx="4824536" cy="1921276"/>
          </a:xfrm>
          <a:prstGeom prst="rect">
            <a:avLst/>
          </a:prstGeom>
        </p:spPr>
      </p:pic>
    </p:spTree>
    <p:extLst>
      <p:ext uri="{BB962C8B-B14F-4D97-AF65-F5344CB8AC3E}">
        <p14:creationId xmlns:p14="http://schemas.microsoft.com/office/powerpoint/2010/main" val="2386645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33CBE59A-AD10-214E-9DA0-7DA36AFD695A}"/>
              </a:ext>
            </a:extLst>
          </p:cNvPr>
          <p:cNvPicPr>
            <a:picLocks noChangeAspect="1"/>
          </p:cNvPicPr>
          <p:nvPr/>
        </p:nvPicPr>
        <p:blipFill>
          <a:blip r:embed="rId2"/>
          <a:stretch>
            <a:fillRect/>
          </a:stretch>
        </p:blipFill>
        <p:spPr>
          <a:xfrm>
            <a:off x="755576" y="1556792"/>
            <a:ext cx="6905181" cy="4536504"/>
          </a:xfrm>
          <a:prstGeom prst="rect">
            <a:avLst/>
          </a:prstGeom>
        </p:spPr>
      </p:pic>
      <p:sp>
        <p:nvSpPr>
          <p:cNvPr id="2" name="テキスト プレースホルダー 1">
            <a:extLst>
              <a:ext uri="{FF2B5EF4-FFF2-40B4-BE49-F238E27FC236}">
                <a16:creationId xmlns:a16="http://schemas.microsoft.com/office/drawing/2014/main" id="{CEF24C89-3C85-4354-B80D-702DE8C2FB0D}"/>
              </a:ext>
            </a:extLst>
          </p:cNvPr>
          <p:cNvSpPr>
            <a:spLocks noGrp="1"/>
          </p:cNvSpPr>
          <p:nvPr>
            <p:ph type="body" sz="quarter" idx="10"/>
          </p:nvPr>
        </p:nvSpPr>
        <p:spPr/>
        <p:txBody>
          <a:bodyPr/>
          <a:lstStyle/>
          <a:p>
            <a:r>
              <a:rPr lang="ja-JP" altLang="en-US"/>
              <a:t>課題</a:t>
            </a:r>
            <a:r>
              <a:rPr lang="en-US" altLang="ja-JP"/>
              <a:t>4 - Step 2</a:t>
            </a:r>
            <a:endParaRPr kumimoji="1" lang="ja-JP" altLang="en-US"/>
          </a:p>
        </p:txBody>
      </p:sp>
      <p:sp>
        <p:nvSpPr>
          <p:cNvPr id="5" name="四角形: 角を丸くする 4">
            <a:extLst>
              <a:ext uri="{FF2B5EF4-FFF2-40B4-BE49-F238E27FC236}">
                <a16:creationId xmlns:a16="http://schemas.microsoft.com/office/drawing/2014/main" id="{863C2C03-E906-4253-A7D7-4E9BCCBB7F83}"/>
              </a:ext>
            </a:extLst>
          </p:cNvPr>
          <p:cNvSpPr/>
          <p:nvPr/>
        </p:nvSpPr>
        <p:spPr>
          <a:xfrm>
            <a:off x="1475656" y="2348880"/>
            <a:ext cx="576064"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9B9E69D-A750-410E-9296-96A357AAA966}"/>
              </a:ext>
            </a:extLst>
          </p:cNvPr>
          <p:cNvSpPr/>
          <p:nvPr/>
        </p:nvSpPr>
        <p:spPr>
          <a:xfrm>
            <a:off x="1331640" y="2852936"/>
            <a:ext cx="417646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CFAB2BA-DCCD-4939-ABED-E2DD36E7DEFC}"/>
              </a:ext>
            </a:extLst>
          </p:cNvPr>
          <p:cNvSpPr/>
          <p:nvPr/>
        </p:nvSpPr>
        <p:spPr>
          <a:xfrm>
            <a:off x="1331640" y="3501008"/>
            <a:ext cx="3960440" cy="1584176"/>
          </a:xfrm>
          <a:prstGeom prst="roundRect">
            <a:avLst>
              <a:gd name="adj" fmla="val 769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455415DC-44AE-40F4-9C6F-8A6A0158C6B6}"/>
              </a:ext>
            </a:extLst>
          </p:cNvPr>
          <p:cNvSpPr/>
          <p:nvPr/>
        </p:nvSpPr>
        <p:spPr>
          <a:xfrm>
            <a:off x="5652120" y="3573016"/>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1F75CCF-E60D-4162-A42C-998CB242273D}"/>
              </a:ext>
            </a:extLst>
          </p:cNvPr>
          <p:cNvSpPr/>
          <p:nvPr/>
        </p:nvSpPr>
        <p:spPr>
          <a:xfrm>
            <a:off x="5508104" y="5013176"/>
            <a:ext cx="194421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94E4E3B-6A1C-4341-8F1D-692F736CFA85}"/>
              </a:ext>
            </a:extLst>
          </p:cNvPr>
          <p:cNvSpPr/>
          <p:nvPr/>
        </p:nvSpPr>
        <p:spPr>
          <a:xfrm>
            <a:off x="4427984" y="5157192"/>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CDA6CA2-B9C8-468B-8C86-C618CE2D87DC}"/>
              </a:ext>
            </a:extLst>
          </p:cNvPr>
          <p:cNvSpPr txBox="1"/>
          <p:nvPr/>
        </p:nvSpPr>
        <p:spPr>
          <a:xfrm>
            <a:off x="467544" y="980728"/>
            <a:ext cx="2121093" cy="523220"/>
          </a:xfrm>
          <a:prstGeom prst="rect">
            <a:avLst/>
          </a:prstGeom>
          <a:noFill/>
        </p:spPr>
        <p:txBody>
          <a:bodyPr wrap="none" rtlCol="0">
            <a:spAutoFit/>
          </a:bodyPr>
          <a:lstStyle/>
          <a:p>
            <a:r>
              <a:rPr kumimoji="1" lang="en-US" altLang="ja-JP" sz="2800"/>
              <a:t>Issue</a:t>
            </a:r>
            <a:r>
              <a:rPr kumimoji="1" lang="ja-JP" altLang="en-US" sz="2800"/>
              <a:t>の作成</a:t>
            </a:r>
          </a:p>
        </p:txBody>
      </p:sp>
      <p:sp>
        <p:nvSpPr>
          <p:cNvPr id="14" name="楕円 13">
            <a:extLst>
              <a:ext uri="{FF2B5EF4-FFF2-40B4-BE49-F238E27FC236}">
                <a16:creationId xmlns:a16="http://schemas.microsoft.com/office/drawing/2014/main" id="{7339787F-15BA-4482-1849-0EAE30EF189D}"/>
              </a:ext>
            </a:extLst>
          </p:cNvPr>
          <p:cNvSpPr/>
          <p:nvPr/>
        </p:nvSpPr>
        <p:spPr>
          <a:xfrm>
            <a:off x="2195736" y="220486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6" name="楕円 15">
            <a:extLst>
              <a:ext uri="{FF2B5EF4-FFF2-40B4-BE49-F238E27FC236}">
                <a16:creationId xmlns:a16="http://schemas.microsoft.com/office/drawing/2014/main" id="{6DE24455-CF9F-664C-3CE0-86471B9CDB15}"/>
              </a:ext>
            </a:extLst>
          </p:cNvPr>
          <p:cNvSpPr/>
          <p:nvPr/>
        </p:nvSpPr>
        <p:spPr>
          <a:xfrm>
            <a:off x="1043608" y="2564904"/>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7" name="楕円 16">
            <a:extLst>
              <a:ext uri="{FF2B5EF4-FFF2-40B4-BE49-F238E27FC236}">
                <a16:creationId xmlns:a16="http://schemas.microsoft.com/office/drawing/2014/main" id="{1D5B7D00-DC2B-0E68-AC39-745FF481CE14}"/>
              </a:ext>
            </a:extLst>
          </p:cNvPr>
          <p:cNvSpPr/>
          <p:nvPr/>
        </p:nvSpPr>
        <p:spPr>
          <a:xfrm>
            <a:off x="971600" y="3501008"/>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0" name="楕円 19">
            <a:extLst>
              <a:ext uri="{FF2B5EF4-FFF2-40B4-BE49-F238E27FC236}">
                <a16:creationId xmlns:a16="http://schemas.microsoft.com/office/drawing/2014/main" id="{AE55E766-93C3-9FAA-9067-E8E136D256E0}"/>
              </a:ext>
            </a:extLst>
          </p:cNvPr>
          <p:cNvSpPr/>
          <p:nvPr/>
        </p:nvSpPr>
        <p:spPr>
          <a:xfrm>
            <a:off x="6516216" y="34290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3" name="楕円 22">
            <a:extLst>
              <a:ext uri="{FF2B5EF4-FFF2-40B4-BE49-F238E27FC236}">
                <a16:creationId xmlns:a16="http://schemas.microsoft.com/office/drawing/2014/main" id="{BBCE605C-E45D-D4B6-5AD1-28C413E85145}"/>
              </a:ext>
            </a:extLst>
          </p:cNvPr>
          <p:cNvSpPr/>
          <p:nvPr/>
        </p:nvSpPr>
        <p:spPr>
          <a:xfrm>
            <a:off x="7452320" y="5013176"/>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24" name="楕円 23">
            <a:extLst>
              <a:ext uri="{FF2B5EF4-FFF2-40B4-BE49-F238E27FC236}">
                <a16:creationId xmlns:a16="http://schemas.microsoft.com/office/drawing/2014/main" id="{C1481816-45E3-6F2B-0E10-A4D02E719BA3}"/>
              </a:ext>
            </a:extLst>
          </p:cNvPr>
          <p:cNvSpPr/>
          <p:nvPr/>
        </p:nvSpPr>
        <p:spPr>
          <a:xfrm>
            <a:off x="4067944" y="5229200"/>
            <a:ext cx="360040" cy="3665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6</a:t>
            </a:r>
            <a:endParaRPr kumimoji="1" lang="ja-JP" altLang="en-US" dirty="0"/>
          </a:p>
        </p:txBody>
      </p:sp>
    </p:spTree>
    <p:extLst>
      <p:ext uri="{BB962C8B-B14F-4D97-AF65-F5344CB8AC3E}">
        <p14:creationId xmlns:p14="http://schemas.microsoft.com/office/powerpoint/2010/main" val="4055750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1007202-DBEB-884F-617A-FD47A1458602}"/>
              </a:ext>
            </a:extLst>
          </p:cNvPr>
          <p:cNvPicPr>
            <a:picLocks noChangeAspect="1"/>
          </p:cNvPicPr>
          <p:nvPr/>
        </p:nvPicPr>
        <p:blipFill>
          <a:blip r:embed="rId2"/>
          <a:stretch>
            <a:fillRect/>
          </a:stretch>
        </p:blipFill>
        <p:spPr>
          <a:xfrm>
            <a:off x="323528" y="2420889"/>
            <a:ext cx="8119098" cy="3600400"/>
          </a:xfrm>
          <a:prstGeom prst="rect">
            <a:avLst/>
          </a:prstGeom>
        </p:spPr>
      </p:pic>
      <p:sp>
        <p:nvSpPr>
          <p:cNvPr id="2" name="テキスト プレースホルダー 1">
            <a:extLst>
              <a:ext uri="{FF2B5EF4-FFF2-40B4-BE49-F238E27FC236}">
                <a16:creationId xmlns:a16="http://schemas.microsoft.com/office/drawing/2014/main" id="{108695FD-77F6-4C84-98AA-993F8E684E42}"/>
              </a:ext>
            </a:extLst>
          </p:cNvPr>
          <p:cNvSpPr>
            <a:spLocks noGrp="1"/>
          </p:cNvSpPr>
          <p:nvPr>
            <p:ph type="body" sz="quarter" idx="10"/>
          </p:nvPr>
        </p:nvSpPr>
        <p:spPr/>
        <p:txBody>
          <a:bodyPr/>
          <a:lstStyle/>
          <a:p>
            <a:r>
              <a:rPr lang="ja-JP" altLang="en-US"/>
              <a:t>課題</a:t>
            </a:r>
            <a:r>
              <a:rPr lang="en-US" altLang="ja-JP"/>
              <a:t>4 - Step 3</a:t>
            </a:r>
            <a:endParaRPr kumimoji="1" lang="ja-JP" altLang="en-US"/>
          </a:p>
        </p:txBody>
      </p:sp>
      <p:sp>
        <p:nvSpPr>
          <p:cNvPr id="5" name="テキスト ボックス 4">
            <a:extLst>
              <a:ext uri="{FF2B5EF4-FFF2-40B4-BE49-F238E27FC236}">
                <a16:creationId xmlns:a16="http://schemas.microsoft.com/office/drawing/2014/main" id="{D96749E3-0B01-44D6-AF5E-DB127E7E65D1}"/>
              </a:ext>
            </a:extLst>
          </p:cNvPr>
          <p:cNvSpPr txBox="1"/>
          <p:nvPr/>
        </p:nvSpPr>
        <p:spPr>
          <a:xfrm>
            <a:off x="395536" y="184482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switch -c doc/2/README</a:t>
            </a:r>
            <a:endParaRPr lang="ja-JP" altLang="en-US" sz="2000">
              <a:latin typeface="Consolas" panose="020B0609020204030204" pitchFamily="49" charset="0"/>
            </a:endParaRPr>
          </a:p>
        </p:txBody>
      </p:sp>
      <p:sp>
        <p:nvSpPr>
          <p:cNvPr id="7" name="テキスト ボックス 6">
            <a:extLst>
              <a:ext uri="{FF2B5EF4-FFF2-40B4-BE49-F238E27FC236}">
                <a16:creationId xmlns:a16="http://schemas.microsoft.com/office/drawing/2014/main" id="{D53BD1A9-B04A-43C5-9A5E-DAECCFA882F1}"/>
              </a:ext>
            </a:extLst>
          </p:cNvPr>
          <p:cNvSpPr txBox="1"/>
          <p:nvPr/>
        </p:nvSpPr>
        <p:spPr>
          <a:xfrm>
            <a:off x="395536" y="1268760"/>
            <a:ext cx="4442242" cy="369332"/>
          </a:xfrm>
          <a:prstGeom prst="rect">
            <a:avLst/>
          </a:prstGeom>
          <a:noFill/>
        </p:spPr>
        <p:txBody>
          <a:bodyPr wrap="none" rtlCol="0">
            <a:spAutoFit/>
          </a:bodyPr>
          <a:lstStyle/>
          <a:p>
            <a:r>
              <a:rPr kumimoji="1" lang="en-US" altLang="ja-JP"/>
              <a:t>github/test</a:t>
            </a:r>
            <a:r>
              <a:rPr kumimoji="1" lang="ja-JP" altLang="en-US"/>
              <a:t>にて、</a:t>
            </a:r>
            <a:r>
              <a:rPr kumimoji="1" lang="en-US" altLang="ja-JP"/>
              <a:t>Git Bash</a:t>
            </a:r>
            <a:r>
              <a:rPr kumimoji="1" lang="ja-JP" altLang="en-US"/>
              <a:t>でブランチ作成</a:t>
            </a:r>
          </a:p>
        </p:txBody>
      </p:sp>
      <p:sp>
        <p:nvSpPr>
          <p:cNvPr id="10" name="矢印: 右 9">
            <a:extLst>
              <a:ext uri="{FF2B5EF4-FFF2-40B4-BE49-F238E27FC236}">
                <a16:creationId xmlns:a16="http://schemas.microsoft.com/office/drawing/2014/main" id="{2C9E214D-D2C0-4712-9655-7ADD10296CA3}"/>
              </a:ext>
            </a:extLst>
          </p:cNvPr>
          <p:cNvSpPr/>
          <p:nvPr/>
        </p:nvSpPr>
        <p:spPr>
          <a:xfrm>
            <a:off x="2411760" y="3501008"/>
            <a:ext cx="223224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2BAD0-996F-4057-9452-941E9149D04A}"/>
              </a:ext>
            </a:extLst>
          </p:cNvPr>
          <p:cNvSpPr txBox="1"/>
          <p:nvPr/>
        </p:nvSpPr>
        <p:spPr>
          <a:xfrm>
            <a:off x="1547664" y="4005064"/>
            <a:ext cx="4570482" cy="646331"/>
          </a:xfrm>
          <a:prstGeom prst="rect">
            <a:avLst/>
          </a:prstGeom>
          <a:noFill/>
        </p:spPr>
        <p:txBody>
          <a:bodyPr wrap="none" rtlCol="0">
            <a:spAutoFit/>
          </a:bodyPr>
          <a:lstStyle/>
          <a:p>
            <a:r>
              <a:rPr kumimoji="1" lang="ja-JP" altLang="en-US" dirty="0"/>
              <a:t>ブランチを作ったので、対応するカードを</a:t>
            </a:r>
            <a:endParaRPr kumimoji="1" lang="en-US" altLang="ja-JP" dirty="0"/>
          </a:p>
          <a:p>
            <a:r>
              <a:rPr lang="en-US" altLang="ja-JP" dirty="0"/>
              <a:t>In progress</a:t>
            </a:r>
            <a:r>
              <a:rPr lang="ja-JP" altLang="en-US" dirty="0"/>
              <a:t>へドラッグして移動</a:t>
            </a:r>
            <a:endParaRPr kumimoji="1" lang="ja-JP" altLang="en-US" dirty="0"/>
          </a:p>
        </p:txBody>
      </p:sp>
    </p:spTree>
    <p:extLst>
      <p:ext uri="{BB962C8B-B14F-4D97-AF65-F5344CB8AC3E}">
        <p14:creationId xmlns:p14="http://schemas.microsoft.com/office/powerpoint/2010/main" val="223162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1F2F44-75E7-4A95-9EDD-FD49AFC3067C}"/>
              </a:ext>
            </a:extLst>
          </p:cNvPr>
          <p:cNvSpPr>
            <a:spLocks noGrp="1"/>
          </p:cNvSpPr>
          <p:nvPr>
            <p:ph type="body" sz="quarter" idx="10"/>
          </p:nvPr>
        </p:nvSpPr>
        <p:spPr/>
        <p:txBody>
          <a:bodyPr/>
          <a:lstStyle/>
          <a:p>
            <a:r>
              <a:rPr lang="ja-JP" altLang="en-US"/>
              <a:t>課題</a:t>
            </a:r>
            <a:r>
              <a:rPr lang="en-US" altLang="ja-JP"/>
              <a:t>4 - Step 4</a:t>
            </a:r>
            <a:endParaRPr kumimoji="1" lang="ja-JP" altLang="en-US"/>
          </a:p>
        </p:txBody>
      </p:sp>
      <p:sp>
        <p:nvSpPr>
          <p:cNvPr id="5" name="テキスト ボックス 4">
            <a:extLst>
              <a:ext uri="{FF2B5EF4-FFF2-40B4-BE49-F238E27FC236}">
                <a16:creationId xmlns:a16="http://schemas.microsoft.com/office/drawing/2014/main" id="{8FE69BCF-83D3-47A6-BF9D-B9475171E7B1}"/>
              </a:ext>
            </a:extLst>
          </p:cNvPr>
          <p:cNvSpPr txBox="1"/>
          <p:nvPr/>
        </p:nvSpPr>
        <p:spPr>
          <a:xfrm>
            <a:off x="827584" y="2060848"/>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add README.md</a:t>
            </a:r>
          </a:p>
          <a:p>
            <a:r>
              <a:rPr lang="en-US" altLang="ja-JP" sz="2400">
                <a:latin typeface="Consolas" panose="020B0609020204030204" pitchFamily="49" charset="0"/>
              </a:rPr>
              <a:t>git commit -m "</a:t>
            </a:r>
            <a:r>
              <a:rPr lang="en-US" altLang="ja-JP" sz="2400">
                <a:solidFill>
                  <a:srgbClr val="FF0000"/>
                </a:solidFill>
                <a:latin typeface="Consolas" panose="020B0609020204030204" pitchFamily="49" charset="0"/>
              </a:rPr>
              <a:t>fixes #2</a:t>
            </a:r>
            <a:r>
              <a:rPr lang="en-US" altLang="ja-JP" sz="2400">
                <a:latin typeface="Consolas" panose="020B0609020204030204" pitchFamily="49" charset="0"/>
              </a:rPr>
              <a:t>"</a:t>
            </a:r>
          </a:p>
        </p:txBody>
      </p:sp>
      <p:sp>
        <p:nvSpPr>
          <p:cNvPr id="6" name="テキスト ボックス 5">
            <a:extLst>
              <a:ext uri="{FF2B5EF4-FFF2-40B4-BE49-F238E27FC236}">
                <a16:creationId xmlns:a16="http://schemas.microsoft.com/office/drawing/2014/main" id="{F8D957B2-6283-4465-A89D-2F9335CE2DDC}"/>
              </a:ext>
            </a:extLst>
          </p:cNvPr>
          <p:cNvSpPr txBox="1"/>
          <p:nvPr/>
        </p:nvSpPr>
        <p:spPr>
          <a:xfrm>
            <a:off x="467544" y="1412776"/>
            <a:ext cx="5570756" cy="523220"/>
          </a:xfrm>
          <a:prstGeom prst="rect">
            <a:avLst/>
          </a:prstGeom>
          <a:noFill/>
        </p:spPr>
        <p:txBody>
          <a:bodyPr wrap="none" rtlCol="0">
            <a:spAutoFit/>
          </a:bodyPr>
          <a:lstStyle/>
          <a:p>
            <a:r>
              <a:rPr lang="ja-JP" altLang="en-US" sz="2800"/>
              <a:t>ファイルを修正してからコミット</a:t>
            </a:r>
            <a:endParaRPr kumimoji="1" lang="ja-JP" altLang="en-US" sz="2800"/>
          </a:p>
        </p:txBody>
      </p:sp>
      <p:sp>
        <p:nvSpPr>
          <p:cNvPr id="7" name="テキスト ボックス 6">
            <a:extLst>
              <a:ext uri="{FF2B5EF4-FFF2-40B4-BE49-F238E27FC236}">
                <a16:creationId xmlns:a16="http://schemas.microsoft.com/office/drawing/2014/main" id="{AD832394-6842-4CEF-A7CA-6C01A515C08A}"/>
              </a:ext>
            </a:extLst>
          </p:cNvPr>
          <p:cNvSpPr txBox="1"/>
          <p:nvPr/>
        </p:nvSpPr>
        <p:spPr>
          <a:xfrm>
            <a:off x="3131840" y="3068960"/>
            <a:ext cx="4108817" cy="369332"/>
          </a:xfrm>
          <a:prstGeom prst="rect">
            <a:avLst/>
          </a:prstGeom>
          <a:noFill/>
        </p:spPr>
        <p:txBody>
          <a:bodyPr wrap="none" rtlCol="0">
            <a:spAutoFit/>
          </a:bodyPr>
          <a:lstStyle/>
          <a:p>
            <a:r>
              <a:rPr kumimoji="1" lang="ja-JP" altLang="en-US"/>
              <a:t>コミットメッセージを間違えないこと</a:t>
            </a:r>
          </a:p>
        </p:txBody>
      </p:sp>
      <p:sp>
        <p:nvSpPr>
          <p:cNvPr id="9" name="テキスト ボックス 8">
            <a:extLst>
              <a:ext uri="{FF2B5EF4-FFF2-40B4-BE49-F238E27FC236}">
                <a16:creationId xmlns:a16="http://schemas.microsoft.com/office/drawing/2014/main" id="{B985AE40-CA02-4050-9A3F-A57578F12E34}"/>
              </a:ext>
            </a:extLst>
          </p:cNvPr>
          <p:cNvSpPr txBox="1"/>
          <p:nvPr/>
        </p:nvSpPr>
        <p:spPr>
          <a:xfrm>
            <a:off x="827584" y="4437112"/>
            <a:ext cx="4572000" cy="830997"/>
          </a:xfrm>
          <a:prstGeom prst="rect">
            <a:avLst/>
          </a:prstGeom>
          <a:noFill/>
          <a:ln>
            <a:solidFill>
              <a:schemeClr val="tx1"/>
            </a:solidFill>
          </a:ln>
        </p:spPr>
        <p:txBody>
          <a:bodyPr wrap="square">
            <a:spAutoFit/>
          </a:bodyPr>
          <a:lstStyle/>
          <a:p>
            <a:r>
              <a:rPr lang="en-US" altLang="ja-JP" sz="2400">
                <a:latin typeface="Consolas" panose="020B0609020204030204" pitchFamily="49" charset="0"/>
              </a:rPr>
              <a:t>git switch main</a:t>
            </a:r>
          </a:p>
          <a:p>
            <a:r>
              <a:rPr lang="en-US" altLang="ja-JP" sz="2400">
                <a:latin typeface="Consolas" panose="020B0609020204030204" pitchFamily="49" charset="0"/>
              </a:rPr>
              <a:t>git merge doc/2/README</a:t>
            </a:r>
          </a:p>
        </p:txBody>
      </p:sp>
      <p:sp>
        <p:nvSpPr>
          <p:cNvPr id="10" name="テキスト ボックス 9">
            <a:extLst>
              <a:ext uri="{FF2B5EF4-FFF2-40B4-BE49-F238E27FC236}">
                <a16:creationId xmlns:a16="http://schemas.microsoft.com/office/drawing/2014/main" id="{CEC85EF2-6B09-490E-8903-5B3CB2934CD1}"/>
              </a:ext>
            </a:extLst>
          </p:cNvPr>
          <p:cNvSpPr txBox="1"/>
          <p:nvPr/>
        </p:nvSpPr>
        <p:spPr>
          <a:xfrm>
            <a:off x="683568" y="3861048"/>
            <a:ext cx="5211683" cy="523220"/>
          </a:xfrm>
          <a:prstGeom prst="rect">
            <a:avLst/>
          </a:prstGeom>
          <a:noFill/>
        </p:spPr>
        <p:txBody>
          <a:bodyPr wrap="none" rtlCol="0">
            <a:spAutoFit/>
          </a:bodyPr>
          <a:lstStyle/>
          <a:p>
            <a:r>
              <a:rPr lang="ja-JP" altLang="en-US" sz="2800"/>
              <a:t>メインブランチに戻ってマージ</a:t>
            </a:r>
            <a:endParaRPr kumimoji="1" lang="ja-JP" altLang="en-US" sz="2800"/>
          </a:p>
        </p:txBody>
      </p:sp>
      <p:sp>
        <p:nvSpPr>
          <p:cNvPr id="11" name="テキスト ボックス 10">
            <a:extLst>
              <a:ext uri="{FF2B5EF4-FFF2-40B4-BE49-F238E27FC236}">
                <a16:creationId xmlns:a16="http://schemas.microsoft.com/office/drawing/2014/main" id="{20D29E78-691E-405E-A3FF-AC7692A723BE}"/>
              </a:ext>
            </a:extLst>
          </p:cNvPr>
          <p:cNvSpPr txBox="1"/>
          <p:nvPr/>
        </p:nvSpPr>
        <p:spPr>
          <a:xfrm>
            <a:off x="3271495" y="5589240"/>
            <a:ext cx="4108817" cy="369332"/>
          </a:xfrm>
          <a:prstGeom prst="rect">
            <a:avLst/>
          </a:prstGeom>
          <a:noFill/>
        </p:spPr>
        <p:txBody>
          <a:bodyPr wrap="none" rtlCol="0">
            <a:spAutoFit/>
          </a:bodyPr>
          <a:lstStyle/>
          <a:p>
            <a:r>
              <a:rPr kumimoji="1" lang="ja-JP" altLang="en-US"/>
              <a:t>この時点ではまだプッシュしないこと</a:t>
            </a:r>
          </a:p>
        </p:txBody>
      </p:sp>
    </p:spTree>
    <p:extLst>
      <p:ext uri="{BB962C8B-B14F-4D97-AF65-F5344CB8AC3E}">
        <p14:creationId xmlns:p14="http://schemas.microsoft.com/office/powerpoint/2010/main" val="887077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BD1171-85DD-4429-A02E-A8976098ECDA}"/>
              </a:ext>
            </a:extLst>
          </p:cNvPr>
          <p:cNvSpPr>
            <a:spLocks noGrp="1"/>
          </p:cNvSpPr>
          <p:nvPr>
            <p:ph type="body" sz="quarter" idx="10"/>
          </p:nvPr>
        </p:nvSpPr>
        <p:spPr/>
        <p:txBody>
          <a:bodyPr/>
          <a:lstStyle/>
          <a:p>
            <a:r>
              <a:rPr lang="ja-JP" altLang="en-US"/>
              <a:t>課題</a:t>
            </a:r>
            <a:r>
              <a:rPr lang="en-US" altLang="ja-JP"/>
              <a:t>4 - Step 5</a:t>
            </a:r>
            <a:endParaRPr kumimoji="1" lang="ja-JP" altLang="en-US"/>
          </a:p>
        </p:txBody>
      </p:sp>
      <p:sp>
        <p:nvSpPr>
          <p:cNvPr id="5" name="テキスト ボックス 4">
            <a:extLst>
              <a:ext uri="{FF2B5EF4-FFF2-40B4-BE49-F238E27FC236}">
                <a16:creationId xmlns:a16="http://schemas.microsoft.com/office/drawing/2014/main" id="{CA644D92-FD27-4A67-9F01-AF65EE5EA0D2}"/>
              </a:ext>
            </a:extLst>
          </p:cNvPr>
          <p:cNvSpPr txBox="1"/>
          <p:nvPr/>
        </p:nvSpPr>
        <p:spPr>
          <a:xfrm>
            <a:off x="251520" y="1268760"/>
            <a:ext cx="7135287" cy="369332"/>
          </a:xfrm>
          <a:prstGeom prst="rect">
            <a:avLst/>
          </a:prstGeom>
          <a:noFill/>
        </p:spPr>
        <p:txBody>
          <a:bodyPr wrap="none" rtlCol="0">
            <a:spAutoFit/>
          </a:bodyPr>
          <a:lstStyle/>
          <a:p>
            <a:r>
              <a:rPr kumimoji="1" lang="ja-JP" altLang="en-US"/>
              <a:t>ブラウザで</a:t>
            </a:r>
            <a:r>
              <a:rPr kumimoji="1" lang="en-US" altLang="ja-JP"/>
              <a:t>Projects</a:t>
            </a:r>
            <a:r>
              <a:rPr kumimoji="1" lang="ja-JP" altLang="en-US"/>
              <a:t>の「カンバン」を表示させた状態で</a:t>
            </a:r>
            <a:r>
              <a:rPr kumimoji="1" lang="en-US" altLang="ja-JP"/>
              <a:t>git push</a:t>
            </a:r>
            <a:r>
              <a:rPr kumimoji="1" lang="ja-JP" altLang="en-US"/>
              <a:t>する</a:t>
            </a:r>
          </a:p>
        </p:txBody>
      </p:sp>
      <p:sp>
        <p:nvSpPr>
          <p:cNvPr id="6" name="テキスト ボックス 5">
            <a:extLst>
              <a:ext uri="{FF2B5EF4-FFF2-40B4-BE49-F238E27FC236}">
                <a16:creationId xmlns:a16="http://schemas.microsoft.com/office/drawing/2014/main" id="{6BC4469F-6C88-4BD1-9C16-92D3BA40DE4F}"/>
              </a:ext>
            </a:extLst>
          </p:cNvPr>
          <p:cNvSpPr txBox="1"/>
          <p:nvPr/>
        </p:nvSpPr>
        <p:spPr>
          <a:xfrm>
            <a:off x="467544" y="5805264"/>
            <a:ext cx="4576762" cy="400110"/>
          </a:xfrm>
          <a:prstGeom prst="rect">
            <a:avLst/>
          </a:prstGeom>
          <a:noFill/>
          <a:ln>
            <a:solidFill>
              <a:schemeClr val="tx1"/>
            </a:solidFill>
          </a:ln>
        </p:spPr>
        <p:txBody>
          <a:bodyPr wrap="square">
            <a:spAutoFit/>
          </a:bodyPr>
          <a:lstStyle/>
          <a:p>
            <a:r>
              <a:rPr lang="en-US" altLang="ja-JP" sz="2000">
                <a:latin typeface="Consolas" panose="020B0609020204030204" pitchFamily="49" charset="0"/>
              </a:rPr>
              <a:t>git push</a:t>
            </a:r>
            <a:endParaRPr lang="ja-JP" altLang="en-US" sz="2000">
              <a:latin typeface="Consolas" panose="020B0609020204030204" pitchFamily="49" charset="0"/>
            </a:endParaRPr>
          </a:p>
        </p:txBody>
      </p:sp>
      <p:pic>
        <p:nvPicPr>
          <p:cNvPr id="12290" name="Picture 2">
            <a:extLst>
              <a:ext uri="{FF2B5EF4-FFF2-40B4-BE49-F238E27FC236}">
                <a16:creationId xmlns:a16="http://schemas.microsoft.com/office/drawing/2014/main" id="{E3050C1F-4994-1A61-CBCE-C6E9CD244C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700808"/>
            <a:ext cx="4667225" cy="391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C87194-60C1-4CF7-A627-11A6F6664A9E}"/>
              </a:ext>
            </a:extLst>
          </p:cNvPr>
          <p:cNvSpPr>
            <a:spLocks noGrp="1"/>
          </p:cNvSpPr>
          <p:nvPr>
            <p:ph type="body" sz="quarter" idx="10"/>
          </p:nvPr>
        </p:nvSpPr>
        <p:spPr/>
        <p:txBody>
          <a:bodyPr/>
          <a:lstStyle/>
          <a:p>
            <a:r>
              <a:rPr lang="ja-JP" altLang="en-US"/>
              <a:t>課題</a:t>
            </a:r>
            <a:r>
              <a:rPr lang="en-US" altLang="ja-JP"/>
              <a:t>4 - </a:t>
            </a:r>
            <a:r>
              <a:rPr lang="ja-JP" altLang="en-US"/>
              <a:t>レポート課題</a:t>
            </a:r>
            <a:endParaRPr kumimoji="1" lang="ja-JP" altLang="en-US"/>
          </a:p>
        </p:txBody>
      </p:sp>
      <p:sp>
        <p:nvSpPr>
          <p:cNvPr id="5" name="テキスト ボックス 4">
            <a:extLst>
              <a:ext uri="{FF2B5EF4-FFF2-40B4-BE49-F238E27FC236}">
                <a16:creationId xmlns:a16="http://schemas.microsoft.com/office/drawing/2014/main" id="{8D56DCC9-D268-4300-9B0E-3E0D9EA51F94}"/>
              </a:ext>
            </a:extLst>
          </p:cNvPr>
          <p:cNvSpPr txBox="1"/>
          <p:nvPr/>
        </p:nvSpPr>
        <p:spPr>
          <a:xfrm>
            <a:off x="323528" y="1124744"/>
            <a:ext cx="8661345" cy="646331"/>
          </a:xfrm>
          <a:prstGeom prst="rect">
            <a:avLst/>
          </a:prstGeom>
          <a:noFill/>
        </p:spPr>
        <p:txBody>
          <a:bodyPr wrap="none" rtlCol="0">
            <a:spAutoFit/>
          </a:bodyPr>
          <a:lstStyle/>
          <a:p>
            <a:r>
              <a:rPr kumimoji="1" lang="en-US" altLang="ja-JP"/>
              <a:t>issue</a:t>
            </a:r>
            <a:r>
              <a:rPr kumimoji="1" lang="ja-JP" altLang="en-US"/>
              <a:t>に関連づけられたカードが</a:t>
            </a:r>
            <a:r>
              <a:rPr lang="ja-JP" altLang="en-US"/>
              <a:t>「</a:t>
            </a:r>
            <a:r>
              <a:rPr lang="en-US" altLang="ja-JP"/>
              <a:t>Done</a:t>
            </a:r>
            <a:r>
              <a:rPr lang="ja-JP" altLang="en-US"/>
              <a:t>」に移動した画面のスクリーンショットを</a:t>
            </a:r>
            <a:endParaRPr lang="en-US" altLang="ja-JP"/>
          </a:p>
          <a:p>
            <a:r>
              <a:rPr kumimoji="1" lang="ja-JP" altLang="en-US"/>
              <a:t>レポートとして提出</a:t>
            </a:r>
            <a:endParaRPr kumimoji="1" lang="en-US" altLang="ja-JP"/>
          </a:p>
        </p:txBody>
      </p:sp>
      <p:pic>
        <p:nvPicPr>
          <p:cNvPr id="14338" name="Picture 2">
            <a:extLst>
              <a:ext uri="{FF2B5EF4-FFF2-40B4-BE49-F238E27FC236}">
                <a16:creationId xmlns:a16="http://schemas.microsoft.com/office/drawing/2014/main" id="{8ABC6947-5117-1123-4214-2356B2462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6984776" cy="409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6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8F7B047-59F5-BB9B-A85D-D0AFDB50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7766075" cy="396044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a:extLst>
              <a:ext uri="{FF2B5EF4-FFF2-40B4-BE49-F238E27FC236}">
                <a16:creationId xmlns:a16="http://schemas.microsoft.com/office/drawing/2014/main" id="{94C970AF-BE56-446B-9CB8-0EF49B11C074}"/>
              </a:ext>
            </a:extLst>
          </p:cNvPr>
          <p:cNvSpPr>
            <a:spLocks noGrp="1"/>
          </p:cNvSpPr>
          <p:nvPr>
            <p:ph type="body" sz="quarter" idx="10"/>
          </p:nvPr>
        </p:nvSpPr>
        <p:spPr/>
        <p:txBody>
          <a:bodyPr/>
          <a:lstStyle/>
          <a:p>
            <a:r>
              <a:rPr lang="ja-JP" altLang="en-US"/>
              <a:t>発展課題</a:t>
            </a:r>
            <a:r>
              <a:rPr lang="en-US" altLang="ja-JP"/>
              <a:t> - </a:t>
            </a:r>
            <a:r>
              <a:rPr lang="ja-JP" altLang="en-US"/>
              <a:t>プルリクエスト</a:t>
            </a:r>
            <a:endParaRPr kumimoji="1" lang="ja-JP" altLang="en-US"/>
          </a:p>
        </p:txBody>
      </p:sp>
      <p:sp>
        <p:nvSpPr>
          <p:cNvPr id="5" name="四角形: 角を丸くする 4">
            <a:extLst>
              <a:ext uri="{FF2B5EF4-FFF2-40B4-BE49-F238E27FC236}">
                <a16:creationId xmlns:a16="http://schemas.microsoft.com/office/drawing/2014/main" id="{F6E8ED9E-2FD7-41D3-80DC-D54963D53187}"/>
              </a:ext>
            </a:extLst>
          </p:cNvPr>
          <p:cNvSpPr/>
          <p:nvPr/>
        </p:nvSpPr>
        <p:spPr>
          <a:xfrm>
            <a:off x="6012160" y="2276872"/>
            <a:ext cx="7200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9BEEEB6-4D82-4052-B14E-98E1618FDC39}"/>
              </a:ext>
            </a:extLst>
          </p:cNvPr>
          <p:cNvSpPr txBox="1"/>
          <p:nvPr/>
        </p:nvSpPr>
        <p:spPr>
          <a:xfrm>
            <a:off x="251520" y="1124744"/>
            <a:ext cx="4903907" cy="461665"/>
          </a:xfrm>
          <a:prstGeom prst="rect">
            <a:avLst/>
          </a:prstGeom>
          <a:noFill/>
        </p:spPr>
        <p:txBody>
          <a:bodyPr wrap="none" rtlCol="0">
            <a:spAutoFit/>
          </a:bodyPr>
          <a:lstStyle/>
          <a:p>
            <a:r>
              <a:rPr lang="ja-JP" altLang="en-US" sz="2400" dirty="0"/>
              <a:t>このボタンを押してフォークする</a:t>
            </a:r>
            <a:endParaRPr kumimoji="1" lang="ja-JP" altLang="en-US" sz="2400" dirty="0"/>
          </a:p>
        </p:txBody>
      </p:sp>
      <p:sp>
        <p:nvSpPr>
          <p:cNvPr id="7" name="テキスト ボックス 6">
            <a:extLst>
              <a:ext uri="{FF2B5EF4-FFF2-40B4-BE49-F238E27FC236}">
                <a16:creationId xmlns:a16="http://schemas.microsoft.com/office/drawing/2014/main" id="{B14A7E27-3EA1-467E-A503-E00618F07EE0}"/>
              </a:ext>
            </a:extLst>
          </p:cNvPr>
          <p:cNvSpPr txBox="1"/>
          <p:nvPr/>
        </p:nvSpPr>
        <p:spPr>
          <a:xfrm>
            <a:off x="467544" y="5949280"/>
            <a:ext cx="7571303" cy="461665"/>
          </a:xfrm>
          <a:prstGeom prst="rect">
            <a:avLst/>
          </a:prstGeom>
          <a:noFill/>
        </p:spPr>
        <p:txBody>
          <a:bodyPr wrap="none" rtlCol="0">
            <a:spAutoFit/>
          </a:bodyPr>
          <a:lstStyle/>
          <a:p>
            <a:r>
              <a:rPr lang="ja-JP" altLang="en-US" sz="2400"/>
              <a:t>あとは課題の指示に従ってプルリクエストを作ること</a:t>
            </a:r>
            <a:endParaRPr kumimoji="1" lang="ja-JP" altLang="en-US" sz="2400"/>
          </a:p>
        </p:txBody>
      </p:sp>
      <p:cxnSp>
        <p:nvCxnSpPr>
          <p:cNvPr id="4" name="コネクタ: カギ線 3">
            <a:extLst>
              <a:ext uri="{FF2B5EF4-FFF2-40B4-BE49-F238E27FC236}">
                <a16:creationId xmlns:a16="http://schemas.microsoft.com/office/drawing/2014/main" id="{7231D6E4-7209-63D3-945A-7904B0A22945}"/>
              </a:ext>
            </a:extLst>
          </p:cNvPr>
          <p:cNvCxnSpPr>
            <a:stCxn id="6" idx="3"/>
            <a:endCxn id="5" idx="0"/>
          </p:cNvCxnSpPr>
          <p:nvPr/>
        </p:nvCxnSpPr>
        <p:spPr>
          <a:xfrm>
            <a:off x="5155427" y="1355577"/>
            <a:ext cx="1216773" cy="92129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395536" y="2924944"/>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323528" y="1052736"/>
            <a:ext cx="8186857" cy="175432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a:p>
            <a:r>
              <a:rPr lang="ja-JP" altLang="en-US" dirty="0"/>
              <a:t>「製品のアップデート情報をメールで受け取るか」については「</a:t>
            </a:r>
            <a:r>
              <a:rPr lang="en-US" altLang="ja-JP" dirty="0"/>
              <a:t>n</a:t>
            </a:r>
            <a:r>
              <a:rPr lang="ja-JP" altLang="en-US" dirty="0"/>
              <a:t>」でＯＫ</a:t>
            </a:r>
            <a:endParaRPr lang="en-US" altLang="ja-JP" dirty="0"/>
          </a:p>
          <a:p>
            <a:r>
              <a:rPr lang="ja-JP" altLang="en-US" dirty="0"/>
              <a:t>ロボットでないことの認証</a:t>
            </a:r>
            <a:r>
              <a:rPr lang="en-US" altLang="ja-JP" dirty="0"/>
              <a:t>(</a:t>
            </a:r>
            <a:r>
              <a:rPr lang="ja-JP" altLang="en-US" dirty="0"/>
              <a:t>例えば渦巻銀河をクリックするタスク</a:t>
            </a:r>
            <a:r>
              <a:rPr lang="en-US" altLang="ja-JP" dirty="0"/>
              <a:t>)</a:t>
            </a:r>
            <a:r>
              <a:rPr lang="ja-JP" altLang="en-US" dirty="0"/>
              <a:t>を実行</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395536" y="5949280"/>
            <a:ext cx="2954655" cy="369332"/>
          </a:xfrm>
          <a:prstGeom prst="rect">
            <a:avLst/>
          </a:prstGeom>
          <a:noFill/>
        </p:spPr>
        <p:txBody>
          <a:bodyPr wrap="none" rtlCol="0">
            <a:spAutoFit/>
          </a:bodyPr>
          <a:lstStyle/>
          <a:p>
            <a:r>
              <a:rPr kumimoji="1" lang="ja-JP" altLang="en-US" dirty="0">
                <a:solidFill>
                  <a:srgbClr val="FF0000"/>
                </a:solidFill>
              </a:rPr>
              <a:t>ブラウザをまだ閉じない事</a:t>
            </a:r>
          </a:p>
        </p:txBody>
      </p:sp>
      <p:sp>
        <p:nvSpPr>
          <p:cNvPr id="3" name="テキスト ボックス 2">
            <a:extLst>
              <a:ext uri="{FF2B5EF4-FFF2-40B4-BE49-F238E27FC236}">
                <a16:creationId xmlns:a16="http://schemas.microsoft.com/office/drawing/2014/main" id="{B55E00BC-E5F4-1BE3-C8E2-DEA03C2D2806}"/>
              </a:ext>
            </a:extLst>
          </p:cNvPr>
          <p:cNvSpPr txBox="1"/>
          <p:nvPr/>
        </p:nvSpPr>
        <p:spPr>
          <a:xfrm>
            <a:off x="251520" y="5445224"/>
            <a:ext cx="8494633" cy="369332"/>
          </a:xfrm>
          <a:prstGeom prst="rect">
            <a:avLst/>
          </a:prstGeom>
          <a:noFill/>
        </p:spPr>
        <p:txBody>
          <a:bodyPr wrap="none" rtlCol="0">
            <a:spAutoFit/>
          </a:bodyPr>
          <a:lstStyle/>
          <a:p>
            <a:r>
              <a:rPr lang="ja-JP" altLang="en-US" dirty="0"/>
              <a:t>最後に登録のためのコードがメールで送られるので、それを入力すれば登録完了</a:t>
            </a:r>
            <a:endParaRPr lang="en-US" altLang="ja-JP" dirty="0"/>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023076"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(/z//.</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‘/z/.</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1304"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2</a:t>
            </a: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539552" y="5253007"/>
            <a:ext cx="7416824" cy="1200329"/>
          </a:xfrm>
          <a:prstGeom prst="rect">
            <a:avLst/>
          </a:prstGeom>
          <a:noFill/>
        </p:spPr>
        <p:txBody>
          <a:bodyPr wrap="square" rtlCol="0">
            <a:spAutoFit/>
          </a:bodyPr>
          <a:lstStyle/>
          <a:p>
            <a:pPr marL="342900" indent="-342900">
              <a:buAutoNum type="arabicPeriod"/>
            </a:pPr>
            <a:r>
              <a:rPr lang="ja-JP" altLang="en-US" dirty="0">
                <a:sym typeface="Wingdings" panose="05000000000000000000" pitchFamily="2" charset="2"/>
              </a:rPr>
              <a:t>「</a:t>
            </a:r>
            <a:r>
              <a:rPr kumimoji="1" lang="en-US" altLang="ja-JP" dirty="0"/>
              <a:t>/z/.</a:t>
            </a:r>
            <a:r>
              <a:rPr kumimoji="1" lang="en-US" altLang="ja-JP" dirty="0" err="1"/>
              <a:t>ssh</a:t>
            </a:r>
            <a:r>
              <a:rPr kumimoji="1" lang="en-US" altLang="ja-JP" dirty="0"/>
              <a:t>/</a:t>
            </a:r>
            <a:r>
              <a:rPr kumimoji="1" lang="en-US" altLang="ja-JP" dirty="0" err="1"/>
              <a:t>id_rsa</a:t>
            </a:r>
            <a:r>
              <a:rPr kumimoji="1" lang="ja-JP" altLang="en-US" dirty="0"/>
              <a:t>」と入力すること</a:t>
            </a:r>
            <a:endParaRPr lang="en-US" altLang="ja-JP" dirty="0"/>
          </a:p>
          <a:p>
            <a:pPr marL="342900" indent="-342900">
              <a:buAutoNum type="arabicPeriod"/>
            </a:pP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必ず入力すること。なお、ここで入力した文字は画面に表示されない。</a:t>
            </a:r>
            <a:endParaRPr lang="en-US" altLang="ja-JP" dirty="0">
              <a:solidFill>
                <a:srgbClr val="FF0000"/>
              </a:solidFill>
            </a:endParaRPr>
          </a:p>
          <a:p>
            <a:pPr marL="342900" indent="-342900">
              <a:buAutoNum type="arabicPeriod"/>
            </a:pPr>
            <a:r>
              <a:rPr lang="ja-JP" altLang="en-US" dirty="0"/>
              <a:t>同じパスフレーズを入力。ここでも文字は表示されない</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8448</TotalTime>
  <Words>1832</Words>
  <Application>Microsoft Office PowerPoint</Application>
  <PresentationFormat>画面に合わせる (4:3)</PresentationFormat>
  <Paragraphs>329</Paragraphs>
  <Slides>53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1696</cp:revision>
  <dcterms:created xsi:type="dcterms:W3CDTF">2019-01-02T05:23:01Z</dcterms:created>
  <dcterms:modified xsi:type="dcterms:W3CDTF">2022-11-01T11:02:20Z</dcterms:modified>
</cp:coreProperties>
</file>