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1"/>
  </p:notesMasterIdLst>
  <p:sldIdLst>
    <p:sldId id="256" r:id="rId2"/>
    <p:sldId id="295" r:id="rId3"/>
    <p:sldId id="296" r:id="rId4"/>
    <p:sldId id="297" r:id="rId5"/>
    <p:sldId id="301" r:id="rId6"/>
    <p:sldId id="298" r:id="rId7"/>
    <p:sldId id="299"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1" r:id="rId27"/>
    <p:sldId id="320"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p:cViewPr varScale="1">
        <p:scale>
          <a:sx n="67" d="100"/>
          <a:sy n="67" d="100"/>
        </p:scale>
        <p:origin x="1412"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9/26/2021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scm.com/docs/gitglossary"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en-US" altLang="ja-JP" sz="4000">
                <a:solidFill>
                  <a:srgbClr val="011893"/>
                </a:solidFill>
              </a:rPr>
              <a:t>Git</a:t>
            </a:r>
            <a:r>
              <a:rPr lang="ja-JP" altLang="en-US" sz="4000">
                <a:solidFill>
                  <a:srgbClr val="011893"/>
                </a:solidFill>
              </a:rPr>
              <a:t>の仕組みと用語</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9158AC-7660-4CFB-A490-32A1CBE2D2BD}"/>
              </a:ext>
            </a:extLst>
          </p:cNvPr>
          <p:cNvSpPr>
            <a:spLocks noGrp="1"/>
          </p:cNvSpPr>
          <p:nvPr>
            <p:ph type="body" sz="quarter" idx="10"/>
          </p:nvPr>
        </p:nvSpPr>
        <p:spPr/>
        <p:txBody>
          <a:bodyPr/>
          <a:lstStyle/>
          <a:p>
            <a:r>
              <a:rPr lang="ja-JP" altLang="en-US"/>
              <a:t>リポジトリの種類</a:t>
            </a:r>
            <a:endParaRPr lang="en-US" altLang="ja-JP"/>
          </a:p>
        </p:txBody>
      </p:sp>
      <p:sp>
        <p:nvSpPr>
          <p:cNvPr id="4" name="テキスト ボックス 3">
            <a:extLst>
              <a:ext uri="{FF2B5EF4-FFF2-40B4-BE49-F238E27FC236}">
                <a16:creationId xmlns:a16="http://schemas.microsoft.com/office/drawing/2014/main" id="{88E32D1F-5914-4D6F-8F5B-8E9E02576E5D}"/>
              </a:ext>
            </a:extLst>
          </p:cNvPr>
          <p:cNvSpPr txBox="1"/>
          <p:nvPr/>
        </p:nvSpPr>
        <p:spPr>
          <a:xfrm>
            <a:off x="323528" y="1268760"/>
            <a:ext cx="6176691" cy="523220"/>
          </a:xfrm>
          <a:prstGeom prst="rect">
            <a:avLst/>
          </a:prstGeom>
          <a:noFill/>
        </p:spPr>
        <p:txBody>
          <a:bodyPr wrap="none" rtlCol="0">
            <a:spAutoFit/>
          </a:bodyPr>
          <a:lstStyle/>
          <a:p>
            <a:r>
              <a:rPr lang="ja-JP" altLang="en-US" sz="2800">
                <a:solidFill>
                  <a:srgbClr val="011893"/>
                </a:solidFill>
              </a:rPr>
              <a:t>ローカルリポジトリ </a:t>
            </a:r>
            <a:r>
              <a:rPr lang="en-US" altLang="ja-JP" sz="2800">
                <a:solidFill>
                  <a:srgbClr val="011893"/>
                </a:solidFill>
              </a:rPr>
              <a:t>(local repository)</a:t>
            </a:r>
            <a:endParaRPr lang="en-US" sz="2800"/>
          </a:p>
        </p:txBody>
      </p:sp>
      <p:sp>
        <p:nvSpPr>
          <p:cNvPr id="5" name="テキスト ボックス 4">
            <a:extLst>
              <a:ext uri="{FF2B5EF4-FFF2-40B4-BE49-F238E27FC236}">
                <a16:creationId xmlns:a16="http://schemas.microsoft.com/office/drawing/2014/main" id="{E33F6465-5C89-4CAB-B686-5C3675103C1A}"/>
              </a:ext>
            </a:extLst>
          </p:cNvPr>
          <p:cNvSpPr txBox="1"/>
          <p:nvPr/>
        </p:nvSpPr>
        <p:spPr>
          <a:xfrm>
            <a:off x="971600" y="1844824"/>
            <a:ext cx="5710218" cy="954107"/>
          </a:xfrm>
          <a:prstGeom prst="rect">
            <a:avLst/>
          </a:prstGeom>
          <a:noFill/>
        </p:spPr>
        <p:txBody>
          <a:bodyPr wrap="none" rtlCol="0">
            <a:spAutoFit/>
          </a:bodyPr>
          <a:lstStyle/>
          <a:p>
            <a:r>
              <a:rPr lang="ja-JP" altLang="en-US" sz="2800"/>
              <a:t>手元の</a:t>
            </a:r>
            <a:r>
              <a:rPr lang="en-US" altLang="ja-JP" sz="2800"/>
              <a:t>PC</a:t>
            </a:r>
            <a:r>
              <a:rPr lang="ja-JP" altLang="en-US" sz="2800"/>
              <a:t>にあるリポジトリのこと</a:t>
            </a:r>
            <a:endParaRPr lang="en-US" altLang="ja-JP" sz="2800"/>
          </a:p>
          <a:p>
            <a:r>
              <a:rPr lang="ja-JP" altLang="en-US" sz="2800"/>
              <a:t>ワーキングツリーを持つ</a:t>
            </a:r>
            <a:endParaRPr lang="en-US" sz="2800"/>
          </a:p>
        </p:txBody>
      </p:sp>
      <p:sp>
        <p:nvSpPr>
          <p:cNvPr id="6" name="テキスト ボックス 5">
            <a:extLst>
              <a:ext uri="{FF2B5EF4-FFF2-40B4-BE49-F238E27FC236}">
                <a16:creationId xmlns:a16="http://schemas.microsoft.com/office/drawing/2014/main" id="{A1CCFF7E-478D-442C-9F9B-FA031BF7562B}"/>
              </a:ext>
            </a:extLst>
          </p:cNvPr>
          <p:cNvSpPr txBox="1"/>
          <p:nvPr/>
        </p:nvSpPr>
        <p:spPr>
          <a:xfrm>
            <a:off x="251520" y="2852936"/>
            <a:ext cx="6556603" cy="523220"/>
          </a:xfrm>
          <a:prstGeom prst="rect">
            <a:avLst/>
          </a:prstGeom>
          <a:noFill/>
        </p:spPr>
        <p:txBody>
          <a:bodyPr wrap="none" rtlCol="0">
            <a:spAutoFit/>
          </a:bodyPr>
          <a:lstStyle/>
          <a:p>
            <a:r>
              <a:rPr lang="ja-JP" altLang="en-US" sz="2800">
                <a:solidFill>
                  <a:srgbClr val="011893"/>
                </a:solidFill>
              </a:rPr>
              <a:t>リモートリポジトリ </a:t>
            </a:r>
            <a:r>
              <a:rPr lang="en-US" altLang="ja-JP" sz="2800">
                <a:solidFill>
                  <a:srgbClr val="011893"/>
                </a:solidFill>
              </a:rPr>
              <a:t>(remote repository)</a:t>
            </a:r>
            <a:endParaRPr lang="en-US" sz="2800"/>
          </a:p>
        </p:txBody>
      </p:sp>
      <p:sp>
        <p:nvSpPr>
          <p:cNvPr id="7" name="テキスト ボックス 6">
            <a:extLst>
              <a:ext uri="{FF2B5EF4-FFF2-40B4-BE49-F238E27FC236}">
                <a16:creationId xmlns:a16="http://schemas.microsoft.com/office/drawing/2014/main" id="{33F1BA96-8E35-482D-BF1E-A65146163214}"/>
              </a:ext>
            </a:extLst>
          </p:cNvPr>
          <p:cNvSpPr txBox="1"/>
          <p:nvPr/>
        </p:nvSpPr>
        <p:spPr>
          <a:xfrm>
            <a:off x="971600" y="3429000"/>
            <a:ext cx="6888424" cy="954107"/>
          </a:xfrm>
          <a:prstGeom prst="rect">
            <a:avLst/>
          </a:prstGeom>
          <a:noFill/>
        </p:spPr>
        <p:txBody>
          <a:bodyPr wrap="none" rtlCol="0">
            <a:spAutoFit/>
          </a:bodyPr>
          <a:lstStyle/>
          <a:p>
            <a:r>
              <a:rPr lang="ja-JP" altLang="en-US" sz="2800"/>
              <a:t>リモート</a:t>
            </a:r>
            <a:r>
              <a:rPr lang="en-US" altLang="ja-JP" sz="2800"/>
              <a:t>(</a:t>
            </a:r>
            <a:r>
              <a:rPr lang="ja-JP" altLang="en-US" sz="2800"/>
              <a:t>ネットワークの向こう側</a:t>
            </a:r>
            <a:r>
              <a:rPr lang="en-US" altLang="ja-JP" sz="2800"/>
              <a:t>)</a:t>
            </a:r>
            <a:r>
              <a:rPr lang="ja-JP" altLang="en-US" sz="2800"/>
              <a:t>にある</a:t>
            </a:r>
            <a:endParaRPr lang="en-US" altLang="ja-JP" sz="2800"/>
          </a:p>
          <a:p>
            <a:r>
              <a:rPr lang="ja-JP" altLang="en-US" sz="2800"/>
              <a:t>ワーキングツリーを持たない</a:t>
            </a:r>
            <a:endParaRPr lang="en-US" sz="2800"/>
          </a:p>
        </p:txBody>
      </p:sp>
      <p:sp>
        <p:nvSpPr>
          <p:cNvPr id="8" name="テキスト ボックス 7">
            <a:extLst>
              <a:ext uri="{FF2B5EF4-FFF2-40B4-BE49-F238E27FC236}">
                <a16:creationId xmlns:a16="http://schemas.microsoft.com/office/drawing/2014/main" id="{6337481A-F681-4C53-9F37-58C620F33E03}"/>
              </a:ext>
            </a:extLst>
          </p:cNvPr>
          <p:cNvSpPr txBox="1"/>
          <p:nvPr/>
        </p:nvSpPr>
        <p:spPr>
          <a:xfrm>
            <a:off x="251520" y="4581128"/>
            <a:ext cx="5439310" cy="523220"/>
          </a:xfrm>
          <a:prstGeom prst="rect">
            <a:avLst/>
          </a:prstGeom>
          <a:noFill/>
        </p:spPr>
        <p:txBody>
          <a:bodyPr wrap="none" rtlCol="0">
            <a:spAutoFit/>
          </a:bodyPr>
          <a:lstStyle/>
          <a:p>
            <a:r>
              <a:rPr lang="ja-JP" altLang="en-US" sz="2800">
                <a:solidFill>
                  <a:srgbClr val="011893"/>
                </a:solidFill>
              </a:rPr>
              <a:t>ベアリポジトリ </a:t>
            </a:r>
            <a:r>
              <a:rPr lang="en-US" altLang="ja-JP" sz="2800">
                <a:solidFill>
                  <a:srgbClr val="011893"/>
                </a:solidFill>
              </a:rPr>
              <a:t>(bare repository)</a:t>
            </a:r>
            <a:endParaRPr lang="en-US" sz="2800"/>
          </a:p>
        </p:txBody>
      </p:sp>
      <p:sp>
        <p:nvSpPr>
          <p:cNvPr id="9" name="テキスト ボックス 8">
            <a:extLst>
              <a:ext uri="{FF2B5EF4-FFF2-40B4-BE49-F238E27FC236}">
                <a16:creationId xmlns:a16="http://schemas.microsoft.com/office/drawing/2014/main" id="{3C861BD1-8079-4AE7-8C03-C1B3C68CD2D3}"/>
              </a:ext>
            </a:extLst>
          </p:cNvPr>
          <p:cNvSpPr txBox="1"/>
          <p:nvPr/>
        </p:nvSpPr>
        <p:spPr>
          <a:xfrm>
            <a:off x="971600" y="5301208"/>
            <a:ext cx="6647974" cy="954107"/>
          </a:xfrm>
          <a:prstGeom prst="rect">
            <a:avLst/>
          </a:prstGeom>
          <a:noFill/>
        </p:spPr>
        <p:txBody>
          <a:bodyPr wrap="none" rtlCol="0">
            <a:spAutoFit/>
          </a:bodyPr>
          <a:lstStyle/>
          <a:p>
            <a:r>
              <a:rPr lang="ja-JP" altLang="en-US" sz="2800"/>
              <a:t>ワーキングツリーを持たないリポジトリ</a:t>
            </a:r>
            <a:endParaRPr lang="en-US" altLang="ja-JP" sz="2800"/>
          </a:p>
          <a:p>
            <a:r>
              <a:rPr lang="ja-JP" altLang="en-US" sz="2800"/>
              <a:t>一般にリモートはベアリポジトリ</a:t>
            </a:r>
            <a:endParaRPr lang="en-US" sz="2800"/>
          </a:p>
        </p:txBody>
      </p:sp>
    </p:spTree>
    <p:extLst>
      <p:ext uri="{BB962C8B-B14F-4D97-AF65-F5344CB8AC3E}">
        <p14:creationId xmlns:p14="http://schemas.microsoft.com/office/powerpoint/2010/main" val="14337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CC709C-5E22-4C2D-A993-D4A0E99D3867}"/>
              </a:ext>
            </a:extLst>
          </p:cNvPr>
          <p:cNvSpPr>
            <a:spLocks noGrp="1"/>
          </p:cNvSpPr>
          <p:nvPr>
            <p:ph type="body" sz="quarter" idx="10"/>
          </p:nvPr>
        </p:nvSpPr>
        <p:spPr/>
        <p:txBody>
          <a:bodyPr/>
          <a:lstStyle/>
          <a:p>
            <a:r>
              <a:rPr lang="ja-JP" altLang="en-US"/>
              <a:t>スナップショットとコミット</a:t>
            </a:r>
            <a:endParaRPr lang="en-US"/>
          </a:p>
        </p:txBody>
      </p:sp>
      <p:sp>
        <p:nvSpPr>
          <p:cNvPr id="3" name="テキスト ボックス 2">
            <a:extLst>
              <a:ext uri="{FF2B5EF4-FFF2-40B4-BE49-F238E27FC236}">
                <a16:creationId xmlns:a16="http://schemas.microsoft.com/office/drawing/2014/main" id="{5203BD07-2BB5-45DB-9604-AB3121813FCC}"/>
              </a:ext>
            </a:extLst>
          </p:cNvPr>
          <p:cNvSpPr txBox="1"/>
          <p:nvPr/>
        </p:nvSpPr>
        <p:spPr>
          <a:xfrm>
            <a:off x="0" y="1196752"/>
            <a:ext cx="4758034" cy="523220"/>
          </a:xfrm>
          <a:prstGeom prst="rect">
            <a:avLst/>
          </a:prstGeom>
          <a:noFill/>
        </p:spPr>
        <p:txBody>
          <a:bodyPr wrap="none" rtlCol="0">
            <a:spAutoFit/>
          </a:bodyPr>
          <a:lstStyle/>
          <a:p>
            <a:r>
              <a:rPr lang="ja-JP" altLang="en-US" sz="2800">
                <a:solidFill>
                  <a:srgbClr val="011893"/>
                </a:solidFill>
              </a:rPr>
              <a:t>スナップショット</a:t>
            </a:r>
            <a:r>
              <a:rPr lang="en-US" altLang="ja-JP" sz="2800">
                <a:solidFill>
                  <a:srgbClr val="011893"/>
                </a:solidFill>
              </a:rPr>
              <a:t>(snapshot)</a:t>
            </a:r>
            <a:endParaRPr lang="en-US" sz="2800">
              <a:solidFill>
                <a:srgbClr val="011893"/>
              </a:solidFill>
            </a:endParaRPr>
          </a:p>
        </p:txBody>
      </p:sp>
      <p:sp>
        <p:nvSpPr>
          <p:cNvPr id="5" name="テキスト ボックス 4">
            <a:extLst>
              <a:ext uri="{FF2B5EF4-FFF2-40B4-BE49-F238E27FC236}">
                <a16:creationId xmlns:a16="http://schemas.microsoft.com/office/drawing/2014/main" id="{C87D1111-8768-42F5-B89A-8174CB5ABD23}"/>
              </a:ext>
            </a:extLst>
          </p:cNvPr>
          <p:cNvSpPr txBox="1"/>
          <p:nvPr/>
        </p:nvSpPr>
        <p:spPr>
          <a:xfrm>
            <a:off x="467544" y="1916832"/>
            <a:ext cx="6552728" cy="523220"/>
          </a:xfrm>
          <a:prstGeom prst="rect">
            <a:avLst/>
          </a:prstGeom>
          <a:noFill/>
        </p:spPr>
        <p:txBody>
          <a:bodyPr wrap="square">
            <a:spAutoFit/>
          </a:bodyPr>
          <a:lstStyle/>
          <a:p>
            <a:r>
              <a:rPr lang="ja-JP" altLang="en-US" sz="2800"/>
              <a:t>ある時点でのプロジェクト全体の状態</a:t>
            </a:r>
            <a:endParaRPr lang="en-US" sz="2800"/>
          </a:p>
        </p:txBody>
      </p:sp>
      <p:sp>
        <p:nvSpPr>
          <p:cNvPr id="7" name="テキスト ボックス 6">
            <a:extLst>
              <a:ext uri="{FF2B5EF4-FFF2-40B4-BE49-F238E27FC236}">
                <a16:creationId xmlns:a16="http://schemas.microsoft.com/office/drawing/2014/main" id="{84550F9B-0428-435E-8206-A77BDB7AA633}"/>
              </a:ext>
            </a:extLst>
          </p:cNvPr>
          <p:cNvSpPr txBox="1"/>
          <p:nvPr/>
        </p:nvSpPr>
        <p:spPr>
          <a:xfrm>
            <a:off x="467544" y="3645024"/>
            <a:ext cx="8542723" cy="954107"/>
          </a:xfrm>
          <a:prstGeom prst="rect">
            <a:avLst/>
          </a:prstGeom>
          <a:noFill/>
        </p:spPr>
        <p:txBody>
          <a:bodyPr wrap="none" rtlCol="0">
            <a:spAutoFit/>
          </a:bodyPr>
          <a:lstStyle/>
          <a:p>
            <a:r>
              <a:rPr lang="en-US" altLang="ja-JP" sz="2800"/>
              <a:t>Git</a:t>
            </a:r>
            <a:r>
              <a:rPr lang="ja-JP" altLang="en-US" sz="2800"/>
              <a:t>にある時点でのスナップショットを登録すること</a:t>
            </a:r>
            <a:endParaRPr lang="en-US" altLang="ja-JP" sz="2800"/>
          </a:p>
          <a:p>
            <a:r>
              <a:rPr lang="ja-JP" altLang="en-US" sz="2800"/>
              <a:t>またはそのスナップショットそのもの</a:t>
            </a:r>
            <a:endParaRPr lang="en-US" sz="2800"/>
          </a:p>
        </p:txBody>
      </p:sp>
      <p:sp>
        <p:nvSpPr>
          <p:cNvPr id="8" name="テキスト ボックス 7">
            <a:extLst>
              <a:ext uri="{FF2B5EF4-FFF2-40B4-BE49-F238E27FC236}">
                <a16:creationId xmlns:a16="http://schemas.microsoft.com/office/drawing/2014/main" id="{D1193A07-74CA-4018-80D0-D7B93F16BBA0}"/>
              </a:ext>
            </a:extLst>
          </p:cNvPr>
          <p:cNvSpPr txBox="1"/>
          <p:nvPr/>
        </p:nvSpPr>
        <p:spPr>
          <a:xfrm>
            <a:off x="107504" y="2996952"/>
            <a:ext cx="3119765" cy="523220"/>
          </a:xfrm>
          <a:prstGeom prst="rect">
            <a:avLst/>
          </a:prstGeom>
          <a:noFill/>
        </p:spPr>
        <p:txBody>
          <a:bodyPr wrap="none" rtlCol="0">
            <a:spAutoFit/>
          </a:bodyPr>
          <a:lstStyle/>
          <a:p>
            <a:r>
              <a:rPr lang="ja-JP" altLang="en-US" sz="2800">
                <a:solidFill>
                  <a:srgbClr val="011893"/>
                </a:solidFill>
              </a:rPr>
              <a:t>コミット </a:t>
            </a:r>
            <a:r>
              <a:rPr lang="en-US" altLang="ja-JP" sz="2800">
                <a:solidFill>
                  <a:srgbClr val="011893"/>
                </a:solidFill>
              </a:rPr>
              <a:t>(commit)</a:t>
            </a:r>
            <a:endParaRPr lang="en-US" sz="2800">
              <a:solidFill>
                <a:srgbClr val="011893"/>
              </a:solidFill>
            </a:endParaRPr>
          </a:p>
        </p:txBody>
      </p:sp>
    </p:spTree>
    <p:extLst>
      <p:ext uri="{BB962C8B-B14F-4D97-AF65-F5344CB8AC3E}">
        <p14:creationId xmlns:p14="http://schemas.microsoft.com/office/powerpoint/2010/main" val="322686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3BDB9D-13C1-437E-97B1-012C7CA1A429}"/>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534E0F60-13AF-476B-A840-76C532FA4669}"/>
              </a:ext>
            </a:extLst>
          </p:cNvPr>
          <p:cNvSpPr txBox="1"/>
          <p:nvPr/>
        </p:nvSpPr>
        <p:spPr>
          <a:xfrm>
            <a:off x="467544" y="1268760"/>
            <a:ext cx="6263253" cy="1384995"/>
          </a:xfrm>
          <a:prstGeom prst="rect">
            <a:avLst/>
          </a:prstGeom>
          <a:noFill/>
        </p:spPr>
        <p:txBody>
          <a:bodyPr wrap="none" rtlCol="0">
            <a:spAutoFit/>
          </a:bodyPr>
          <a:lstStyle/>
          <a:p>
            <a:r>
              <a:rPr kumimoji="1" lang="en-US" altLang="ja-JP" sz="2800" dirty="0" err="1"/>
              <a:t>Git</a:t>
            </a:r>
            <a:r>
              <a:rPr kumimoji="1" lang="ja-JP" altLang="en-US" sz="2800" dirty="0"/>
              <a:t>では「歴史」を丸と線で表現する</a:t>
            </a:r>
            <a:endParaRPr kumimoji="1" lang="en-US" altLang="ja-JP" sz="2800" dirty="0"/>
          </a:p>
          <a:p>
            <a:pPr marL="457200" indent="-457200">
              <a:buFont typeface="Arial" panose="020B0604020202020204" pitchFamily="34" charset="0"/>
              <a:buChar char="•"/>
            </a:pPr>
            <a:r>
              <a:rPr lang="ja-JP" altLang="en-US" sz="2800" dirty="0"/>
              <a:t>丸：ある時点の「状態」</a:t>
            </a:r>
            <a:endParaRPr lang="en-US" altLang="ja-JP" sz="2800" dirty="0"/>
          </a:p>
          <a:p>
            <a:pPr marL="457200" indent="-457200">
              <a:buFont typeface="Arial" panose="020B0604020202020204" pitchFamily="34" charset="0"/>
              <a:buChar char="•"/>
            </a:pPr>
            <a:r>
              <a:rPr kumimoji="1" lang="ja-JP" altLang="en-US" sz="2800" dirty="0"/>
              <a:t>線：二つの状態の関係</a:t>
            </a:r>
            <a:r>
              <a:rPr kumimoji="1" lang="en-US" altLang="ja-JP" sz="2800" dirty="0"/>
              <a:t>(</a:t>
            </a:r>
            <a:r>
              <a:rPr kumimoji="1" lang="ja-JP" altLang="en-US" sz="2800" dirty="0"/>
              <a:t>差分</a:t>
            </a:r>
            <a:r>
              <a:rPr kumimoji="1" lang="en-US" altLang="ja-JP" sz="2800" dirty="0"/>
              <a:t>)</a:t>
            </a:r>
            <a:endParaRPr kumimoji="1" lang="ja-JP" altLang="en-US" sz="2800" dirty="0"/>
          </a:p>
        </p:txBody>
      </p:sp>
      <p:sp>
        <p:nvSpPr>
          <p:cNvPr id="4" name="楕円 3">
            <a:extLst>
              <a:ext uri="{FF2B5EF4-FFF2-40B4-BE49-F238E27FC236}">
                <a16:creationId xmlns:a16="http://schemas.microsoft.com/office/drawing/2014/main" id="{4578C3FD-0053-4C7E-B594-7B77C3A76503}"/>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E6E2B8F-5FD7-43BC-86F3-AC454DC0D035}"/>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D4C68E2E-EBC3-4725-821F-C77D3D4775D2}"/>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76154DC6-503B-4AD0-8D25-18726980AA3D}"/>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33B36B2-B6BA-449F-BA84-7870D43C6189}"/>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812639E-D5BF-409B-B007-F366451B3F8C}"/>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DFAA71A0-92D9-49EF-AF83-274F540533A0}"/>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ED7AB9EF-8F5B-40C6-BCC0-28B3BD15C58E}"/>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19CA4EA9-6CE7-4916-9EF5-628307D8D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ECEF6246-4F94-4A55-8321-9C68378EDC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F2CE72FA-07C1-4263-81E8-393705E3A0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EE16FE46-0DB0-4563-B2FD-4CB24BFBBB08}"/>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39">
            <a:extLst>
              <a:ext uri="{FF2B5EF4-FFF2-40B4-BE49-F238E27FC236}">
                <a16:creationId xmlns:a16="http://schemas.microsoft.com/office/drawing/2014/main" id="{42D76609-5EA5-4F40-9A5A-23DAC1EA3BDB}"/>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40">
            <a:extLst>
              <a:ext uri="{FF2B5EF4-FFF2-40B4-BE49-F238E27FC236}">
                <a16:creationId xmlns:a16="http://schemas.microsoft.com/office/drawing/2014/main" id="{A24E1BEC-57A6-4E07-B676-93EAB293848E}"/>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B00CCA0-A04E-4572-BEE2-061498413603}"/>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0" name="テキスト ボックス 19">
            <a:extLst>
              <a:ext uri="{FF2B5EF4-FFF2-40B4-BE49-F238E27FC236}">
                <a16:creationId xmlns:a16="http://schemas.microsoft.com/office/drawing/2014/main" id="{39583AC4-6C75-4D93-B043-2365663DD1C0}"/>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spTree>
    <p:extLst>
      <p:ext uri="{BB962C8B-B14F-4D97-AF65-F5344CB8AC3E}">
        <p14:creationId xmlns:p14="http://schemas.microsoft.com/office/powerpoint/2010/main" val="210680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0DFB98-9AB8-4C4A-9881-BF122DAD92A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DD4F2F75-0D22-4C48-AF6A-12E0F2F76C14}"/>
              </a:ext>
            </a:extLst>
          </p:cNvPr>
          <p:cNvSpPr txBox="1"/>
          <p:nvPr/>
        </p:nvSpPr>
        <p:spPr>
          <a:xfrm>
            <a:off x="251520" y="1393612"/>
            <a:ext cx="8443337" cy="523220"/>
          </a:xfrm>
          <a:prstGeom prst="rect">
            <a:avLst/>
          </a:prstGeom>
          <a:noFill/>
        </p:spPr>
        <p:txBody>
          <a:bodyPr wrap="none" rtlCol="0">
            <a:spAutoFit/>
          </a:bodyPr>
          <a:lstStyle/>
          <a:p>
            <a:r>
              <a:rPr lang="ja-JP" altLang="en-US" sz="2800" dirty="0"/>
              <a:t>コミット：現在の状態を保存して「歴史」に加える</a:t>
            </a:r>
            <a:endParaRPr kumimoji="1" lang="ja-JP" altLang="en-US" sz="2800" dirty="0"/>
          </a:p>
        </p:txBody>
      </p:sp>
      <p:sp>
        <p:nvSpPr>
          <p:cNvPr id="4" name="楕円 3">
            <a:extLst>
              <a:ext uri="{FF2B5EF4-FFF2-40B4-BE49-F238E27FC236}">
                <a16:creationId xmlns:a16="http://schemas.microsoft.com/office/drawing/2014/main" id="{C615F303-2A0F-473A-9A0C-8F596742ED71}"/>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DB24C25-D4AA-49CC-8F79-979975861B16}"/>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6177DF08-E45E-45AA-9927-99B16B6F6E41}"/>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034B096-7CDD-4DD8-8890-2EC15BBFA9C9}"/>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5029F17-3301-41B2-84B9-5525E09427C4}"/>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CB9D7B-5F4D-41F8-BBC7-9EB624256FDD}"/>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F8B14055-A989-4D9C-91D1-5E48FDE9FB12}"/>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67C41A0F-5B31-4984-B6F6-DF8E94B20A13}"/>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9F894EC4-54D9-4873-A778-9D87C6A8E0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8EB75A31-14AC-4A4A-A1B5-E7327374FD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8173344F-F431-4A40-90D2-A10E5D457B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D174D861-5BC3-47C5-8B0B-40C957879017}"/>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28">
            <a:extLst>
              <a:ext uri="{FF2B5EF4-FFF2-40B4-BE49-F238E27FC236}">
                <a16:creationId xmlns:a16="http://schemas.microsoft.com/office/drawing/2014/main" id="{39695BB5-C142-4751-9BAD-055E44054FD1}"/>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29">
            <a:extLst>
              <a:ext uri="{FF2B5EF4-FFF2-40B4-BE49-F238E27FC236}">
                <a16:creationId xmlns:a16="http://schemas.microsoft.com/office/drawing/2014/main" id="{94602745-CEC2-4E54-8D37-EAA6B47978B9}"/>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82FF66EA-D44C-4AEB-932A-19DB7293D373}"/>
              </a:ext>
            </a:extLst>
          </p:cNvPr>
          <p:cNvSpPr/>
          <p:nvPr/>
        </p:nvSpPr>
        <p:spPr>
          <a:xfrm>
            <a:off x="5764192" y="609329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3B3B5CE-011C-4990-AFD9-66277EAFF25C}"/>
              </a:ext>
            </a:extLst>
          </p:cNvPr>
          <p:cNvCxnSpPr/>
          <p:nvPr/>
        </p:nvCxnSpPr>
        <p:spPr>
          <a:xfrm>
            <a:off x="4756080" y="6309320"/>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下矢印 2">
            <a:extLst>
              <a:ext uri="{FF2B5EF4-FFF2-40B4-BE49-F238E27FC236}">
                <a16:creationId xmlns:a16="http://schemas.microsoft.com/office/drawing/2014/main" id="{83A70C26-6706-4908-8F10-EC6818C036AE}"/>
              </a:ext>
            </a:extLst>
          </p:cNvPr>
          <p:cNvSpPr/>
          <p:nvPr/>
        </p:nvSpPr>
        <p:spPr>
          <a:xfrm>
            <a:off x="5764192" y="5589240"/>
            <a:ext cx="432048" cy="43204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1270345-EE42-45C9-845B-DE5DBB1E71B2}"/>
              </a:ext>
            </a:extLst>
          </p:cNvPr>
          <p:cNvSpPr txBox="1"/>
          <p:nvPr/>
        </p:nvSpPr>
        <p:spPr>
          <a:xfrm>
            <a:off x="6196240" y="5589240"/>
            <a:ext cx="1107996" cy="369332"/>
          </a:xfrm>
          <a:prstGeom prst="rect">
            <a:avLst/>
          </a:prstGeom>
          <a:noFill/>
        </p:spPr>
        <p:txBody>
          <a:bodyPr wrap="none" rtlCol="0">
            <a:spAutoFit/>
          </a:bodyPr>
          <a:lstStyle/>
          <a:p>
            <a:r>
              <a:rPr lang="ja-JP" altLang="en-US" dirty="0"/>
              <a:t>コミット</a:t>
            </a:r>
            <a:endParaRPr kumimoji="1" lang="ja-JP" altLang="en-US" dirty="0"/>
          </a:p>
        </p:txBody>
      </p:sp>
      <p:sp>
        <p:nvSpPr>
          <p:cNvPr id="23" name="テキスト ボックス 22">
            <a:extLst>
              <a:ext uri="{FF2B5EF4-FFF2-40B4-BE49-F238E27FC236}">
                <a16:creationId xmlns:a16="http://schemas.microsoft.com/office/drawing/2014/main" id="{1BE46CDD-0EA8-4E99-8BDE-0457238C86AA}"/>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4" name="テキスト ボックス 23">
            <a:extLst>
              <a:ext uri="{FF2B5EF4-FFF2-40B4-BE49-F238E27FC236}">
                <a16:creationId xmlns:a16="http://schemas.microsoft.com/office/drawing/2014/main" id="{42C99F79-ACB2-4466-ADE0-495F27864CDA}"/>
              </a:ext>
            </a:extLst>
          </p:cNvPr>
          <p:cNvSpPr txBox="1"/>
          <p:nvPr/>
        </p:nvSpPr>
        <p:spPr>
          <a:xfrm>
            <a:off x="2555776" y="1988840"/>
            <a:ext cx="2185214" cy="369332"/>
          </a:xfrm>
          <a:prstGeom prst="rect">
            <a:avLst/>
          </a:prstGeom>
          <a:noFill/>
        </p:spPr>
        <p:txBody>
          <a:bodyPr wrap="none" rtlCol="0">
            <a:spAutoFit/>
          </a:bodyPr>
          <a:lstStyle/>
          <a:p>
            <a:r>
              <a:rPr lang="en-US"/>
              <a:t>(</a:t>
            </a:r>
            <a:r>
              <a:rPr lang="ja-JP" altLang="en-US"/>
              <a:t>スナップショット</a:t>
            </a:r>
            <a:r>
              <a:rPr lang="en-US"/>
              <a:t>)</a:t>
            </a:r>
          </a:p>
        </p:txBody>
      </p:sp>
      <p:sp>
        <p:nvSpPr>
          <p:cNvPr id="25" name="テキスト ボックス 24">
            <a:extLst>
              <a:ext uri="{FF2B5EF4-FFF2-40B4-BE49-F238E27FC236}">
                <a16:creationId xmlns:a16="http://schemas.microsoft.com/office/drawing/2014/main" id="{245D3C0D-FE3B-43C5-B87B-64102C40B1A8}"/>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cxnSp>
        <p:nvCxnSpPr>
          <p:cNvPr id="26" name="直線コネクタ 25">
            <a:extLst>
              <a:ext uri="{FF2B5EF4-FFF2-40B4-BE49-F238E27FC236}">
                <a16:creationId xmlns:a16="http://schemas.microsoft.com/office/drawing/2014/main" id="{4CC71F45-815B-4C77-B475-A964E0EB4EE1}"/>
              </a:ext>
            </a:extLst>
          </p:cNvPr>
          <p:cNvCxnSpPr>
            <a:cxnSpLocks/>
          </p:cNvCxnSpPr>
          <p:nvPr/>
        </p:nvCxnSpPr>
        <p:spPr>
          <a:xfrm>
            <a:off x="3131840" y="1916832"/>
            <a:ext cx="792088" cy="0"/>
          </a:xfrm>
          <a:prstGeom prst="line">
            <a:avLst/>
          </a:prstGeom>
          <a:ln w="5715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99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998C-883F-4F84-83A8-902B25D7CF32}"/>
              </a:ext>
            </a:extLst>
          </p:cNvPr>
          <p:cNvSpPr>
            <a:spLocks noGrp="1"/>
          </p:cNvSpPr>
          <p:nvPr>
            <p:ph type="body" sz="quarter" idx="10"/>
          </p:nvPr>
        </p:nvSpPr>
        <p:spPr/>
        <p:txBody>
          <a:bodyPr/>
          <a:lstStyle/>
          <a:p>
            <a:r>
              <a:rPr lang="ja-JP" altLang="en-US"/>
              <a:t>コミット</a:t>
            </a:r>
            <a:endParaRPr lang="en-US"/>
          </a:p>
        </p:txBody>
      </p:sp>
      <p:sp>
        <p:nvSpPr>
          <p:cNvPr id="3" name="楕円 2">
            <a:extLst>
              <a:ext uri="{FF2B5EF4-FFF2-40B4-BE49-F238E27FC236}">
                <a16:creationId xmlns:a16="http://schemas.microsoft.com/office/drawing/2014/main" id="{32343F3E-0580-4EB8-8550-425930CD9B44}"/>
              </a:ext>
            </a:extLst>
          </p:cNvPr>
          <p:cNvSpPr/>
          <p:nvPr/>
        </p:nvSpPr>
        <p:spPr>
          <a:xfrm>
            <a:off x="219573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020C655-F15A-41A1-9823-05806945E862}"/>
              </a:ext>
            </a:extLst>
          </p:cNvPr>
          <p:cNvSpPr/>
          <p:nvPr/>
        </p:nvSpPr>
        <p:spPr>
          <a:xfrm>
            <a:off x="363589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7F3887CF-DF46-4678-97F0-2A198229F04A}"/>
              </a:ext>
            </a:extLst>
          </p:cNvPr>
          <p:cNvSpPr/>
          <p:nvPr/>
        </p:nvSpPr>
        <p:spPr>
          <a:xfrm>
            <a:off x="507605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5E946A0-7299-4D09-B687-FECAB940048C}"/>
              </a:ext>
            </a:extLst>
          </p:cNvPr>
          <p:cNvCxnSpPr>
            <a:stCxn id="3" idx="6"/>
            <a:endCxn id="4" idx="2"/>
          </p:cNvCxnSpPr>
          <p:nvPr/>
        </p:nvCxnSpPr>
        <p:spPr>
          <a:xfrm>
            <a:off x="262778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D2C4E4F-4A27-456A-A3DF-D21B2C62C78A}"/>
              </a:ext>
            </a:extLst>
          </p:cNvPr>
          <p:cNvCxnSpPr/>
          <p:nvPr/>
        </p:nvCxnSpPr>
        <p:spPr>
          <a:xfrm>
            <a:off x="406794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81795A0-AEC4-4390-94D4-9D3F687E7A23}"/>
              </a:ext>
            </a:extLst>
          </p:cNvPr>
          <p:cNvSpPr txBox="1"/>
          <p:nvPr/>
        </p:nvSpPr>
        <p:spPr>
          <a:xfrm>
            <a:off x="1979712" y="1556792"/>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9" name="テキスト ボックス 8">
            <a:extLst>
              <a:ext uri="{FF2B5EF4-FFF2-40B4-BE49-F238E27FC236}">
                <a16:creationId xmlns:a16="http://schemas.microsoft.com/office/drawing/2014/main" id="{0BF83E66-BA9C-4200-9938-B38B7686457C}"/>
              </a:ext>
            </a:extLst>
          </p:cNvPr>
          <p:cNvSpPr txBox="1"/>
          <p:nvPr/>
        </p:nvSpPr>
        <p:spPr>
          <a:xfrm>
            <a:off x="3419872" y="1556792"/>
            <a:ext cx="877163" cy="369332"/>
          </a:xfrm>
          <a:prstGeom prst="rect">
            <a:avLst/>
          </a:prstGeom>
          <a:noFill/>
        </p:spPr>
        <p:txBody>
          <a:bodyPr wrap="none" rtlCol="0">
            <a:spAutoFit/>
          </a:bodyPr>
          <a:lstStyle/>
          <a:p>
            <a:r>
              <a:rPr kumimoji="1" lang="ja-JP" altLang="en-US" dirty="0"/>
              <a:t>二日前</a:t>
            </a:r>
          </a:p>
        </p:txBody>
      </p:sp>
      <p:sp>
        <p:nvSpPr>
          <p:cNvPr id="10" name="テキスト ボックス 9">
            <a:extLst>
              <a:ext uri="{FF2B5EF4-FFF2-40B4-BE49-F238E27FC236}">
                <a16:creationId xmlns:a16="http://schemas.microsoft.com/office/drawing/2014/main" id="{F975BDDA-9621-48BD-8DF2-B47D1012FC5E}"/>
              </a:ext>
            </a:extLst>
          </p:cNvPr>
          <p:cNvSpPr txBox="1"/>
          <p:nvPr/>
        </p:nvSpPr>
        <p:spPr>
          <a:xfrm>
            <a:off x="5005789" y="1556792"/>
            <a:ext cx="646331" cy="369332"/>
          </a:xfrm>
          <a:prstGeom prst="rect">
            <a:avLst/>
          </a:prstGeom>
          <a:noFill/>
        </p:spPr>
        <p:txBody>
          <a:bodyPr wrap="none" rtlCol="0">
            <a:spAutoFit/>
          </a:bodyPr>
          <a:lstStyle/>
          <a:p>
            <a:r>
              <a:rPr lang="ja-JP" altLang="en-US" dirty="0"/>
              <a:t>昨日</a:t>
            </a:r>
            <a:endParaRPr kumimoji="1" lang="ja-JP" altLang="en-US" dirty="0"/>
          </a:p>
        </p:txBody>
      </p:sp>
      <p:sp>
        <p:nvSpPr>
          <p:cNvPr id="11" name="楕円 10">
            <a:extLst>
              <a:ext uri="{FF2B5EF4-FFF2-40B4-BE49-F238E27FC236}">
                <a16:creationId xmlns:a16="http://schemas.microsoft.com/office/drawing/2014/main" id="{8A684165-5010-487D-BD70-18652E987D91}"/>
              </a:ext>
            </a:extLst>
          </p:cNvPr>
          <p:cNvSpPr/>
          <p:nvPr/>
        </p:nvSpPr>
        <p:spPr>
          <a:xfrm>
            <a:off x="651621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B3377406-10A6-4639-AF77-4FD13E9CA165}"/>
              </a:ext>
            </a:extLst>
          </p:cNvPr>
          <p:cNvCxnSpPr/>
          <p:nvPr/>
        </p:nvCxnSpPr>
        <p:spPr>
          <a:xfrm>
            <a:off x="550810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317D935-7AA8-4F54-98D7-DCCDBC3750B7}"/>
              </a:ext>
            </a:extLst>
          </p:cNvPr>
          <p:cNvSpPr txBox="1"/>
          <p:nvPr/>
        </p:nvSpPr>
        <p:spPr>
          <a:xfrm>
            <a:off x="1108845" y="2041684"/>
            <a:ext cx="902811" cy="523220"/>
          </a:xfrm>
          <a:prstGeom prst="rect">
            <a:avLst/>
          </a:prstGeom>
          <a:noFill/>
        </p:spPr>
        <p:txBody>
          <a:bodyPr wrap="none" rtlCol="0">
            <a:spAutoFit/>
          </a:bodyPr>
          <a:lstStyle/>
          <a:p>
            <a:r>
              <a:rPr kumimoji="1" lang="ja-JP" altLang="en-US" sz="2800" dirty="0"/>
              <a:t>歴史</a:t>
            </a:r>
          </a:p>
        </p:txBody>
      </p:sp>
      <p:sp>
        <p:nvSpPr>
          <p:cNvPr id="14" name="テキスト ボックス 13">
            <a:extLst>
              <a:ext uri="{FF2B5EF4-FFF2-40B4-BE49-F238E27FC236}">
                <a16:creationId xmlns:a16="http://schemas.microsoft.com/office/drawing/2014/main" id="{0F45EE29-3D35-4564-8F44-207F14CC99D8}"/>
              </a:ext>
            </a:extLst>
          </p:cNvPr>
          <p:cNvSpPr txBox="1"/>
          <p:nvPr/>
        </p:nvSpPr>
        <p:spPr>
          <a:xfrm>
            <a:off x="6444208" y="1556792"/>
            <a:ext cx="646331" cy="369332"/>
          </a:xfrm>
          <a:prstGeom prst="rect">
            <a:avLst/>
          </a:prstGeom>
          <a:noFill/>
        </p:spPr>
        <p:txBody>
          <a:bodyPr wrap="none" rtlCol="0">
            <a:spAutoFit/>
          </a:bodyPr>
          <a:lstStyle/>
          <a:p>
            <a:r>
              <a:rPr lang="ja-JP" altLang="en-US" dirty="0"/>
              <a:t>今日</a:t>
            </a:r>
            <a:endParaRPr kumimoji="1" lang="ja-JP" altLang="en-US" dirty="0"/>
          </a:p>
        </p:txBody>
      </p:sp>
      <p:cxnSp>
        <p:nvCxnSpPr>
          <p:cNvPr id="15" name="直線矢印コネクタ 14">
            <a:extLst>
              <a:ext uri="{FF2B5EF4-FFF2-40B4-BE49-F238E27FC236}">
                <a16:creationId xmlns:a16="http://schemas.microsoft.com/office/drawing/2014/main" id="{07BA7AC2-3A34-4B19-B54C-4A01216C8A46}"/>
              </a:ext>
            </a:extLst>
          </p:cNvPr>
          <p:cNvCxnSpPr/>
          <p:nvPr/>
        </p:nvCxnSpPr>
        <p:spPr>
          <a:xfrm flipV="1">
            <a:off x="241176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AC52EFF-4A64-474E-B3AC-A277A3F6163A}"/>
              </a:ext>
            </a:extLst>
          </p:cNvPr>
          <p:cNvCxnSpPr/>
          <p:nvPr/>
        </p:nvCxnSpPr>
        <p:spPr>
          <a:xfrm flipV="1">
            <a:off x="385192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6BB3C91-798F-4971-98B1-39B39032DAE4}"/>
              </a:ext>
            </a:extLst>
          </p:cNvPr>
          <p:cNvCxnSpPr/>
          <p:nvPr/>
        </p:nvCxnSpPr>
        <p:spPr>
          <a:xfrm flipV="1">
            <a:off x="529208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87AB5C9-808C-402D-BF34-863CF8191DB2}"/>
              </a:ext>
            </a:extLst>
          </p:cNvPr>
          <p:cNvCxnSpPr/>
          <p:nvPr/>
        </p:nvCxnSpPr>
        <p:spPr>
          <a:xfrm flipV="1">
            <a:off x="673224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FE9F4AF-D350-463C-86D9-01EF53065D44}"/>
              </a:ext>
            </a:extLst>
          </p:cNvPr>
          <p:cNvSpPr txBox="1"/>
          <p:nvPr/>
        </p:nvSpPr>
        <p:spPr>
          <a:xfrm>
            <a:off x="1115616" y="3140968"/>
            <a:ext cx="6288901" cy="523220"/>
          </a:xfrm>
          <a:prstGeom prst="rect">
            <a:avLst/>
          </a:prstGeom>
          <a:noFill/>
        </p:spPr>
        <p:txBody>
          <a:bodyPr wrap="none" rtlCol="0">
            <a:spAutoFit/>
          </a:bodyPr>
          <a:lstStyle/>
          <a:p>
            <a:r>
              <a:rPr lang="ja-JP" altLang="en-US" sz="2800" dirty="0"/>
              <a:t>この玉それぞれを「コミット」と呼ぶ</a:t>
            </a:r>
            <a:endParaRPr kumimoji="1" lang="ja-JP" altLang="en-US" sz="2800" dirty="0"/>
          </a:p>
        </p:txBody>
      </p:sp>
      <p:sp>
        <p:nvSpPr>
          <p:cNvPr id="20" name="テキスト ボックス 19">
            <a:extLst>
              <a:ext uri="{FF2B5EF4-FFF2-40B4-BE49-F238E27FC236}">
                <a16:creationId xmlns:a16="http://schemas.microsoft.com/office/drawing/2014/main" id="{8AA45137-1745-437F-9AAF-1F2D4E6A68B0}"/>
              </a:ext>
            </a:extLst>
          </p:cNvPr>
          <p:cNvSpPr txBox="1"/>
          <p:nvPr/>
        </p:nvSpPr>
        <p:spPr>
          <a:xfrm>
            <a:off x="323528" y="4005064"/>
            <a:ext cx="8443337" cy="523220"/>
          </a:xfrm>
          <a:prstGeom prst="rect">
            <a:avLst/>
          </a:prstGeom>
          <a:noFill/>
        </p:spPr>
        <p:txBody>
          <a:bodyPr wrap="none" rtlCol="0">
            <a:spAutoFit/>
          </a:bodyPr>
          <a:lstStyle/>
          <a:p>
            <a:r>
              <a:rPr lang="ja-JP" altLang="en-US" sz="2800" dirty="0"/>
              <a:t>この玉を新たに作る作業を「コミットする」と呼ぶ</a:t>
            </a:r>
            <a:endParaRPr kumimoji="1" lang="ja-JP" altLang="en-US" sz="2800" dirty="0"/>
          </a:p>
        </p:txBody>
      </p:sp>
      <p:sp>
        <p:nvSpPr>
          <p:cNvPr id="21" name="テキスト ボックス 20">
            <a:extLst>
              <a:ext uri="{FF2B5EF4-FFF2-40B4-BE49-F238E27FC236}">
                <a16:creationId xmlns:a16="http://schemas.microsoft.com/office/drawing/2014/main" id="{E657F3B5-9AC0-4C01-9CE0-9D91C59B6CC7}"/>
              </a:ext>
            </a:extLst>
          </p:cNvPr>
          <p:cNvSpPr txBox="1"/>
          <p:nvPr/>
        </p:nvSpPr>
        <p:spPr>
          <a:xfrm>
            <a:off x="323528" y="5013176"/>
            <a:ext cx="8124340" cy="707886"/>
          </a:xfrm>
          <a:prstGeom prst="rect">
            <a:avLst/>
          </a:prstGeom>
          <a:noFill/>
        </p:spPr>
        <p:txBody>
          <a:bodyPr wrap="none" rtlCol="0">
            <a:spAutoFit/>
          </a:bodyPr>
          <a:lstStyle/>
          <a:p>
            <a:r>
              <a:rPr kumimoji="1" lang="en-US" altLang="ja-JP" sz="2000" dirty="0"/>
              <a:t>commit (</a:t>
            </a:r>
            <a:r>
              <a:rPr kumimoji="1" lang="ja-JP" altLang="en-US" sz="2000" dirty="0"/>
              <a:t>名詞</a:t>
            </a:r>
            <a:r>
              <a:rPr kumimoji="1" lang="en-US" altLang="ja-JP" sz="2000" dirty="0"/>
              <a:t>) : </a:t>
            </a:r>
            <a:r>
              <a:rPr kumimoji="1" lang="en-US" altLang="ja-JP" sz="2000" dirty="0" err="1"/>
              <a:t>Git</a:t>
            </a:r>
            <a:r>
              <a:rPr kumimoji="1" lang="ja-JP" altLang="en-US" sz="2000" dirty="0"/>
              <a:t>の歴史のある「点」</a:t>
            </a:r>
            <a:r>
              <a:rPr kumimoji="1" lang="en-US" altLang="ja-JP" sz="2000" dirty="0"/>
              <a:t>(</a:t>
            </a:r>
            <a:r>
              <a:rPr kumimoji="1" lang="ja-JP" altLang="en-US" sz="2000" dirty="0"/>
              <a:t>スナップショット</a:t>
            </a:r>
            <a:r>
              <a:rPr kumimoji="1" lang="en-US" altLang="ja-JP" sz="2000" dirty="0"/>
              <a:t>)</a:t>
            </a:r>
          </a:p>
          <a:p>
            <a:r>
              <a:rPr lang="en-US" altLang="ja-JP" sz="2000" dirty="0"/>
              <a:t>commit</a:t>
            </a:r>
            <a:r>
              <a:rPr lang="ja-JP" altLang="en-US" sz="2000" dirty="0"/>
              <a:t> </a:t>
            </a:r>
            <a:r>
              <a:rPr lang="en-US" altLang="ja-JP" sz="2000" dirty="0"/>
              <a:t>(</a:t>
            </a:r>
            <a:r>
              <a:rPr lang="ja-JP" altLang="en-US" sz="2000" dirty="0"/>
              <a:t>動詞</a:t>
            </a:r>
            <a:r>
              <a:rPr lang="en-US" altLang="ja-JP" sz="2000" dirty="0"/>
              <a:t>): </a:t>
            </a:r>
            <a:r>
              <a:rPr lang="ja-JP" altLang="en-US" sz="2000" dirty="0"/>
              <a:t> </a:t>
            </a:r>
            <a:r>
              <a:rPr lang="en-US" altLang="ja-JP" sz="2000" dirty="0" err="1"/>
              <a:t>Git</a:t>
            </a:r>
            <a:r>
              <a:rPr lang="ja-JP" altLang="en-US" sz="2000" dirty="0"/>
              <a:t>の歴史に新たにスナップショットを付け加えること</a:t>
            </a:r>
            <a:endParaRPr kumimoji="1" lang="ja-JP" altLang="en-US" sz="2000" dirty="0"/>
          </a:p>
        </p:txBody>
      </p:sp>
      <p:sp>
        <p:nvSpPr>
          <p:cNvPr id="22" name="正方形/長方形 21">
            <a:extLst>
              <a:ext uri="{FF2B5EF4-FFF2-40B4-BE49-F238E27FC236}">
                <a16:creationId xmlns:a16="http://schemas.microsoft.com/office/drawing/2014/main" id="{8687BDCC-44B9-4337-90B2-8544EDB52479}"/>
              </a:ext>
            </a:extLst>
          </p:cNvPr>
          <p:cNvSpPr/>
          <p:nvPr/>
        </p:nvSpPr>
        <p:spPr>
          <a:xfrm>
            <a:off x="4355976" y="6309320"/>
            <a:ext cx="3498522" cy="369332"/>
          </a:xfrm>
          <a:prstGeom prst="rect">
            <a:avLst/>
          </a:prstGeom>
        </p:spPr>
        <p:txBody>
          <a:bodyPr wrap="none">
            <a:spAutoFit/>
          </a:bodyPr>
          <a:lstStyle/>
          <a:p>
            <a:r>
              <a:rPr lang="en-US" altLang="ja-JP" dirty="0">
                <a:hlinkClick r:id="rId2"/>
              </a:rPr>
              <a:t>https://git-scm.com/docs/gitglossary</a:t>
            </a:r>
            <a:endParaRPr lang="ja-JP" altLang="en-US" dirty="0"/>
          </a:p>
        </p:txBody>
      </p:sp>
      <p:sp>
        <p:nvSpPr>
          <p:cNvPr id="23" name="正方形/長方形 22">
            <a:extLst>
              <a:ext uri="{FF2B5EF4-FFF2-40B4-BE49-F238E27FC236}">
                <a16:creationId xmlns:a16="http://schemas.microsoft.com/office/drawing/2014/main" id="{986B98D3-22D2-4AAF-94D0-7025DF65D1B9}"/>
              </a:ext>
            </a:extLst>
          </p:cNvPr>
          <p:cNvSpPr/>
          <p:nvPr/>
        </p:nvSpPr>
        <p:spPr>
          <a:xfrm>
            <a:off x="2699792" y="6309320"/>
            <a:ext cx="1648208" cy="369332"/>
          </a:xfrm>
          <a:prstGeom prst="rect">
            <a:avLst/>
          </a:prstGeom>
        </p:spPr>
        <p:txBody>
          <a:bodyPr wrap="none">
            <a:spAutoFit/>
          </a:bodyPr>
          <a:lstStyle/>
          <a:p>
            <a:r>
              <a:rPr lang="en-US" altLang="ja-JP" dirty="0">
                <a:solidFill>
                  <a:srgbClr val="4E443C"/>
                </a:solidFill>
                <a:latin typeface="Georgia" panose="02040502050405020303" pitchFamily="18" charset="0"/>
              </a:rPr>
              <a:t>A </a:t>
            </a:r>
            <a:r>
              <a:rPr lang="en-US" altLang="ja-JP" dirty="0" err="1">
                <a:solidFill>
                  <a:srgbClr val="4E443C"/>
                </a:solidFill>
                <a:latin typeface="Georgia" panose="02040502050405020303" pitchFamily="18" charset="0"/>
              </a:rPr>
              <a:t>Git</a:t>
            </a:r>
            <a:r>
              <a:rPr lang="en-US" altLang="ja-JP" dirty="0">
                <a:solidFill>
                  <a:srgbClr val="4E443C"/>
                </a:solidFill>
                <a:latin typeface="Georgia" panose="02040502050405020303" pitchFamily="18" charset="0"/>
              </a:rPr>
              <a:t> Glossary</a:t>
            </a:r>
            <a:endParaRPr lang="ja-JP" altLang="en-US" dirty="0"/>
          </a:p>
        </p:txBody>
      </p:sp>
    </p:spTree>
    <p:extLst>
      <p:ext uri="{BB962C8B-B14F-4D97-AF65-F5344CB8AC3E}">
        <p14:creationId xmlns:p14="http://schemas.microsoft.com/office/powerpoint/2010/main" val="346047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FB8E94-65DA-4B82-9926-B0B1798AC4D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5E812FE-812C-4E89-9E90-A9AA9A62EC09}"/>
              </a:ext>
            </a:extLst>
          </p:cNvPr>
          <p:cNvSpPr txBox="1"/>
          <p:nvPr/>
        </p:nvSpPr>
        <p:spPr>
          <a:xfrm>
            <a:off x="467544" y="1268760"/>
            <a:ext cx="7571303" cy="584775"/>
          </a:xfrm>
          <a:prstGeom prst="rect">
            <a:avLst/>
          </a:prstGeom>
          <a:noFill/>
        </p:spPr>
        <p:txBody>
          <a:bodyPr wrap="none" rtlCol="0">
            <a:spAutoFit/>
          </a:bodyPr>
          <a:lstStyle/>
          <a:p>
            <a:r>
              <a:rPr lang="ja-JP" altLang="en-US" sz="3200" dirty="0"/>
              <a:t>歴史上の任意の地点に戻ることができる</a:t>
            </a:r>
            <a:endParaRPr kumimoji="1" lang="ja-JP" altLang="en-US" sz="3200" dirty="0"/>
          </a:p>
        </p:txBody>
      </p:sp>
      <p:grpSp>
        <p:nvGrpSpPr>
          <p:cNvPr id="49" name="グループ化 48">
            <a:extLst>
              <a:ext uri="{FF2B5EF4-FFF2-40B4-BE49-F238E27FC236}">
                <a16:creationId xmlns:a16="http://schemas.microsoft.com/office/drawing/2014/main" id="{45525AB2-29FD-4809-85A8-CDA12474AD2C}"/>
              </a:ext>
            </a:extLst>
          </p:cNvPr>
          <p:cNvGrpSpPr/>
          <p:nvPr/>
        </p:nvGrpSpPr>
        <p:grpSpPr>
          <a:xfrm>
            <a:off x="611560" y="2132856"/>
            <a:ext cx="7956376" cy="3027094"/>
            <a:chOff x="1187624" y="2420888"/>
            <a:chExt cx="6253083" cy="2379056"/>
          </a:xfrm>
        </p:grpSpPr>
        <p:sp>
          <p:nvSpPr>
            <p:cNvPr id="4" name="楕円 4">
              <a:extLst>
                <a:ext uri="{FF2B5EF4-FFF2-40B4-BE49-F238E27FC236}">
                  <a16:creationId xmlns:a16="http://schemas.microsoft.com/office/drawing/2014/main" id="{5BBDC86C-E448-45D8-B935-CEE2894AD160}"/>
                </a:ext>
              </a:extLst>
            </p:cNvPr>
            <p:cNvSpPr/>
            <p:nvPr/>
          </p:nvSpPr>
          <p:spPr>
            <a:xfrm>
              <a:off x="13316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5" name="直線コネクタ 4">
              <a:extLst>
                <a:ext uri="{FF2B5EF4-FFF2-40B4-BE49-F238E27FC236}">
                  <a16:creationId xmlns:a16="http://schemas.microsoft.com/office/drawing/2014/main" id="{D4A2F2A1-8D64-4377-8E5D-1AC38F3B9C3D}"/>
                </a:ext>
              </a:extLst>
            </p:cNvPr>
            <p:cNvCxnSpPr>
              <a:cxnSpLocks/>
              <a:stCxn id="4" idx="6"/>
              <a:endCxn id="6" idx="2"/>
            </p:cNvCxnSpPr>
            <p:nvPr/>
          </p:nvCxnSpPr>
          <p:spPr>
            <a:xfrm>
              <a:off x="16196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86D8336D-839B-4072-9A5B-34D4105E09F6}"/>
                </a:ext>
              </a:extLst>
            </p:cNvPr>
            <p:cNvSpPr/>
            <p:nvPr/>
          </p:nvSpPr>
          <p:spPr>
            <a:xfrm>
              <a:off x="205172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7" name="楕円 4">
              <a:extLst>
                <a:ext uri="{FF2B5EF4-FFF2-40B4-BE49-F238E27FC236}">
                  <a16:creationId xmlns:a16="http://schemas.microsoft.com/office/drawing/2014/main" id="{BA649BD2-BEC1-43C6-B4D6-3B2D4D45917C}"/>
                </a:ext>
              </a:extLst>
            </p:cNvPr>
            <p:cNvSpPr/>
            <p:nvPr/>
          </p:nvSpPr>
          <p:spPr>
            <a:xfrm>
              <a:off x="27718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8" name="直線コネクタ 7">
              <a:extLst>
                <a:ext uri="{FF2B5EF4-FFF2-40B4-BE49-F238E27FC236}">
                  <a16:creationId xmlns:a16="http://schemas.microsoft.com/office/drawing/2014/main" id="{BED935EE-189C-46DC-AF44-CB417B41C2CF}"/>
                </a:ext>
              </a:extLst>
            </p:cNvPr>
            <p:cNvCxnSpPr>
              <a:cxnSpLocks/>
              <a:stCxn id="6" idx="6"/>
              <a:endCxn id="7" idx="2"/>
            </p:cNvCxnSpPr>
            <p:nvPr/>
          </p:nvCxnSpPr>
          <p:spPr>
            <a:xfrm>
              <a:off x="23397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E5E4B67D-2751-4729-B19C-5E7590673AA5}"/>
                </a:ext>
              </a:extLst>
            </p:cNvPr>
            <p:cNvSpPr/>
            <p:nvPr/>
          </p:nvSpPr>
          <p:spPr>
            <a:xfrm>
              <a:off x="349188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0" name="直線コネクタ 9">
              <a:extLst>
                <a:ext uri="{FF2B5EF4-FFF2-40B4-BE49-F238E27FC236}">
                  <a16:creationId xmlns:a16="http://schemas.microsoft.com/office/drawing/2014/main" id="{DF159D39-F660-42E1-A81B-8FDCF5D32D88}"/>
                </a:ext>
              </a:extLst>
            </p:cNvPr>
            <p:cNvCxnSpPr>
              <a:cxnSpLocks/>
              <a:stCxn id="7" idx="6"/>
              <a:endCxn id="9" idx="2"/>
            </p:cNvCxnSpPr>
            <p:nvPr/>
          </p:nvCxnSpPr>
          <p:spPr>
            <a:xfrm>
              <a:off x="30598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A55A3C48-FD1E-46B2-8EA0-9ACF97D180A9}"/>
                </a:ext>
              </a:extLst>
            </p:cNvPr>
            <p:cNvGrpSpPr/>
            <p:nvPr/>
          </p:nvGrpSpPr>
          <p:grpSpPr>
            <a:xfrm>
              <a:off x="1951948" y="3403414"/>
              <a:ext cx="1344149" cy="1008112"/>
              <a:chOff x="5292080" y="1916832"/>
              <a:chExt cx="2304256" cy="1728192"/>
            </a:xfrm>
          </p:grpSpPr>
          <p:sp>
            <p:nvSpPr>
              <p:cNvPr id="12" name="角丸四角形 34">
                <a:extLst>
                  <a:ext uri="{FF2B5EF4-FFF2-40B4-BE49-F238E27FC236}">
                    <a16:creationId xmlns:a16="http://schemas.microsoft.com/office/drawing/2014/main" id="{BC7E147E-95CA-4248-9DCA-9EA9E593E2E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13" name="Picture 2" descr="フォルダのイラスト">
                <a:extLst>
                  <a:ext uri="{FF2B5EF4-FFF2-40B4-BE49-F238E27FC236}">
                    <a16:creationId xmlns:a16="http://schemas.microsoft.com/office/drawing/2014/main" id="{28BEB463-45A6-4235-A0AB-10ADEF971B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D60B3F45-4EAB-48F7-90D5-0541103B5C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ファイルアイコン（ブランク）">
                <a:extLst>
                  <a:ext uri="{FF2B5EF4-FFF2-40B4-BE49-F238E27FC236}">
                    <a16:creationId xmlns:a16="http://schemas.microsoft.com/office/drawing/2014/main" id="{72F93FF8-8790-40E7-97E2-08C86B460E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線コネクタ 15">
                <a:extLst>
                  <a:ext uri="{FF2B5EF4-FFF2-40B4-BE49-F238E27FC236}">
                    <a16:creationId xmlns:a16="http://schemas.microsoft.com/office/drawing/2014/main" id="{8A6E40DD-C7D0-4E03-A0FF-D0590B071A3D}"/>
                  </a:ext>
                </a:extLst>
              </p:cNvPr>
              <p:cNvCxnSpPr>
                <a:cxnSpLocks/>
                <a:stCxn id="13" idx="2"/>
                <a:endCxn id="14"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AFEDC4FB-0210-40AD-B3FF-58BD50BD5878}"/>
                  </a:ext>
                </a:extLst>
              </p:cNvPr>
              <p:cNvCxnSpPr>
                <a:stCxn id="13" idx="2"/>
                <a:endCxn id="15"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ファイルアイコン（ブランク）">
                <a:extLst>
                  <a:ext uri="{FF2B5EF4-FFF2-40B4-BE49-F238E27FC236}">
                    <a16:creationId xmlns:a16="http://schemas.microsoft.com/office/drawing/2014/main" id="{69B14121-6922-46CE-A1AE-349169EB1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コネクタ: カギ線 18">
                <a:extLst>
                  <a:ext uri="{FF2B5EF4-FFF2-40B4-BE49-F238E27FC236}">
                    <a16:creationId xmlns:a16="http://schemas.microsoft.com/office/drawing/2014/main" id="{AA66837E-E77F-43DD-8BC8-9F6EB53884E9}"/>
                  </a:ext>
                </a:extLst>
              </p:cNvPr>
              <p:cNvCxnSpPr>
                <a:cxnSpLocks/>
                <a:stCxn id="13" idx="2"/>
                <a:endCxn id="18"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CC567141-E822-4020-B8BB-9AA4D90A804A}"/>
                </a:ext>
              </a:extLst>
            </p:cNvPr>
            <p:cNvSpPr txBox="1"/>
            <p:nvPr/>
          </p:nvSpPr>
          <p:spPr>
            <a:xfrm>
              <a:off x="1979712" y="4437112"/>
              <a:ext cx="1354573" cy="362832"/>
            </a:xfrm>
            <a:prstGeom prst="rect">
              <a:avLst/>
            </a:prstGeom>
            <a:noFill/>
          </p:spPr>
          <p:txBody>
            <a:bodyPr wrap="none" rtlCol="0">
              <a:spAutoFit/>
            </a:bodyPr>
            <a:lstStyle/>
            <a:p>
              <a:r>
                <a:rPr lang="ja-JP" altLang="en-US" sz="2400" dirty="0"/>
                <a:t>今日の状態</a:t>
              </a:r>
              <a:endParaRPr kumimoji="1" lang="ja-JP" altLang="en-US" sz="2400" dirty="0"/>
            </a:p>
          </p:txBody>
        </p:sp>
        <p:sp>
          <p:nvSpPr>
            <p:cNvPr id="21" name="矢印: 右 20">
              <a:extLst>
                <a:ext uri="{FF2B5EF4-FFF2-40B4-BE49-F238E27FC236}">
                  <a16:creationId xmlns:a16="http://schemas.microsoft.com/office/drawing/2014/main" id="{207BDE89-EC50-4E6C-AB30-51BEC919FC57}"/>
                </a:ext>
              </a:extLst>
            </p:cNvPr>
            <p:cNvSpPr/>
            <p:nvPr/>
          </p:nvSpPr>
          <p:spPr>
            <a:xfrm>
              <a:off x="4139952" y="342900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2" name="楕円 4">
              <a:extLst>
                <a:ext uri="{FF2B5EF4-FFF2-40B4-BE49-F238E27FC236}">
                  <a16:creationId xmlns:a16="http://schemas.microsoft.com/office/drawing/2014/main" id="{C55FCA34-3CFE-412A-9075-69D3B3A6B174}"/>
                </a:ext>
              </a:extLst>
            </p:cNvPr>
            <p:cNvSpPr/>
            <p:nvPr/>
          </p:nvSpPr>
          <p:spPr>
            <a:xfrm>
              <a:off x="49320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コネクタ 22">
              <a:extLst>
                <a:ext uri="{FF2B5EF4-FFF2-40B4-BE49-F238E27FC236}">
                  <a16:creationId xmlns:a16="http://schemas.microsoft.com/office/drawing/2014/main" id="{145D1B0F-E0FF-4923-B166-B6A9FA0EF83E}"/>
                </a:ext>
              </a:extLst>
            </p:cNvPr>
            <p:cNvCxnSpPr>
              <a:cxnSpLocks/>
              <a:stCxn id="22" idx="6"/>
              <a:endCxn id="24" idx="2"/>
            </p:cNvCxnSpPr>
            <p:nvPr/>
          </p:nvCxnSpPr>
          <p:spPr>
            <a:xfrm>
              <a:off x="52200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B10AD80D-BB1E-411F-9FE1-042296716B2D}"/>
                </a:ext>
              </a:extLst>
            </p:cNvPr>
            <p:cNvSpPr/>
            <p:nvPr/>
          </p:nvSpPr>
          <p:spPr>
            <a:xfrm>
              <a:off x="565212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5" name="楕円 4">
              <a:extLst>
                <a:ext uri="{FF2B5EF4-FFF2-40B4-BE49-F238E27FC236}">
                  <a16:creationId xmlns:a16="http://schemas.microsoft.com/office/drawing/2014/main" id="{91F3922E-D234-40E5-BA80-817E952F58E5}"/>
                </a:ext>
              </a:extLst>
            </p:cNvPr>
            <p:cNvSpPr/>
            <p:nvPr/>
          </p:nvSpPr>
          <p:spPr>
            <a:xfrm>
              <a:off x="63722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6" name="直線コネクタ 25">
              <a:extLst>
                <a:ext uri="{FF2B5EF4-FFF2-40B4-BE49-F238E27FC236}">
                  <a16:creationId xmlns:a16="http://schemas.microsoft.com/office/drawing/2014/main" id="{9897B97D-F78E-4EF8-8787-64F79698CA5C}"/>
                </a:ext>
              </a:extLst>
            </p:cNvPr>
            <p:cNvCxnSpPr>
              <a:cxnSpLocks/>
              <a:stCxn id="24" idx="6"/>
              <a:endCxn id="25" idx="2"/>
            </p:cNvCxnSpPr>
            <p:nvPr/>
          </p:nvCxnSpPr>
          <p:spPr>
            <a:xfrm>
              <a:off x="59401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665F52-805C-43A5-A594-9F3640CA4307}"/>
                </a:ext>
              </a:extLst>
            </p:cNvPr>
            <p:cNvCxnSpPr>
              <a:cxnSpLocks/>
              <a:stCxn id="25" idx="6"/>
            </p:cNvCxnSpPr>
            <p:nvPr/>
          </p:nvCxnSpPr>
          <p:spPr>
            <a:xfrm>
              <a:off x="66602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BCB38F33-01A2-45AB-8DB4-B70CAF66380C}"/>
                </a:ext>
              </a:extLst>
            </p:cNvPr>
            <p:cNvGrpSpPr/>
            <p:nvPr/>
          </p:nvGrpSpPr>
          <p:grpSpPr>
            <a:xfrm>
              <a:off x="5552348" y="3403414"/>
              <a:ext cx="1344149" cy="1008112"/>
              <a:chOff x="5292080" y="1916832"/>
              <a:chExt cx="2304256" cy="1728192"/>
            </a:xfrm>
          </p:grpSpPr>
          <p:sp>
            <p:nvSpPr>
              <p:cNvPr id="29" name="角丸四角形 34">
                <a:extLst>
                  <a:ext uri="{FF2B5EF4-FFF2-40B4-BE49-F238E27FC236}">
                    <a16:creationId xmlns:a16="http://schemas.microsoft.com/office/drawing/2014/main" id="{9F9ABC83-8D25-42AD-AC74-6D5654E7364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30" name="Picture 2" descr="フォルダのイラスト">
                <a:extLst>
                  <a:ext uri="{FF2B5EF4-FFF2-40B4-BE49-F238E27FC236}">
                    <a16:creationId xmlns:a16="http://schemas.microsoft.com/office/drawing/2014/main" id="{5262AC94-90B9-4C66-8850-FA3D73194B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ファイルアイコン（ブランク）">
                <a:extLst>
                  <a:ext uri="{FF2B5EF4-FFF2-40B4-BE49-F238E27FC236}">
                    <a16:creationId xmlns:a16="http://schemas.microsoft.com/office/drawing/2014/main" id="{C0B93449-4E08-4FFD-B574-1BC35FD71C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ファイルアイコン（ブランク）">
                <a:extLst>
                  <a:ext uri="{FF2B5EF4-FFF2-40B4-BE49-F238E27FC236}">
                    <a16:creationId xmlns:a16="http://schemas.microsoft.com/office/drawing/2014/main" id="{A5735111-8794-41C9-9202-12C4D360D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線コネクタ 32">
                <a:extLst>
                  <a:ext uri="{FF2B5EF4-FFF2-40B4-BE49-F238E27FC236}">
                    <a16:creationId xmlns:a16="http://schemas.microsoft.com/office/drawing/2014/main" id="{8D078007-410A-464F-B295-EDE74DE0E746}"/>
                  </a:ext>
                </a:extLst>
              </p:cNvPr>
              <p:cNvCxnSpPr>
                <a:cxnSpLocks/>
                <a:stCxn id="30" idx="2"/>
                <a:endCxn id="31"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6977AF19-90F3-4042-B676-C37865CF39D8}"/>
                  </a:ext>
                </a:extLst>
              </p:cNvPr>
              <p:cNvCxnSpPr>
                <a:stCxn id="30" idx="2"/>
                <a:endCxn id="32"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B1ED1CB6-0623-4FF3-A132-E72FFD1657C0}"/>
                </a:ext>
              </a:extLst>
            </p:cNvPr>
            <p:cNvSpPr txBox="1"/>
            <p:nvPr/>
          </p:nvSpPr>
          <p:spPr>
            <a:xfrm>
              <a:off x="5580112" y="4437112"/>
              <a:ext cx="1596461" cy="362832"/>
            </a:xfrm>
            <a:prstGeom prst="rect">
              <a:avLst/>
            </a:prstGeom>
            <a:noFill/>
          </p:spPr>
          <p:txBody>
            <a:bodyPr wrap="none" rtlCol="0">
              <a:spAutoFit/>
            </a:bodyPr>
            <a:lstStyle/>
            <a:p>
              <a:r>
                <a:rPr lang="ja-JP" altLang="en-US" sz="2400" dirty="0"/>
                <a:t>二日前の状態</a:t>
              </a:r>
              <a:endParaRPr kumimoji="1" lang="ja-JP" altLang="en-US" sz="2400" dirty="0"/>
            </a:p>
          </p:txBody>
        </p:sp>
        <p:cxnSp>
          <p:nvCxnSpPr>
            <p:cNvPr id="36" name="コネクタ: カギ線 35">
              <a:extLst>
                <a:ext uri="{FF2B5EF4-FFF2-40B4-BE49-F238E27FC236}">
                  <a16:creationId xmlns:a16="http://schemas.microsoft.com/office/drawing/2014/main" id="{C2C0F502-4B77-468E-9FA9-FFB56D4BDC81}"/>
                </a:ext>
              </a:extLst>
            </p:cNvPr>
            <p:cNvCxnSpPr>
              <a:stCxn id="9" idx="4"/>
              <a:endCxn id="12" idx="0"/>
            </p:cNvCxnSpPr>
            <p:nvPr/>
          </p:nvCxnSpPr>
          <p:spPr>
            <a:xfrm rot="5400000">
              <a:off x="2926729" y="2694247"/>
              <a:ext cx="406462" cy="1011873"/>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87E653DA-6626-4ED5-AB80-54632151870B}"/>
                </a:ext>
              </a:extLst>
            </p:cNvPr>
            <p:cNvCxnSpPr>
              <a:stCxn id="24" idx="4"/>
              <a:endCxn id="29" idx="0"/>
            </p:cNvCxnSpPr>
            <p:nvPr/>
          </p:nvCxnSpPr>
          <p:spPr>
            <a:xfrm rot="16200000" flipH="1">
              <a:off x="5807048" y="2986039"/>
              <a:ext cx="406462" cy="42828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楕円 4">
              <a:extLst>
                <a:ext uri="{FF2B5EF4-FFF2-40B4-BE49-F238E27FC236}">
                  <a16:creationId xmlns:a16="http://schemas.microsoft.com/office/drawing/2014/main" id="{F7712ED8-BCDD-453C-B9AC-A1C73A0E9A61}"/>
                </a:ext>
              </a:extLst>
            </p:cNvPr>
            <p:cNvSpPr/>
            <p:nvPr/>
          </p:nvSpPr>
          <p:spPr>
            <a:xfrm>
              <a:off x="709228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9" name="テキスト ボックス 38">
              <a:extLst>
                <a:ext uri="{FF2B5EF4-FFF2-40B4-BE49-F238E27FC236}">
                  <a16:creationId xmlns:a16="http://schemas.microsoft.com/office/drawing/2014/main" id="{41CBD8E4-219D-4FB5-8B3E-78B10B17ED54}"/>
                </a:ext>
              </a:extLst>
            </p:cNvPr>
            <p:cNvSpPr txBox="1"/>
            <p:nvPr/>
          </p:nvSpPr>
          <p:spPr>
            <a:xfrm>
              <a:off x="3419872" y="2420888"/>
              <a:ext cx="467651" cy="266077"/>
            </a:xfrm>
            <a:prstGeom prst="rect">
              <a:avLst/>
            </a:prstGeom>
            <a:noFill/>
          </p:spPr>
          <p:txBody>
            <a:bodyPr wrap="none" rtlCol="0">
              <a:spAutoFit/>
            </a:bodyPr>
            <a:lstStyle/>
            <a:p>
              <a:r>
                <a:rPr lang="ja-JP" altLang="en-US" sz="1600" dirty="0"/>
                <a:t>今日</a:t>
              </a:r>
              <a:endParaRPr kumimoji="1" lang="ja-JP" altLang="en-US" sz="1600" dirty="0"/>
            </a:p>
          </p:txBody>
        </p:sp>
        <p:sp>
          <p:nvSpPr>
            <p:cNvPr id="40" name="テキスト ボックス 39">
              <a:extLst>
                <a:ext uri="{FF2B5EF4-FFF2-40B4-BE49-F238E27FC236}">
                  <a16:creationId xmlns:a16="http://schemas.microsoft.com/office/drawing/2014/main" id="{335EF7E6-15B1-48AE-88E9-C9EF832D65B0}"/>
                </a:ext>
              </a:extLst>
            </p:cNvPr>
            <p:cNvSpPr txBox="1"/>
            <p:nvPr/>
          </p:nvSpPr>
          <p:spPr>
            <a:xfrm>
              <a:off x="2699792" y="2420888"/>
              <a:ext cx="467651" cy="266077"/>
            </a:xfrm>
            <a:prstGeom prst="rect">
              <a:avLst/>
            </a:prstGeom>
            <a:noFill/>
          </p:spPr>
          <p:txBody>
            <a:bodyPr wrap="none" rtlCol="0">
              <a:spAutoFit/>
            </a:bodyPr>
            <a:lstStyle/>
            <a:p>
              <a:r>
                <a:rPr lang="ja-JP" altLang="en-US" sz="1600" dirty="0"/>
                <a:t>昨日</a:t>
              </a:r>
              <a:endParaRPr kumimoji="1" lang="ja-JP" altLang="en-US" sz="1600" dirty="0"/>
            </a:p>
          </p:txBody>
        </p:sp>
        <p:sp>
          <p:nvSpPr>
            <p:cNvPr id="41" name="テキスト ボックス 40">
              <a:extLst>
                <a:ext uri="{FF2B5EF4-FFF2-40B4-BE49-F238E27FC236}">
                  <a16:creationId xmlns:a16="http://schemas.microsoft.com/office/drawing/2014/main" id="{67A99E6C-6154-4188-9B8A-C74564D08A30}"/>
                </a:ext>
              </a:extLst>
            </p:cNvPr>
            <p:cNvSpPr txBox="1"/>
            <p:nvPr/>
          </p:nvSpPr>
          <p:spPr>
            <a:xfrm>
              <a:off x="1907704" y="2420888"/>
              <a:ext cx="628909" cy="266077"/>
            </a:xfrm>
            <a:prstGeom prst="rect">
              <a:avLst/>
            </a:prstGeom>
            <a:noFill/>
          </p:spPr>
          <p:txBody>
            <a:bodyPr wrap="none" rtlCol="0">
              <a:spAutoFit/>
            </a:bodyPr>
            <a:lstStyle/>
            <a:p>
              <a:r>
                <a:rPr lang="ja-JP" altLang="en-US" sz="1600" dirty="0"/>
                <a:t>二日前</a:t>
              </a:r>
              <a:endParaRPr kumimoji="1" lang="ja-JP" altLang="en-US" sz="1600" dirty="0"/>
            </a:p>
          </p:txBody>
        </p:sp>
        <p:sp>
          <p:nvSpPr>
            <p:cNvPr id="42" name="テキスト ボックス 41">
              <a:extLst>
                <a:ext uri="{FF2B5EF4-FFF2-40B4-BE49-F238E27FC236}">
                  <a16:creationId xmlns:a16="http://schemas.microsoft.com/office/drawing/2014/main" id="{F61D504D-4B6A-43C3-B694-986E53B5BCB2}"/>
                </a:ext>
              </a:extLst>
            </p:cNvPr>
            <p:cNvSpPr txBox="1"/>
            <p:nvPr/>
          </p:nvSpPr>
          <p:spPr>
            <a:xfrm>
              <a:off x="1187624" y="2420888"/>
              <a:ext cx="628909" cy="266077"/>
            </a:xfrm>
            <a:prstGeom prst="rect">
              <a:avLst/>
            </a:prstGeom>
            <a:noFill/>
          </p:spPr>
          <p:txBody>
            <a:bodyPr wrap="none" rtlCol="0">
              <a:spAutoFit/>
            </a:bodyPr>
            <a:lstStyle/>
            <a:p>
              <a:r>
                <a:rPr lang="ja-JP" altLang="en-US" sz="1600" dirty="0"/>
                <a:t>三日前</a:t>
              </a:r>
              <a:endParaRPr kumimoji="1" lang="ja-JP" altLang="en-US" sz="1600" dirty="0"/>
            </a:p>
          </p:txBody>
        </p:sp>
        <p:sp>
          <p:nvSpPr>
            <p:cNvPr id="43" name="テキスト ボックス 42">
              <a:extLst>
                <a:ext uri="{FF2B5EF4-FFF2-40B4-BE49-F238E27FC236}">
                  <a16:creationId xmlns:a16="http://schemas.microsoft.com/office/drawing/2014/main" id="{DBAB7A67-C489-4F47-B9BA-BAC0A0C8A0E3}"/>
                </a:ext>
              </a:extLst>
            </p:cNvPr>
            <p:cNvSpPr txBox="1"/>
            <p:nvPr/>
          </p:nvSpPr>
          <p:spPr>
            <a:xfrm>
              <a:off x="6948264" y="2420888"/>
              <a:ext cx="492443" cy="266077"/>
            </a:xfrm>
            <a:prstGeom prst="rect">
              <a:avLst/>
            </a:prstGeom>
            <a:noFill/>
          </p:spPr>
          <p:txBody>
            <a:bodyPr wrap="square" rtlCol="0">
              <a:spAutoFit/>
            </a:bodyPr>
            <a:lstStyle/>
            <a:p>
              <a:r>
                <a:rPr lang="ja-JP" altLang="en-US" sz="1600" dirty="0"/>
                <a:t>今日</a:t>
              </a:r>
              <a:endParaRPr kumimoji="1" lang="ja-JP" altLang="en-US" sz="1600" dirty="0"/>
            </a:p>
          </p:txBody>
        </p:sp>
        <p:sp>
          <p:nvSpPr>
            <p:cNvPr id="44" name="テキスト ボックス 43">
              <a:extLst>
                <a:ext uri="{FF2B5EF4-FFF2-40B4-BE49-F238E27FC236}">
                  <a16:creationId xmlns:a16="http://schemas.microsoft.com/office/drawing/2014/main" id="{769EC71C-3590-4A0E-8465-946E460BD13A}"/>
                </a:ext>
              </a:extLst>
            </p:cNvPr>
            <p:cNvSpPr txBox="1"/>
            <p:nvPr/>
          </p:nvSpPr>
          <p:spPr>
            <a:xfrm>
              <a:off x="6228184" y="2420888"/>
              <a:ext cx="492443" cy="266077"/>
            </a:xfrm>
            <a:prstGeom prst="rect">
              <a:avLst/>
            </a:prstGeom>
            <a:noFill/>
          </p:spPr>
          <p:txBody>
            <a:bodyPr wrap="square" rtlCol="0">
              <a:spAutoFit/>
            </a:bodyPr>
            <a:lstStyle/>
            <a:p>
              <a:r>
                <a:rPr lang="ja-JP" altLang="en-US" sz="1600" dirty="0"/>
                <a:t>昨日</a:t>
              </a:r>
              <a:endParaRPr kumimoji="1" lang="ja-JP" altLang="en-US" sz="1600" dirty="0"/>
            </a:p>
          </p:txBody>
        </p:sp>
        <p:sp>
          <p:nvSpPr>
            <p:cNvPr id="45" name="テキスト ボックス 44">
              <a:extLst>
                <a:ext uri="{FF2B5EF4-FFF2-40B4-BE49-F238E27FC236}">
                  <a16:creationId xmlns:a16="http://schemas.microsoft.com/office/drawing/2014/main" id="{38DAA206-1206-4A42-87E4-EB41745CCA4B}"/>
                </a:ext>
              </a:extLst>
            </p:cNvPr>
            <p:cNvSpPr txBox="1"/>
            <p:nvPr/>
          </p:nvSpPr>
          <p:spPr>
            <a:xfrm>
              <a:off x="5436096" y="2420888"/>
              <a:ext cx="646331" cy="266077"/>
            </a:xfrm>
            <a:prstGeom prst="rect">
              <a:avLst/>
            </a:prstGeom>
            <a:noFill/>
          </p:spPr>
          <p:txBody>
            <a:bodyPr wrap="square" rtlCol="0">
              <a:spAutoFit/>
            </a:bodyPr>
            <a:lstStyle/>
            <a:p>
              <a:r>
                <a:rPr lang="ja-JP" altLang="en-US" sz="1600" dirty="0"/>
                <a:t>二日前</a:t>
              </a:r>
              <a:endParaRPr kumimoji="1" lang="ja-JP" altLang="en-US" sz="1600" dirty="0"/>
            </a:p>
          </p:txBody>
        </p:sp>
        <p:sp>
          <p:nvSpPr>
            <p:cNvPr id="46" name="テキスト ボックス 45">
              <a:extLst>
                <a:ext uri="{FF2B5EF4-FFF2-40B4-BE49-F238E27FC236}">
                  <a16:creationId xmlns:a16="http://schemas.microsoft.com/office/drawing/2014/main" id="{EB559D9E-9FDB-4A49-A7EE-EEEE9C444C4C}"/>
                </a:ext>
              </a:extLst>
            </p:cNvPr>
            <p:cNvSpPr txBox="1"/>
            <p:nvPr/>
          </p:nvSpPr>
          <p:spPr>
            <a:xfrm>
              <a:off x="4716016" y="2420888"/>
              <a:ext cx="646331" cy="266077"/>
            </a:xfrm>
            <a:prstGeom prst="rect">
              <a:avLst/>
            </a:prstGeom>
            <a:noFill/>
          </p:spPr>
          <p:txBody>
            <a:bodyPr wrap="square" rtlCol="0">
              <a:spAutoFit/>
            </a:bodyPr>
            <a:lstStyle/>
            <a:p>
              <a:r>
                <a:rPr lang="ja-JP" altLang="en-US" sz="1600" dirty="0"/>
                <a:t>三日前</a:t>
              </a:r>
              <a:endParaRPr kumimoji="1" lang="ja-JP" altLang="en-US" sz="1600" dirty="0"/>
            </a:p>
          </p:txBody>
        </p:sp>
        <p:sp>
          <p:nvSpPr>
            <p:cNvPr id="47" name="テキスト ボックス 46">
              <a:extLst>
                <a:ext uri="{FF2B5EF4-FFF2-40B4-BE49-F238E27FC236}">
                  <a16:creationId xmlns:a16="http://schemas.microsoft.com/office/drawing/2014/main" id="{B3CA49A6-BD89-4A46-8C35-B26C62B3626C}"/>
                </a:ext>
              </a:extLst>
            </p:cNvPr>
            <p:cNvSpPr txBox="1"/>
            <p:nvPr/>
          </p:nvSpPr>
          <p:spPr>
            <a:xfrm>
              <a:off x="1403648" y="3140968"/>
              <a:ext cx="1273944" cy="241888"/>
            </a:xfrm>
            <a:prstGeom prst="rect">
              <a:avLst/>
            </a:prstGeom>
            <a:noFill/>
          </p:spPr>
          <p:txBody>
            <a:bodyPr wrap="none" rtlCol="0">
              <a:spAutoFit/>
            </a:bodyPr>
            <a:lstStyle/>
            <a:p>
              <a:r>
                <a:rPr kumimoji="1" lang="ja-JP" altLang="en-US" sz="1400" dirty="0"/>
                <a:t>ワーキングツリー</a:t>
              </a:r>
            </a:p>
          </p:txBody>
        </p:sp>
      </p:grpSp>
      <p:sp>
        <p:nvSpPr>
          <p:cNvPr id="48" name="テキスト ボックス 47">
            <a:extLst>
              <a:ext uri="{FF2B5EF4-FFF2-40B4-BE49-F238E27FC236}">
                <a16:creationId xmlns:a16="http://schemas.microsoft.com/office/drawing/2014/main" id="{6E7C6058-1DF0-4913-9961-0BCE02CC280A}"/>
              </a:ext>
            </a:extLst>
          </p:cNvPr>
          <p:cNvSpPr txBox="1"/>
          <p:nvPr/>
        </p:nvSpPr>
        <p:spPr>
          <a:xfrm>
            <a:off x="1259632" y="5661248"/>
            <a:ext cx="6647974" cy="523220"/>
          </a:xfrm>
          <a:prstGeom prst="rect">
            <a:avLst/>
          </a:prstGeom>
          <a:noFill/>
          <a:ln>
            <a:solidFill>
              <a:srgbClr val="011893"/>
            </a:solidFill>
          </a:ln>
        </p:spPr>
        <p:txBody>
          <a:bodyPr wrap="none" rtlCol="0">
            <a:spAutoFit/>
          </a:bodyPr>
          <a:lstStyle/>
          <a:p>
            <a:r>
              <a:rPr lang="ja-JP" altLang="en-US" sz="2800"/>
              <a:t>コミットはセーブファイルのようなもの</a:t>
            </a:r>
            <a:endParaRPr lang="en-US" sz="2800"/>
          </a:p>
        </p:txBody>
      </p:sp>
    </p:spTree>
    <p:extLst>
      <p:ext uri="{BB962C8B-B14F-4D97-AF65-F5344CB8AC3E}">
        <p14:creationId xmlns:p14="http://schemas.microsoft.com/office/powerpoint/2010/main" val="376887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054D4B-FB73-422F-96B7-05B1B3C29A3F}"/>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7D7BE4C-29B3-4EAB-BCB2-384EDFF10834}"/>
              </a:ext>
            </a:extLst>
          </p:cNvPr>
          <p:cNvSpPr txBox="1"/>
          <p:nvPr/>
        </p:nvSpPr>
        <p:spPr>
          <a:xfrm>
            <a:off x="539552" y="1188041"/>
            <a:ext cx="6340197" cy="584775"/>
          </a:xfrm>
          <a:prstGeom prst="rect">
            <a:avLst/>
          </a:prstGeom>
          <a:noFill/>
        </p:spPr>
        <p:txBody>
          <a:bodyPr wrap="none" rtlCol="0">
            <a:spAutoFit/>
          </a:bodyPr>
          <a:lstStyle/>
          <a:p>
            <a:r>
              <a:rPr lang="ja-JP" altLang="en-US" sz="3200" dirty="0"/>
              <a:t>歴史上の任意の地点を比較できる</a:t>
            </a:r>
            <a:endParaRPr kumimoji="1" lang="ja-JP" altLang="en-US" sz="3200" dirty="0"/>
          </a:p>
        </p:txBody>
      </p:sp>
      <p:grpSp>
        <p:nvGrpSpPr>
          <p:cNvPr id="35" name="グループ化 34">
            <a:extLst>
              <a:ext uri="{FF2B5EF4-FFF2-40B4-BE49-F238E27FC236}">
                <a16:creationId xmlns:a16="http://schemas.microsoft.com/office/drawing/2014/main" id="{C666951F-9EFC-4656-99F1-6204F1337812}"/>
              </a:ext>
            </a:extLst>
          </p:cNvPr>
          <p:cNvGrpSpPr/>
          <p:nvPr/>
        </p:nvGrpSpPr>
        <p:grpSpPr>
          <a:xfrm>
            <a:off x="2051720" y="1988840"/>
            <a:ext cx="5328592" cy="3241871"/>
            <a:chOff x="2627784" y="2636912"/>
            <a:chExt cx="3432381" cy="2088232"/>
          </a:xfrm>
        </p:grpSpPr>
        <p:sp>
          <p:nvSpPr>
            <p:cNvPr id="4" name="楕円 4">
              <a:extLst>
                <a:ext uri="{FF2B5EF4-FFF2-40B4-BE49-F238E27FC236}">
                  <a16:creationId xmlns:a16="http://schemas.microsoft.com/office/drawing/2014/main" id="{0419F9E9-A41B-42A6-AEA9-A33A1D666F6C}"/>
                </a:ext>
              </a:extLst>
            </p:cNvPr>
            <p:cNvSpPr/>
            <p:nvPr/>
          </p:nvSpPr>
          <p:spPr>
            <a:xfrm>
              <a:off x="277180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5" name="直線コネクタ 4">
              <a:extLst>
                <a:ext uri="{FF2B5EF4-FFF2-40B4-BE49-F238E27FC236}">
                  <a16:creationId xmlns:a16="http://schemas.microsoft.com/office/drawing/2014/main" id="{FD206D3B-0F59-470C-9A1D-27E8773E0DED}"/>
                </a:ext>
              </a:extLst>
            </p:cNvPr>
            <p:cNvCxnSpPr>
              <a:cxnSpLocks/>
              <a:stCxn id="4" idx="6"/>
              <a:endCxn id="6" idx="2"/>
            </p:cNvCxnSpPr>
            <p:nvPr/>
          </p:nvCxnSpPr>
          <p:spPr>
            <a:xfrm>
              <a:off x="305983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5C7DB7FF-5210-45B9-81AB-EADC184E2904}"/>
                </a:ext>
              </a:extLst>
            </p:cNvPr>
            <p:cNvSpPr/>
            <p:nvPr/>
          </p:nvSpPr>
          <p:spPr>
            <a:xfrm>
              <a:off x="349188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楕円 4">
              <a:extLst>
                <a:ext uri="{FF2B5EF4-FFF2-40B4-BE49-F238E27FC236}">
                  <a16:creationId xmlns:a16="http://schemas.microsoft.com/office/drawing/2014/main" id="{1D631B39-B34A-4DFE-8E31-D69974EB1657}"/>
                </a:ext>
              </a:extLst>
            </p:cNvPr>
            <p:cNvSpPr/>
            <p:nvPr/>
          </p:nvSpPr>
          <p:spPr>
            <a:xfrm>
              <a:off x="421196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8" name="直線コネクタ 7">
              <a:extLst>
                <a:ext uri="{FF2B5EF4-FFF2-40B4-BE49-F238E27FC236}">
                  <a16:creationId xmlns:a16="http://schemas.microsoft.com/office/drawing/2014/main" id="{5B178AF6-531B-4DFD-A20D-B1A841F0E846}"/>
                </a:ext>
              </a:extLst>
            </p:cNvPr>
            <p:cNvCxnSpPr>
              <a:cxnSpLocks/>
              <a:stCxn id="6" idx="6"/>
              <a:endCxn id="7" idx="2"/>
            </p:cNvCxnSpPr>
            <p:nvPr/>
          </p:nvCxnSpPr>
          <p:spPr>
            <a:xfrm>
              <a:off x="377991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0E3A3C7-FCE6-41F0-AED6-DA96FAAFCC96}"/>
                </a:ext>
              </a:extLst>
            </p:cNvPr>
            <p:cNvCxnSpPr>
              <a:cxnSpLocks/>
              <a:stCxn id="7" idx="6"/>
            </p:cNvCxnSpPr>
            <p:nvPr/>
          </p:nvCxnSpPr>
          <p:spPr>
            <a:xfrm>
              <a:off x="449999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47D38BB-74FF-4313-A6DA-357E6F48E087}"/>
                </a:ext>
              </a:extLst>
            </p:cNvPr>
            <p:cNvSpPr txBox="1"/>
            <p:nvPr/>
          </p:nvSpPr>
          <p:spPr>
            <a:xfrm>
              <a:off x="4860032" y="2636912"/>
              <a:ext cx="449372" cy="257728"/>
            </a:xfrm>
            <a:prstGeom prst="rect">
              <a:avLst/>
            </a:prstGeom>
            <a:noFill/>
          </p:spPr>
          <p:txBody>
            <a:bodyPr wrap="none" rtlCol="0">
              <a:spAutoFit/>
            </a:bodyPr>
            <a:lstStyle/>
            <a:p>
              <a:r>
                <a:rPr lang="ja-JP" altLang="en-US" sz="2000" dirty="0"/>
                <a:t>今日</a:t>
              </a:r>
              <a:endParaRPr kumimoji="1" lang="ja-JP" altLang="en-US" sz="2000" dirty="0"/>
            </a:p>
          </p:txBody>
        </p:sp>
        <p:sp>
          <p:nvSpPr>
            <p:cNvPr id="11" name="テキスト ボックス 10">
              <a:extLst>
                <a:ext uri="{FF2B5EF4-FFF2-40B4-BE49-F238E27FC236}">
                  <a16:creationId xmlns:a16="http://schemas.microsoft.com/office/drawing/2014/main" id="{5E4C7348-54CB-47CC-B207-584B51DED822}"/>
                </a:ext>
              </a:extLst>
            </p:cNvPr>
            <p:cNvSpPr txBox="1"/>
            <p:nvPr/>
          </p:nvSpPr>
          <p:spPr>
            <a:xfrm>
              <a:off x="4139952" y="2636912"/>
              <a:ext cx="449372" cy="257728"/>
            </a:xfrm>
            <a:prstGeom prst="rect">
              <a:avLst/>
            </a:prstGeom>
            <a:noFill/>
          </p:spPr>
          <p:txBody>
            <a:bodyPr wrap="none" rtlCol="0">
              <a:spAutoFit/>
            </a:bodyPr>
            <a:lstStyle/>
            <a:p>
              <a:r>
                <a:rPr lang="ja-JP" altLang="en-US" sz="2000" dirty="0"/>
                <a:t>昨日</a:t>
              </a:r>
              <a:endParaRPr kumimoji="1" lang="ja-JP" altLang="en-US" sz="2000" dirty="0"/>
            </a:p>
          </p:txBody>
        </p:sp>
        <p:sp>
          <p:nvSpPr>
            <p:cNvPr id="12" name="テキスト ボックス 11">
              <a:extLst>
                <a:ext uri="{FF2B5EF4-FFF2-40B4-BE49-F238E27FC236}">
                  <a16:creationId xmlns:a16="http://schemas.microsoft.com/office/drawing/2014/main" id="{8A1C83A7-2E49-48DD-9EEF-588BB19BC0BF}"/>
                </a:ext>
              </a:extLst>
            </p:cNvPr>
            <p:cNvSpPr txBox="1"/>
            <p:nvPr/>
          </p:nvSpPr>
          <p:spPr>
            <a:xfrm>
              <a:off x="3347864" y="2636912"/>
              <a:ext cx="614582" cy="257728"/>
            </a:xfrm>
            <a:prstGeom prst="rect">
              <a:avLst/>
            </a:prstGeom>
            <a:noFill/>
          </p:spPr>
          <p:txBody>
            <a:bodyPr wrap="none" rtlCol="0">
              <a:spAutoFit/>
            </a:bodyPr>
            <a:lstStyle/>
            <a:p>
              <a:r>
                <a:rPr lang="ja-JP" altLang="en-US" sz="2000" dirty="0"/>
                <a:t>二日前</a:t>
              </a:r>
              <a:endParaRPr kumimoji="1" lang="ja-JP" altLang="en-US" sz="2000" dirty="0"/>
            </a:p>
          </p:txBody>
        </p:sp>
        <p:sp>
          <p:nvSpPr>
            <p:cNvPr id="13" name="テキスト ボックス 12">
              <a:extLst>
                <a:ext uri="{FF2B5EF4-FFF2-40B4-BE49-F238E27FC236}">
                  <a16:creationId xmlns:a16="http://schemas.microsoft.com/office/drawing/2014/main" id="{A3715CA3-2192-43C2-B922-B849BBE9B3EA}"/>
                </a:ext>
              </a:extLst>
            </p:cNvPr>
            <p:cNvSpPr txBox="1"/>
            <p:nvPr/>
          </p:nvSpPr>
          <p:spPr>
            <a:xfrm>
              <a:off x="2627784" y="2636912"/>
              <a:ext cx="614582" cy="257728"/>
            </a:xfrm>
            <a:prstGeom prst="rect">
              <a:avLst/>
            </a:prstGeom>
            <a:noFill/>
          </p:spPr>
          <p:txBody>
            <a:bodyPr wrap="none" rtlCol="0">
              <a:spAutoFit/>
            </a:bodyPr>
            <a:lstStyle/>
            <a:p>
              <a:r>
                <a:rPr lang="ja-JP" altLang="en-US" sz="2000" dirty="0"/>
                <a:t>三日前</a:t>
              </a:r>
              <a:endParaRPr kumimoji="1" lang="ja-JP" altLang="en-US" sz="2000" dirty="0"/>
            </a:p>
          </p:txBody>
        </p:sp>
        <p:sp>
          <p:nvSpPr>
            <p:cNvPr id="14" name="楕円 4">
              <a:extLst>
                <a:ext uri="{FF2B5EF4-FFF2-40B4-BE49-F238E27FC236}">
                  <a16:creationId xmlns:a16="http://schemas.microsoft.com/office/drawing/2014/main" id="{5827822C-41AA-47B0-9B92-BE58FD3D8F70}"/>
                </a:ext>
              </a:extLst>
            </p:cNvPr>
            <p:cNvSpPr/>
            <p:nvPr/>
          </p:nvSpPr>
          <p:spPr>
            <a:xfrm>
              <a:off x="493204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15" name="グループ化 14">
              <a:extLst>
                <a:ext uri="{FF2B5EF4-FFF2-40B4-BE49-F238E27FC236}">
                  <a16:creationId xmlns:a16="http://schemas.microsoft.com/office/drawing/2014/main" id="{E6ECA13D-8B76-4B59-B94A-CE80DDA6AD9E}"/>
                </a:ext>
              </a:extLst>
            </p:cNvPr>
            <p:cNvGrpSpPr/>
            <p:nvPr/>
          </p:nvGrpSpPr>
          <p:grpSpPr>
            <a:xfrm>
              <a:off x="4716016" y="3717032"/>
              <a:ext cx="1344149" cy="1008112"/>
              <a:chOff x="5292080" y="1916832"/>
              <a:chExt cx="2304256" cy="1728192"/>
            </a:xfrm>
          </p:grpSpPr>
          <p:sp>
            <p:nvSpPr>
              <p:cNvPr id="16" name="角丸四角形 34">
                <a:extLst>
                  <a:ext uri="{FF2B5EF4-FFF2-40B4-BE49-F238E27FC236}">
                    <a16:creationId xmlns:a16="http://schemas.microsoft.com/office/drawing/2014/main" id="{F48862E0-E14D-4CB3-9AF2-2D0C6D44EBE9}"/>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17" name="Picture 2" descr="フォルダのイラスト">
                <a:extLst>
                  <a:ext uri="{FF2B5EF4-FFF2-40B4-BE49-F238E27FC236}">
                    <a16:creationId xmlns:a16="http://schemas.microsoft.com/office/drawing/2014/main" id="{8ACFF364-D6E3-4B3F-9E81-39C3226982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33A9E4AF-8903-4593-BCB9-B3DDBE5D9A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ファイルアイコン（ブランク）">
                <a:extLst>
                  <a:ext uri="{FF2B5EF4-FFF2-40B4-BE49-F238E27FC236}">
                    <a16:creationId xmlns:a16="http://schemas.microsoft.com/office/drawing/2014/main" id="{355FABF3-AC4F-45F5-B84E-FC65BAE80C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コネクタ 19">
                <a:extLst>
                  <a:ext uri="{FF2B5EF4-FFF2-40B4-BE49-F238E27FC236}">
                    <a16:creationId xmlns:a16="http://schemas.microsoft.com/office/drawing/2014/main" id="{D2A5A7E3-B2F6-426E-87CE-CAAB43D7C100}"/>
                  </a:ext>
                </a:extLst>
              </p:cNvPr>
              <p:cNvCxnSpPr>
                <a:cxnSpLocks/>
                <a:stCxn id="17" idx="2"/>
                <a:endCxn id="18"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4347AC95-2376-4750-A8C9-144D662C576D}"/>
                  </a:ext>
                </a:extLst>
              </p:cNvPr>
              <p:cNvCxnSpPr>
                <a:stCxn id="17" idx="2"/>
                <a:endCxn id="19"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descr="ファイルアイコン（ブランク）">
                <a:extLst>
                  <a:ext uri="{FF2B5EF4-FFF2-40B4-BE49-F238E27FC236}">
                    <a16:creationId xmlns:a16="http://schemas.microsoft.com/office/drawing/2014/main" id="{A9BBE8AE-7286-4342-8CDF-78B1A46F0D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コネクタ: カギ線 22">
                <a:extLst>
                  <a:ext uri="{FF2B5EF4-FFF2-40B4-BE49-F238E27FC236}">
                    <a16:creationId xmlns:a16="http://schemas.microsoft.com/office/drawing/2014/main" id="{F1256A41-272C-4FC3-B860-A94378C871CD}"/>
                  </a:ext>
                </a:extLst>
              </p:cNvPr>
              <p:cNvCxnSpPr>
                <a:cxnSpLocks/>
                <a:stCxn id="17" idx="2"/>
                <a:endCxn id="22"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683242A1-3C41-4C51-B197-9D5797AEDA8B}"/>
                </a:ext>
              </a:extLst>
            </p:cNvPr>
            <p:cNvGrpSpPr/>
            <p:nvPr/>
          </p:nvGrpSpPr>
          <p:grpSpPr>
            <a:xfrm>
              <a:off x="2627784" y="3717032"/>
              <a:ext cx="1344149" cy="1008112"/>
              <a:chOff x="5292080" y="1916832"/>
              <a:chExt cx="2304256" cy="1728192"/>
            </a:xfrm>
          </p:grpSpPr>
          <p:sp>
            <p:nvSpPr>
              <p:cNvPr id="25" name="角丸四角形 34">
                <a:extLst>
                  <a:ext uri="{FF2B5EF4-FFF2-40B4-BE49-F238E27FC236}">
                    <a16:creationId xmlns:a16="http://schemas.microsoft.com/office/drawing/2014/main" id="{EFA4C395-3D52-493E-BD8C-E8330B27A7A2}"/>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26" name="Picture 2" descr="フォルダのイラスト">
                <a:extLst>
                  <a:ext uri="{FF2B5EF4-FFF2-40B4-BE49-F238E27FC236}">
                    <a16:creationId xmlns:a16="http://schemas.microsoft.com/office/drawing/2014/main" id="{F6C2807A-139B-4EA6-95DF-49A10984E7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ファイルアイコン（ブランク）">
                <a:extLst>
                  <a:ext uri="{FF2B5EF4-FFF2-40B4-BE49-F238E27FC236}">
                    <a16:creationId xmlns:a16="http://schemas.microsoft.com/office/drawing/2014/main" id="{55C55663-7C85-4C2E-9520-7DC53A2D9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E4452A6E-BAA5-4EAA-AA50-1740A83816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線コネクタ 28">
                <a:extLst>
                  <a:ext uri="{FF2B5EF4-FFF2-40B4-BE49-F238E27FC236}">
                    <a16:creationId xmlns:a16="http://schemas.microsoft.com/office/drawing/2014/main" id="{01775049-0B81-4E80-A1BB-089EAC2583EF}"/>
                  </a:ext>
                </a:extLst>
              </p:cNvPr>
              <p:cNvCxnSpPr>
                <a:cxnSpLocks/>
                <a:stCxn id="26" idx="2"/>
                <a:endCxn id="27"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B3F20BDB-AFE6-4DBF-A1F9-9F7E0F47060B}"/>
                  </a:ext>
                </a:extLst>
              </p:cNvPr>
              <p:cNvCxnSpPr>
                <a:stCxn id="26" idx="2"/>
                <a:endCxn id="28"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四角形: 角を丸くする 30">
              <a:extLst>
                <a:ext uri="{FF2B5EF4-FFF2-40B4-BE49-F238E27FC236}">
                  <a16:creationId xmlns:a16="http://schemas.microsoft.com/office/drawing/2014/main" id="{03E49534-05BE-45FD-8FA7-B799CF9ECA28}"/>
                </a:ext>
              </a:extLst>
            </p:cNvPr>
            <p:cNvSpPr/>
            <p:nvPr/>
          </p:nvSpPr>
          <p:spPr>
            <a:xfrm>
              <a:off x="5652120" y="4149080"/>
              <a:ext cx="360040" cy="504056"/>
            </a:xfrm>
            <a:prstGeom prst="roundRect">
              <a:avLst>
                <a:gd name="adj" fmla="val 22811"/>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32" name="コネクタ: カギ線 31">
              <a:extLst>
                <a:ext uri="{FF2B5EF4-FFF2-40B4-BE49-F238E27FC236}">
                  <a16:creationId xmlns:a16="http://schemas.microsoft.com/office/drawing/2014/main" id="{B6A22270-7CCD-424A-8ECF-DF700A696640}"/>
                </a:ext>
              </a:extLst>
            </p:cNvPr>
            <p:cNvCxnSpPr>
              <a:cxnSpLocks/>
              <a:stCxn id="6" idx="4"/>
            </p:cNvCxnSpPr>
            <p:nvPr/>
          </p:nvCxnSpPr>
          <p:spPr>
            <a:xfrm rot="5400000">
              <a:off x="3203848" y="3284984"/>
              <a:ext cx="504056" cy="36004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DBDBA5EF-9722-4D20-A8B3-93B82FE97B57}"/>
                </a:ext>
              </a:extLst>
            </p:cNvPr>
            <p:cNvCxnSpPr>
              <a:cxnSpLocks/>
              <a:stCxn id="14" idx="4"/>
              <a:endCxn id="16" idx="0"/>
            </p:cNvCxnSpPr>
            <p:nvPr/>
          </p:nvCxnSpPr>
          <p:spPr>
            <a:xfrm rot="16200000" flipH="1">
              <a:off x="4980045" y="3308986"/>
              <a:ext cx="504056" cy="3120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矢印: 左右 33">
              <a:extLst>
                <a:ext uri="{FF2B5EF4-FFF2-40B4-BE49-F238E27FC236}">
                  <a16:creationId xmlns:a16="http://schemas.microsoft.com/office/drawing/2014/main" id="{94150071-9A19-460C-82FC-36C9DA138847}"/>
                </a:ext>
              </a:extLst>
            </p:cNvPr>
            <p:cNvSpPr/>
            <p:nvPr/>
          </p:nvSpPr>
          <p:spPr>
            <a:xfrm>
              <a:off x="4067944" y="4077072"/>
              <a:ext cx="576064" cy="268608"/>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36" name="テキスト ボックス 35">
            <a:extLst>
              <a:ext uri="{FF2B5EF4-FFF2-40B4-BE49-F238E27FC236}">
                <a16:creationId xmlns:a16="http://schemas.microsoft.com/office/drawing/2014/main" id="{572B01AA-B8B2-401F-B1FC-FB4CEACAD566}"/>
              </a:ext>
            </a:extLst>
          </p:cNvPr>
          <p:cNvSpPr txBox="1"/>
          <p:nvPr/>
        </p:nvSpPr>
        <p:spPr>
          <a:xfrm>
            <a:off x="2555776" y="5733256"/>
            <a:ext cx="3775393" cy="523220"/>
          </a:xfrm>
          <a:prstGeom prst="rect">
            <a:avLst/>
          </a:prstGeom>
          <a:noFill/>
          <a:ln>
            <a:solidFill>
              <a:srgbClr val="011893"/>
            </a:solidFill>
          </a:ln>
        </p:spPr>
        <p:txBody>
          <a:bodyPr wrap="none" rtlCol="0">
            <a:spAutoFit/>
          </a:bodyPr>
          <a:lstStyle/>
          <a:p>
            <a:r>
              <a:rPr lang="ja-JP" altLang="en-US" sz="2800"/>
              <a:t>デバッグに極めて有用</a:t>
            </a:r>
            <a:endParaRPr lang="en-US" sz="2800"/>
          </a:p>
        </p:txBody>
      </p:sp>
    </p:spTree>
    <p:extLst>
      <p:ext uri="{BB962C8B-B14F-4D97-AF65-F5344CB8AC3E}">
        <p14:creationId xmlns:p14="http://schemas.microsoft.com/office/powerpoint/2010/main" val="206658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55B36C-72F6-4DB0-A3D6-B92DB2E2DC9B}"/>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B4BECFE3-9789-4B20-A0BA-58213D27BABA}"/>
              </a:ext>
            </a:extLst>
          </p:cNvPr>
          <p:cNvSpPr txBox="1"/>
          <p:nvPr/>
        </p:nvSpPr>
        <p:spPr>
          <a:xfrm>
            <a:off x="251520" y="1268760"/>
            <a:ext cx="5852884" cy="646331"/>
          </a:xfrm>
          <a:prstGeom prst="rect">
            <a:avLst/>
          </a:prstGeom>
          <a:noFill/>
        </p:spPr>
        <p:txBody>
          <a:bodyPr wrap="none" rtlCol="0">
            <a:spAutoFit/>
          </a:bodyPr>
          <a:lstStyle/>
          <a:p>
            <a:r>
              <a:rPr kumimoji="1" lang="en-US" altLang="ja-JP" sz="3600"/>
              <a:t>Git</a:t>
            </a:r>
            <a:r>
              <a:rPr lang="ja-JP" altLang="en-US" sz="3600"/>
              <a:t>には三種類の場所が</a:t>
            </a:r>
            <a:r>
              <a:rPr lang="ja-JP" altLang="en-US" sz="3600" dirty="0"/>
              <a:t>ある</a:t>
            </a:r>
            <a:endParaRPr kumimoji="1" lang="ja-JP" altLang="en-US" sz="3600" dirty="0"/>
          </a:p>
        </p:txBody>
      </p:sp>
      <p:sp>
        <p:nvSpPr>
          <p:cNvPr id="4" name="テキスト ボックス 3">
            <a:extLst>
              <a:ext uri="{FF2B5EF4-FFF2-40B4-BE49-F238E27FC236}">
                <a16:creationId xmlns:a16="http://schemas.microsoft.com/office/drawing/2014/main" id="{BE3C8FC4-4C2E-49D3-96BE-919307168B3B}"/>
              </a:ext>
            </a:extLst>
          </p:cNvPr>
          <p:cNvSpPr txBox="1"/>
          <p:nvPr/>
        </p:nvSpPr>
        <p:spPr>
          <a:xfrm>
            <a:off x="216024" y="2276872"/>
            <a:ext cx="5158785" cy="523220"/>
          </a:xfrm>
          <a:prstGeom prst="rect">
            <a:avLst/>
          </a:prstGeom>
          <a:noFill/>
        </p:spPr>
        <p:txBody>
          <a:bodyPr wrap="none" rtlCol="0">
            <a:spAutoFit/>
          </a:bodyPr>
          <a:lstStyle/>
          <a:p>
            <a:r>
              <a:rPr lang="ja-JP" altLang="en-US" sz="2800">
                <a:solidFill>
                  <a:srgbClr val="011893"/>
                </a:solidFill>
              </a:rPr>
              <a:t>ワーキングツリー</a:t>
            </a:r>
            <a:r>
              <a:rPr lang="en-US" altLang="ja-JP" sz="2800">
                <a:solidFill>
                  <a:srgbClr val="011893"/>
                </a:solidFill>
              </a:rPr>
              <a:t>(workingtree)</a:t>
            </a:r>
            <a:endParaRPr lang="en-US" sz="2800">
              <a:solidFill>
                <a:srgbClr val="011893"/>
              </a:solidFill>
            </a:endParaRPr>
          </a:p>
        </p:txBody>
      </p:sp>
      <p:sp>
        <p:nvSpPr>
          <p:cNvPr id="5" name="テキスト ボックス 4">
            <a:extLst>
              <a:ext uri="{FF2B5EF4-FFF2-40B4-BE49-F238E27FC236}">
                <a16:creationId xmlns:a16="http://schemas.microsoft.com/office/drawing/2014/main" id="{A017E22E-0774-4B3B-A729-20D9B83311EF}"/>
              </a:ext>
            </a:extLst>
          </p:cNvPr>
          <p:cNvSpPr txBox="1"/>
          <p:nvPr/>
        </p:nvSpPr>
        <p:spPr>
          <a:xfrm>
            <a:off x="827584" y="2924944"/>
            <a:ext cx="7992888" cy="523220"/>
          </a:xfrm>
          <a:prstGeom prst="rect">
            <a:avLst/>
          </a:prstGeom>
          <a:noFill/>
        </p:spPr>
        <p:txBody>
          <a:bodyPr wrap="square">
            <a:spAutoFit/>
          </a:bodyPr>
          <a:lstStyle/>
          <a:p>
            <a:r>
              <a:rPr lang="ja-JP" altLang="en-US" sz="2800"/>
              <a:t>現在修正中のプロジェクトファイルがある場所</a:t>
            </a:r>
            <a:endParaRPr lang="en-US" sz="2800"/>
          </a:p>
        </p:txBody>
      </p:sp>
      <p:sp>
        <p:nvSpPr>
          <p:cNvPr id="6" name="テキスト ボックス 5">
            <a:extLst>
              <a:ext uri="{FF2B5EF4-FFF2-40B4-BE49-F238E27FC236}">
                <a16:creationId xmlns:a16="http://schemas.microsoft.com/office/drawing/2014/main" id="{0C175C39-39ED-48C8-A947-558E2AEE62D4}"/>
              </a:ext>
            </a:extLst>
          </p:cNvPr>
          <p:cNvSpPr txBox="1"/>
          <p:nvPr/>
        </p:nvSpPr>
        <p:spPr>
          <a:xfrm>
            <a:off x="251520" y="3627021"/>
            <a:ext cx="3539752" cy="523220"/>
          </a:xfrm>
          <a:prstGeom prst="rect">
            <a:avLst/>
          </a:prstGeom>
          <a:noFill/>
        </p:spPr>
        <p:txBody>
          <a:bodyPr wrap="none" rtlCol="0">
            <a:spAutoFit/>
          </a:bodyPr>
          <a:lstStyle/>
          <a:p>
            <a:r>
              <a:rPr lang="ja-JP" altLang="en-US" sz="2800">
                <a:solidFill>
                  <a:srgbClr val="011893"/>
                </a:solidFill>
              </a:rPr>
              <a:t>インデックス </a:t>
            </a:r>
            <a:r>
              <a:rPr lang="en-US" altLang="ja-JP" sz="2800">
                <a:solidFill>
                  <a:srgbClr val="011893"/>
                </a:solidFill>
              </a:rPr>
              <a:t>(index)</a:t>
            </a:r>
            <a:endParaRPr lang="en-US" sz="2800">
              <a:solidFill>
                <a:srgbClr val="011893"/>
              </a:solidFill>
            </a:endParaRPr>
          </a:p>
        </p:txBody>
      </p:sp>
      <p:sp>
        <p:nvSpPr>
          <p:cNvPr id="7" name="テキスト ボックス 6">
            <a:extLst>
              <a:ext uri="{FF2B5EF4-FFF2-40B4-BE49-F238E27FC236}">
                <a16:creationId xmlns:a16="http://schemas.microsoft.com/office/drawing/2014/main" id="{02DD39E3-C975-4AB5-8CB6-E1DD23D7A2CD}"/>
              </a:ext>
            </a:extLst>
          </p:cNvPr>
          <p:cNvSpPr txBox="1"/>
          <p:nvPr/>
        </p:nvSpPr>
        <p:spPr>
          <a:xfrm>
            <a:off x="827584" y="4203085"/>
            <a:ext cx="7344816" cy="954107"/>
          </a:xfrm>
          <a:prstGeom prst="rect">
            <a:avLst/>
          </a:prstGeom>
          <a:noFill/>
        </p:spPr>
        <p:txBody>
          <a:bodyPr wrap="square">
            <a:spAutoFit/>
          </a:bodyPr>
          <a:lstStyle/>
          <a:p>
            <a:r>
              <a:rPr lang="ja-JP" altLang="en-US" sz="2800">
                <a:solidFill>
                  <a:srgbClr val="FF0000"/>
                </a:solidFill>
              </a:rPr>
              <a:t>ステージング</a:t>
            </a:r>
            <a:r>
              <a:rPr lang="ja-JP" altLang="en-US" sz="2800"/>
              <a:t>をする場所</a:t>
            </a:r>
            <a:endParaRPr lang="en-US" altLang="ja-JP" sz="2800"/>
          </a:p>
          <a:p>
            <a:r>
              <a:rPr lang="ja-JP" altLang="en-US" sz="2800"/>
              <a:t>コミットするスナップショットを用意する</a:t>
            </a:r>
            <a:endParaRPr lang="en-US" sz="2800"/>
          </a:p>
        </p:txBody>
      </p:sp>
      <p:sp>
        <p:nvSpPr>
          <p:cNvPr id="8" name="テキスト ボックス 7">
            <a:extLst>
              <a:ext uri="{FF2B5EF4-FFF2-40B4-BE49-F238E27FC236}">
                <a16:creationId xmlns:a16="http://schemas.microsoft.com/office/drawing/2014/main" id="{F6559E55-0629-46B8-A312-72899E8FEB62}"/>
              </a:ext>
            </a:extLst>
          </p:cNvPr>
          <p:cNvSpPr txBox="1"/>
          <p:nvPr/>
        </p:nvSpPr>
        <p:spPr>
          <a:xfrm>
            <a:off x="251520" y="5373216"/>
            <a:ext cx="3900427" cy="523220"/>
          </a:xfrm>
          <a:prstGeom prst="rect">
            <a:avLst/>
          </a:prstGeom>
          <a:noFill/>
        </p:spPr>
        <p:txBody>
          <a:bodyPr wrap="none" rtlCol="0">
            <a:spAutoFit/>
          </a:bodyPr>
          <a:lstStyle/>
          <a:p>
            <a:r>
              <a:rPr lang="ja-JP" altLang="en-US" sz="2800">
                <a:solidFill>
                  <a:srgbClr val="011893"/>
                </a:solidFill>
              </a:rPr>
              <a:t>リポジトリ </a:t>
            </a:r>
            <a:r>
              <a:rPr lang="en-US" altLang="ja-JP" sz="2800">
                <a:solidFill>
                  <a:srgbClr val="011893"/>
                </a:solidFill>
              </a:rPr>
              <a:t>(repository)</a:t>
            </a:r>
            <a:endParaRPr lang="en-US" sz="2800">
              <a:solidFill>
                <a:srgbClr val="011893"/>
              </a:solidFill>
            </a:endParaRPr>
          </a:p>
        </p:txBody>
      </p:sp>
      <p:sp>
        <p:nvSpPr>
          <p:cNvPr id="9" name="テキスト ボックス 8">
            <a:extLst>
              <a:ext uri="{FF2B5EF4-FFF2-40B4-BE49-F238E27FC236}">
                <a16:creationId xmlns:a16="http://schemas.microsoft.com/office/drawing/2014/main" id="{25436557-2C43-4EED-B79D-6506CA8FB324}"/>
              </a:ext>
            </a:extLst>
          </p:cNvPr>
          <p:cNvSpPr txBox="1"/>
          <p:nvPr/>
        </p:nvSpPr>
        <p:spPr>
          <a:xfrm>
            <a:off x="827584" y="5949280"/>
            <a:ext cx="5328592" cy="523220"/>
          </a:xfrm>
          <a:prstGeom prst="rect">
            <a:avLst/>
          </a:prstGeom>
          <a:noFill/>
        </p:spPr>
        <p:txBody>
          <a:bodyPr wrap="square">
            <a:spAutoFit/>
          </a:bodyPr>
          <a:lstStyle/>
          <a:p>
            <a:r>
              <a:rPr lang="ja-JP" altLang="en-US" sz="2800"/>
              <a:t>歴史</a:t>
            </a:r>
            <a:r>
              <a:rPr lang="en-US" altLang="ja-JP" sz="2800"/>
              <a:t>(</a:t>
            </a:r>
            <a:r>
              <a:rPr lang="ja-JP" altLang="en-US" sz="2800"/>
              <a:t>コミット</a:t>
            </a:r>
            <a:r>
              <a:rPr lang="en-US" altLang="ja-JP" sz="2800"/>
              <a:t>)</a:t>
            </a:r>
            <a:r>
              <a:rPr lang="ja-JP" altLang="en-US" sz="2800"/>
              <a:t>を保存する場所</a:t>
            </a:r>
            <a:endParaRPr lang="en-US" sz="2800"/>
          </a:p>
        </p:txBody>
      </p:sp>
    </p:spTree>
    <p:extLst>
      <p:ext uri="{BB962C8B-B14F-4D97-AF65-F5344CB8AC3E}">
        <p14:creationId xmlns:p14="http://schemas.microsoft.com/office/powerpoint/2010/main" val="299540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BCC5B8-A84B-4FFC-82B9-4C42BCE325D9}"/>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87578BA2-E80C-486B-BA3F-A4FD9E818B6C}"/>
              </a:ext>
            </a:extLst>
          </p:cNvPr>
          <p:cNvSpPr txBox="1"/>
          <p:nvPr/>
        </p:nvSpPr>
        <p:spPr>
          <a:xfrm>
            <a:off x="971600" y="1628800"/>
            <a:ext cx="7007046" cy="523220"/>
          </a:xfrm>
          <a:prstGeom prst="rect">
            <a:avLst/>
          </a:prstGeom>
          <a:noFill/>
        </p:spPr>
        <p:txBody>
          <a:bodyPr wrap="none" rtlCol="0">
            <a:spAutoFit/>
          </a:bodyPr>
          <a:lstStyle/>
          <a:p>
            <a:r>
              <a:rPr lang="ja-JP" altLang="en-US" sz="2800"/>
              <a:t>本番環境に反映させる前に準備をする場所</a:t>
            </a:r>
            <a:endParaRPr lang="en-US" sz="2800"/>
          </a:p>
        </p:txBody>
      </p:sp>
      <p:pic>
        <p:nvPicPr>
          <p:cNvPr id="1026" name="Picture 2" descr="会社で働く人のイラスト（男性）">
            <a:extLst>
              <a:ext uri="{FF2B5EF4-FFF2-40B4-BE49-F238E27FC236}">
                <a16:creationId xmlns:a16="http://schemas.microsoft.com/office/drawing/2014/main" id="{B3100C52-B1DA-414A-BBEF-53FC1574C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05064"/>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サーバーのイラスト（1台）">
            <a:extLst>
              <a:ext uri="{FF2B5EF4-FFF2-40B4-BE49-F238E27FC236}">
                <a16:creationId xmlns:a16="http://schemas.microsoft.com/office/drawing/2014/main" id="{D7DFE9AC-C38E-40D8-8FB0-E142B763A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サーバーのイラスト（1台）">
            <a:extLst>
              <a:ext uri="{FF2B5EF4-FFF2-40B4-BE49-F238E27FC236}">
                <a16:creationId xmlns:a16="http://schemas.microsoft.com/office/drawing/2014/main" id="{CE8FBBAC-071F-462F-BA2A-A5D3B63AA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右 3">
            <a:extLst>
              <a:ext uri="{FF2B5EF4-FFF2-40B4-BE49-F238E27FC236}">
                <a16:creationId xmlns:a16="http://schemas.microsoft.com/office/drawing/2014/main" id="{55FA0299-3096-427E-B521-8AE477D3FEE6}"/>
              </a:ext>
            </a:extLst>
          </p:cNvPr>
          <p:cNvSpPr/>
          <p:nvPr/>
        </p:nvSpPr>
        <p:spPr>
          <a:xfrm>
            <a:off x="2915816"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矢印: 右 7">
            <a:extLst>
              <a:ext uri="{FF2B5EF4-FFF2-40B4-BE49-F238E27FC236}">
                <a16:creationId xmlns:a16="http://schemas.microsoft.com/office/drawing/2014/main" id="{81D98C8C-FDFF-4CB6-9227-87D395119D90}"/>
              </a:ext>
            </a:extLst>
          </p:cNvPr>
          <p:cNvSpPr/>
          <p:nvPr/>
        </p:nvSpPr>
        <p:spPr>
          <a:xfrm>
            <a:off x="5580112"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テキスト ボックス 4">
            <a:extLst>
              <a:ext uri="{FF2B5EF4-FFF2-40B4-BE49-F238E27FC236}">
                <a16:creationId xmlns:a16="http://schemas.microsoft.com/office/drawing/2014/main" id="{98DB52C9-BBC4-4128-804D-86448DD19568}"/>
              </a:ext>
            </a:extLst>
          </p:cNvPr>
          <p:cNvSpPr txBox="1"/>
          <p:nvPr/>
        </p:nvSpPr>
        <p:spPr>
          <a:xfrm>
            <a:off x="467544" y="6309320"/>
            <a:ext cx="2337499" cy="400110"/>
          </a:xfrm>
          <a:prstGeom prst="rect">
            <a:avLst/>
          </a:prstGeom>
          <a:noFill/>
        </p:spPr>
        <p:txBody>
          <a:bodyPr wrap="none" rtlCol="0">
            <a:spAutoFit/>
          </a:bodyPr>
          <a:lstStyle/>
          <a:p>
            <a:r>
              <a:rPr lang="ja-JP" altLang="en-US" sz="2000"/>
              <a:t>ローカル</a:t>
            </a:r>
            <a:r>
              <a:rPr lang="en-US" altLang="ja-JP" sz="2000"/>
              <a:t>PC</a:t>
            </a:r>
            <a:r>
              <a:rPr lang="ja-JP" altLang="en-US" sz="2000"/>
              <a:t>で修正</a:t>
            </a:r>
            <a:endParaRPr lang="en-US" sz="2000"/>
          </a:p>
        </p:txBody>
      </p:sp>
      <p:sp>
        <p:nvSpPr>
          <p:cNvPr id="10" name="テキスト ボックス 9">
            <a:extLst>
              <a:ext uri="{FF2B5EF4-FFF2-40B4-BE49-F238E27FC236}">
                <a16:creationId xmlns:a16="http://schemas.microsoft.com/office/drawing/2014/main" id="{AA34AD49-0F2E-433E-8562-2ABE90D59DAF}"/>
              </a:ext>
            </a:extLst>
          </p:cNvPr>
          <p:cNvSpPr txBox="1"/>
          <p:nvPr/>
        </p:nvSpPr>
        <p:spPr>
          <a:xfrm>
            <a:off x="3289404" y="3564884"/>
            <a:ext cx="2236510" cy="400110"/>
          </a:xfrm>
          <a:prstGeom prst="rect">
            <a:avLst/>
          </a:prstGeom>
          <a:noFill/>
        </p:spPr>
        <p:txBody>
          <a:bodyPr wrap="none" rtlCol="0">
            <a:spAutoFit/>
          </a:bodyPr>
          <a:lstStyle/>
          <a:p>
            <a:r>
              <a:rPr lang="ja-JP" altLang="en-US" sz="2000"/>
              <a:t>ステージング環境</a:t>
            </a:r>
            <a:endParaRPr lang="en-US" sz="2000"/>
          </a:p>
        </p:txBody>
      </p:sp>
      <p:sp>
        <p:nvSpPr>
          <p:cNvPr id="11" name="テキスト ボックス 10">
            <a:extLst>
              <a:ext uri="{FF2B5EF4-FFF2-40B4-BE49-F238E27FC236}">
                <a16:creationId xmlns:a16="http://schemas.microsoft.com/office/drawing/2014/main" id="{56673926-6D75-4075-B354-44EF1513EA9C}"/>
              </a:ext>
            </a:extLst>
          </p:cNvPr>
          <p:cNvSpPr txBox="1"/>
          <p:nvPr/>
        </p:nvSpPr>
        <p:spPr>
          <a:xfrm>
            <a:off x="6601772" y="3532946"/>
            <a:ext cx="1210588" cy="400110"/>
          </a:xfrm>
          <a:prstGeom prst="rect">
            <a:avLst/>
          </a:prstGeom>
          <a:noFill/>
        </p:spPr>
        <p:txBody>
          <a:bodyPr wrap="none" rtlCol="0">
            <a:spAutoFit/>
          </a:bodyPr>
          <a:lstStyle/>
          <a:p>
            <a:r>
              <a:rPr lang="ja-JP" altLang="en-US" sz="2000"/>
              <a:t>本番環境</a:t>
            </a:r>
            <a:endParaRPr lang="en-US" sz="2000"/>
          </a:p>
        </p:txBody>
      </p:sp>
      <p:sp>
        <p:nvSpPr>
          <p:cNvPr id="12" name="テキスト ボックス 11">
            <a:extLst>
              <a:ext uri="{FF2B5EF4-FFF2-40B4-BE49-F238E27FC236}">
                <a16:creationId xmlns:a16="http://schemas.microsoft.com/office/drawing/2014/main" id="{D32A7740-499E-43B8-9A25-B63FD44E74D4}"/>
              </a:ext>
            </a:extLst>
          </p:cNvPr>
          <p:cNvSpPr txBox="1"/>
          <p:nvPr/>
        </p:nvSpPr>
        <p:spPr>
          <a:xfrm>
            <a:off x="985148" y="3604954"/>
            <a:ext cx="1568058" cy="400110"/>
          </a:xfrm>
          <a:prstGeom prst="rect">
            <a:avLst/>
          </a:prstGeom>
          <a:noFill/>
        </p:spPr>
        <p:txBody>
          <a:bodyPr wrap="none" rtlCol="0">
            <a:spAutoFit/>
          </a:bodyPr>
          <a:lstStyle/>
          <a:p>
            <a:r>
              <a:rPr lang="ja-JP" altLang="en-US" sz="2000"/>
              <a:t>ローカル</a:t>
            </a:r>
            <a:r>
              <a:rPr lang="en-US" altLang="ja-JP" sz="2000"/>
              <a:t>PC</a:t>
            </a:r>
            <a:endParaRPr lang="en-US" sz="2000"/>
          </a:p>
        </p:txBody>
      </p:sp>
      <p:sp>
        <p:nvSpPr>
          <p:cNvPr id="13" name="テキスト ボックス 12">
            <a:extLst>
              <a:ext uri="{FF2B5EF4-FFF2-40B4-BE49-F238E27FC236}">
                <a16:creationId xmlns:a16="http://schemas.microsoft.com/office/drawing/2014/main" id="{47F6EB82-3364-4A25-91AE-B43A36D1F28B}"/>
              </a:ext>
            </a:extLst>
          </p:cNvPr>
          <p:cNvSpPr txBox="1"/>
          <p:nvPr/>
        </p:nvSpPr>
        <p:spPr>
          <a:xfrm>
            <a:off x="3347864" y="6309320"/>
            <a:ext cx="2236510" cy="400110"/>
          </a:xfrm>
          <a:prstGeom prst="rect">
            <a:avLst/>
          </a:prstGeom>
          <a:noFill/>
        </p:spPr>
        <p:txBody>
          <a:bodyPr wrap="none" rtlCol="0">
            <a:spAutoFit/>
          </a:bodyPr>
          <a:lstStyle/>
          <a:p>
            <a:r>
              <a:rPr lang="ja-JP" altLang="en-US" sz="2000"/>
              <a:t>ここで動作テスト</a:t>
            </a:r>
            <a:endParaRPr lang="en-US" sz="2000"/>
          </a:p>
        </p:txBody>
      </p:sp>
      <p:sp>
        <p:nvSpPr>
          <p:cNvPr id="14" name="テキスト ボックス 13">
            <a:extLst>
              <a:ext uri="{FF2B5EF4-FFF2-40B4-BE49-F238E27FC236}">
                <a16:creationId xmlns:a16="http://schemas.microsoft.com/office/drawing/2014/main" id="{5D4E9388-7E19-4388-A8A5-8EA2CFAD1562}"/>
              </a:ext>
            </a:extLst>
          </p:cNvPr>
          <p:cNvSpPr txBox="1"/>
          <p:nvPr/>
        </p:nvSpPr>
        <p:spPr>
          <a:xfrm>
            <a:off x="6264379" y="6309320"/>
            <a:ext cx="1980029" cy="400110"/>
          </a:xfrm>
          <a:prstGeom prst="rect">
            <a:avLst/>
          </a:prstGeom>
          <a:noFill/>
        </p:spPr>
        <p:txBody>
          <a:bodyPr wrap="none" rtlCol="0">
            <a:spAutoFit/>
          </a:bodyPr>
          <a:lstStyle/>
          <a:p>
            <a:r>
              <a:rPr lang="ja-JP" altLang="en-US" sz="2000"/>
              <a:t>本番環境へ反映</a:t>
            </a:r>
            <a:endParaRPr lang="en-US" sz="2000"/>
          </a:p>
        </p:txBody>
      </p:sp>
      <p:sp>
        <p:nvSpPr>
          <p:cNvPr id="7" name="テキスト ボックス 6">
            <a:extLst>
              <a:ext uri="{FF2B5EF4-FFF2-40B4-BE49-F238E27FC236}">
                <a16:creationId xmlns:a16="http://schemas.microsoft.com/office/drawing/2014/main" id="{B7934C15-980F-434D-90EE-A340818BA3D6}"/>
              </a:ext>
            </a:extLst>
          </p:cNvPr>
          <p:cNvSpPr txBox="1"/>
          <p:nvPr/>
        </p:nvSpPr>
        <p:spPr>
          <a:xfrm>
            <a:off x="107504" y="1124744"/>
            <a:ext cx="3057247" cy="523220"/>
          </a:xfrm>
          <a:prstGeom prst="rect">
            <a:avLst/>
          </a:prstGeom>
          <a:noFill/>
        </p:spPr>
        <p:txBody>
          <a:bodyPr wrap="none" rtlCol="0">
            <a:spAutoFit/>
          </a:bodyPr>
          <a:lstStyle/>
          <a:p>
            <a:r>
              <a:rPr lang="ja-JP" altLang="en-US" sz="2800">
                <a:solidFill>
                  <a:srgbClr val="011893"/>
                </a:solidFill>
              </a:rPr>
              <a:t>ステージング環境</a:t>
            </a:r>
            <a:endParaRPr lang="en-US" sz="2800">
              <a:solidFill>
                <a:srgbClr val="011893"/>
              </a:solidFill>
            </a:endParaRPr>
          </a:p>
        </p:txBody>
      </p:sp>
      <p:sp>
        <p:nvSpPr>
          <p:cNvPr id="16" name="テキスト ボックス 15">
            <a:extLst>
              <a:ext uri="{FF2B5EF4-FFF2-40B4-BE49-F238E27FC236}">
                <a16:creationId xmlns:a16="http://schemas.microsoft.com/office/drawing/2014/main" id="{70714185-0C11-43A2-8F79-7850BA59D021}"/>
              </a:ext>
            </a:extLst>
          </p:cNvPr>
          <p:cNvSpPr txBox="1"/>
          <p:nvPr/>
        </p:nvSpPr>
        <p:spPr>
          <a:xfrm>
            <a:off x="1032444" y="2636912"/>
            <a:ext cx="6647974" cy="523220"/>
          </a:xfrm>
          <a:prstGeom prst="rect">
            <a:avLst/>
          </a:prstGeom>
          <a:noFill/>
        </p:spPr>
        <p:txBody>
          <a:bodyPr wrap="none" rtlCol="0">
            <a:spAutoFit/>
          </a:bodyPr>
          <a:lstStyle/>
          <a:p>
            <a:r>
              <a:rPr lang="ja-JP" altLang="en-US" sz="2800"/>
              <a:t>ステージング環境に修正を反映すること</a:t>
            </a:r>
            <a:endParaRPr lang="en-US" sz="2800"/>
          </a:p>
        </p:txBody>
      </p:sp>
      <p:sp>
        <p:nvSpPr>
          <p:cNvPr id="17" name="テキスト ボックス 16">
            <a:extLst>
              <a:ext uri="{FF2B5EF4-FFF2-40B4-BE49-F238E27FC236}">
                <a16:creationId xmlns:a16="http://schemas.microsoft.com/office/drawing/2014/main" id="{A01B99D8-76C9-4C69-B239-B8913E4BA41B}"/>
              </a:ext>
            </a:extLst>
          </p:cNvPr>
          <p:cNvSpPr txBox="1"/>
          <p:nvPr/>
        </p:nvSpPr>
        <p:spPr>
          <a:xfrm>
            <a:off x="179512" y="2185700"/>
            <a:ext cx="2339102" cy="523220"/>
          </a:xfrm>
          <a:prstGeom prst="rect">
            <a:avLst/>
          </a:prstGeom>
          <a:noFill/>
        </p:spPr>
        <p:txBody>
          <a:bodyPr wrap="none" rtlCol="0">
            <a:spAutoFit/>
          </a:bodyPr>
          <a:lstStyle/>
          <a:p>
            <a:r>
              <a:rPr lang="ja-JP" altLang="en-US" sz="2800">
                <a:solidFill>
                  <a:srgbClr val="011893"/>
                </a:solidFill>
              </a:rPr>
              <a:t>ステージング</a:t>
            </a:r>
            <a:endParaRPr lang="en-US" sz="2800">
              <a:solidFill>
                <a:srgbClr val="011893"/>
              </a:solidFill>
            </a:endParaRPr>
          </a:p>
        </p:txBody>
      </p:sp>
    </p:spTree>
    <p:extLst>
      <p:ext uri="{BB962C8B-B14F-4D97-AF65-F5344CB8AC3E}">
        <p14:creationId xmlns:p14="http://schemas.microsoft.com/office/powerpoint/2010/main" val="197662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9393C1EA-BF26-470A-B302-A3B34ED36EF0}"/>
              </a:ext>
            </a:extLst>
          </p:cNvPr>
          <p:cNvSpPr txBox="1"/>
          <p:nvPr/>
        </p:nvSpPr>
        <p:spPr>
          <a:xfrm>
            <a:off x="683568" y="5661248"/>
            <a:ext cx="2016224" cy="646331"/>
          </a:xfrm>
          <a:prstGeom prst="rect">
            <a:avLst/>
          </a:prstGeom>
          <a:noFill/>
        </p:spPr>
        <p:txBody>
          <a:bodyPr wrap="square" rtlCol="0">
            <a:spAutoFit/>
          </a:bodyPr>
          <a:lstStyle/>
          <a:p>
            <a:r>
              <a:rPr kumimoji="1" lang="ja-JP" altLang="en-US" dirty="0"/>
              <a:t>まだ</a:t>
            </a:r>
            <a:r>
              <a:rPr kumimoji="1" lang="en-US" altLang="ja-JP" dirty="0" err="1"/>
              <a:t>Git</a:t>
            </a:r>
            <a:r>
              <a:rPr kumimoji="1" lang="ja-JP" altLang="en-US" dirty="0"/>
              <a:t>管理下に置かれていない</a:t>
            </a:r>
          </a:p>
        </p:txBody>
      </p:sp>
      <p:sp>
        <p:nvSpPr>
          <p:cNvPr id="16" name="テキスト ボックス 15">
            <a:extLst>
              <a:ext uri="{FF2B5EF4-FFF2-40B4-BE49-F238E27FC236}">
                <a16:creationId xmlns:a16="http://schemas.microsoft.com/office/drawing/2014/main" id="{7A1FF280-FF80-4A30-9619-4D5D7DA04854}"/>
              </a:ext>
            </a:extLst>
          </p:cNvPr>
          <p:cNvSpPr txBox="1"/>
          <p:nvPr/>
        </p:nvSpPr>
        <p:spPr>
          <a:xfrm>
            <a:off x="467544" y="1196752"/>
            <a:ext cx="3171061" cy="584775"/>
          </a:xfrm>
          <a:prstGeom prst="rect">
            <a:avLst/>
          </a:prstGeom>
          <a:noFill/>
        </p:spPr>
        <p:txBody>
          <a:bodyPr wrap="none" rtlCol="0">
            <a:spAutoFit/>
          </a:bodyPr>
          <a:lstStyle/>
          <a:p>
            <a:r>
              <a:rPr lang="en-US" sz="3200"/>
              <a:t>Git</a:t>
            </a:r>
            <a:r>
              <a:rPr lang="ja-JP" altLang="en-US" sz="3200"/>
              <a:t>の初期化直後</a:t>
            </a:r>
            <a:endParaRPr lang="en-US" sz="3200"/>
          </a:p>
        </p:txBody>
      </p:sp>
    </p:spTree>
    <p:extLst>
      <p:ext uri="{BB962C8B-B14F-4D97-AF65-F5344CB8AC3E}">
        <p14:creationId xmlns:p14="http://schemas.microsoft.com/office/powerpoint/2010/main" val="168891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755576" y="2204864"/>
            <a:ext cx="7827784" cy="1200329"/>
          </a:xfrm>
          <a:prstGeom prst="rect">
            <a:avLst/>
          </a:prstGeom>
          <a:noFill/>
        </p:spPr>
        <p:txBody>
          <a:bodyPr wrap="none" rtlCol="0">
            <a:spAutoFit/>
          </a:bodyPr>
          <a:lstStyle/>
          <a:p>
            <a:r>
              <a:rPr lang="en-US" sz="7200"/>
              <a:t>Git</a:t>
            </a:r>
            <a:r>
              <a:rPr lang="ja-JP" altLang="en-US" sz="7200"/>
              <a:t>は簡単ではない</a:t>
            </a:r>
            <a:endParaRPr lang="en-US" sz="7200"/>
          </a:p>
        </p:txBody>
      </p:sp>
    </p:spTree>
    <p:extLst>
      <p:ext uri="{BB962C8B-B14F-4D97-AF65-F5344CB8AC3E}">
        <p14:creationId xmlns:p14="http://schemas.microsoft.com/office/powerpoint/2010/main" val="123516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2646878" cy="584775"/>
          </a:xfrm>
          <a:prstGeom prst="rect">
            <a:avLst/>
          </a:prstGeom>
          <a:noFill/>
        </p:spPr>
        <p:txBody>
          <a:bodyPr wrap="none" rtlCol="0">
            <a:spAutoFit/>
          </a:bodyPr>
          <a:lstStyle/>
          <a:p>
            <a:r>
              <a:rPr lang="ja-JP" altLang="en-US" sz="3200"/>
              <a:t>ステージング</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4" name="矢印: 右 23">
            <a:extLst>
              <a:ext uri="{FF2B5EF4-FFF2-40B4-BE49-F238E27FC236}">
                <a16:creationId xmlns:a16="http://schemas.microsoft.com/office/drawing/2014/main" id="{66A3244A-3AB7-46DB-88DC-21FACFAB20B8}"/>
              </a:ext>
            </a:extLst>
          </p:cNvPr>
          <p:cNvSpPr/>
          <p:nvPr/>
        </p:nvSpPr>
        <p:spPr>
          <a:xfrm>
            <a:off x="2915816"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755576" y="1916832"/>
            <a:ext cx="7792518" cy="400110"/>
          </a:xfrm>
          <a:prstGeom prst="rect">
            <a:avLst/>
          </a:prstGeom>
          <a:noFill/>
        </p:spPr>
        <p:txBody>
          <a:bodyPr wrap="none" rtlCol="0">
            <a:spAutoFit/>
          </a:bodyPr>
          <a:lstStyle/>
          <a:p>
            <a:r>
              <a:rPr lang="ja-JP" altLang="en-US" sz="2000"/>
              <a:t>ワーキングツリーの状態</a:t>
            </a:r>
            <a:r>
              <a:rPr lang="en-US" altLang="ja-JP" sz="2000"/>
              <a:t>(</a:t>
            </a:r>
            <a:r>
              <a:rPr lang="ja-JP" altLang="en-US" sz="2000"/>
              <a:t>スナップショット</a:t>
            </a:r>
            <a:r>
              <a:rPr lang="en-US" altLang="ja-JP" sz="2000"/>
              <a:t>)</a:t>
            </a:r>
            <a:r>
              <a:rPr lang="ja-JP" altLang="en-US" sz="2000"/>
              <a:t>をインデックスに登録</a:t>
            </a:r>
            <a:endParaRPr lang="en-US" sz="2000"/>
          </a:p>
        </p:txBody>
      </p:sp>
    </p:spTree>
    <p:extLst>
      <p:ext uri="{BB962C8B-B14F-4D97-AF65-F5344CB8AC3E}">
        <p14:creationId xmlns:p14="http://schemas.microsoft.com/office/powerpoint/2010/main" val="346194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1826141" cy="584775"/>
          </a:xfrm>
          <a:prstGeom prst="rect">
            <a:avLst/>
          </a:prstGeom>
          <a:noFill/>
        </p:spPr>
        <p:txBody>
          <a:bodyPr wrap="none" rtlCol="0">
            <a:spAutoFit/>
          </a:bodyPr>
          <a:lstStyle/>
          <a:p>
            <a:r>
              <a:rPr lang="ja-JP" altLang="en-US" sz="3200"/>
              <a:t>コミット</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827584" y="1916832"/>
            <a:ext cx="7109639" cy="400110"/>
          </a:xfrm>
          <a:prstGeom prst="rect">
            <a:avLst/>
          </a:prstGeom>
          <a:noFill/>
        </p:spPr>
        <p:txBody>
          <a:bodyPr wrap="none" rtlCol="0">
            <a:spAutoFit/>
          </a:bodyPr>
          <a:lstStyle/>
          <a:p>
            <a:r>
              <a:rPr lang="ja-JP" altLang="en-US" sz="2000"/>
              <a:t>インデックスにステージングされた状態をリポジトリに登録</a:t>
            </a:r>
            <a:endParaRPr lang="en-US" sz="2000"/>
          </a:p>
        </p:txBody>
      </p:sp>
      <p:sp>
        <p:nvSpPr>
          <p:cNvPr id="26" name="矢印: 右 25">
            <a:extLst>
              <a:ext uri="{FF2B5EF4-FFF2-40B4-BE49-F238E27FC236}">
                <a16:creationId xmlns:a16="http://schemas.microsoft.com/office/drawing/2014/main" id="{A4EF0EF3-C670-4617-9645-66FA3C804785}"/>
              </a:ext>
            </a:extLst>
          </p:cNvPr>
          <p:cNvSpPr/>
          <p:nvPr/>
        </p:nvSpPr>
        <p:spPr>
          <a:xfrm>
            <a:off x="5868144"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7" name="Picture 2" descr="フォルダのイラスト">
            <a:extLst>
              <a:ext uri="{FF2B5EF4-FFF2-40B4-BE49-F238E27FC236}">
                <a16:creationId xmlns:a16="http://schemas.microsoft.com/office/drawing/2014/main" id="{E48380A0-9EBE-4F5D-92D6-5181A9B6A3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163CBDFE-E088-4FC3-99CC-11A55A8262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カギ線コネクタ 18">
            <a:extLst>
              <a:ext uri="{FF2B5EF4-FFF2-40B4-BE49-F238E27FC236}">
                <a16:creationId xmlns:a16="http://schemas.microsoft.com/office/drawing/2014/main" id="{3C5FB694-B6E1-4643-837C-70DF6CE71386}"/>
              </a:ext>
            </a:extLst>
          </p:cNvPr>
          <p:cNvCxnSpPr>
            <a:stCxn id="27" idx="2"/>
            <a:endCxn id="28" idx="0"/>
          </p:cNvCxnSpPr>
          <p:nvPr/>
        </p:nvCxnSpPr>
        <p:spPr>
          <a:xfrm rot="5400000">
            <a:off x="696221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19">
            <a:extLst>
              <a:ext uri="{FF2B5EF4-FFF2-40B4-BE49-F238E27FC236}">
                <a16:creationId xmlns:a16="http://schemas.microsoft.com/office/drawing/2014/main" id="{2C8ABD98-70E8-4784-B549-9D3CB32E3602}"/>
              </a:ext>
            </a:extLst>
          </p:cNvPr>
          <p:cNvCxnSpPr>
            <a:stCxn id="27" idx="2"/>
            <a:endCxn id="31" idx="0"/>
          </p:cNvCxnSpPr>
          <p:nvPr/>
        </p:nvCxnSpPr>
        <p:spPr>
          <a:xfrm rot="16200000" flipH="1">
            <a:off x="764629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Picture 2" descr="ファイルアイコン（ブランク）">
            <a:extLst>
              <a:ext uri="{FF2B5EF4-FFF2-40B4-BE49-F238E27FC236}">
                <a16:creationId xmlns:a16="http://schemas.microsoft.com/office/drawing/2014/main" id="{3A89CBE9-36D6-4594-AA0A-83D82A36E7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AF40D339-761D-4A2E-A9B4-CC08C35A38B8}"/>
              </a:ext>
            </a:extLst>
          </p:cNvPr>
          <p:cNvSpPr txBox="1"/>
          <p:nvPr/>
        </p:nvSpPr>
        <p:spPr>
          <a:xfrm>
            <a:off x="644420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33" name="テキスト ボックス 32">
            <a:extLst>
              <a:ext uri="{FF2B5EF4-FFF2-40B4-BE49-F238E27FC236}">
                <a16:creationId xmlns:a16="http://schemas.microsoft.com/office/drawing/2014/main" id="{88D9E299-D93B-4C77-8B4C-0CFBA28D779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Tree>
    <p:extLst>
      <p:ext uri="{BB962C8B-B14F-4D97-AF65-F5344CB8AC3E}">
        <p14:creationId xmlns:p14="http://schemas.microsoft.com/office/powerpoint/2010/main" val="237106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5C2C86-BCA2-4C9C-A568-043295D6C66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2E880337-A039-45C6-94B2-05B46B8F137E}"/>
              </a:ext>
            </a:extLst>
          </p:cNvPr>
          <p:cNvSpPr txBox="1"/>
          <p:nvPr/>
        </p:nvSpPr>
        <p:spPr>
          <a:xfrm>
            <a:off x="179512" y="1412776"/>
            <a:ext cx="8784976" cy="2554545"/>
          </a:xfrm>
          <a:prstGeom prst="rect">
            <a:avLst/>
          </a:prstGeom>
          <a:noFill/>
        </p:spPr>
        <p:txBody>
          <a:bodyPr wrap="square" rtlCol="0">
            <a:spAutoFit/>
          </a:bodyPr>
          <a:lstStyle/>
          <a:p>
            <a:r>
              <a:rPr kumimoji="1" lang="en-US" altLang="ja-JP" sz="4000" dirty="0"/>
              <a:t>Q: </a:t>
            </a:r>
            <a:r>
              <a:rPr kumimoji="1" lang="ja-JP" altLang="en-US" sz="4000" dirty="0"/>
              <a:t>なぜ</a:t>
            </a:r>
            <a:r>
              <a:rPr lang="ja-JP" altLang="en-US" sz="4000" dirty="0"/>
              <a:t>インデックス</a:t>
            </a:r>
            <a:r>
              <a:rPr kumimoji="1" lang="ja-JP" altLang="en-US" sz="4000"/>
              <a:t>がある</a:t>
            </a:r>
            <a:r>
              <a:rPr lang="ja-JP" altLang="en-US" sz="4000"/>
              <a:t>の</a:t>
            </a:r>
            <a:r>
              <a:rPr kumimoji="1" lang="ja-JP" altLang="en-US" sz="4000"/>
              <a:t>？</a:t>
            </a:r>
            <a:endParaRPr kumimoji="1" lang="en-US" altLang="ja-JP" sz="4000" dirty="0"/>
          </a:p>
          <a:p>
            <a:endParaRPr lang="en-US" altLang="ja-JP" sz="4000" dirty="0"/>
          </a:p>
          <a:p>
            <a:r>
              <a:rPr kumimoji="1" lang="en-US" altLang="ja-JP" sz="4000" dirty="0"/>
              <a:t>A: </a:t>
            </a:r>
            <a:r>
              <a:rPr kumimoji="1" lang="ja-JP" altLang="en-US" sz="4000" dirty="0"/>
              <a:t>複数の修正がある時、一部の修正を選んでコミットを作るため</a:t>
            </a:r>
          </a:p>
        </p:txBody>
      </p:sp>
    </p:spTree>
    <p:extLst>
      <p:ext uri="{BB962C8B-B14F-4D97-AF65-F5344CB8AC3E}">
        <p14:creationId xmlns:p14="http://schemas.microsoft.com/office/powerpoint/2010/main" val="3939792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467544" y="1484784"/>
            <a:ext cx="8327921" cy="523220"/>
          </a:xfrm>
          <a:prstGeom prst="rect">
            <a:avLst/>
          </a:prstGeom>
          <a:noFill/>
        </p:spPr>
        <p:txBody>
          <a:bodyPr wrap="none" rtlCol="0">
            <a:spAutoFit/>
          </a:bodyPr>
          <a:lstStyle/>
          <a:p>
            <a:r>
              <a:rPr kumimoji="1" lang="ja-JP" altLang="en-US" sz="2800" dirty="0"/>
              <a:t>最後にコミットした</a:t>
            </a:r>
            <a:r>
              <a:rPr kumimoji="1" lang="ja-JP" altLang="en-US" sz="2800"/>
              <a:t>状態から</a:t>
            </a:r>
            <a:r>
              <a:rPr kumimoji="1" lang="en-US" altLang="ja-JP" sz="2800"/>
              <a:t>file1</a:t>
            </a:r>
            <a:r>
              <a:rPr kumimoji="1" lang="ja-JP" altLang="en-US" sz="2800" dirty="0"/>
              <a:t>と</a:t>
            </a:r>
            <a:r>
              <a:rPr kumimoji="1" lang="en-US" altLang="ja-JP" sz="2800" dirty="0"/>
              <a:t>file2</a:t>
            </a:r>
            <a:r>
              <a:rPr kumimoji="1" lang="ja-JP" altLang="en-US" sz="2800" dirty="0" err="1"/>
              <a:t>を修</a:t>
            </a:r>
            <a:r>
              <a:rPr kumimoji="1" lang="ja-JP" altLang="en-US" sz="2800" dirty="0"/>
              <a:t>正した</a:t>
            </a:r>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Tree>
    <p:extLst>
      <p:ext uri="{BB962C8B-B14F-4D97-AF65-F5344CB8AC3E}">
        <p14:creationId xmlns:p14="http://schemas.microsoft.com/office/powerpoint/2010/main" val="3141469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2483768" y="1556792"/>
            <a:ext cx="4435830" cy="523220"/>
          </a:xfrm>
          <a:prstGeom prst="rect">
            <a:avLst/>
          </a:prstGeom>
          <a:noFill/>
        </p:spPr>
        <p:txBody>
          <a:bodyPr wrap="none" rtlCol="0">
            <a:spAutoFit/>
          </a:bodyPr>
          <a:lstStyle/>
          <a:p>
            <a:r>
              <a:rPr kumimoji="1" lang="en-US" altLang="ja-JP" sz="2800"/>
              <a:t>file1</a:t>
            </a:r>
            <a:r>
              <a:rPr kumimoji="1" lang="ja-JP" altLang="en-US" sz="2800"/>
              <a:t>だけステージングする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2915816" y="4149080"/>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798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a:solidFill>
            <a:schemeClr val="accent1">
              <a:lumMod val="20000"/>
              <a:lumOff val="80000"/>
            </a:schemeClr>
          </a:solidFill>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3419872" y="1628800"/>
            <a:ext cx="2339102" cy="523220"/>
          </a:xfrm>
          <a:prstGeom prst="rect">
            <a:avLst/>
          </a:prstGeom>
          <a:noFill/>
        </p:spPr>
        <p:txBody>
          <a:bodyPr wrap="none" rtlCol="0">
            <a:spAutoFit/>
          </a:bodyPr>
          <a:lstStyle/>
          <a:p>
            <a:r>
              <a:rPr lang="ja-JP" altLang="en-US" sz="2800"/>
              <a:t>コミットする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5724128" y="393305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8347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a:solidFill>
            <a:schemeClr val="accent1">
              <a:lumMod val="20000"/>
              <a:lumOff val="80000"/>
            </a:schemeClr>
          </a:solidFill>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a:solidFill>
            <a:schemeClr val="accent1">
              <a:lumMod val="20000"/>
              <a:lumOff val="80000"/>
            </a:schemeClr>
          </a:solidFill>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1043608" y="1537628"/>
            <a:ext cx="6949338" cy="523220"/>
          </a:xfrm>
          <a:prstGeom prst="rect">
            <a:avLst/>
          </a:prstGeom>
          <a:noFill/>
        </p:spPr>
        <p:txBody>
          <a:bodyPr wrap="none" rtlCol="0">
            <a:spAutoFit/>
          </a:bodyPr>
          <a:lstStyle/>
          <a:p>
            <a:r>
              <a:rPr lang="en-US" altLang="ja-JP" sz="2800"/>
              <a:t>file2</a:t>
            </a:r>
            <a:r>
              <a:rPr lang="ja-JP" altLang="en-US" sz="2800"/>
              <a:t>も同様にステージング、コミットする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a:solidFill>
            <a:schemeClr val="accent1">
              <a:lumMod val="20000"/>
              <a:lumOff val="80000"/>
            </a:schemeClr>
          </a:solidFill>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5724128" y="393305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38">
            <a:extLst>
              <a:ext uri="{FF2B5EF4-FFF2-40B4-BE49-F238E27FC236}">
                <a16:creationId xmlns:a16="http://schemas.microsoft.com/office/drawing/2014/main" id="{1A726473-B0B0-46B8-8887-DE66EA388094}"/>
              </a:ext>
            </a:extLst>
          </p:cNvPr>
          <p:cNvSpPr/>
          <p:nvPr/>
        </p:nvSpPr>
        <p:spPr>
          <a:xfrm>
            <a:off x="2843808" y="3952480"/>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597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3E5F45-E562-4B50-8932-5BED8524B922}"/>
              </a:ext>
            </a:extLst>
          </p:cNvPr>
          <p:cNvSpPr>
            <a:spLocks noGrp="1"/>
          </p:cNvSpPr>
          <p:nvPr>
            <p:ph type="body" sz="quarter" idx="10"/>
          </p:nvPr>
        </p:nvSpPr>
        <p:spPr/>
        <p:txBody>
          <a:bodyPr/>
          <a:lstStyle/>
          <a:p>
            <a:r>
              <a:rPr lang="ja-JP" altLang="en-US"/>
              <a:t>インデックスとステージング</a:t>
            </a:r>
            <a:endParaRPr lang="en-US"/>
          </a:p>
        </p:txBody>
      </p:sp>
      <p:sp>
        <p:nvSpPr>
          <p:cNvPr id="3" name="楕円 2">
            <a:extLst>
              <a:ext uri="{FF2B5EF4-FFF2-40B4-BE49-F238E27FC236}">
                <a16:creationId xmlns:a16="http://schemas.microsoft.com/office/drawing/2014/main" id="{25CE9B52-3BEC-4E46-8559-3D3181DF3570}"/>
              </a:ext>
            </a:extLst>
          </p:cNvPr>
          <p:cNvSpPr/>
          <p:nvPr/>
        </p:nvSpPr>
        <p:spPr>
          <a:xfrm>
            <a:off x="147565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FF5AFF3-3AF9-4171-9A55-0641CF4E665A}"/>
              </a:ext>
            </a:extLst>
          </p:cNvPr>
          <p:cNvSpPr/>
          <p:nvPr/>
        </p:nvSpPr>
        <p:spPr>
          <a:xfrm>
            <a:off x="4427984"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720F3950-E4F0-43FA-B27B-4644C3D7A80A}"/>
              </a:ext>
            </a:extLst>
          </p:cNvPr>
          <p:cNvCxnSpPr>
            <a:stCxn id="3" idx="6"/>
            <a:endCxn id="4" idx="2"/>
          </p:cNvCxnSpPr>
          <p:nvPr/>
        </p:nvCxnSpPr>
        <p:spPr>
          <a:xfrm>
            <a:off x="1907704" y="2276872"/>
            <a:ext cx="25202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9ED6BD83-8CE3-44DE-AE79-ECB72B1A8D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6">
            <a:extLst>
              <a:ext uri="{FF2B5EF4-FFF2-40B4-BE49-F238E27FC236}">
                <a16:creationId xmlns:a16="http://schemas.microsoft.com/office/drawing/2014/main" id="{C01C35BF-0786-4DF3-A1AE-30B14DD6AD8C}"/>
              </a:ext>
            </a:extLst>
          </p:cNvPr>
          <p:cNvCxnSpPr>
            <a:stCxn id="6" idx="2"/>
            <a:endCxn id="9" idx="3"/>
          </p:cNvCxnSpPr>
          <p:nvPr/>
        </p:nvCxnSpPr>
        <p:spPr>
          <a:xfrm rot="5400000">
            <a:off x="1165572"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9A488874-0CC7-4799-AD37-CD2563CF02A5}"/>
              </a:ext>
            </a:extLst>
          </p:cNvPr>
          <p:cNvGrpSpPr/>
          <p:nvPr/>
        </p:nvGrpSpPr>
        <p:grpSpPr>
          <a:xfrm>
            <a:off x="683568" y="4005064"/>
            <a:ext cx="576064" cy="720080"/>
            <a:chOff x="3851920" y="1268760"/>
            <a:chExt cx="2880320" cy="3600400"/>
          </a:xfrm>
        </p:grpSpPr>
        <p:sp>
          <p:nvSpPr>
            <p:cNvPr id="9" name="1 つの角を切り取った四角形 8">
              <a:extLst>
                <a:ext uri="{FF2B5EF4-FFF2-40B4-BE49-F238E27FC236}">
                  <a16:creationId xmlns:a16="http://schemas.microsoft.com/office/drawing/2014/main" id="{118F4CFF-0CC1-4B15-8449-AC5AB47B9F67}"/>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a:extLst>
                <a:ext uri="{FF2B5EF4-FFF2-40B4-BE49-F238E27FC236}">
                  <a16:creationId xmlns:a16="http://schemas.microsoft.com/office/drawing/2014/main" id="{09C7D6D3-3A1A-4C40-BEB3-5C6A39013BF4}"/>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0F10B9CE-A907-4733-9B76-E841E647C2CF}"/>
              </a:ext>
            </a:extLst>
          </p:cNvPr>
          <p:cNvGrpSpPr/>
          <p:nvPr/>
        </p:nvGrpSpPr>
        <p:grpSpPr>
          <a:xfrm>
            <a:off x="2123728" y="4005064"/>
            <a:ext cx="576064" cy="720080"/>
            <a:chOff x="3851920" y="1268760"/>
            <a:chExt cx="2880320" cy="3600400"/>
          </a:xfrm>
        </p:grpSpPr>
        <p:sp>
          <p:nvSpPr>
            <p:cNvPr id="12" name="1 つの角を切り取った四角形 11">
              <a:extLst>
                <a:ext uri="{FF2B5EF4-FFF2-40B4-BE49-F238E27FC236}">
                  <a16:creationId xmlns:a16="http://schemas.microsoft.com/office/drawing/2014/main" id="{116A43A1-9B0E-4A56-9ABC-4889BBE86A1C}"/>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FAF21DB9-3539-4EE6-A08A-5506DA9DA4FE}"/>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カギ線コネクタ 13">
            <a:extLst>
              <a:ext uri="{FF2B5EF4-FFF2-40B4-BE49-F238E27FC236}">
                <a16:creationId xmlns:a16="http://schemas.microsoft.com/office/drawing/2014/main" id="{B25FF36E-67BA-40D7-A5AB-1AD35B5A4828}"/>
              </a:ext>
            </a:extLst>
          </p:cNvPr>
          <p:cNvCxnSpPr>
            <a:stCxn id="6" idx="2"/>
            <a:endCxn id="12" idx="3"/>
          </p:cNvCxnSpPr>
          <p:nvPr/>
        </p:nvCxnSpPr>
        <p:spPr>
          <a:xfrm rot="16200000" flipH="1">
            <a:off x="1885652"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0D6DD3A-AE2C-4699-9614-79D19BAC1EEE}"/>
              </a:ext>
            </a:extLst>
          </p:cNvPr>
          <p:cNvSpPr txBox="1"/>
          <p:nvPr/>
        </p:nvSpPr>
        <p:spPr>
          <a:xfrm>
            <a:off x="683568"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6" name="テキスト ボックス 15">
            <a:extLst>
              <a:ext uri="{FF2B5EF4-FFF2-40B4-BE49-F238E27FC236}">
                <a16:creationId xmlns:a16="http://schemas.microsoft.com/office/drawing/2014/main" id="{94CEE3B7-DDA5-4829-BA08-DAE6857204FD}"/>
              </a:ext>
            </a:extLst>
          </p:cNvPr>
          <p:cNvSpPr txBox="1"/>
          <p:nvPr/>
        </p:nvSpPr>
        <p:spPr>
          <a:xfrm>
            <a:off x="2123728" y="4221088"/>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7" name="Picture 2" descr="フォルダのイラスト">
            <a:extLst>
              <a:ext uri="{FF2B5EF4-FFF2-40B4-BE49-F238E27FC236}">
                <a16:creationId xmlns:a16="http://schemas.microsoft.com/office/drawing/2014/main" id="{56C26EC5-A8AD-41ED-A2F8-B66F4551DD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カギ線コネクタ 18">
            <a:extLst>
              <a:ext uri="{FF2B5EF4-FFF2-40B4-BE49-F238E27FC236}">
                <a16:creationId xmlns:a16="http://schemas.microsoft.com/office/drawing/2014/main" id="{1ED2B77A-B563-49AA-A555-84508988AF8E}"/>
              </a:ext>
            </a:extLst>
          </p:cNvPr>
          <p:cNvCxnSpPr>
            <a:stCxn id="17" idx="2"/>
            <a:endCxn id="20" idx="3"/>
          </p:cNvCxnSpPr>
          <p:nvPr/>
        </p:nvCxnSpPr>
        <p:spPr>
          <a:xfrm rot="5400000">
            <a:off x="4189908"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A3D079CB-5904-4638-B9FE-562C34198A3F}"/>
              </a:ext>
            </a:extLst>
          </p:cNvPr>
          <p:cNvGrpSpPr/>
          <p:nvPr/>
        </p:nvGrpSpPr>
        <p:grpSpPr>
          <a:xfrm>
            <a:off x="3707904" y="4005064"/>
            <a:ext cx="576064" cy="720080"/>
            <a:chOff x="3851920" y="1268760"/>
            <a:chExt cx="2880320" cy="3600400"/>
          </a:xfrm>
          <a:solidFill>
            <a:schemeClr val="accent1">
              <a:lumMod val="20000"/>
              <a:lumOff val="80000"/>
            </a:schemeClr>
          </a:solidFill>
        </p:grpSpPr>
        <p:sp>
          <p:nvSpPr>
            <p:cNvPr id="20" name="1 つの角を切り取った四角形 20">
              <a:extLst>
                <a:ext uri="{FF2B5EF4-FFF2-40B4-BE49-F238E27FC236}">
                  <a16:creationId xmlns:a16="http://schemas.microsoft.com/office/drawing/2014/main" id="{E947CA1F-540B-4F05-9FDE-E75149068DCA}"/>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a:extLst>
                <a:ext uri="{FF2B5EF4-FFF2-40B4-BE49-F238E27FC236}">
                  <a16:creationId xmlns:a16="http://schemas.microsoft.com/office/drawing/2014/main" id="{9021CAB4-BD8A-4323-910C-5F9A5198DF90}"/>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128EF667-5693-4EAD-9771-5C180670CDE6}"/>
              </a:ext>
            </a:extLst>
          </p:cNvPr>
          <p:cNvGrpSpPr/>
          <p:nvPr/>
        </p:nvGrpSpPr>
        <p:grpSpPr>
          <a:xfrm>
            <a:off x="5148064" y="4005064"/>
            <a:ext cx="576064" cy="720080"/>
            <a:chOff x="3851920" y="1268760"/>
            <a:chExt cx="2880320" cy="3600400"/>
          </a:xfrm>
        </p:grpSpPr>
        <p:sp>
          <p:nvSpPr>
            <p:cNvPr id="23" name="1 つの角を切り取った四角形 23">
              <a:extLst>
                <a:ext uri="{FF2B5EF4-FFF2-40B4-BE49-F238E27FC236}">
                  <a16:creationId xmlns:a16="http://schemas.microsoft.com/office/drawing/2014/main" id="{9529FF9D-E3EB-483D-A229-B5B6140BC7C4}"/>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直角三角形 23">
              <a:extLst>
                <a:ext uri="{FF2B5EF4-FFF2-40B4-BE49-F238E27FC236}">
                  <a16:creationId xmlns:a16="http://schemas.microsoft.com/office/drawing/2014/main" id="{92B55FA4-7D7F-489B-BCF0-25F296E361FD}"/>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カギ線コネクタ 25">
            <a:extLst>
              <a:ext uri="{FF2B5EF4-FFF2-40B4-BE49-F238E27FC236}">
                <a16:creationId xmlns:a16="http://schemas.microsoft.com/office/drawing/2014/main" id="{2CE22E3C-041E-4785-A475-5A5317A07145}"/>
              </a:ext>
            </a:extLst>
          </p:cNvPr>
          <p:cNvCxnSpPr>
            <a:stCxn id="17" idx="2"/>
            <a:endCxn id="23" idx="3"/>
          </p:cNvCxnSpPr>
          <p:nvPr/>
        </p:nvCxnSpPr>
        <p:spPr>
          <a:xfrm rot="16200000" flipH="1">
            <a:off x="4909988"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8E791A-AA40-46B5-BE59-AA5A960C8D86}"/>
              </a:ext>
            </a:extLst>
          </p:cNvPr>
          <p:cNvSpPr txBox="1"/>
          <p:nvPr/>
        </p:nvSpPr>
        <p:spPr>
          <a:xfrm>
            <a:off x="3707904"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7" name="テキスト ボックス 26">
            <a:extLst>
              <a:ext uri="{FF2B5EF4-FFF2-40B4-BE49-F238E27FC236}">
                <a16:creationId xmlns:a16="http://schemas.microsoft.com/office/drawing/2014/main" id="{874EF1AF-E9DB-48BE-A29C-D593D0AD9FE6}"/>
              </a:ext>
            </a:extLst>
          </p:cNvPr>
          <p:cNvSpPr txBox="1"/>
          <p:nvPr/>
        </p:nvSpPr>
        <p:spPr>
          <a:xfrm>
            <a:off x="5148064" y="4221088"/>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28" name="Picture 2" descr="フォルダのイラスト">
            <a:extLst>
              <a:ext uri="{FF2B5EF4-FFF2-40B4-BE49-F238E27FC236}">
                <a16:creationId xmlns:a16="http://schemas.microsoft.com/office/drawing/2014/main" id="{DD8DF632-5081-495F-AE9F-686DD90CF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カギ線コネクタ 29">
            <a:extLst>
              <a:ext uri="{FF2B5EF4-FFF2-40B4-BE49-F238E27FC236}">
                <a16:creationId xmlns:a16="http://schemas.microsoft.com/office/drawing/2014/main" id="{5500F069-A806-4E02-9C35-81542BEC2A0B}"/>
              </a:ext>
            </a:extLst>
          </p:cNvPr>
          <p:cNvCxnSpPr>
            <a:stCxn id="28" idx="2"/>
            <a:endCxn id="31" idx="3"/>
          </p:cNvCxnSpPr>
          <p:nvPr/>
        </p:nvCxnSpPr>
        <p:spPr>
          <a:xfrm rot="5400000">
            <a:off x="7142236"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C684F323-88C2-43A1-B021-710DA963072C}"/>
              </a:ext>
            </a:extLst>
          </p:cNvPr>
          <p:cNvGrpSpPr/>
          <p:nvPr/>
        </p:nvGrpSpPr>
        <p:grpSpPr>
          <a:xfrm>
            <a:off x="6660232" y="4005064"/>
            <a:ext cx="576064" cy="720080"/>
            <a:chOff x="3851920" y="1268760"/>
            <a:chExt cx="2880320" cy="3600400"/>
          </a:xfrm>
          <a:solidFill>
            <a:schemeClr val="accent1">
              <a:lumMod val="20000"/>
              <a:lumOff val="80000"/>
            </a:schemeClr>
          </a:solidFill>
        </p:grpSpPr>
        <p:sp>
          <p:nvSpPr>
            <p:cNvPr id="31" name="1 つの角を切り取った四角形 31">
              <a:extLst>
                <a:ext uri="{FF2B5EF4-FFF2-40B4-BE49-F238E27FC236}">
                  <a16:creationId xmlns:a16="http://schemas.microsoft.com/office/drawing/2014/main" id="{3F7CA723-DE2C-474C-AF5C-5D4CF04926D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a:extLst>
                <a:ext uri="{FF2B5EF4-FFF2-40B4-BE49-F238E27FC236}">
                  <a16:creationId xmlns:a16="http://schemas.microsoft.com/office/drawing/2014/main" id="{7D931F65-3741-4CB2-87A0-A746076617B9}"/>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7F81156E-511B-4F70-8A73-E0C6E7EB6583}"/>
              </a:ext>
            </a:extLst>
          </p:cNvPr>
          <p:cNvGrpSpPr/>
          <p:nvPr/>
        </p:nvGrpSpPr>
        <p:grpSpPr>
          <a:xfrm>
            <a:off x="8100392" y="4005064"/>
            <a:ext cx="576064" cy="720080"/>
            <a:chOff x="3851920" y="1268760"/>
            <a:chExt cx="2880320" cy="3600400"/>
          </a:xfrm>
          <a:solidFill>
            <a:schemeClr val="accent1">
              <a:lumMod val="20000"/>
              <a:lumOff val="80000"/>
            </a:schemeClr>
          </a:solidFill>
        </p:grpSpPr>
        <p:sp>
          <p:nvSpPr>
            <p:cNvPr id="34" name="1 つの角を切り取った四角形 34">
              <a:extLst>
                <a:ext uri="{FF2B5EF4-FFF2-40B4-BE49-F238E27FC236}">
                  <a16:creationId xmlns:a16="http://schemas.microsoft.com/office/drawing/2014/main" id="{53164C57-7D41-4FB2-B9A8-7C9EC21F6698}"/>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6AA54F0B-124E-457C-95F6-46896B2261C3}"/>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カギ線コネクタ 36">
            <a:extLst>
              <a:ext uri="{FF2B5EF4-FFF2-40B4-BE49-F238E27FC236}">
                <a16:creationId xmlns:a16="http://schemas.microsoft.com/office/drawing/2014/main" id="{C7CC1510-E4EA-4F82-A4F4-FD8350E2B6C5}"/>
              </a:ext>
            </a:extLst>
          </p:cNvPr>
          <p:cNvCxnSpPr>
            <a:stCxn id="28" idx="2"/>
            <a:endCxn id="34" idx="3"/>
          </p:cNvCxnSpPr>
          <p:nvPr/>
        </p:nvCxnSpPr>
        <p:spPr>
          <a:xfrm rot="16200000" flipH="1">
            <a:off x="7862316"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0BFE25A-91E6-4194-8D6E-FB17C641582A}"/>
              </a:ext>
            </a:extLst>
          </p:cNvPr>
          <p:cNvSpPr txBox="1"/>
          <p:nvPr/>
        </p:nvSpPr>
        <p:spPr>
          <a:xfrm>
            <a:off x="6660232"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38" name="テキスト ボックス 37">
            <a:extLst>
              <a:ext uri="{FF2B5EF4-FFF2-40B4-BE49-F238E27FC236}">
                <a16:creationId xmlns:a16="http://schemas.microsoft.com/office/drawing/2014/main" id="{F2E2E8A8-3BF1-4560-A347-77475A5351CB}"/>
              </a:ext>
            </a:extLst>
          </p:cNvPr>
          <p:cNvSpPr txBox="1"/>
          <p:nvPr/>
        </p:nvSpPr>
        <p:spPr>
          <a:xfrm>
            <a:off x="8100392" y="4221088"/>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39" name="楕円 38">
            <a:extLst>
              <a:ext uri="{FF2B5EF4-FFF2-40B4-BE49-F238E27FC236}">
                <a16:creationId xmlns:a16="http://schemas.microsoft.com/office/drawing/2014/main" id="{989C048C-BB5A-4AB6-A6C8-3E573D75AACF}"/>
              </a:ext>
            </a:extLst>
          </p:cNvPr>
          <p:cNvSpPr/>
          <p:nvPr/>
        </p:nvSpPr>
        <p:spPr>
          <a:xfrm>
            <a:off x="7380312"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2990DBD3-981F-4EE7-B245-7BF08EBE6D3E}"/>
              </a:ext>
            </a:extLst>
          </p:cNvPr>
          <p:cNvCxnSpPr>
            <a:stCxn id="4" idx="6"/>
            <a:endCxn id="39" idx="2"/>
          </p:cNvCxnSpPr>
          <p:nvPr/>
        </p:nvCxnSpPr>
        <p:spPr>
          <a:xfrm>
            <a:off x="4860032" y="2276872"/>
            <a:ext cx="25202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C65887-676A-41F4-B590-0088FF2E0069}"/>
              </a:ext>
            </a:extLst>
          </p:cNvPr>
          <p:cNvSpPr txBox="1"/>
          <p:nvPr/>
        </p:nvSpPr>
        <p:spPr>
          <a:xfrm>
            <a:off x="1979712" y="908720"/>
            <a:ext cx="5109091" cy="584775"/>
          </a:xfrm>
          <a:prstGeom prst="rect">
            <a:avLst/>
          </a:prstGeom>
          <a:noFill/>
        </p:spPr>
        <p:txBody>
          <a:bodyPr wrap="none" rtlCol="0">
            <a:spAutoFit/>
          </a:bodyPr>
          <a:lstStyle/>
          <a:p>
            <a:r>
              <a:rPr kumimoji="1" lang="ja-JP" altLang="en-US" sz="3200" dirty="0"/>
              <a:t>こんな歴史ができあがった</a:t>
            </a:r>
          </a:p>
        </p:txBody>
      </p:sp>
      <p:sp>
        <p:nvSpPr>
          <p:cNvPr id="42" name="正方形/長方形 41">
            <a:extLst>
              <a:ext uri="{FF2B5EF4-FFF2-40B4-BE49-F238E27FC236}">
                <a16:creationId xmlns:a16="http://schemas.microsoft.com/office/drawing/2014/main" id="{39DDAF57-C4BD-4A98-B100-9422C5355853}"/>
              </a:ext>
            </a:extLst>
          </p:cNvPr>
          <p:cNvSpPr/>
          <p:nvPr/>
        </p:nvSpPr>
        <p:spPr>
          <a:xfrm>
            <a:off x="395536" y="5085184"/>
            <a:ext cx="2816797" cy="523220"/>
          </a:xfrm>
          <a:prstGeom prst="rect">
            <a:avLst/>
          </a:prstGeom>
        </p:spPr>
        <p:txBody>
          <a:bodyPr wrap="none">
            <a:spAutoFit/>
          </a:bodyPr>
          <a:lstStyle/>
          <a:p>
            <a:r>
              <a:rPr lang="en-US" altLang="ja-JP" sz="2800" dirty="0"/>
              <a:t>file1</a:t>
            </a:r>
            <a:r>
              <a:rPr lang="ja-JP" altLang="en-US" sz="2800" dirty="0"/>
              <a:t>と</a:t>
            </a:r>
            <a:r>
              <a:rPr lang="en-US" altLang="ja-JP" sz="2800" dirty="0"/>
              <a:t>file2</a:t>
            </a:r>
            <a:r>
              <a:rPr lang="ja-JP" altLang="en-US" sz="2800" dirty="0"/>
              <a:t>を追加</a:t>
            </a:r>
          </a:p>
        </p:txBody>
      </p:sp>
      <p:sp>
        <p:nvSpPr>
          <p:cNvPr id="43" name="正方形/長方形 42">
            <a:extLst>
              <a:ext uri="{FF2B5EF4-FFF2-40B4-BE49-F238E27FC236}">
                <a16:creationId xmlns:a16="http://schemas.microsoft.com/office/drawing/2014/main" id="{83189385-0AC9-48EE-B99B-00E010E1F6BB}"/>
              </a:ext>
            </a:extLst>
          </p:cNvPr>
          <p:cNvSpPr/>
          <p:nvPr/>
        </p:nvSpPr>
        <p:spPr>
          <a:xfrm>
            <a:off x="3851920" y="5085184"/>
            <a:ext cx="1859805" cy="523220"/>
          </a:xfrm>
          <a:prstGeom prst="rect">
            <a:avLst/>
          </a:prstGeom>
        </p:spPr>
        <p:txBody>
          <a:bodyPr wrap="none">
            <a:spAutoFit/>
          </a:bodyPr>
          <a:lstStyle/>
          <a:p>
            <a:r>
              <a:rPr lang="en-US" altLang="ja-JP" sz="2800" dirty="0"/>
              <a:t>file1</a:t>
            </a:r>
            <a:r>
              <a:rPr lang="ja-JP" altLang="en-US" sz="2800" dirty="0"/>
              <a:t>を修正</a:t>
            </a:r>
          </a:p>
        </p:txBody>
      </p:sp>
      <p:sp>
        <p:nvSpPr>
          <p:cNvPr id="44" name="正方形/長方形 43">
            <a:extLst>
              <a:ext uri="{FF2B5EF4-FFF2-40B4-BE49-F238E27FC236}">
                <a16:creationId xmlns:a16="http://schemas.microsoft.com/office/drawing/2014/main" id="{BABAA90F-7E49-4D6A-B200-580ACB8938A6}"/>
              </a:ext>
            </a:extLst>
          </p:cNvPr>
          <p:cNvSpPr/>
          <p:nvPr/>
        </p:nvSpPr>
        <p:spPr>
          <a:xfrm>
            <a:off x="6876256" y="5085184"/>
            <a:ext cx="1859805" cy="523220"/>
          </a:xfrm>
          <a:prstGeom prst="rect">
            <a:avLst/>
          </a:prstGeom>
        </p:spPr>
        <p:txBody>
          <a:bodyPr wrap="none">
            <a:spAutoFit/>
          </a:bodyPr>
          <a:lstStyle/>
          <a:p>
            <a:r>
              <a:rPr lang="en-US" altLang="ja-JP" sz="2800" dirty="0"/>
              <a:t>file2</a:t>
            </a:r>
            <a:r>
              <a:rPr lang="ja-JP" altLang="en-US" sz="2800" dirty="0"/>
              <a:t>を修正</a:t>
            </a:r>
          </a:p>
        </p:txBody>
      </p:sp>
      <p:sp>
        <p:nvSpPr>
          <p:cNvPr id="45" name="テキスト ボックス 44">
            <a:extLst>
              <a:ext uri="{FF2B5EF4-FFF2-40B4-BE49-F238E27FC236}">
                <a16:creationId xmlns:a16="http://schemas.microsoft.com/office/drawing/2014/main" id="{CE3F7600-43D2-48CF-B0A8-585D68B1030A}"/>
              </a:ext>
            </a:extLst>
          </p:cNvPr>
          <p:cNvSpPr txBox="1"/>
          <p:nvPr/>
        </p:nvSpPr>
        <p:spPr>
          <a:xfrm>
            <a:off x="827584" y="5949280"/>
            <a:ext cx="7281160" cy="584775"/>
          </a:xfrm>
          <a:prstGeom prst="rect">
            <a:avLst/>
          </a:prstGeom>
          <a:noFill/>
          <a:ln>
            <a:solidFill>
              <a:srgbClr val="011893"/>
            </a:solidFill>
          </a:ln>
        </p:spPr>
        <p:txBody>
          <a:bodyPr wrap="none" rtlCol="0">
            <a:spAutoFit/>
          </a:bodyPr>
          <a:lstStyle/>
          <a:p>
            <a:r>
              <a:rPr kumimoji="1" lang="en-US" altLang="ja-JP" sz="3200" dirty="0" err="1"/>
              <a:t>Git</a:t>
            </a:r>
            <a:r>
              <a:rPr kumimoji="1" lang="ja-JP" altLang="en-US" sz="3200" dirty="0"/>
              <a:t>では積極的に歴史を作成、改変する</a:t>
            </a:r>
          </a:p>
        </p:txBody>
      </p:sp>
    </p:spTree>
    <p:extLst>
      <p:ext uri="{BB962C8B-B14F-4D97-AF65-F5344CB8AC3E}">
        <p14:creationId xmlns:p14="http://schemas.microsoft.com/office/powerpoint/2010/main" val="2142326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B7A06B-182C-4B25-A680-B2809499584E}"/>
              </a:ext>
            </a:extLst>
          </p:cNvPr>
          <p:cNvSpPr>
            <a:spLocks noGrp="1"/>
          </p:cNvSpPr>
          <p:nvPr>
            <p:ph type="body" sz="quarter" idx="10"/>
          </p:nvPr>
        </p:nvSpPr>
        <p:spPr/>
        <p:txBody>
          <a:bodyPr/>
          <a:lstStyle/>
          <a:p>
            <a:r>
              <a:rPr lang="en-US" altLang="ja-JP"/>
              <a:t>HEAD</a:t>
            </a:r>
            <a:r>
              <a:rPr lang="ja-JP" altLang="en-US"/>
              <a:t>とブランチ</a:t>
            </a:r>
            <a:endParaRPr lang="en-US"/>
          </a:p>
        </p:txBody>
      </p:sp>
      <p:sp>
        <p:nvSpPr>
          <p:cNvPr id="3" name="テキスト ボックス 2">
            <a:extLst>
              <a:ext uri="{FF2B5EF4-FFF2-40B4-BE49-F238E27FC236}">
                <a16:creationId xmlns:a16="http://schemas.microsoft.com/office/drawing/2014/main" id="{7C3E356E-4807-462C-9537-CFC3FAE2133C}"/>
              </a:ext>
            </a:extLst>
          </p:cNvPr>
          <p:cNvSpPr txBox="1"/>
          <p:nvPr/>
        </p:nvSpPr>
        <p:spPr>
          <a:xfrm>
            <a:off x="1259632" y="1196752"/>
            <a:ext cx="6454011" cy="1077218"/>
          </a:xfrm>
          <a:prstGeom prst="rect">
            <a:avLst/>
          </a:prstGeom>
          <a:noFill/>
        </p:spPr>
        <p:txBody>
          <a:bodyPr wrap="none" rtlCol="0">
            <a:spAutoFit/>
          </a:bodyPr>
          <a:lstStyle/>
          <a:p>
            <a:r>
              <a:rPr lang="en-US" sz="3200"/>
              <a:t>Git</a:t>
            </a:r>
            <a:r>
              <a:rPr lang="ja-JP" altLang="en-US" sz="3200"/>
              <a:t>では歴史を積極的に改変する</a:t>
            </a:r>
            <a:endParaRPr lang="en-US" altLang="ja-JP" sz="3200"/>
          </a:p>
          <a:p>
            <a:r>
              <a:rPr lang="en-US" altLang="ja-JP" sz="3200"/>
              <a:t>Git</a:t>
            </a:r>
            <a:r>
              <a:rPr lang="ja-JP" altLang="en-US" sz="3200"/>
              <a:t>では歴史が分岐することがある</a:t>
            </a:r>
            <a:endParaRPr lang="en-US" sz="3200"/>
          </a:p>
        </p:txBody>
      </p:sp>
      <p:sp>
        <p:nvSpPr>
          <p:cNvPr id="4" name="テキスト ボックス 3">
            <a:extLst>
              <a:ext uri="{FF2B5EF4-FFF2-40B4-BE49-F238E27FC236}">
                <a16:creationId xmlns:a16="http://schemas.microsoft.com/office/drawing/2014/main" id="{A2B100D9-C919-4ECB-B156-E71A28677DED}"/>
              </a:ext>
            </a:extLst>
          </p:cNvPr>
          <p:cNvSpPr txBox="1"/>
          <p:nvPr/>
        </p:nvSpPr>
        <p:spPr>
          <a:xfrm>
            <a:off x="179512" y="5517232"/>
            <a:ext cx="8542723" cy="523220"/>
          </a:xfrm>
          <a:prstGeom prst="rect">
            <a:avLst/>
          </a:prstGeom>
          <a:noFill/>
        </p:spPr>
        <p:txBody>
          <a:bodyPr wrap="none" rtlCol="0">
            <a:spAutoFit/>
          </a:bodyPr>
          <a:lstStyle/>
          <a:p>
            <a:r>
              <a:rPr lang="en-US" altLang="ja-JP" sz="2800"/>
              <a:t>Git</a:t>
            </a:r>
            <a:r>
              <a:rPr lang="ja-JP" altLang="en-US" sz="2800"/>
              <a:t>において歴史操作の手段として使うのがブランチ</a:t>
            </a:r>
            <a:endParaRPr lang="en-US" sz="2800"/>
          </a:p>
        </p:txBody>
      </p:sp>
      <p:pic>
        <p:nvPicPr>
          <p:cNvPr id="1026" name="Picture 2" descr="タイムマシンのイラスト">
            <a:extLst>
              <a:ext uri="{FF2B5EF4-FFF2-40B4-BE49-F238E27FC236}">
                <a16:creationId xmlns:a16="http://schemas.microsoft.com/office/drawing/2014/main" id="{5A588F6A-341C-44E6-A4BE-4697145FB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564904"/>
            <a:ext cx="2769096" cy="244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57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38794E-3588-4BC9-B874-10D486851BEA}"/>
              </a:ext>
            </a:extLst>
          </p:cNvPr>
          <p:cNvSpPr>
            <a:spLocks noGrp="1"/>
          </p:cNvSpPr>
          <p:nvPr>
            <p:ph type="body" sz="quarter" idx="10"/>
          </p:nvPr>
        </p:nvSpPr>
        <p:spPr/>
        <p:txBody>
          <a:bodyPr/>
          <a:lstStyle/>
          <a:p>
            <a:r>
              <a:rPr lang="ja-JP" altLang="en-US"/>
              <a:t>ブランチ</a:t>
            </a:r>
            <a:endParaRPr lang="en-US"/>
          </a:p>
        </p:txBody>
      </p:sp>
      <p:sp>
        <p:nvSpPr>
          <p:cNvPr id="3" name="テキスト ボックス 2">
            <a:extLst>
              <a:ext uri="{FF2B5EF4-FFF2-40B4-BE49-F238E27FC236}">
                <a16:creationId xmlns:a16="http://schemas.microsoft.com/office/drawing/2014/main" id="{7C77DFC3-BA70-4DE1-8B78-E8BC04A1D567}"/>
              </a:ext>
            </a:extLst>
          </p:cNvPr>
          <p:cNvSpPr txBox="1"/>
          <p:nvPr/>
        </p:nvSpPr>
        <p:spPr>
          <a:xfrm>
            <a:off x="395536" y="4005064"/>
            <a:ext cx="1338828" cy="369332"/>
          </a:xfrm>
          <a:prstGeom prst="rect">
            <a:avLst/>
          </a:prstGeom>
          <a:noFill/>
        </p:spPr>
        <p:txBody>
          <a:bodyPr wrap="none" rtlCol="0">
            <a:spAutoFit/>
          </a:bodyPr>
          <a:lstStyle/>
          <a:p>
            <a:r>
              <a:rPr lang="ja-JP" altLang="en-US"/>
              <a:t>初期化直後</a:t>
            </a:r>
            <a:endParaRPr kumimoji="1" lang="ja-JP" altLang="en-US"/>
          </a:p>
        </p:txBody>
      </p:sp>
      <p:sp>
        <p:nvSpPr>
          <p:cNvPr id="4" name="矢印: 右 3">
            <a:extLst>
              <a:ext uri="{FF2B5EF4-FFF2-40B4-BE49-F238E27FC236}">
                <a16:creationId xmlns:a16="http://schemas.microsoft.com/office/drawing/2014/main" id="{EB3AC0E4-1DD7-4378-8E3A-16D547CA3202}"/>
              </a:ext>
            </a:extLst>
          </p:cNvPr>
          <p:cNvSpPr/>
          <p:nvPr/>
        </p:nvSpPr>
        <p:spPr>
          <a:xfrm>
            <a:off x="1979712"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456DC94-2FA4-40D2-AB1C-2F634BF50151}"/>
              </a:ext>
            </a:extLst>
          </p:cNvPr>
          <p:cNvSpPr txBox="1"/>
          <p:nvPr/>
        </p:nvSpPr>
        <p:spPr>
          <a:xfrm>
            <a:off x="2411760" y="3986014"/>
            <a:ext cx="1800493" cy="369332"/>
          </a:xfrm>
          <a:prstGeom prst="rect">
            <a:avLst/>
          </a:prstGeom>
          <a:noFill/>
        </p:spPr>
        <p:txBody>
          <a:bodyPr wrap="none" rtlCol="0">
            <a:spAutoFit/>
          </a:bodyPr>
          <a:lstStyle/>
          <a:p>
            <a:r>
              <a:rPr kumimoji="1" lang="ja-JP" altLang="en-US"/>
              <a:t>最初のコミット</a:t>
            </a:r>
          </a:p>
        </p:txBody>
      </p:sp>
      <p:sp>
        <p:nvSpPr>
          <p:cNvPr id="6" name="楕円 4">
            <a:extLst>
              <a:ext uri="{FF2B5EF4-FFF2-40B4-BE49-F238E27FC236}">
                <a16:creationId xmlns:a16="http://schemas.microsoft.com/office/drawing/2014/main" id="{437CC7DF-5B49-43BC-8938-9D63AF7E2B17}"/>
              </a:ext>
            </a:extLst>
          </p:cNvPr>
          <p:cNvSpPr/>
          <p:nvPr/>
        </p:nvSpPr>
        <p:spPr>
          <a:xfrm>
            <a:off x="3059832"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1 つの角を切り取り 1 つの角を丸める 6">
            <a:extLst>
              <a:ext uri="{FF2B5EF4-FFF2-40B4-BE49-F238E27FC236}">
                <a16:creationId xmlns:a16="http://schemas.microsoft.com/office/drawing/2014/main" id="{D356F381-6BF0-4293-84BE-C8A396E9B0EC}"/>
              </a:ext>
            </a:extLst>
          </p:cNvPr>
          <p:cNvSpPr/>
          <p:nvPr/>
        </p:nvSpPr>
        <p:spPr>
          <a:xfrm>
            <a:off x="2627784" y="44588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8" name="直線矢印コネクタ 7">
            <a:extLst>
              <a:ext uri="{FF2B5EF4-FFF2-40B4-BE49-F238E27FC236}">
                <a16:creationId xmlns:a16="http://schemas.microsoft.com/office/drawing/2014/main" id="{B2244E94-91F8-45FF-804E-1651C72A08F8}"/>
              </a:ext>
            </a:extLst>
          </p:cNvPr>
          <p:cNvCxnSpPr>
            <a:stCxn id="7" idx="1"/>
            <a:endCxn id="6" idx="0"/>
          </p:cNvCxnSpPr>
          <p:nvPr/>
        </p:nvCxnSpPr>
        <p:spPr>
          <a:xfrm>
            <a:off x="3203848" y="4797152"/>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F266329F-D8EE-497A-8809-FE80318E4FB9}"/>
              </a:ext>
            </a:extLst>
          </p:cNvPr>
          <p:cNvSpPr/>
          <p:nvPr/>
        </p:nvSpPr>
        <p:spPr>
          <a:xfrm>
            <a:off x="467544"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10" name="テキスト ボックス 9">
            <a:extLst>
              <a:ext uri="{FF2B5EF4-FFF2-40B4-BE49-F238E27FC236}">
                <a16:creationId xmlns:a16="http://schemas.microsoft.com/office/drawing/2014/main" id="{18CCA85D-C907-43B3-8843-1FDCFB1279ED}"/>
              </a:ext>
            </a:extLst>
          </p:cNvPr>
          <p:cNvSpPr txBox="1"/>
          <p:nvPr/>
        </p:nvSpPr>
        <p:spPr>
          <a:xfrm>
            <a:off x="4658524" y="4005064"/>
            <a:ext cx="1569660" cy="369332"/>
          </a:xfrm>
          <a:prstGeom prst="rect">
            <a:avLst/>
          </a:prstGeom>
          <a:noFill/>
        </p:spPr>
        <p:txBody>
          <a:bodyPr wrap="none" rtlCol="0">
            <a:spAutoFit/>
          </a:bodyPr>
          <a:lstStyle/>
          <a:p>
            <a:r>
              <a:rPr kumimoji="1" lang="ja-JP" altLang="en-US"/>
              <a:t>次のコミット</a:t>
            </a:r>
          </a:p>
        </p:txBody>
      </p:sp>
      <p:sp>
        <p:nvSpPr>
          <p:cNvPr id="11" name="楕円 4">
            <a:extLst>
              <a:ext uri="{FF2B5EF4-FFF2-40B4-BE49-F238E27FC236}">
                <a16:creationId xmlns:a16="http://schemas.microsoft.com/office/drawing/2014/main" id="{5E2222F0-16A4-474C-82A9-5CA41F212F0C}"/>
              </a:ext>
            </a:extLst>
          </p:cNvPr>
          <p:cNvSpPr/>
          <p:nvPr/>
        </p:nvSpPr>
        <p:spPr>
          <a:xfrm>
            <a:off x="5508104"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1 つの角を切り取り 1 つの角を丸める 11">
            <a:extLst>
              <a:ext uri="{FF2B5EF4-FFF2-40B4-BE49-F238E27FC236}">
                <a16:creationId xmlns:a16="http://schemas.microsoft.com/office/drawing/2014/main" id="{4CD629E0-788E-4150-A55B-838897005B66}"/>
              </a:ext>
            </a:extLst>
          </p:cNvPr>
          <p:cNvSpPr/>
          <p:nvPr/>
        </p:nvSpPr>
        <p:spPr>
          <a:xfrm>
            <a:off x="5076056"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3" name="直線矢印コネクタ 12">
            <a:extLst>
              <a:ext uri="{FF2B5EF4-FFF2-40B4-BE49-F238E27FC236}">
                <a16:creationId xmlns:a16="http://schemas.microsoft.com/office/drawing/2014/main" id="{33C3E27E-508E-4715-92AD-1E54BFE1A003}"/>
              </a:ext>
            </a:extLst>
          </p:cNvPr>
          <p:cNvCxnSpPr>
            <a:stCxn id="12" idx="1"/>
            <a:endCxn id="11" idx="0"/>
          </p:cNvCxnSpPr>
          <p:nvPr/>
        </p:nvCxnSpPr>
        <p:spPr>
          <a:xfrm>
            <a:off x="5652120"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9DAD4876-0379-4BB3-BEE3-31476B5469BA}"/>
              </a:ext>
            </a:extLst>
          </p:cNvPr>
          <p:cNvSpPr/>
          <p:nvPr/>
        </p:nvSpPr>
        <p:spPr>
          <a:xfrm>
            <a:off x="478802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4A0127E-90FC-4F42-A192-7A9CCB91BE20}"/>
              </a:ext>
            </a:extLst>
          </p:cNvPr>
          <p:cNvCxnSpPr>
            <a:cxnSpLocks/>
            <a:stCxn id="14" idx="6"/>
          </p:cNvCxnSpPr>
          <p:nvPr/>
        </p:nvCxnSpPr>
        <p:spPr>
          <a:xfrm>
            <a:off x="5076056"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矢印: 右 15">
            <a:extLst>
              <a:ext uri="{FF2B5EF4-FFF2-40B4-BE49-F238E27FC236}">
                <a16:creationId xmlns:a16="http://schemas.microsoft.com/office/drawing/2014/main" id="{31F5FB4A-E2ED-40D4-BBF0-4B0FDC00F2AD}"/>
              </a:ext>
            </a:extLst>
          </p:cNvPr>
          <p:cNvSpPr/>
          <p:nvPr/>
        </p:nvSpPr>
        <p:spPr>
          <a:xfrm>
            <a:off x="4067944"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9EFBBAC1-857C-4A7C-B903-2D551BF4AA60}"/>
              </a:ext>
            </a:extLst>
          </p:cNvPr>
          <p:cNvSpPr txBox="1"/>
          <p:nvPr/>
        </p:nvSpPr>
        <p:spPr>
          <a:xfrm>
            <a:off x="6660232" y="4005064"/>
            <a:ext cx="2262158" cy="369332"/>
          </a:xfrm>
          <a:prstGeom prst="rect">
            <a:avLst/>
          </a:prstGeom>
          <a:noFill/>
        </p:spPr>
        <p:txBody>
          <a:bodyPr wrap="none" rtlCol="0">
            <a:spAutoFit/>
          </a:bodyPr>
          <a:lstStyle/>
          <a:p>
            <a:r>
              <a:rPr kumimoji="1" lang="ja-JP" altLang="en-US"/>
              <a:t>さらに次のコミット</a:t>
            </a:r>
          </a:p>
        </p:txBody>
      </p:sp>
      <p:sp>
        <p:nvSpPr>
          <p:cNvPr id="18" name="楕円 4">
            <a:extLst>
              <a:ext uri="{FF2B5EF4-FFF2-40B4-BE49-F238E27FC236}">
                <a16:creationId xmlns:a16="http://schemas.microsoft.com/office/drawing/2014/main" id="{B7E6F3AD-3DD5-47C5-8624-D2359EFE2EA7}"/>
              </a:ext>
            </a:extLst>
          </p:cNvPr>
          <p:cNvSpPr/>
          <p:nvPr/>
        </p:nvSpPr>
        <p:spPr>
          <a:xfrm>
            <a:off x="8316416"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1 つの角を切り取り 1 つの角を丸める 18">
            <a:extLst>
              <a:ext uri="{FF2B5EF4-FFF2-40B4-BE49-F238E27FC236}">
                <a16:creationId xmlns:a16="http://schemas.microsoft.com/office/drawing/2014/main" id="{FBCEF616-5BE7-4F0A-B278-2D279272737D}"/>
              </a:ext>
            </a:extLst>
          </p:cNvPr>
          <p:cNvSpPr/>
          <p:nvPr/>
        </p:nvSpPr>
        <p:spPr>
          <a:xfrm>
            <a:off x="7884368"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0" name="直線矢印コネクタ 19">
            <a:extLst>
              <a:ext uri="{FF2B5EF4-FFF2-40B4-BE49-F238E27FC236}">
                <a16:creationId xmlns:a16="http://schemas.microsoft.com/office/drawing/2014/main" id="{9E68A9B8-BC5B-4003-B2B4-F3ADF5EC2EB6}"/>
              </a:ext>
            </a:extLst>
          </p:cNvPr>
          <p:cNvCxnSpPr>
            <a:stCxn id="19" idx="1"/>
            <a:endCxn id="18" idx="0"/>
          </p:cNvCxnSpPr>
          <p:nvPr/>
        </p:nvCxnSpPr>
        <p:spPr>
          <a:xfrm>
            <a:off x="8460432"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4">
            <a:extLst>
              <a:ext uri="{FF2B5EF4-FFF2-40B4-BE49-F238E27FC236}">
                <a16:creationId xmlns:a16="http://schemas.microsoft.com/office/drawing/2014/main" id="{2059B649-F95B-42EC-9F94-33F304BD91CA}"/>
              </a:ext>
            </a:extLst>
          </p:cNvPr>
          <p:cNvSpPr/>
          <p:nvPr/>
        </p:nvSpPr>
        <p:spPr>
          <a:xfrm>
            <a:off x="759633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D60870A-4026-43ED-8800-A1CF49DB61EC}"/>
              </a:ext>
            </a:extLst>
          </p:cNvPr>
          <p:cNvCxnSpPr>
            <a:cxnSpLocks/>
            <a:stCxn id="21" idx="6"/>
          </p:cNvCxnSpPr>
          <p:nvPr/>
        </p:nvCxnSpPr>
        <p:spPr>
          <a:xfrm>
            <a:off x="788436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矢印: 右 22">
            <a:extLst>
              <a:ext uri="{FF2B5EF4-FFF2-40B4-BE49-F238E27FC236}">
                <a16:creationId xmlns:a16="http://schemas.microsoft.com/office/drawing/2014/main" id="{117BC024-5049-4751-B52A-863BA3B692B9}"/>
              </a:ext>
            </a:extLst>
          </p:cNvPr>
          <p:cNvSpPr/>
          <p:nvPr/>
        </p:nvSpPr>
        <p:spPr>
          <a:xfrm>
            <a:off x="6372200"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4">
            <a:extLst>
              <a:ext uri="{FF2B5EF4-FFF2-40B4-BE49-F238E27FC236}">
                <a16:creationId xmlns:a16="http://schemas.microsoft.com/office/drawing/2014/main" id="{61960628-0174-4CEE-81E1-22929A369565}"/>
              </a:ext>
            </a:extLst>
          </p:cNvPr>
          <p:cNvSpPr/>
          <p:nvPr/>
        </p:nvSpPr>
        <p:spPr>
          <a:xfrm>
            <a:off x="687625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CAFEBF31-1933-4DC4-AD3F-8F7A5DA7CE6C}"/>
              </a:ext>
            </a:extLst>
          </p:cNvPr>
          <p:cNvCxnSpPr>
            <a:cxnSpLocks/>
            <a:stCxn id="24" idx="6"/>
          </p:cNvCxnSpPr>
          <p:nvPr/>
        </p:nvCxnSpPr>
        <p:spPr>
          <a:xfrm>
            <a:off x="716428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537A9AA9-6ACD-42D3-8278-775B1003316E}"/>
              </a:ext>
            </a:extLst>
          </p:cNvPr>
          <p:cNvSpPr txBox="1"/>
          <p:nvPr/>
        </p:nvSpPr>
        <p:spPr>
          <a:xfrm>
            <a:off x="179512" y="980728"/>
            <a:ext cx="3062057" cy="523220"/>
          </a:xfrm>
          <a:prstGeom prst="rect">
            <a:avLst/>
          </a:prstGeom>
          <a:noFill/>
        </p:spPr>
        <p:txBody>
          <a:bodyPr wrap="none" rtlCol="0">
            <a:spAutoFit/>
          </a:bodyPr>
          <a:lstStyle/>
          <a:p>
            <a:r>
              <a:rPr lang="ja-JP" altLang="en-US" sz="2800">
                <a:solidFill>
                  <a:srgbClr val="011893"/>
                </a:solidFill>
              </a:rPr>
              <a:t>ブランチ </a:t>
            </a:r>
            <a:r>
              <a:rPr lang="en-US" altLang="ja-JP" sz="2800">
                <a:solidFill>
                  <a:srgbClr val="011893"/>
                </a:solidFill>
              </a:rPr>
              <a:t>(branch)</a:t>
            </a:r>
            <a:endParaRPr lang="en-US" sz="2800">
              <a:solidFill>
                <a:srgbClr val="011893"/>
              </a:solidFill>
            </a:endParaRPr>
          </a:p>
        </p:txBody>
      </p:sp>
      <p:sp>
        <p:nvSpPr>
          <p:cNvPr id="27" name="テキスト ボックス 26">
            <a:extLst>
              <a:ext uri="{FF2B5EF4-FFF2-40B4-BE49-F238E27FC236}">
                <a16:creationId xmlns:a16="http://schemas.microsoft.com/office/drawing/2014/main" id="{167E5F8B-C85A-46E3-B0AB-D7D34C6733D6}"/>
              </a:ext>
            </a:extLst>
          </p:cNvPr>
          <p:cNvSpPr txBox="1"/>
          <p:nvPr/>
        </p:nvSpPr>
        <p:spPr>
          <a:xfrm>
            <a:off x="827584" y="1556792"/>
            <a:ext cx="7787709" cy="1815882"/>
          </a:xfrm>
          <a:prstGeom prst="rect">
            <a:avLst/>
          </a:prstGeom>
          <a:noFill/>
        </p:spPr>
        <p:txBody>
          <a:bodyPr wrap="none" rtlCol="0">
            <a:spAutoFit/>
          </a:bodyPr>
          <a:lstStyle/>
          <a:p>
            <a:r>
              <a:rPr lang="ja-JP" altLang="en-US" sz="2800"/>
              <a:t>コミットにつくラベルのようなもの</a:t>
            </a:r>
            <a:endParaRPr lang="en-US" altLang="ja-JP" sz="2800"/>
          </a:p>
          <a:p>
            <a:r>
              <a:rPr lang="ja-JP" altLang="en-US" sz="2800"/>
              <a:t>デフォルトで</a:t>
            </a:r>
            <a:r>
              <a:rPr lang="en-US" altLang="ja-JP" sz="2800"/>
              <a:t>main</a:t>
            </a:r>
            <a:r>
              <a:rPr lang="ja-JP" altLang="en-US" sz="2800"/>
              <a:t>というブランチが用意される</a:t>
            </a:r>
            <a:endParaRPr lang="en-US" altLang="ja-JP" sz="2800"/>
          </a:p>
          <a:p>
            <a:r>
              <a:rPr lang="ja-JP" altLang="en-US" sz="2800"/>
              <a:t>自由に作ることができる</a:t>
            </a:r>
            <a:endParaRPr lang="en-US" altLang="ja-JP" sz="2800"/>
          </a:p>
          <a:p>
            <a:r>
              <a:rPr lang="ja-JP" altLang="en-US" sz="2800"/>
              <a:t>コミットされると一緒に動く</a:t>
            </a:r>
            <a:endParaRPr lang="en-US" sz="2800"/>
          </a:p>
        </p:txBody>
      </p:sp>
    </p:spTree>
    <p:extLst>
      <p:ext uri="{BB962C8B-B14F-4D97-AF65-F5344CB8AC3E}">
        <p14:creationId xmlns:p14="http://schemas.microsoft.com/office/powerpoint/2010/main" val="216829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DC3E7-22D3-4882-A061-D356652DFC89}"/>
              </a:ext>
            </a:extLst>
          </p:cNvPr>
          <p:cNvSpPr>
            <a:spLocks noGrp="1"/>
          </p:cNvSpPr>
          <p:nvPr>
            <p:ph type="body" sz="quarter" idx="10"/>
          </p:nvPr>
        </p:nvSpPr>
        <p:spPr/>
        <p:txBody>
          <a:bodyPr/>
          <a:lstStyle/>
          <a:p>
            <a:r>
              <a:rPr lang="ja-JP" altLang="en-US"/>
              <a:t>とりあえず覚えたいコマンド</a:t>
            </a:r>
            <a:endParaRPr lang="en-US"/>
          </a:p>
        </p:txBody>
      </p:sp>
      <p:sp>
        <p:nvSpPr>
          <p:cNvPr id="3" name="テキスト ボックス 2">
            <a:extLst>
              <a:ext uri="{FF2B5EF4-FFF2-40B4-BE49-F238E27FC236}">
                <a16:creationId xmlns:a16="http://schemas.microsoft.com/office/drawing/2014/main" id="{065DF549-37D9-470A-9023-C8884FFF283F}"/>
              </a:ext>
            </a:extLst>
          </p:cNvPr>
          <p:cNvSpPr txBox="1"/>
          <p:nvPr/>
        </p:nvSpPr>
        <p:spPr>
          <a:xfrm>
            <a:off x="611560" y="1484784"/>
            <a:ext cx="2188420" cy="1754326"/>
          </a:xfrm>
          <a:prstGeom prst="rect">
            <a:avLst/>
          </a:prstGeom>
          <a:noFill/>
        </p:spPr>
        <p:txBody>
          <a:bodyPr wrap="none" rtlCol="0">
            <a:spAutoFit/>
          </a:bodyPr>
          <a:lstStyle/>
          <a:p>
            <a:r>
              <a:rPr kumimoji="1" lang="en-US" altLang="ja-JP" sz="3600" dirty="0" err="1"/>
              <a:t>git</a:t>
            </a:r>
            <a:r>
              <a:rPr kumimoji="1" lang="en-US" altLang="ja-JP" sz="3600" dirty="0"/>
              <a:t> </a:t>
            </a:r>
            <a:r>
              <a:rPr kumimoji="1" lang="en-US" altLang="ja-JP" sz="3600" dirty="0" err="1"/>
              <a:t>init</a:t>
            </a:r>
            <a:endParaRPr kumimoji="1" lang="en-US" altLang="ja-JP" sz="3600" dirty="0"/>
          </a:p>
          <a:p>
            <a:r>
              <a:rPr lang="en-US" altLang="ja-JP" sz="3600" dirty="0" err="1"/>
              <a:t>git</a:t>
            </a:r>
            <a:r>
              <a:rPr lang="en-US" altLang="ja-JP" sz="3600" dirty="0"/>
              <a:t> add</a:t>
            </a:r>
          </a:p>
          <a:p>
            <a:r>
              <a:rPr lang="en-US" altLang="ja-JP" sz="3600" dirty="0" err="1"/>
              <a:t>git</a:t>
            </a:r>
            <a:r>
              <a:rPr lang="en-US" altLang="ja-JP" sz="3600" dirty="0"/>
              <a:t> commit</a:t>
            </a:r>
          </a:p>
        </p:txBody>
      </p:sp>
      <p:sp>
        <p:nvSpPr>
          <p:cNvPr id="4" name="テキスト ボックス 3">
            <a:extLst>
              <a:ext uri="{FF2B5EF4-FFF2-40B4-BE49-F238E27FC236}">
                <a16:creationId xmlns:a16="http://schemas.microsoft.com/office/drawing/2014/main" id="{583A347D-2AD9-4582-B9F0-85408A5982AD}"/>
              </a:ext>
            </a:extLst>
          </p:cNvPr>
          <p:cNvSpPr txBox="1"/>
          <p:nvPr/>
        </p:nvSpPr>
        <p:spPr>
          <a:xfrm>
            <a:off x="4788024" y="1412776"/>
            <a:ext cx="1856598" cy="1754326"/>
          </a:xfrm>
          <a:prstGeom prst="rect">
            <a:avLst/>
          </a:prstGeom>
          <a:noFill/>
        </p:spPr>
        <p:txBody>
          <a:bodyPr wrap="none" rtlCol="0">
            <a:spAutoFit/>
          </a:bodyPr>
          <a:lstStyle/>
          <a:p>
            <a:r>
              <a:rPr kumimoji="1" lang="en-US" altLang="ja-JP" sz="3600" dirty="0" err="1"/>
              <a:t>git</a:t>
            </a:r>
            <a:r>
              <a:rPr kumimoji="1" lang="en-US" altLang="ja-JP" sz="3600" dirty="0"/>
              <a:t> status</a:t>
            </a:r>
          </a:p>
          <a:p>
            <a:r>
              <a:rPr kumimoji="1" lang="en-US" altLang="ja-JP" sz="3600" dirty="0" err="1"/>
              <a:t>git</a:t>
            </a:r>
            <a:r>
              <a:rPr kumimoji="1" lang="en-US" altLang="ja-JP" sz="3600" dirty="0"/>
              <a:t> diff</a:t>
            </a:r>
          </a:p>
          <a:p>
            <a:r>
              <a:rPr lang="en-US" altLang="ja-JP" sz="3600" dirty="0" err="1"/>
              <a:t>git</a:t>
            </a:r>
            <a:r>
              <a:rPr lang="en-US" altLang="ja-JP" sz="3600" dirty="0"/>
              <a:t> log</a:t>
            </a:r>
            <a:endParaRPr kumimoji="1" lang="en-US" altLang="ja-JP" sz="3600" dirty="0"/>
          </a:p>
        </p:txBody>
      </p:sp>
      <p:sp>
        <p:nvSpPr>
          <p:cNvPr id="5" name="テキスト ボックス 4">
            <a:extLst>
              <a:ext uri="{FF2B5EF4-FFF2-40B4-BE49-F238E27FC236}">
                <a16:creationId xmlns:a16="http://schemas.microsoft.com/office/drawing/2014/main" id="{AB7C67DB-DB56-4F0D-99DC-0E30636CFB16}"/>
              </a:ext>
            </a:extLst>
          </p:cNvPr>
          <p:cNvSpPr txBox="1"/>
          <p:nvPr/>
        </p:nvSpPr>
        <p:spPr>
          <a:xfrm>
            <a:off x="4788024" y="4005064"/>
            <a:ext cx="2236510" cy="1754326"/>
          </a:xfrm>
          <a:prstGeom prst="rect">
            <a:avLst/>
          </a:prstGeom>
          <a:noFill/>
        </p:spPr>
        <p:txBody>
          <a:bodyPr wrap="none" rtlCol="0">
            <a:spAutoFit/>
          </a:bodyPr>
          <a:lstStyle/>
          <a:p>
            <a:r>
              <a:rPr kumimoji="1" lang="en-US" altLang="ja-JP" sz="3600" dirty="0" err="1"/>
              <a:t>git</a:t>
            </a:r>
            <a:r>
              <a:rPr kumimoji="1" lang="en-US" altLang="ja-JP" sz="3600" dirty="0"/>
              <a:t> clone</a:t>
            </a:r>
          </a:p>
          <a:p>
            <a:r>
              <a:rPr lang="en-US" altLang="ja-JP" sz="3600" dirty="0" err="1"/>
              <a:t>git</a:t>
            </a:r>
            <a:r>
              <a:rPr lang="en-US" altLang="ja-JP" sz="3600" dirty="0"/>
              <a:t> remote</a:t>
            </a:r>
          </a:p>
          <a:p>
            <a:r>
              <a:rPr lang="en-US" altLang="ja-JP" sz="3600" err="1"/>
              <a:t>git</a:t>
            </a:r>
            <a:r>
              <a:rPr lang="en-US" altLang="ja-JP" sz="3600"/>
              <a:t> fetch</a:t>
            </a:r>
            <a:endParaRPr lang="en-US" altLang="ja-JP" sz="3600" dirty="0"/>
          </a:p>
        </p:txBody>
      </p:sp>
      <p:sp>
        <p:nvSpPr>
          <p:cNvPr id="6" name="正方形/長方形 5">
            <a:extLst>
              <a:ext uri="{FF2B5EF4-FFF2-40B4-BE49-F238E27FC236}">
                <a16:creationId xmlns:a16="http://schemas.microsoft.com/office/drawing/2014/main" id="{C3739B1A-CBA6-426B-A5D1-947976AAB646}"/>
              </a:ext>
            </a:extLst>
          </p:cNvPr>
          <p:cNvSpPr/>
          <p:nvPr/>
        </p:nvSpPr>
        <p:spPr>
          <a:xfrm>
            <a:off x="611560" y="4149080"/>
            <a:ext cx="3096344" cy="1754326"/>
          </a:xfrm>
          <a:prstGeom prst="rect">
            <a:avLst/>
          </a:prstGeom>
        </p:spPr>
        <p:txBody>
          <a:bodyPr wrap="square">
            <a:spAutoFit/>
          </a:bodyPr>
          <a:lstStyle/>
          <a:p>
            <a:r>
              <a:rPr lang="en-US" altLang="ja-JP" sz="3600" err="1"/>
              <a:t>git</a:t>
            </a:r>
            <a:r>
              <a:rPr lang="en-US" altLang="ja-JP" sz="3600"/>
              <a:t> switch</a:t>
            </a:r>
            <a:endParaRPr lang="en-US" altLang="ja-JP" sz="3600" dirty="0"/>
          </a:p>
          <a:p>
            <a:r>
              <a:rPr lang="en-US" altLang="ja-JP" sz="3600" err="1"/>
              <a:t>git</a:t>
            </a:r>
            <a:r>
              <a:rPr lang="en-US" altLang="ja-JP" sz="3600"/>
              <a:t> merge</a:t>
            </a:r>
          </a:p>
          <a:p>
            <a:r>
              <a:rPr lang="en-US" altLang="ja-JP" sz="3600"/>
              <a:t>git rebase</a:t>
            </a:r>
            <a:endParaRPr lang="en-US" altLang="ja-JP" sz="3600" dirty="0"/>
          </a:p>
        </p:txBody>
      </p:sp>
      <p:sp>
        <p:nvSpPr>
          <p:cNvPr id="7" name="角丸四角形 6">
            <a:extLst>
              <a:ext uri="{FF2B5EF4-FFF2-40B4-BE49-F238E27FC236}">
                <a16:creationId xmlns:a16="http://schemas.microsoft.com/office/drawing/2014/main" id="{B396FBD7-CC14-4AD7-B271-21045F80A7D6}"/>
              </a:ext>
            </a:extLst>
          </p:cNvPr>
          <p:cNvSpPr/>
          <p:nvPr/>
        </p:nvSpPr>
        <p:spPr>
          <a:xfrm>
            <a:off x="467544" y="1556792"/>
            <a:ext cx="3024336" cy="180020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442226D1-0530-4475-AD25-B697890C1D22}"/>
              </a:ext>
            </a:extLst>
          </p:cNvPr>
          <p:cNvSpPr/>
          <p:nvPr/>
        </p:nvSpPr>
        <p:spPr>
          <a:xfrm>
            <a:off x="467544" y="4221088"/>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C18D8386-948C-4EA1-8077-35B874D37E68}"/>
              </a:ext>
            </a:extLst>
          </p:cNvPr>
          <p:cNvSpPr/>
          <p:nvPr/>
        </p:nvSpPr>
        <p:spPr>
          <a:xfrm>
            <a:off x="4644008" y="1484784"/>
            <a:ext cx="3096344" cy="1872208"/>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A354B5A2-8FE3-47E3-BE21-3AA80E7A0C6E}"/>
              </a:ext>
            </a:extLst>
          </p:cNvPr>
          <p:cNvSpPr/>
          <p:nvPr/>
        </p:nvSpPr>
        <p:spPr>
          <a:xfrm>
            <a:off x="4716016" y="4077072"/>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74000ED-8868-4E40-89D1-72EA3825E90E}"/>
              </a:ext>
            </a:extLst>
          </p:cNvPr>
          <p:cNvSpPr txBox="1"/>
          <p:nvPr/>
        </p:nvSpPr>
        <p:spPr>
          <a:xfrm>
            <a:off x="539552" y="1124744"/>
            <a:ext cx="2954655" cy="369332"/>
          </a:xfrm>
          <a:prstGeom prst="rect">
            <a:avLst/>
          </a:prstGeom>
          <a:noFill/>
        </p:spPr>
        <p:txBody>
          <a:bodyPr wrap="none" rtlCol="0">
            <a:spAutoFit/>
          </a:bodyPr>
          <a:lstStyle/>
          <a:p>
            <a:r>
              <a:rPr kumimoji="1" lang="ja-JP" altLang="en-US" dirty="0"/>
              <a:t>ローカルリポジトリの操作</a:t>
            </a:r>
          </a:p>
        </p:txBody>
      </p:sp>
      <p:sp>
        <p:nvSpPr>
          <p:cNvPr id="12" name="テキスト ボックス 11">
            <a:extLst>
              <a:ext uri="{FF2B5EF4-FFF2-40B4-BE49-F238E27FC236}">
                <a16:creationId xmlns:a16="http://schemas.microsoft.com/office/drawing/2014/main" id="{F5FA2835-31CA-4B04-AA90-3B53C4E4984B}"/>
              </a:ext>
            </a:extLst>
          </p:cNvPr>
          <p:cNvSpPr txBox="1"/>
          <p:nvPr/>
        </p:nvSpPr>
        <p:spPr>
          <a:xfrm>
            <a:off x="971307" y="3789040"/>
            <a:ext cx="1800493" cy="369332"/>
          </a:xfrm>
          <a:prstGeom prst="rect">
            <a:avLst/>
          </a:prstGeom>
          <a:noFill/>
        </p:spPr>
        <p:txBody>
          <a:bodyPr wrap="none" rtlCol="0">
            <a:spAutoFit/>
          </a:bodyPr>
          <a:lstStyle/>
          <a:p>
            <a:r>
              <a:rPr lang="ja-JP" altLang="en-US" dirty="0"/>
              <a:t>ブランチの操作</a:t>
            </a:r>
            <a:endParaRPr kumimoji="1" lang="ja-JP" altLang="en-US" dirty="0"/>
          </a:p>
        </p:txBody>
      </p:sp>
      <p:sp>
        <p:nvSpPr>
          <p:cNvPr id="13" name="テキスト ボックス 12">
            <a:extLst>
              <a:ext uri="{FF2B5EF4-FFF2-40B4-BE49-F238E27FC236}">
                <a16:creationId xmlns:a16="http://schemas.microsoft.com/office/drawing/2014/main" id="{6C0DE97E-6330-499F-BFFF-E8B9564C2E6D}"/>
              </a:ext>
            </a:extLst>
          </p:cNvPr>
          <p:cNvSpPr txBox="1"/>
          <p:nvPr/>
        </p:nvSpPr>
        <p:spPr>
          <a:xfrm>
            <a:off x="5148064" y="1052736"/>
            <a:ext cx="2031325" cy="369332"/>
          </a:xfrm>
          <a:prstGeom prst="rect">
            <a:avLst/>
          </a:prstGeom>
          <a:noFill/>
        </p:spPr>
        <p:txBody>
          <a:bodyPr wrap="none" rtlCol="0">
            <a:spAutoFit/>
          </a:bodyPr>
          <a:lstStyle/>
          <a:p>
            <a:r>
              <a:rPr lang="ja-JP" altLang="en-US" dirty="0"/>
              <a:t>状態や歴史の確認</a:t>
            </a:r>
            <a:endParaRPr kumimoji="1" lang="en-US" altLang="ja-JP" dirty="0"/>
          </a:p>
        </p:txBody>
      </p:sp>
      <p:sp>
        <p:nvSpPr>
          <p:cNvPr id="14" name="テキスト ボックス 13">
            <a:extLst>
              <a:ext uri="{FF2B5EF4-FFF2-40B4-BE49-F238E27FC236}">
                <a16:creationId xmlns:a16="http://schemas.microsoft.com/office/drawing/2014/main" id="{5CDC29E7-DB04-42B9-9E64-CA3759DD507B}"/>
              </a:ext>
            </a:extLst>
          </p:cNvPr>
          <p:cNvSpPr txBox="1"/>
          <p:nvPr/>
        </p:nvSpPr>
        <p:spPr>
          <a:xfrm>
            <a:off x="4788024" y="3645024"/>
            <a:ext cx="2492990" cy="369332"/>
          </a:xfrm>
          <a:prstGeom prst="rect">
            <a:avLst/>
          </a:prstGeom>
          <a:noFill/>
        </p:spPr>
        <p:txBody>
          <a:bodyPr wrap="none" rtlCol="0">
            <a:spAutoFit/>
          </a:bodyPr>
          <a:lstStyle/>
          <a:p>
            <a:r>
              <a:rPr kumimoji="1" lang="ja-JP" altLang="en-US" dirty="0"/>
              <a:t>リモートとのやりとり</a:t>
            </a:r>
            <a:endParaRPr kumimoji="1" lang="en-US" altLang="ja-JP" dirty="0"/>
          </a:p>
        </p:txBody>
      </p:sp>
      <p:pic>
        <p:nvPicPr>
          <p:cNvPr id="15" name="Picture 2" descr="困る表情のイラスト4（男性）">
            <a:extLst>
              <a:ext uri="{FF2B5EF4-FFF2-40B4-BE49-F238E27FC236}">
                <a16:creationId xmlns:a16="http://schemas.microsoft.com/office/drawing/2014/main" id="{FB650EE0-11D9-47C4-810C-11B989922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661248"/>
            <a:ext cx="744017" cy="1005428"/>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0E62A22D-7E7F-4174-9746-F8DA703C90CC}"/>
              </a:ext>
            </a:extLst>
          </p:cNvPr>
          <p:cNvSpPr txBox="1"/>
          <p:nvPr/>
        </p:nvSpPr>
        <p:spPr>
          <a:xfrm>
            <a:off x="4932040" y="6021288"/>
            <a:ext cx="2262158" cy="646331"/>
          </a:xfrm>
          <a:prstGeom prst="rect">
            <a:avLst/>
          </a:prstGeom>
          <a:noFill/>
        </p:spPr>
        <p:txBody>
          <a:bodyPr wrap="none" rtlCol="0">
            <a:spAutoFit/>
          </a:bodyPr>
          <a:lstStyle/>
          <a:p>
            <a:r>
              <a:rPr kumimoji="1" lang="ja-JP" altLang="en-US" dirty="0"/>
              <a:t>「とりあえず」でも</a:t>
            </a:r>
            <a:endParaRPr kumimoji="1" lang="en-US" altLang="ja-JP" dirty="0"/>
          </a:p>
          <a:p>
            <a:r>
              <a:rPr lang="ja-JP" altLang="en-US" dirty="0"/>
              <a:t>こんなにある</a:t>
            </a:r>
            <a:endParaRPr kumimoji="1" lang="ja-JP" altLang="en-US" dirty="0"/>
          </a:p>
        </p:txBody>
      </p:sp>
    </p:spTree>
    <p:extLst>
      <p:ext uri="{BB962C8B-B14F-4D97-AF65-F5344CB8AC3E}">
        <p14:creationId xmlns:p14="http://schemas.microsoft.com/office/powerpoint/2010/main" val="1162280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550C061-6E53-41C0-9A7C-1CBF7627A11D}"/>
              </a:ext>
            </a:extLst>
          </p:cNvPr>
          <p:cNvSpPr>
            <a:spLocks noGrp="1"/>
          </p:cNvSpPr>
          <p:nvPr>
            <p:ph type="body" sz="quarter" idx="10"/>
          </p:nvPr>
        </p:nvSpPr>
        <p:spPr/>
        <p:txBody>
          <a:bodyPr/>
          <a:lstStyle/>
          <a:p>
            <a:r>
              <a:rPr lang="ja-JP" altLang="en-US"/>
              <a:t>ブランチ</a:t>
            </a:r>
            <a:endParaRPr lang="en-US"/>
          </a:p>
        </p:txBody>
      </p:sp>
      <p:sp>
        <p:nvSpPr>
          <p:cNvPr id="3" name="楕円 4">
            <a:extLst>
              <a:ext uri="{FF2B5EF4-FFF2-40B4-BE49-F238E27FC236}">
                <a16:creationId xmlns:a16="http://schemas.microsoft.com/office/drawing/2014/main" id="{0BF0D062-C389-4FFC-B045-79BE07313869}"/>
              </a:ext>
            </a:extLst>
          </p:cNvPr>
          <p:cNvSpPr/>
          <p:nvPr/>
        </p:nvSpPr>
        <p:spPr>
          <a:xfrm>
            <a:off x="1907704"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0DDE1D42-41FB-4F3C-B84D-4467E2FBC293}"/>
              </a:ext>
            </a:extLst>
          </p:cNvPr>
          <p:cNvSpPr/>
          <p:nvPr/>
        </p:nvSpPr>
        <p:spPr>
          <a:xfrm>
            <a:off x="1475656"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AE8AC11E-C9A9-40DF-80EA-CE1478E6DCB5}"/>
              </a:ext>
            </a:extLst>
          </p:cNvPr>
          <p:cNvCxnSpPr>
            <a:stCxn id="4" idx="1"/>
            <a:endCxn id="3" idx="0"/>
          </p:cNvCxnSpPr>
          <p:nvPr/>
        </p:nvCxnSpPr>
        <p:spPr>
          <a:xfrm>
            <a:off x="2051720"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966E5FE3-10FD-49BC-9730-3F7A9487B068}"/>
              </a:ext>
            </a:extLst>
          </p:cNvPr>
          <p:cNvSpPr/>
          <p:nvPr/>
        </p:nvSpPr>
        <p:spPr>
          <a:xfrm>
            <a:off x="118762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4E04388-4C98-42B6-A34B-E70047403FA6}"/>
              </a:ext>
            </a:extLst>
          </p:cNvPr>
          <p:cNvCxnSpPr>
            <a:cxnSpLocks/>
            <a:stCxn id="6" idx="6"/>
          </p:cNvCxnSpPr>
          <p:nvPr/>
        </p:nvCxnSpPr>
        <p:spPr>
          <a:xfrm>
            <a:off x="1475656"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3795A507-3633-46EE-B525-0F7B7D0BFBB9}"/>
              </a:ext>
            </a:extLst>
          </p:cNvPr>
          <p:cNvSpPr/>
          <p:nvPr/>
        </p:nvSpPr>
        <p:spPr>
          <a:xfrm>
            <a:off x="1475656"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96200489-7C1C-4B06-AC96-97E5DC7E1446}"/>
              </a:ext>
            </a:extLst>
          </p:cNvPr>
          <p:cNvCxnSpPr>
            <a:stCxn id="8" idx="3"/>
            <a:endCxn id="3" idx="4"/>
          </p:cNvCxnSpPr>
          <p:nvPr/>
        </p:nvCxnSpPr>
        <p:spPr>
          <a:xfrm flipV="1">
            <a:off x="2051720"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A0024DC-FBA2-4258-AA09-52E55462FCF2}"/>
              </a:ext>
            </a:extLst>
          </p:cNvPr>
          <p:cNvSpPr txBox="1"/>
          <p:nvPr/>
        </p:nvSpPr>
        <p:spPr>
          <a:xfrm>
            <a:off x="467544" y="3707740"/>
            <a:ext cx="2031325" cy="369332"/>
          </a:xfrm>
          <a:prstGeom prst="rect">
            <a:avLst/>
          </a:prstGeom>
          <a:noFill/>
        </p:spPr>
        <p:txBody>
          <a:bodyPr wrap="none" rtlCol="0">
            <a:spAutoFit/>
          </a:bodyPr>
          <a:lstStyle/>
          <a:p>
            <a:r>
              <a:rPr lang="ja-JP" altLang="en-US"/>
              <a:t>ブランチ作成直後</a:t>
            </a:r>
            <a:endParaRPr kumimoji="1" lang="ja-JP" altLang="en-US"/>
          </a:p>
        </p:txBody>
      </p:sp>
      <p:sp>
        <p:nvSpPr>
          <p:cNvPr id="11" name="矢印: 右 10">
            <a:extLst>
              <a:ext uri="{FF2B5EF4-FFF2-40B4-BE49-F238E27FC236}">
                <a16:creationId xmlns:a16="http://schemas.microsoft.com/office/drawing/2014/main" id="{E86798B8-5D89-4E5E-9DC1-1B1124B18D51}"/>
              </a:ext>
            </a:extLst>
          </p:cNvPr>
          <p:cNvSpPr/>
          <p:nvPr/>
        </p:nvSpPr>
        <p:spPr>
          <a:xfrm>
            <a:off x="3059832" y="479715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63D4714B-96AD-4DB1-984F-395742202B47}"/>
              </a:ext>
            </a:extLst>
          </p:cNvPr>
          <p:cNvSpPr/>
          <p:nvPr/>
        </p:nvSpPr>
        <p:spPr>
          <a:xfrm>
            <a:off x="7524328"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1 つの角を切り取り 1 つの角を丸める 12">
            <a:extLst>
              <a:ext uri="{FF2B5EF4-FFF2-40B4-BE49-F238E27FC236}">
                <a16:creationId xmlns:a16="http://schemas.microsoft.com/office/drawing/2014/main" id="{0298CE07-AFFB-4666-ADFD-2ACA0A4B4FDD}"/>
              </a:ext>
            </a:extLst>
          </p:cNvPr>
          <p:cNvSpPr/>
          <p:nvPr/>
        </p:nvSpPr>
        <p:spPr>
          <a:xfrm>
            <a:off x="7092280"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BC1E1500-9F1F-4516-A005-551095F93C9C}"/>
              </a:ext>
            </a:extLst>
          </p:cNvPr>
          <p:cNvCxnSpPr>
            <a:stCxn id="13" idx="1"/>
            <a:endCxn id="12" idx="0"/>
          </p:cNvCxnSpPr>
          <p:nvPr/>
        </p:nvCxnSpPr>
        <p:spPr>
          <a:xfrm>
            <a:off x="7668344"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C46E2D7D-7BB4-4BFB-ACA2-0B10BDE72185}"/>
              </a:ext>
            </a:extLst>
          </p:cNvPr>
          <p:cNvSpPr/>
          <p:nvPr/>
        </p:nvSpPr>
        <p:spPr>
          <a:xfrm>
            <a:off x="6804248"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D82A525E-982D-4A08-B5C8-1911A5935642}"/>
              </a:ext>
            </a:extLst>
          </p:cNvPr>
          <p:cNvCxnSpPr>
            <a:cxnSpLocks/>
            <a:stCxn id="15" idx="6"/>
          </p:cNvCxnSpPr>
          <p:nvPr/>
        </p:nvCxnSpPr>
        <p:spPr>
          <a:xfrm>
            <a:off x="7092280"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四角形: 1 つの角を切り取り 1 つの角を丸める 16">
            <a:extLst>
              <a:ext uri="{FF2B5EF4-FFF2-40B4-BE49-F238E27FC236}">
                <a16:creationId xmlns:a16="http://schemas.microsoft.com/office/drawing/2014/main" id="{71B0AA5D-851A-41E7-92F1-5E54E367596E}"/>
              </a:ext>
            </a:extLst>
          </p:cNvPr>
          <p:cNvSpPr/>
          <p:nvPr/>
        </p:nvSpPr>
        <p:spPr>
          <a:xfrm>
            <a:off x="7812360"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34755930-EE57-42E2-A972-28C729A8B818}"/>
              </a:ext>
            </a:extLst>
          </p:cNvPr>
          <p:cNvCxnSpPr>
            <a:cxnSpLocks/>
            <a:stCxn id="17" idx="3"/>
            <a:endCxn id="19" idx="4"/>
          </p:cNvCxnSpPr>
          <p:nvPr/>
        </p:nvCxnSpPr>
        <p:spPr>
          <a:xfrm flipV="1">
            <a:off x="8388424"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楕円 18">
            <a:extLst>
              <a:ext uri="{FF2B5EF4-FFF2-40B4-BE49-F238E27FC236}">
                <a16:creationId xmlns:a16="http://schemas.microsoft.com/office/drawing/2014/main" id="{00AB39AC-2A99-47AA-A79F-7B88FD0996C5}"/>
              </a:ext>
            </a:extLst>
          </p:cNvPr>
          <p:cNvSpPr/>
          <p:nvPr/>
        </p:nvSpPr>
        <p:spPr>
          <a:xfrm>
            <a:off x="8244408"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5DE0EC1A-AD6A-47B0-8FB0-736A2EBEEB27}"/>
              </a:ext>
            </a:extLst>
          </p:cNvPr>
          <p:cNvCxnSpPr>
            <a:cxnSpLocks/>
          </p:cNvCxnSpPr>
          <p:nvPr/>
        </p:nvCxnSpPr>
        <p:spPr>
          <a:xfrm>
            <a:off x="7812360"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D463349-8CBE-4519-B112-DA5C7058EE31}"/>
              </a:ext>
            </a:extLst>
          </p:cNvPr>
          <p:cNvSpPr/>
          <p:nvPr/>
        </p:nvSpPr>
        <p:spPr>
          <a:xfrm>
            <a:off x="251520" y="4427587"/>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2D185487-4C9F-4CDF-9FB7-CE8636CEDB30}"/>
              </a:ext>
            </a:extLst>
          </p:cNvPr>
          <p:cNvCxnSpPr>
            <a:cxnSpLocks/>
            <a:stCxn id="21" idx="3"/>
            <a:endCxn id="4" idx="2"/>
          </p:cNvCxnSpPr>
          <p:nvPr/>
        </p:nvCxnSpPr>
        <p:spPr>
          <a:xfrm flipV="1">
            <a:off x="971600" y="4606280"/>
            <a:ext cx="504056"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A3DBB0-A1EB-4A2E-84BE-040EAD167F63}"/>
              </a:ext>
            </a:extLst>
          </p:cNvPr>
          <p:cNvSpPr txBox="1"/>
          <p:nvPr/>
        </p:nvSpPr>
        <p:spPr>
          <a:xfrm>
            <a:off x="3707904" y="3707740"/>
            <a:ext cx="2262158" cy="369332"/>
          </a:xfrm>
          <a:prstGeom prst="rect">
            <a:avLst/>
          </a:prstGeom>
          <a:noFill/>
        </p:spPr>
        <p:txBody>
          <a:bodyPr wrap="none" rtlCol="0">
            <a:spAutoFit/>
          </a:bodyPr>
          <a:lstStyle/>
          <a:p>
            <a:r>
              <a:rPr lang="ja-JP" altLang="en-US"/>
              <a:t>ブランチの切り替え</a:t>
            </a:r>
            <a:endParaRPr kumimoji="1" lang="ja-JP" altLang="en-US"/>
          </a:p>
        </p:txBody>
      </p:sp>
      <p:sp>
        <p:nvSpPr>
          <p:cNvPr id="24" name="楕円 4">
            <a:extLst>
              <a:ext uri="{FF2B5EF4-FFF2-40B4-BE49-F238E27FC236}">
                <a16:creationId xmlns:a16="http://schemas.microsoft.com/office/drawing/2014/main" id="{0760A453-24C1-4504-BB55-97DF701F961B}"/>
              </a:ext>
            </a:extLst>
          </p:cNvPr>
          <p:cNvSpPr/>
          <p:nvPr/>
        </p:nvSpPr>
        <p:spPr>
          <a:xfrm>
            <a:off x="5076056"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1 つの角を切り取り 1 つの角を丸める 24">
            <a:extLst>
              <a:ext uri="{FF2B5EF4-FFF2-40B4-BE49-F238E27FC236}">
                <a16:creationId xmlns:a16="http://schemas.microsoft.com/office/drawing/2014/main" id="{C3D50F76-9396-45BD-B63F-88D83DC28945}"/>
              </a:ext>
            </a:extLst>
          </p:cNvPr>
          <p:cNvSpPr/>
          <p:nvPr/>
        </p:nvSpPr>
        <p:spPr>
          <a:xfrm>
            <a:off x="4644008"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6AB7905-8571-4022-8979-9C76E156F4D0}"/>
              </a:ext>
            </a:extLst>
          </p:cNvPr>
          <p:cNvCxnSpPr>
            <a:stCxn id="25" idx="1"/>
            <a:endCxn id="24" idx="0"/>
          </p:cNvCxnSpPr>
          <p:nvPr/>
        </p:nvCxnSpPr>
        <p:spPr>
          <a:xfrm>
            <a:off x="5220072"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98A70B96-CC38-402A-B02E-B01C234D0E91}"/>
              </a:ext>
            </a:extLst>
          </p:cNvPr>
          <p:cNvSpPr/>
          <p:nvPr/>
        </p:nvSpPr>
        <p:spPr>
          <a:xfrm>
            <a:off x="435597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BEDCAD2-D4AA-41C0-9E9F-9A8B36788039}"/>
              </a:ext>
            </a:extLst>
          </p:cNvPr>
          <p:cNvCxnSpPr>
            <a:cxnSpLocks/>
            <a:stCxn id="27" idx="6"/>
          </p:cNvCxnSpPr>
          <p:nvPr/>
        </p:nvCxnSpPr>
        <p:spPr>
          <a:xfrm>
            <a:off x="464400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四角形: 1 つの角を切り取り 1 つの角を丸める 28">
            <a:extLst>
              <a:ext uri="{FF2B5EF4-FFF2-40B4-BE49-F238E27FC236}">
                <a16:creationId xmlns:a16="http://schemas.microsoft.com/office/drawing/2014/main" id="{F552EE7C-F10C-4396-9531-8C5F2684270E}"/>
              </a:ext>
            </a:extLst>
          </p:cNvPr>
          <p:cNvSpPr/>
          <p:nvPr/>
        </p:nvSpPr>
        <p:spPr>
          <a:xfrm>
            <a:off x="4644008"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0" name="直線矢印コネクタ 29">
            <a:extLst>
              <a:ext uri="{FF2B5EF4-FFF2-40B4-BE49-F238E27FC236}">
                <a16:creationId xmlns:a16="http://schemas.microsoft.com/office/drawing/2014/main" id="{5D7769A6-9137-4BF6-9136-E211A92C3FD6}"/>
              </a:ext>
            </a:extLst>
          </p:cNvPr>
          <p:cNvCxnSpPr>
            <a:stCxn id="29" idx="3"/>
            <a:endCxn id="24" idx="4"/>
          </p:cNvCxnSpPr>
          <p:nvPr/>
        </p:nvCxnSpPr>
        <p:spPr>
          <a:xfrm flipV="1">
            <a:off x="5220072"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2754484B-8EEE-44DB-8F75-8864DD95CF6A}"/>
              </a:ext>
            </a:extLst>
          </p:cNvPr>
          <p:cNvSpPr/>
          <p:nvPr/>
        </p:nvSpPr>
        <p:spPr>
          <a:xfrm>
            <a:off x="3491880" y="5877272"/>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2" name="直線矢印コネクタ 31">
            <a:extLst>
              <a:ext uri="{FF2B5EF4-FFF2-40B4-BE49-F238E27FC236}">
                <a16:creationId xmlns:a16="http://schemas.microsoft.com/office/drawing/2014/main" id="{C0C2C62A-FF5C-44D4-969F-50045480FD3D}"/>
              </a:ext>
            </a:extLst>
          </p:cNvPr>
          <p:cNvCxnSpPr>
            <a:cxnSpLocks/>
          </p:cNvCxnSpPr>
          <p:nvPr/>
        </p:nvCxnSpPr>
        <p:spPr>
          <a:xfrm>
            <a:off x="4211960" y="602128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矢印: 右 32">
            <a:extLst>
              <a:ext uri="{FF2B5EF4-FFF2-40B4-BE49-F238E27FC236}">
                <a16:creationId xmlns:a16="http://schemas.microsoft.com/office/drawing/2014/main" id="{5C409C80-33BA-4E9E-990B-A6ABCAEB8D64}"/>
              </a:ext>
            </a:extLst>
          </p:cNvPr>
          <p:cNvSpPr/>
          <p:nvPr/>
        </p:nvSpPr>
        <p:spPr>
          <a:xfrm>
            <a:off x="6084168" y="479715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556695C6-5FCC-4E68-A6AA-75504C0E93D0}"/>
              </a:ext>
            </a:extLst>
          </p:cNvPr>
          <p:cNvSpPr txBox="1"/>
          <p:nvPr/>
        </p:nvSpPr>
        <p:spPr>
          <a:xfrm>
            <a:off x="7136412" y="3707740"/>
            <a:ext cx="1107996" cy="369332"/>
          </a:xfrm>
          <a:prstGeom prst="rect">
            <a:avLst/>
          </a:prstGeom>
          <a:noFill/>
        </p:spPr>
        <p:txBody>
          <a:bodyPr wrap="none" rtlCol="0">
            <a:spAutoFit/>
          </a:bodyPr>
          <a:lstStyle/>
          <a:p>
            <a:r>
              <a:rPr lang="ja-JP" altLang="en-US"/>
              <a:t>コミット</a:t>
            </a:r>
            <a:endParaRPr kumimoji="1" lang="ja-JP" altLang="en-US"/>
          </a:p>
        </p:txBody>
      </p:sp>
      <p:sp>
        <p:nvSpPr>
          <p:cNvPr id="35" name="正方形/長方形 34">
            <a:extLst>
              <a:ext uri="{FF2B5EF4-FFF2-40B4-BE49-F238E27FC236}">
                <a16:creationId xmlns:a16="http://schemas.microsoft.com/office/drawing/2014/main" id="{762B4CFB-DF34-42F2-9DF0-4867DDD1B165}"/>
              </a:ext>
            </a:extLst>
          </p:cNvPr>
          <p:cNvSpPr/>
          <p:nvPr/>
        </p:nvSpPr>
        <p:spPr>
          <a:xfrm>
            <a:off x="6660232" y="5877272"/>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6" name="直線矢印コネクタ 35">
            <a:extLst>
              <a:ext uri="{FF2B5EF4-FFF2-40B4-BE49-F238E27FC236}">
                <a16:creationId xmlns:a16="http://schemas.microsoft.com/office/drawing/2014/main" id="{D0B7EA9A-9134-425E-B201-854D3788D285}"/>
              </a:ext>
            </a:extLst>
          </p:cNvPr>
          <p:cNvCxnSpPr>
            <a:cxnSpLocks/>
          </p:cNvCxnSpPr>
          <p:nvPr/>
        </p:nvCxnSpPr>
        <p:spPr>
          <a:xfrm>
            <a:off x="7380312" y="602128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30F91F18-3B05-4FC2-BFC4-9D362BA05265}"/>
              </a:ext>
            </a:extLst>
          </p:cNvPr>
          <p:cNvSpPr txBox="1"/>
          <p:nvPr/>
        </p:nvSpPr>
        <p:spPr>
          <a:xfrm>
            <a:off x="179512" y="980728"/>
            <a:ext cx="5718232" cy="523220"/>
          </a:xfrm>
          <a:prstGeom prst="rect">
            <a:avLst/>
          </a:prstGeom>
          <a:noFill/>
        </p:spPr>
        <p:txBody>
          <a:bodyPr wrap="none" rtlCol="0">
            <a:spAutoFit/>
          </a:bodyPr>
          <a:lstStyle/>
          <a:p>
            <a:r>
              <a:rPr lang="ja-JP" altLang="en-US" sz="2800">
                <a:solidFill>
                  <a:srgbClr val="011893"/>
                </a:solidFill>
              </a:rPr>
              <a:t>カレントブランチ </a:t>
            </a:r>
            <a:r>
              <a:rPr lang="en-US" altLang="ja-JP" sz="2800">
                <a:solidFill>
                  <a:srgbClr val="011893"/>
                </a:solidFill>
              </a:rPr>
              <a:t>(current branch)</a:t>
            </a:r>
            <a:endParaRPr lang="en-US" sz="2800">
              <a:solidFill>
                <a:srgbClr val="011893"/>
              </a:solidFill>
            </a:endParaRPr>
          </a:p>
        </p:txBody>
      </p:sp>
      <p:sp>
        <p:nvSpPr>
          <p:cNvPr id="57" name="テキスト ボックス 56">
            <a:extLst>
              <a:ext uri="{FF2B5EF4-FFF2-40B4-BE49-F238E27FC236}">
                <a16:creationId xmlns:a16="http://schemas.microsoft.com/office/drawing/2014/main" id="{17697C5D-B2CF-431A-9D9F-58717BD51180}"/>
              </a:ext>
            </a:extLst>
          </p:cNvPr>
          <p:cNvSpPr txBox="1"/>
          <p:nvPr/>
        </p:nvSpPr>
        <p:spPr>
          <a:xfrm>
            <a:off x="827584" y="1556792"/>
            <a:ext cx="7725192" cy="1384995"/>
          </a:xfrm>
          <a:prstGeom prst="rect">
            <a:avLst/>
          </a:prstGeom>
          <a:noFill/>
        </p:spPr>
        <p:txBody>
          <a:bodyPr wrap="none" rtlCol="0">
            <a:spAutoFit/>
          </a:bodyPr>
          <a:lstStyle/>
          <a:p>
            <a:r>
              <a:rPr lang="ja-JP" altLang="en-US" sz="2800"/>
              <a:t>「今見ているブランチ」のこと</a:t>
            </a:r>
            <a:endParaRPr lang="en-US" altLang="ja-JP" sz="2800"/>
          </a:p>
          <a:p>
            <a:r>
              <a:rPr lang="en-US" altLang="ja-JP" sz="2800"/>
              <a:t>HEAD</a:t>
            </a:r>
            <a:r>
              <a:rPr lang="ja-JP" altLang="en-US" sz="2800"/>
              <a:t>というラベルが指す</a:t>
            </a:r>
            <a:endParaRPr lang="en-US" altLang="ja-JP" sz="2800"/>
          </a:p>
          <a:p>
            <a:r>
              <a:rPr lang="ja-JP" altLang="en-US" sz="2800"/>
              <a:t>コミットにより動くのはカレントブランチのみ</a:t>
            </a:r>
            <a:endParaRPr lang="en-US" altLang="ja-JP" sz="2800"/>
          </a:p>
        </p:txBody>
      </p:sp>
    </p:spTree>
    <p:extLst>
      <p:ext uri="{BB962C8B-B14F-4D97-AF65-F5344CB8AC3E}">
        <p14:creationId xmlns:p14="http://schemas.microsoft.com/office/powerpoint/2010/main" val="146705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2C417A-B47B-4816-A984-DA3068FF59F2}"/>
              </a:ext>
            </a:extLst>
          </p:cNvPr>
          <p:cNvSpPr>
            <a:spLocks noGrp="1"/>
          </p:cNvSpPr>
          <p:nvPr>
            <p:ph type="body" sz="quarter" idx="10"/>
          </p:nvPr>
        </p:nvSpPr>
        <p:spPr/>
        <p:txBody>
          <a:bodyPr/>
          <a:lstStyle/>
          <a:p>
            <a:r>
              <a:rPr lang="ja-JP" altLang="en-US"/>
              <a:t>ブランチ</a:t>
            </a:r>
            <a:endParaRPr lang="en-US"/>
          </a:p>
        </p:txBody>
      </p:sp>
      <p:sp>
        <p:nvSpPr>
          <p:cNvPr id="3" name="楕円 4">
            <a:extLst>
              <a:ext uri="{FF2B5EF4-FFF2-40B4-BE49-F238E27FC236}">
                <a16:creationId xmlns:a16="http://schemas.microsoft.com/office/drawing/2014/main" id="{569AB912-29A2-4964-B077-478276C0CC11}"/>
              </a:ext>
            </a:extLst>
          </p:cNvPr>
          <p:cNvSpPr/>
          <p:nvPr/>
        </p:nvSpPr>
        <p:spPr>
          <a:xfrm>
            <a:off x="1115616"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80A80204-DF29-4270-ADAD-3BE2D77839F9}"/>
              </a:ext>
            </a:extLst>
          </p:cNvPr>
          <p:cNvSpPr/>
          <p:nvPr/>
        </p:nvSpPr>
        <p:spPr>
          <a:xfrm>
            <a:off x="683568" y="36233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BBE0192A-B614-42FD-805B-2C4CC58F76F7}"/>
              </a:ext>
            </a:extLst>
          </p:cNvPr>
          <p:cNvCxnSpPr>
            <a:stCxn id="4" idx="1"/>
            <a:endCxn id="3" idx="0"/>
          </p:cNvCxnSpPr>
          <p:nvPr/>
        </p:nvCxnSpPr>
        <p:spPr>
          <a:xfrm>
            <a:off x="1259632" y="39616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06F7AC89-F7DD-446F-BD39-9B10747DB182}"/>
              </a:ext>
            </a:extLst>
          </p:cNvPr>
          <p:cNvSpPr/>
          <p:nvPr/>
        </p:nvSpPr>
        <p:spPr>
          <a:xfrm>
            <a:off x="395536"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814AC238-575D-4E1A-B5E1-2A4040C368CE}"/>
              </a:ext>
            </a:extLst>
          </p:cNvPr>
          <p:cNvCxnSpPr>
            <a:cxnSpLocks/>
            <a:stCxn id="6" idx="6"/>
          </p:cNvCxnSpPr>
          <p:nvPr/>
        </p:nvCxnSpPr>
        <p:spPr>
          <a:xfrm>
            <a:off x="683568"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E314D795-A8D3-404D-B00B-2FD5C0EEDF1A}"/>
              </a:ext>
            </a:extLst>
          </p:cNvPr>
          <p:cNvSpPr/>
          <p:nvPr/>
        </p:nvSpPr>
        <p:spPr>
          <a:xfrm>
            <a:off x="1403648" y="506348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E3F7B60D-302E-4486-9BC2-28378571458C}"/>
              </a:ext>
            </a:extLst>
          </p:cNvPr>
          <p:cNvCxnSpPr>
            <a:cxnSpLocks/>
            <a:stCxn id="8" idx="3"/>
            <a:endCxn id="10" idx="4"/>
          </p:cNvCxnSpPr>
          <p:nvPr/>
        </p:nvCxnSpPr>
        <p:spPr>
          <a:xfrm flipV="1">
            <a:off x="1979712" y="463143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楕円 9">
            <a:extLst>
              <a:ext uri="{FF2B5EF4-FFF2-40B4-BE49-F238E27FC236}">
                <a16:creationId xmlns:a16="http://schemas.microsoft.com/office/drawing/2014/main" id="{F86C0465-9DC5-461A-BA7B-CEABE1F0B326}"/>
              </a:ext>
            </a:extLst>
          </p:cNvPr>
          <p:cNvSpPr/>
          <p:nvPr/>
        </p:nvSpPr>
        <p:spPr>
          <a:xfrm>
            <a:off x="1835696" y="434340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8BEEB99-617F-4692-B37B-E8F0043012B5}"/>
              </a:ext>
            </a:extLst>
          </p:cNvPr>
          <p:cNvCxnSpPr>
            <a:cxnSpLocks/>
          </p:cNvCxnSpPr>
          <p:nvPr/>
        </p:nvCxnSpPr>
        <p:spPr>
          <a:xfrm>
            <a:off x="1403648"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62439A1-F1BE-4866-A72F-8AF6B3159A06}"/>
              </a:ext>
            </a:extLst>
          </p:cNvPr>
          <p:cNvSpPr txBox="1"/>
          <p:nvPr/>
        </p:nvSpPr>
        <p:spPr>
          <a:xfrm>
            <a:off x="482060" y="2615208"/>
            <a:ext cx="1569660" cy="646331"/>
          </a:xfrm>
          <a:prstGeom prst="rect">
            <a:avLst/>
          </a:prstGeom>
          <a:noFill/>
        </p:spPr>
        <p:txBody>
          <a:bodyPr wrap="none" rtlCol="0">
            <a:spAutoFit/>
          </a:bodyPr>
          <a:lstStyle/>
          <a:p>
            <a:r>
              <a:rPr lang="en-US" altLang="ja-JP"/>
              <a:t>branch</a:t>
            </a:r>
            <a:r>
              <a:rPr lang="ja-JP" altLang="en-US"/>
              <a:t>を</a:t>
            </a:r>
            <a:endParaRPr lang="en-US" altLang="ja-JP"/>
          </a:p>
          <a:p>
            <a:r>
              <a:rPr kumimoji="1" lang="ja-JP" altLang="en-US"/>
              <a:t>見ている状態</a:t>
            </a:r>
          </a:p>
        </p:txBody>
      </p:sp>
      <p:sp>
        <p:nvSpPr>
          <p:cNvPr id="13" name="正方形/長方形 12">
            <a:extLst>
              <a:ext uri="{FF2B5EF4-FFF2-40B4-BE49-F238E27FC236}">
                <a16:creationId xmlns:a16="http://schemas.microsoft.com/office/drawing/2014/main" id="{F43061A5-CD7D-4B98-80AF-0EE47807AB18}"/>
              </a:ext>
            </a:extLst>
          </p:cNvPr>
          <p:cNvSpPr/>
          <p:nvPr/>
        </p:nvSpPr>
        <p:spPr>
          <a:xfrm>
            <a:off x="251520" y="5063480"/>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977D5189-25DE-4927-A58D-7412B4718438}"/>
              </a:ext>
            </a:extLst>
          </p:cNvPr>
          <p:cNvCxnSpPr>
            <a:cxnSpLocks/>
          </p:cNvCxnSpPr>
          <p:nvPr/>
        </p:nvCxnSpPr>
        <p:spPr>
          <a:xfrm>
            <a:off x="971600" y="520749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4">
            <a:extLst>
              <a:ext uri="{FF2B5EF4-FFF2-40B4-BE49-F238E27FC236}">
                <a16:creationId xmlns:a16="http://schemas.microsoft.com/office/drawing/2014/main" id="{46B3BFE6-3367-43E8-997F-94A0DB459B14}"/>
              </a:ext>
            </a:extLst>
          </p:cNvPr>
          <p:cNvSpPr/>
          <p:nvPr/>
        </p:nvSpPr>
        <p:spPr>
          <a:xfrm>
            <a:off x="4427984" y="434340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1 つの角を切り取り 1 つの角を丸める 15">
            <a:extLst>
              <a:ext uri="{FF2B5EF4-FFF2-40B4-BE49-F238E27FC236}">
                <a16:creationId xmlns:a16="http://schemas.microsoft.com/office/drawing/2014/main" id="{39BDA59B-BD2E-420D-9097-5EA2754D8CBE}"/>
              </a:ext>
            </a:extLst>
          </p:cNvPr>
          <p:cNvSpPr/>
          <p:nvPr/>
        </p:nvSpPr>
        <p:spPr>
          <a:xfrm>
            <a:off x="3995936" y="36233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20AF77D9-89D9-4947-B649-8156853E31CD}"/>
              </a:ext>
            </a:extLst>
          </p:cNvPr>
          <p:cNvCxnSpPr>
            <a:stCxn id="16" idx="1"/>
            <a:endCxn id="15" idx="0"/>
          </p:cNvCxnSpPr>
          <p:nvPr/>
        </p:nvCxnSpPr>
        <p:spPr>
          <a:xfrm>
            <a:off x="4572000" y="39616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7FC1789F-D217-4646-8211-C8BACB845CD2}"/>
              </a:ext>
            </a:extLst>
          </p:cNvPr>
          <p:cNvSpPr/>
          <p:nvPr/>
        </p:nvSpPr>
        <p:spPr>
          <a:xfrm>
            <a:off x="3707904"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8DCDB0AE-FC3A-4E52-822B-FA5488D75320}"/>
              </a:ext>
            </a:extLst>
          </p:cNvPr>
          <p:cNvCxnSpPr>
            <a:cxnSpLocks/>
            <a:stCxn id="18" idx="6"/>
          </p:cNvCxnSpPr>
          <p:nvPr/>
        </p:nvCxnSpPr>
        <p:spPr>
          <a:xfrm>
            <a:off x="3995936"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D7A1943C-26AD-4A72-BFF2-4A75EBDD8CEE}"/>
              </a:ext>
            </a:extLst>
          </p:cNvPr>
          <p:cNvSpPr/>
          <p:nvPr/>
        </p:nvSpPr>
        <p:spPr>
          <a:xfrm>
            <a:off x="4716016" y="506348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21" name="直線矢印コネクタ 20">
            <a:extLst>
              <a:ext uri="{FF2B5EF4-FFF2-40B4-BE49-F238E27FC236}">
                <a16:creationId xmlns:a16="http://schemas.microsoft.com/office/drawing/2014/main" id="{810BD10B-A77D-41DC-A807-4A6EFE9B9D5F}"/>
              </a:ext>
            </a:extLst>
          </p:cNvPr>
          <p:cNvCxnSpPr>
            <a:cxnSpLocks/>
            <a:stCxn id="20" idx="3"/>
            <a:endCxn id="22" idx="4"/>
          </p:cNvCxnSpPr>
          <p:nvPr/>
        </p:nvCxnSpPr>
        <p:spPr>
          <a:xfrm flipV="1">
            <a:off x="5292080" y="463143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235DB961-3378-4BB3-A499-6C0ED8AED68A}"/>
              </a:ext>
            </a:extLst>
          </p:cNvPr>
          <p:cNvSpPr/>
          <p:nvPr/>
        </p:nvSpPr>
        <p:spPr>
          <a:xfrm>
            <a:off x="5148064"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C88CFEBC-197B-4DDD-A9B3-4719969AB138}"/>
              </a:ext>
            </a:extLst>
          </p:cNvPr>
          <p:cNvCxnSpPr>
            <a:cxnSpLocks/>
          </p:cNvCxnSpPr>
          <p:nvPr/>
        </p:nvCxnSpPr>
        <p:spPr>
          <a:xfrm>
            <a:off x="4716016"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D5AC31C-3AB6-4984-A2B7-D9DEE1D3A830}"/>
              </a:ext>
            </a:extLst>
          </p:cNvPr>
          <p:cNvSpPr txBox="1"/>
          <p:nvPr/>
        </p:nvSpPr>
        <p:spPr>
          <a:xfrm>
            <a:off x="3881244" y="2616949"/>
            <a:ext cx="1338828" cy="646331"/>
          </a:xfrm>
          <a:prstGeom prst="rect">
            <a:avLst/>
          </a:prstGeom>
          <a:noFill/>
        </p:spPr>
        <p:txBody>
          <a:bodyPr wrap="none" rtlCol="0">
            <a:spAutoFit/>
          </a:bodyPr>
          <a:lstStyle/>
          <a:p>
            <a:r>
              <a:rPr kumimoji="1" lang="en-US" altLang="ja-JP"/>
              <a:t>main</a:t>
            </a:r>
            <a:r>
              <a:rPr kumimoji="1" lang="ja-JP" altLang="en-US"/>
              <a:t>に</a:t>
            </a:r>
            <a:endParaRPr kumimoji="1" lang="en-US" altLang="ja-JP"/>
          </a:p>
          <a:p>
            <a:r>
              <a:rPr lang="ja-JP" altLang="en-US"/>
              <a:t>切り替える</a:t>
            </a:r>
            <a:endParaRPr kumimoji="1" lang="ja-JP" altLang="en-US"/>
          </a:p>
        </p:txBody>
      </p:sp>
      <p:sp>
        <p:nvSpPr>
          <p:cNvPr id="25" name="正方形/長方形 24">
            <a:extLst>
              <a:ext uri="{FF2B5EF4-FFF2-40B4-BE49-F238E27FC236}">
                <a16:creationId xmlns:a16="http://schemas.microsoft.com/office/drawing/2014/main" id="{C9FFEE1C-79CA-4FF2-85C9-D3392C679B23}"/>
              </a:ext>
            </a:extLst>
          </p:cNvPr>
          <p:cNvSpPr/>
          <p:nvPr/>
        </p:nvSpPr>
        <p:spPr>
          <a:xfrm>
            <a:off x="2843808" y="3623320"/>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29CDBA71-718C-4801-B858-80DFF373A44F}"/>
              </a:ext>
            </a:extLst>
          </p:cNvPr>
          <p:cNvCxnSpPr>
            <a:cxnSpLocks/>
          </p:cNvCxnSpPr>
          <p:nvPr/>
        </p:nvCxnSpPr>
        <p:spPr>
          <a:xfrm>
            <a:off x="3563888" y="376733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4">
            <a:extLst>
              <a:ext uri="{FF2B5EF4-FFF2-40B4-BE49-F238E27FC236}">
                <a16:creationId xmlns:a16="http://schemas.microsoft.com/office/drawing/2014/main" id="{1A62281C-9AD3-4FCE-8F5D-CF90406289BD}"/>
              </a:ext>
            </a:extLst>
          </p:cNvPr>
          <p:cNvSpPr/>
          <p:nvPr/>
        </p:nvSpPr>
        <p:spPr>
          <a:xfrm>
            <a:off x="738031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1 つの角を切り取り 1 つの角を丸める 27">
            <a:extLst>
              <a:ext uri="{FF2B5EF4-FFF2-40B4-BE49-F238E27FC236}">
                <a16:creationId xmlns:a16="http://schemas.microsoft.com/office/drawing/2014/main" id="{D4AF2AC3-D20D-4019-80FA-B04B16E76AFD}"/>
              </a:ext>
            </a:extLst>
          </p:cNvPr>
          <p:cNvSpPr/>
          <p:nvPr/>
        </p:nvSpPr>
        <p:spPr>
          <a:xfrm>
            <a:off x="7668344"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AFF91604-F757-4055-8616-3482B7BA190F}"/>
              </a:ext>
            </a:extLst>
          </p:cNvPr>
          <p:cNvCxnSpPr>
            <a:cxnSpLocks/>
            <a:stCxn id="28" idx="1"/>
          </p:cNvCxnSpPr>
          <p:nvPr/>
        </p:nvCxnSpPr>
        <p:spPr>
          <a:xfrm>
            <a:off x="8244408"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C8110EEC-02F7-42E6-A5F2-7F802C67C60D}"/>
              </a:ext>
            </a:extLst>
          </p:cNvPr>
          <p:cNvSpPr/>
          <p:nvPr/>
        </p:nvSpPr>
        <p:spPr>
          <a:xfrm>
            <a:off x="666023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C84A5504-42D3-4F4D-9C41-382817A37FFF}"/>
              </a:ext>
            </a:extLst>
          </p:cNvPr>
          <p:cNvCxnSpPr>
            <a:cxnSpLocks/>
            <a:stCxn id="30" idx="6"/>
          </p:cNvCxnSpPr>
          <p:nvPr/>
        </p:nvCxnSpPr>
        <p:spPr>
          <a:xfrm>
            <a:off x="6948264" y="508518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四角形: 1 つの角を切り取り 1 つの角を丸める 31">
            <a:extLst>
              <a:ext uri="{FF2B5EF4-FFF2-40B4-BE49-F238E27FC236}">
                <a16:creationId xmlns:a16="http://schemas.microsoft.com/office/drawing/2014/main" id="{C9D49BFE-C3D1-4D00-96ED-8D5F84CAB509}"/>
              </a:ext>
            </a:extLst>
          </p:cNvPr>
          <p:cNvSpPr/>
          <p:nvPr/>
        </p:nvSpPr>
        <p:spPr>
          <a:xfrm>
            <a:off x="7668344" y="566124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F7DDD511-FDAC-46EC-BAC0-098F61BC9E6C}"/>
              </a:ext>
            </a:extLst>
          </p:cNvPr>
          <p:cNvCxnSpPr>
            <a:cxnSpLocks/>
            <a:stCxn id="32" idx="3"/>
            <a:endCxn id="34" idx="4"/>
          </p:cNvCxnSpPr>
          <p:nvPr/>
        </p:nvCxnSpPr>
        <p:spPr>
          <a:xfrm flipV="1">
            <a:off x="8244408" y="522920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1CBB4102-6D55-417C-9E25-80D3B874B76F}"/>
              </a:ext>
            </a:extLst>
          </p:cNvPr>
          <p:cNvSpPr/>
          <p:nvPr/>
        </p:nvSpPr>
        <p:spPr>
          <a:xfrm>
            <a:off x="810039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75EF1A47-C89D-4910-BDFA-EFA3F665CFB2}"/>
              </a:ext>
            </a:extLst>
          </p:cNvPr>
          <p:cNvCxnSpPr>
            <a:cxnSpLocks/>
          </p:cNvCxnSpPr>
          <p:nvPr/>
        </p:nvCxnSpPr>
        <p:spPr>
          <a:xfrm>
            <a:off x="7668344" y="508518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D1CE87A0-E0AC-49DF-8836-BB661793844B}"/>
              </a:ext>
            </a:extLst>
          </p:cNvPr>
          <p:cNvSpPr txBox="1"/>
          <p:nvPr/>
        </p:nvSpPr>
        <p:spPr>
          <a:xfrm>
            <a:off x="6818764" y="2759224"/>
            <a:ext cx="1569660" cy="369332"/>
          </a:xfrm>
          <a:prstGeom prst="rect">
            <a:avLst/>
          </a:prstGeom>
          <a:noFill/>
        </p:spPr>
        <p:txBody>
          <a:bodyPr wrap="none" rtlCol="0">
            <a:spAutoFit/>
          </a:bodyPr>
          <a:lstStyle/>
          <a:p>
            <a:r>
              <a:rPr lang="ja-JP" altLang="en-US"/>
              <a:t>コミットする</a:t>
            </a:r>
            <a:endParaRPr kumimoji="1" lang="ja-JP" altLang="en-US"/>
          </a:p>
        </p:txBody>
      </p:sp>
      <p:sp>
        <p:nvSpPr>
          <p:cNvPr id="37" name="正方形/長方形 36">
            <a:extLst>
              <a:ext uri="{FF2B5EF4-FFF2-40B4-BE49-F238E27FC236}">
                <a16:creationId xmlns:a16="http://schemas.microsoft.com/office/drawing/2014/main" id="{32BF2947-46AC-4061-BAFC-E6AB895E9DAB}"/>
              </a:ext>
            </a:extLst>
          </p:cNvPr>
          <p:cNvSpPr/>
          <p:nvPr/>
        </p:nvSpPr>
        <p:spPr>
          <a:xfrm>
            <a:off x="6516216" y="3573016"/>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8" name="直線矢印コネクタ 37">
            <a:extLst>
              <a:ext uri="{FF2B5EF4-FFF2-40B4-BE49-F238E27FC236}">
                <a16:creationId xmlns:a16="http://schemas.microsoft.com/office/drawing/2014/main" id="{302E870A-39E4-4818-8CBC-375B2ED44D5C}"/>
              </a:ext>
            </a:extLst>
          </p:cNvPr>
          <p:cNvCxnSpPr>
            <a:cxnSpLocks/>
          </p:cNvCxnSpPr>
          <p:nvPr/>
        </p:nvCxnSpPr>
        <p:spPr>
          <a:xfrm>
            <a:off x="7236296" y="37170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楕円 4">
            <a:extLst>
              <a:ext uri="{FF2B5EF4-FFF2-40B4-BE49-F238E27FC236}">
                <a16:creationId xmlns:a16="http://schemas.microsoft.com/office/drawing/2014/main" id="{B188B608-18E3-4060-A688-3ACAD3B4A109}"/>
              </a:ext>
            </a:extLst>
          </p:cNvPr>
          <p:cNvSpPr/>
          <p:nvPr/>
        </p:nvSpPr>
        <p:spPr>
          <a:xfrm>
            <a:off x="8100392"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1F8DC963-9FE7-46A0-A869-ED184DF427D2}"/>
              </a:ext>
            </a:extLst>
          </p:cNvPr>
          <p:cNvCxnSpPr>
            <a:cxnSpLocks/>
            <a:stCxn id="27" idx="7"/>
            <a:endCxn id="39" idx="3"/>
          </p:cNvCxnSpPr>
          <p:nvPr/>
        </p:nvCxnSpPr>
        <p:spPr>
          <a:xfrm flipV="1">
            <a:off x="7626163" y="4538947"/>
            <a:ext cx="51641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矢印: 右 40">
            <a:extLst>
              <a:ext uri="{FF2B5EF4-FFF2-40B4-BE49-F238E27FC236}">
                <a16:creationId xmlns:a16="http://schemas.microsoft.com/office/drawing/2014/main" id="{D54C6BA6-CC1D-45F9-BEBF-34F288374067}"/>
              </a:ext>
            </a:extLst>
          </p:cNvPr>
          <p:cNvSpPr/>
          <p:nvPr/>
        </p:nvSpPr>
        <p:spPr>
          <a:xfrm>
            <a:off x="2339752" y="398336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D47BDF03-9DCA-4F03-A235-3ABCA0A14D12}"/>
              </a:ext>
            </a:extLst>
          </p:cNvPr>
          <p:cNvSpPr/>
          <p:nvPr/>
        </p:nvSpPr>
        <p:spPr>
          <a:xfrm>
            <a:off x="5940152" y="398336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9CAFAB5-9496-4FD9-AFA8-C167BDC6258B}"/>
              </a:ext>
            </a:extLst>
          </p:cNvPr>
          <p:cNvSpPr txBox="1"/>
          <p:nvPr/>
        </p:nvSpPr>
        <p:spPr>
          <a:xfrm>
            <a:off x="827584" y="1268760"/>
            <a:ext cx="7366119" cy="954107"/>
          </a:xfrm>
          <a:prstGeom prst="rect">
            <a:avLst/>
          </a:prstGeom>
          <a:noFill/>
        </p:spPr>
        <p:txBody>
          <a:bodyPr wrap="none" rtlCol="0">
            <a:spAutoFit/>
          </a:bodyPr>
          <a:lstStyle/>
          <a:p>
            <a:r>
              <a:rPr lang="ja-JP" altLang="en-US" sz="2800"/>
              <a:t>ブランチを切り替えながらコミットをすると</a:t>
            </a:r>
            <a:endParaRPr lang="en-US" altLang="ja-JP" sz="2800"/>
          </a:p>
          <a:p>
            <a:r>
              <a:rPr lang="ja-JP" altLang="en-US" sz="2800"/>
              <a:t>一般に歴史が分岐する</a:t>
            </a:r>
            <a:endParaRPr lang="en-US" sz="2800"/>
          </a:p>
        </p:txBody>
      </p:sp>
    </p:spTree>
    <p:extLst>
      <p:ext uri="{BB962C8B-B14F-4D97-AF65-F5344CB8AC3E}">
        <p14:creationId xmlns:p14="http://schemas.microsoft.com/office/powerpoint/2010/main" val="2057668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DA0A8B-BE8C-4A2D-AAE9-C52E37735091}"/>
              </a:ext>
            </a:extLst>
          </p:cNvPr>
          <p:cNvSpPr>
            <a:spLocks noGrp="1"/>
          </p:cNvSpPr>
          <p:nvPr>
            <p:ph type="body" sz="quarter" idx="10"/>
          </p:nvPr>
        </p:nvSpPr>
        <p:spPr/>
        <p:txBody>
          <a:bodyPr/>
          <a:lstStyle/>
          <a:p>
            <a:r>
              <a:rPr lang="en-US" altLang="ja-JP"/>
              <a:t>Detached HEAD</a:t>
            </a:r>
            <a:r>
              <a:rPr lang="ja-JP" altLang="en-US"/>
              <a:t>状態</a:t>
            </a:r>
            <a:endParaRPr lang="en-US"/>
          </a:p>
        </p:txBody>
      </p:sp>
      <p:sp>
        <p:nvSpPr>
          <p:cNvPr id="3" name="楕円 4">
            <a:extLst>
              <a:ext uri="{FF2B5EF4-FFF2-40B4-BE49-F238E27FC236}">
                <a16:creationId xmlns:a16="http://schemas.microsoft.com/office/drawing/2014/main" id="{5D3BA064-4170-42F5-908D-7AE16E87C224}"/>
              </a:ext>
            </a:extLst>
          </p:cNvPr>
          <p:cNvSpPr/>
          <p:nvPr/>
        </p:nvSpPr>
        <p:spPr>
          <a:xfrm>
            <a:off x="226774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76FB9D8B-F6EF-44C8-9B91-98E25BCA6208}"/>
              </a:ext>
            </a:extLst>
          </p:cNvPr>
          <p:cNvSpPr/>
          <p:nvPr/>
        </p:nvSpPr>
        <p:spPr>
          <a:xfrm>
            <a:off x="2555776"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058D1433-06AF-4295-A9ED-1A6C21E9BDE1}"/>
              </a:ext>
            </a:extLst>
          </p:cNvPr>
          <p:cNvCxnSpPr>
            <a:cxnSpLocks/>
            <a:stCxn id="4" idx="1"/>
          </p:cNvCxnSpPr>
          <p:nvPr/>
        </p:nvCxnSpPr>
        <p:spPr>
          <a:xfrm>
            <a:off x="3131840"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9C34FECD-A6EC-4671-938C-E34BBF5405F3}"/>
              </a:ext>
            </a:extLst>
          </p:cNvPr>
          <p:cNvSpPr/>
          <p:nvPr/>
        </p:nvSpPr>
        <p:spPr>
          <a:xfrm>
            <a:off x="154766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B446C2E-B009-4051-9638-4C8FD0C69DE0}"/>
              </a:ext>
            </a:extLst>
          </p:cNvPr>
          <p:cNvCxnSpPr>
            <a:cxnSpLocks/>
            <a:stCxn id="6" idx="6"/>
          </p:cNvCxnSpPr>
          <p:nvPr/>
        </p:nvCxnSpPr>
        <p:spPr>
          <a:xfrm>
            <a:off x="183569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38ACCE4B-B9FD-4259-A48C-DE03566FEF21}"/>
              </a:ext>
            </a:extLst>
          </p:cNvPr>
          <p:cNvSpPr/>
          <p:nvPr/>
        </p:nvSpPr>
        <p:spPr>
          <a:xfrm>
            <a:off x="2987824"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D527FEE-3F85-459F-B8F5-95AA6FA08CBE}"/>
              </a:ext>
            </a:extLst>
          </p:cNvPr>
          <p:cNvCxnSpPr>
            <a:cxnSpLocks/>
          </p:cNvCxnSpPr>
          <p:nvPr/>
        </p:nvCxnSpPr>
        <p:spPr>
          <a:xfrm>
            <a:off x="255577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2C825E4-340E-4D99-816A-6F2287BCA4E6}"/>
              </a:ext>
            </a:extLst>
          </p:cNvPr>
          <p:cNvSpPr/>
          <p:nvPr/>
        </p:nvSpPr>
        <p:spPr>
          <a:xfrm>
            <a:off x="1403648" y="3573016"/>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AD944118-4356-4367-AC17-692DDCACE400}"/>
              </a:ext>
            </a:extLst>
          </p:cNvPr>
          <p:cNvCxnSpPr>
            <a:cxnSpLocks/>
          </p:cNvCxnSpPr>
          <p:nvPr/>
        </p:nvCxnSpPr>
        <p:spPr>
          <a:xfrm>
            <a:off x="2123728" y="37170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1F2BB682-B534-47A3-B7A5-B9A3D61484C9}"/>
              </a:ext>
            </a:extLst>
          </p:cNvPr>
          <p:cNvSpPr txBox="1"/>
          <p:nvPr/>
        </p:nvSpPr>
        <p:spPr>
          <a:xfrm>
            <a:off x="1763688" y="2924944"/>
            <a:ext cx="1338828" cy="369332"/>
          </a:xfrm>
          <a:prstGeom prst="rect">
            <a:avLst/>
          </a:prstGeom>
          <a:noFill/>
        </p:spPr>
        <p:txBody>
          <a:bodyPr wrap="none" rtlCol="0">
            <a:spAutoFit/>
          </a:bodyPr>
          <a:lstStyle/>
          <a:p>
            <a:r>
              <a:rPr lang="ja-JP" altLang="en-US"/>
              <a:t>通常の状態</a:t>
            </a:r>
            <a:endParaRPr kumimoji="1" lang="ja-JP" altLang="en-US"/>
          </a:p>
        </p:txBody>
      </p:sp>
      <p:sp>
        <p:nvSpPr>
          <p:cNvPr id="13" name="楕円 4">
            <a:extLst>
              <a:ext uri="{FF2B5EF4-FFF2-40B4-BE49-F238E27FC236}">
                <a16:creationId xmlns:a16="http://schemas.microsoft.com/office/drawing/2014/main" id="{D601C50A-B7E4-4FBF-BFF5-C455FF7B16AA}"/>
              </a:ext>
            </a:extLst>
          </p:cNvPr>
          <p:cNvSpPr/>
          <p:nvPr/>
        </p:nvSpPr>
        <p:spPr>
          <a:xfrm>
            <a:off x="5868144"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1 つの角を切り取り 1 つの角を丸める 13">
            <a:extLst>
              <a:ext uri="{FF2B5EF4-FFF2-40B4-BE49-F238E27FC236}">
                <a16:creationId xmlns:a16="http://schemas.microsoft.com/office/drawing/2014/main" id="{9979B670-4940-41BE-83CA-5CDBC79E9DCF}"/>
              </a:ext>
            </a:extLst>
          </p:cNvPr>
          <p:cNvSpPr/>
          <p:nvPr/>
        </p:nvSpPr>
        <p:spPr>
          <a:xfrm>
            <a:off x="6156176"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23EC3D88-B692-4F44-BE57-6444252044A4}"/>
              </a:ext>
            </a:extLst>
          </p:cNvPr>
          <p:cNvCxnSpPr>
            <a:cxnSpLocks/>
            <a:stCxn id="14" idx="1"/>
          </p:cNvCxnSpPr>
          <p:nvPr/>
        </p:nvCxnSpPr>
        <p:spPr>
          <a:xfrm>
            <a:off x="6732240"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C0F65868-CB2C-476D-B2A2-A4B2455C6085}"/>
              </a:ext>
            </a:extLst>
          </p:cNvPr>
          <p:cNvSpPr/>
          <p:nvPr/>
        </p:nvSpPr>
        <p:spPr>
          <a:xfrm>
            <a:off x="514806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85914F1-5E41-49D5-BDCF-1DF075417B1B}"/>
              </a:ext>
            </a:extLst>
          </p:cNvPr>
          <p:cNvCxnSpPr>
            <a:cxnSpLocks/>
            <a:stCxn id="16" idx="6"/>
          </p:cNvCxnSpPr>
          <p:nvPr/>
        </p:nvCxnSpPr>
        <p:spPr>
          <a:xfrm>
            <a:off x="543609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DD5BFFC-6C25-41C6-A5AA-6C17E7919ED5}"/>
              </a:ext>
            </a:extLst>
          </p:cNvPr>
          <p:cNvSpPr/>
          <p:nvPr/>
        </p:nvSpPr>
        <p:spPr>
          <a:xfrm>
            <a:off x="658822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29E34823-F3EE-4932-824C-5C7913FBAA9C}"/>
              </a:ext>
            </a:extLst>
          </p:cNvPr>
          <p:cNvCxnSpPr>
            <a:cxnSpLocks/>
          </p:cNvCxnSpPr>
          <p:nvPr/>
        </p:nvCxnSpPr>
        <p:spPr>
          <a:xfrm>
            <a:off x="615617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9482A92-3E63-47AF-A094-E1E3F355AD85}"/>
              </a:ext>
            </a:extLst>
          </p:cNvPr>
          <p:cNvSpPr/>
          <p:nvPr/>
        </p:nvSpPr>
        <p:spPr>
          <a:xfrm>
            <a:off x="5652120" y="494116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1" name="直線矢印コネクタ 20">
            <a:extLst>
              <a:ext uri="{FF2B5EF4-FFF2-40B4-BE49-F238E27FC236}">
                <a16:creationId xmlns:a16="http://schemas.microsoft.com/office/drawing/2014/main" id="{0A5A223C-F523-4E59-A366-E4F7EFA9C978}"/>
              </a:ext>
            </a:extLst>
          </p:cNvPr>
          <p:cNvCxnSpPr>
            <a:cxnSpLocks/>
            <a:endCxn id="13" idx="4"/>
          </p:cNvCxnSpPr>
          <p:nvPr/>
        </p:nvCxnSpPr>
        <p:spPr>
          <a:xfrm flipV="1">
            <a:off x="6012160" y="4581128"/>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A538F51-5D1B-4819-B32C-84DABD3B3A14}"/>
              </a:ext>
            </a:extLst>
          </p:cNvPr>
          <p:cNvSpPr txBox="1"/>
          <p:nvPr/>
        </p:nvSpPr>
        <p:spPr>
          <a:xfrm>
            <a:off x="5140723" y="2924944"/>
            <a:ext cx="2167581" cy="369332"/>
          </a:xfrm>
          <a:prstGeom prst="rect">
            <a:avLst/>
          </a:prstGeom>
          <a:noFill/>
        </p:spPr>
        <p:txBody>
          <a:bodyPr wrap="none" rtlCol="0">
            <a:spAutoFit/>
          </a:bodyPr>
          <a:lstStyle/>
          <a:p>
            <a:r>
              <a:rPr lang="en-US" altLang="ja-JP"/>
              <a:t>detached HEAD</a:t>
            </a:r>
            <a:r>
              <a:rPr lang="ja-JP" altLang="en-US"/>
              <a:t>状態</a:t>
            </a:r>
            <a:endParaRPr kumimoji="1" lang="ja-JP" altLang="en-US"/>
          </a:p>
        </p:txBody>
      </p:sp>
      <p:sp>
        <p:nvSpPr>
          <p:cNvPr id="23" name="テキスト ボックス 22">
            <a:extLst>
              <a:ext uri="{FF2B5EF4-FFF2-40B4-BE49-F238E27FC236}">
                <a16:creationId xmlns:a16="http://schemas.microsoft.com/office/drawing/2014/main" id="{B4635761-9113-4120-8E00-CD5ED238AFDE}"/>
              </a:ext>
            </a:extLst>
          </p:cNvPr>
          <p:cNvSpPr txBox="1"/>
          <p:nvPr/>
        </p:nvSpPr>
        <p:spPr>
          <a:xfrm>
            <a:off x="1259632" y="5589240"/>
            <a:ext cx="3103735" cy="646331"/>
          </a:xfrm>
          <a:prstGeom prst="rect">
            <a:avLst/>
          </a:prstGeom>
          <a:noFill/>
        </p:spPr>
        <p:txBody>
          <a:bodyPr wrap="none" rtlCol="0">
            <a:spAutoFit/>
          </a:bodyPr>
          <a:lstStyle/>
          <a:p>
            <a:r>
              <a:rPr kumimoji="1" lang="en-US" altLang="ja-JP"/>
              <a:t>HEAD</a:t>
            </a:r>
            <a:r>
              <a:rPr kumimoji="1" lang="ja-JP" altLang="en-US"/>
              <a:t>がブランチを経由して</a:t>
            </a:r>
            <a:endParaRPr kumimoji="1" lang="en-US" altLang="ja-JP"/>
          </a:p>
          <a:p>
            <a:r>
              <a:rPr lang="ja-JP" altLang="en-US"/>
              <a:t>コミットを指している</a:t>
            </a:r>
            <a:endParaRPr kumimoji="1" lang="ja-JP" altLang="en-US"/>
          </a:p>
        </p:txBody>
      </p:sp>
      <p:sp>
        <p:nvSpPr>
          <p:cNvPr id="24" name="テキスト ボックス 23">
            <a:extLst>
              <a:ext uri="{FF2B5EF4-FFF2-40B4-BE49-F238E27FC236}">
                <a16:creationId xmlns:a16="http://schemas.microsoft.com/office/drawing/2014/main" id="{47B92226-11A9-483B-B616-7C4AA0F47ADE}"/>
              </a:ext>
            </a:extLst>
          </p:cNvPr>
          <p:cNvSpPr txBox="1"/>
          <p:nvPr/>
        </p:nvSpPr>
        <p:spPr>
          <a:xfrm>
            <a:off x="4788024" y="5589240"/>
            <a:ext cx="2954655" cy="646331"/>
          </a:xfrm>
          <a:prstGeom prst="rect">
            <a:avLst/>
          </a:prstGeom>
          <a:noFill/>
        </p:spPr>
        <p:txBody>
          <a:bodyPr wrap="none" rtlCol="0">
            <a:spAutoFit/>
          </a:bodyPr>
          <a:lstStyle/>
          <a:p>
            <a:r>
              <a:rPr kumimoji="1" lang="en-US" altLang="ja-JP"/>
              <a:t>HEAD</a:t>
            </a:r>
            <a:r>
              <a:rPr kumimoji="1" lang="ja-JP" altLang="en-US"/>
              <a:t>がブランチ</a:t>
            </a:r>
            <a:r>
              <a:rPr lang="ja-JP" altLang="en-US"/>
              <a:t>から外れ</a:t>
            </a:r>
            <a:endParaRPr kumimoji="1" lang="en-US" altLang="ja-JP"/>
          </a:p>
          <a:p>
            <a:r>
              <a:rPr lang="ja-JP" altLang="en-US"/>
              <a:t>コミットを直接指している</a:t>
            </a:r>
            <a:endParaRPr kumimoji="1" lang="ja-JP" altLang="en-US"/>
          </a:p>
        </p:txBody>
      </p:sp>
      <p:sp>
        <p:nvSpPr>
          <p:cNvPr id="25" name="テキスト ボックス 24">
            <a:extLst>
              <a:ext uri="{FF2B5EF4-FFF2-40B4-BE49-F238E27FC236}">
                <a16:creationId xmlns:a16="http://schemas.microsoft.com/office/drawing/2014/main" id="{73F85586-3BC1-4949-976B-834B0D833FFC}"/>
              </a:ext>
            </a:extLst>
          </p:cNvPr>
          <p:cNvSpPr txBox="1"/>
          <p:nvPr/>
        </p:nvSpPr>
        <p:spPr>
          <a:xfrm>
            <a:off x="467544" y="1340768"/>
            <a:ext cx="7848872" cy="1200329"/>
          </a:xfrm>
          <a:prstGeom prst="rect">
            <a:avLst/>
          </a:prstGeom>
          <a:noFill/>
        </p:spPr>
        <p:txBody>
          <a:bodyPr wrap="square" rtlCol="0">
            <a:spAutoFit/>
          </a:bodyPr>
          <a:lstStyle/>
          <a:p>
            <a:r>
              <a:rPr lang="ja-JP" altLang="en-US" sz="2400"/>
              <a:t>通常、</a:t>
            </a:r>
            <a:r>
              <a:rPr lang="en-US" altLang="ja-JP" sz="2400"/>
              <a:t>HEAD</a:t>
            </a:r>
            <a:r>
              <a:rPr lang="ja-JP" altLang="en-US" sz="2400"/>
              <a:t>はブランチを指しているが、</a:t>
            </a:r>
            <a:r>
              <a:rPr lang="en-US" altLang="ja-JP" sz="2400"/>
              <a:t>HEAD</a:t>
            </a:r>
            <a:r>
              <a:rPr lang="ja-JP" altLang="en-US" sz="2400"/>
              <a:t>が直接コミットを指す状態を</a:t>
            </a:r>
            <a:r>
              <a:rPr lang="ja-JP" altLang="en-US" sz="2400">
                <a:solidFill>
                  <a:srgbClr val="FF0000"/>
                </a:solidFill>
              </a:rPr>
              <a:t>頭が取れた</a:t>
            </a:r>
            <a:r>
              <a:rPr lang="en-US" altLang="ja-JP" sz="2400">
                <a:solidFill>
                  <a:srgbClr val="FF0000"/>
                </a:solidFill>
              </a:rPr>
              <a:t>(detached HEAD)</a:t>
            </a:r>
            <a:r>
              <a:rPr lang="ja-JP" altLang="en-US" sz="2400">
                <a:solidFill>
                  <a:srgbClr val="FF0000"/>
                </a:solidFill>
              </a:rPr>
              <a:t>状態</a:t>
            </a:r>
            <a:r>
              <a:rPr lang="ja-JP" altLang="en-US" sz="2400"/>
              <a:t>と呼ぶ</a:t>
            </a:r>
            <a:endParaRPr lang="en-US" altLang="ja-JP" sz="2400"/>
          </a:p>
        </p:txBody>
      </p:sp>
    </p:spTree>
    <p:extLst>
      <p:ext uri="{BB962C8B-B14F-4D97-AF65-F5344CB8AC3E}">
        <p14:creationId xmlns:p14="http://schemas.microsoft.com/office/powerpoint/2010/main" val="94488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2F2044-C6AF-4328-A4BD-B50472F507BB}"/>
              </a:ext>
            </a:extLst>
          </p:cNvPr>
          <p:cNvSpPr>
            <a:spLocks noGrp="1"/>
          </p:cNvSpPr>
          <p:nvPr>
            <p:ph type="body" sz="quarter" idx="10"/>
          </p:nvPr>
        </p:nvSpPr>
        <p:spPr/>
        <p:txBody>
          <a:bodyPr/>
          <a:lstStyle/>
          <a:p>
            <a:r>
              <a:rPr lang="ja-JP" altLang="en-US"/>
              <a:t>マージ</a:t>
            </a:r>
            <a:endParaRPr lang="en-US"/>
          </a:p>
        </p:txBody>
      </p:sp>
      <p:sp>
        <p:nvSpPr>
          <p:cNvPr id="3" name="テキスト ボックス 2">
            <a:extLst>
              <a:ext uri="{FF2B5EF4-FFF2-40B4-BE49-F238E27FC236}">
                <a16:creationId xmlns:a16="http://schemas.microsoft.com/office/drawing/2014/main" id="{48CDE708-A08E-4F01-8727-5D5C670E7D1C}"/>
              </a:ext>
            </a:extLst>
          </p:cNvPr>
          <p:cNvSpPr txBox="1"/>
          <p:nvPr/>
        </p:nvSpPr>
        <p:spPr>
          <a:xfrm>
            <a:off x="251520" y="3645024"/>
            <a:ext cx="8547533" cy="1200329"/>
          </a:xfrm>
          <a:prstGeom prst="rect">
            <a:avLst/>
          </a:prstGeom>
          <a:noFill/>
        </p:spPr>
        <p:txBody>
          <a:bodyPr wrap="none" rtlCol="0">
            <a:spAutoFit/>
          </a:bodyPr>
          <a:lstStyle/>
          <a:p>
            <a:r>
              <a:rPr lang="en-US" sz="2400"/>
              <a:t>Git</a:t>
            </a:r>
            <a:r>
              <a:rPr lang="ja-JP" altLang="en-US" sz="2400"/>
              <a:t>では、原則としてデフォルトブランチ</a:t>
            </a:r>
            <a:r>
              <a:rPr lang="en-US" altLang="ja-JP" sz="2400"/>
              <a:t>(main)</a:t>
            </a:r>
            <a:r>
              <a:rPr lang="ja-JP" altLang="en-US" sz="2400"/>
              <a:t>で作業しない</a:t>
            </a:r>
            <a:endParaRPr lang="en-US" altLang="ja-JP" sz="2400"/>
          </a:p>
          <a:p>
            <a:r>
              <a:rPr lang="ja-JP" altLang="en-US" sz="2400"/>
              <a:t>別のブランチで作業し、作業が一段落したら</a:t>
            </a:r>
            <a:r>
              <a:rPr lang="en-US" altLang="ja-JP" sz="2400"/>
              <a:t>main</a:t>
            </a:r>
            <a:r>
              <a:rPr lang="ja-JP" altLang="en-US" sz="2400"/>
              <a:t>に取り込む</a:t>
            </a:r>
            <a:endParaRPr lang="en-US" altLang="ja-JP" sz="2400"/>
          </a:p>
          <a:p>
            <a:r>
              <a:rPr lang="ja-JP" altLang="en-US" sz="2400"/>
              <a:t>この取り込む作業をマージと呼ぶ</a:t>
            </a:r>
            <a:endParaRPr lang="en-US" altLang="ja-JP" sz="2400"/>
          </a:p>
        </p:txBody>
      </p:sp>
      <p:sp>
        <p:nvSpPr>
          <p:cNvPr id="4" name="テキスト ボックス 3">
            <a:extLst>
              <a:ext uri="{FF2B5EF4-FFF2-40B4-BE49-F238E27FC236}">
                <a16:creationId xmlns:a16="http://schemas.microsoft.com/office/drawing/2014/main" id="{B080C5D2-4B40-4F60-973D-DB25A3858C77}"/>
              </a:ext>
            </a:extLst>
          </p:cNvPr>
          <p:cNvSpPr txBox="1"/>
          <p:nvPr/>
        </p:nvSpPr>
        <p:spPr>
          <a:xfrm>
            <a:off x="395536" y="1340768"/>
            <a:ext cx="2848857" cy="584775"/>
          </a:xfrm>
          <a:prstGeom prst="rect">
            <a:avLst/>
          </a:prstGeom>
          <a:noFill/>
        </p:spPr>
        <p:txBody>
          <a:bodyPr wrap="none" rtlCol="0">
            <a:spAutoFit/>
          </a:bodyPr>
          <a:lstStyle/>
          <a:p>
            <a:r>
              <a:rPr lang="ja-JP" altLang="en-US" sz="3200">
                <a:solidFill>
                  <a:srgbClr val="011893"/>
                </a:solidFill>
              </a:rPr>
              <a:t>マージ</a:t>
            </a:r>
            <a:r>
              <a:rPr lang="en-US" altLang="ja-JP" sz="3200">
                <a:solidFill>
                  <a:srgbClr val="011893"/>
                </a:solidFill>
              </a:rPr>
              <a:t>(merge)</a:t>
            </a:r>
          </a:p>
        </p:txBody>
      </p:sp>
      <p:sp>
        <p:nvSpPr>
          <p:cNvPr id="5" name="テキスト ボックス 4">
            <a:extLst>
              <a:ext uri="{FF2B5EF4-FFF2-40B4-BE49-F238E27FC236}">
                <a16:creationId xmlns:a16="http://schemas.microsoft.com/office/drawing/2014/main" id="{0495CA30-1EBC-4A7C-B7BC-3E439BBDDA67}"/>
              </a:ext>
            </a:extLst>
          </p:cNvPr>
          <p:cNvSpPr txBox="1"/>
          <p:nvPr/>
        </p:nvSpPr>
        <p:spPr>
          <a:xfrm>
            <a:off x="1043608" y="2132856"/>
            <a:ext cx="7571303" cy="461665"/>
          </a:xfrm>
          <a:prstGeom prst="rect">
            <a:avLst/>
          </a:prstGeom>
          <a:noFill/>
        </p:spPr>
        <p:txBody>
          <a:bodyPr wrap="none" rtlCol="0">
            <a:spAutoFit/>
          </a:bodyPr>
          <a:lstStyle/>
          <a:p>
            <a:r>
              <a:rPr lang="ja-JP" altLang="en-US" sz="2400"/>
              <a:t>あるブランチの修正を、別のブランチに取り込むこと</a:t>
            </a:r>
            <a:endParaRPr lang="en-US" sz="2400"/>
          </a:p>
        </p:txBody>
      </p:sp>
    </p:spTree>
    <p:extLst>
      <p:ext uri="{BB962C8B-B14F-4D97-AF65-F5344CB8AC3E}">
        <p14:creationId xmlns:p14="http://schemas.microsoft.com/office/powerpoint/2010/main" val="615967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A9BB4F-D9E5-4C45-B0B4-9B133021093B}"/>
              </a:ext>
            </a:extLst>
          </p:cNvPr>
          <p:cNvSpPr>
            <a:spLocks noGrp="1"/>
          </p:cNvSpPr>
          <p:nvPr>
            <p:ph type="body" sz="quarter" idx="10"/>
          </p:nvPr>
        </p:nvSpPr>
        <p:spPr/>
        <p:txBody>
          <a:bodyPr/>
          <a:lstStyle/>
          <a:p>
            <a:r>
              <a:rPr lang="ja-JP" altLang="en-US"/>
              <a:t>マージ</a:t>
            </a:r>
            <a:endParaRPr lang="en-US"/>
          </a:p>
        </p:txBody>
      </p:sp>
      <p:sp>
        <p:nvSpPr>
          <p:cNvPr id="3" name="角丸四角形 34">
            <a:extLst>
              <a:ext uri="{FF2B5EF4-FFF2-40B4-BE49-F238E27FC236}">
                <a16:creationId xmlns:a16="http://schemas.microsoft.com/office/drawing/2014/main" id="{B0B07BEC-5D15-4728-B787-9606F38D65D3}"/>
              </a:ext>
            </a:extLst>
          </p:cNvPr>
          <p:cNvSpPr/>
          <p:nvPr/>
        </p:nvSpPr>
        <p:spPr>
          <a:xfrm>
            <a:off x="683568" y="4365104"/>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56A25D2F-1797-4C63-8034-427A7A249D83}"/>
              </a:ext>
            </a:extLst>
          </p:cNvPr>
          <p:cNvSpPr/>
          <p:nvPr/>
        </p:nvSpPr>
        <p:spPr>
          <a:xfrm>
            <a:off x="1547664" y="35730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F6559839-16F1-4BD6-8E36-31EF8F54098D}"/>
              </a:ext>
            </a:extLst>
          </p:cNvPr>
          <p:cNvSpPr/>
          <p:nvPr/>
        </p:nvSpPr>
        <p:spPr>
          <a:xfrm>
            <a:off x="3059832" y="357301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076AC79-4DA4-4B7D-B092-C61865953176}"/>
              </a:ext>
            </a:extLst>
          </p:cNvPr>
          <p:cNvCxnSpPr>
            <a:cxnSpLocks/>
            <a:stCxn id="4" idx="6"/>
            <a:endCxn id="5" idx="2"/>
          </p:cNvCxnSpPr>
          <p:nvPr/>
        </p:nvCxnSpPr>
        <p:spPr>
          <a:xfrm>
            <a:off x="1835696" y="3717032"/>
            <a:ext cx="122413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角丸四角形 34">
            <a:extLst>
              <a:ext uri="{FF2B5EF4-FFF2-40B4-BE49-F238E27FC236}">
                <a16:creationId xmlns:a16="http://schemas.microsoft.com/office/drawing/2014/main" id="{A865BCC2-D429-4199-8798-29850154300B}"/>
              </a:ext>
            </a:extLst>
          </p:cNvPr>
          <p:cNvSpPr/>
          <p:nvPr/>
        </p:nvSpPr>
        <p:spPr>
          <a:xfrm>
            <a:off x="2867811" y="4365104"/>
            <a:ext cx="1344149"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1 つの角を切り取り 1 つの角を丸める 7">
            <a:extLst>
              <a:ext uri="{FF2B5EF4-FFF2-40B4-BE49-F238E27FC236}">
                <a16:creationId xmlns:a16="http://schemas.microsoft.com/office/drawing/2014/main" id="{919B7C1B-0A35-4E95-9CBA-A64C674D6CB7}"/>
              </a:ext>
            </a:extLst>
          </p:cNvPr>
          <p:cNvSpPr/>
          <p:nvPr/>
        </p:nvSpPr>
        <p:spPr>
          <a:xfrm>
            <a:off x="1115616"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D27D6DD7-F81E-40B0-AF3C-96F5082924FD}"/>
              </a:ext>
            </a:extLst>
          </p:cNvPr>
          <p:cNvCxnSpPr>
            <a:cxnSpLocks/>
            <a:stCxn id="8" idx="1"/>
          </p:cNvCxnSpPr>
          <p:nvPr/>
        </p:nvCxnSpPr>
        <p:spPr>
          <a:xfrm>
            <a:off x="1691680"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9F381FC1-94BF-4F73-8222-82B4359A68F5}"/>
              </a:ext>
            </a:extLst>
          </p:cNvPr>
          <p:cNvSpPr/>
          <p:nvPr/>
        </p:nvSpPr>
        <p:spPr>
          <a:xfrm>
            <a:off x="2627784" y="28529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707C6956-F353-42B8-9494-A33A161A93ED}"/>
              </a:ext>
            </a:extLst>
          </p:cNvPr>
          <p:cNvCxnSpPr>
            <a:cxnSpLocks/>
          </p:cNvCxnSpPr>
          <p:nvPr/>
        </p:nvCxnSpPr>
        <p:spPr>
          <a:xfrm>
            <a:off x="3203848"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F344373F-88BB-452A-A6C9-C71D2C9B8AED}"/>
              </a:ext>
            </a:extLst>
          </p:cNvPr>
          <p:cNvCxnSpPr>
            <a:cxnSpLocks/>
            <a:stCxn id="4" idx="4"/>
            <a:endCxn id="3" idx="0"/>
          </p:cNvCxnSpPr>
          <p:nvPr/>
        </p:nvCxnSpPr>
        <p:spPr>
          <a:xfrm rot="5400000">
            <a:off x="1277634" y="3951058"/>
            <a:ext cx="504056" cy="3240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8F98DC6B-D857-4B42-8120-1B4CC3BF30B6}"/>
              </a:ext>
            </a:extLst>
          </p:cNvPr>
          <p:cNvCxnSpPr>
            <a:cxnSpLocks/>
            <a:stCxn id="5" idx="4"/>
            <a:endCxn id="7" idx="0"/>
          </p:cNvCxnSpPr>
          <p:nvPr/>
        </p:nvCxnSpPr>
        <p:spPr>
          <a:xfrm rot="16200000" flipH="1">
            <a:off x="3119839" y="3945057"/>
            <a:ext cx="504056" cy="33603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3154AC0-2573-494D-B20F-DA14481D4455}"/>
              </a:ext>
            </a:extLst>
          </p:cNvPr>
          <p:cNvSpPr txBox="1"/>
          <p:nvPr/>
        </p:nvSpPr>
        <p:spPr>
          <a:xfrm>
            <a:off x="611560" y="5786100"/>
            <a:ext cx="1620957" cy="523220"/>
          </a:xfrm>
          <a:prstGeom prst="rect">
            <a:avLst/>
          </a:prstGeom>
          <a:noFill/>
        </p:spPr>
        <p:txBody>
          <a:bodyPr wrap="none" rtlCol="0">
            <a:spAutoFit/>
          </a:bodyPr>
          <a:lstStyle/>
          <a:p>
            <a:r>
              <a:rPr kumimoji="1" lang="en-US" altLang="ja-JP" sz="1400"/>
              <a:t>main</a:t>
            </a:r>
            <a:r>
              <a:rPr kumimoji="1" lang="ja-JP" altLang="en-US" sz="1400"/>
              <a:t>の</a:t>
            </a:r>
            <a:endParaRPr kumimoji="1" lang="en-US" altLang="ja-JP" sz="1400"/>
          </a:p>
          <a:p>
            <a:r>
              <a:rPr lang="ja-JP" altLang="en-US" sz="1400"/>
              <a:t>スナップショット</a:t>
            </a:r>
            <a:endParaRPr kumimoji="1" lang="ja-JP" altLang="en-US" sz="1400"/>
          </a:p>
        </p:txBody>
      </p:sp>
      <p:sp>
        <p:nvSpPr>
          <p:cNvPr id="15" name="テキスト ボックス 14">
            <a:extLst>
              <a:ext uri="{FF2B5EF4-FFF2-40B4-BE49-F238E27FC236}">
                <a16:creationId xmlns:a16="http://schemas.microsoft.com/office/drawing/2014/main" id="{D3356716-B10A-40CA-BF6A-0A427C96C902}"/>
              </a:ext>
            </a:extLst>
          </p:cNvPr>
          <p:cNvSpPr txBox="1"/>
          <p:nvPr/>
        </p:nvSpPr>
        <p:spPr>
          <a:xfrm>
            <a:off x="2843808" y="5786100"/>
            <a:ext cx="1620957" cy="523220"/>
          </a:xfrm>
          <a:prstGeom prst="rect">
            <a:avLst/>
          </a:prstGeom>
          <a:noFill/>
        </p:spPr>
        <p:txBody>
          <a:bodyPr wrap="none" rtlCol="0">
            <a:spAutoFit/>
          </a:bodyPr>
          <a:lstStyle/>
          <a:p>
            <a:r>
              <a:rPr kumimoji="1" lang="en-US" altLang="ja-JP" sz="1400"/>
              <a:t>branch</a:t>
            </a:r>
            <a:r>
              <a:rPr kumimoji="1" lang="ja-JP" altLang="en-US" sz="1400"/>
              <a:t>の</a:t>
            </a:r>
            <a:endParaRPr kumimoji="1" lang="en-US" altLang="ja-JP" sz="1400"/>
          </a:p>
          <a:p>
            <a:r>
              <a:rPr lang="ja-JP" altLang="en-US" sz="1400"/>
              <a:t>スナップショット</a:t>
            </a:r>
            <a:endParaRPr kumimoji="1" lang="ja-JP" altLang="en-US" sz="1400"/>
          </a:p>
        </p:txBody>
      </p:sp>
      <p:pic>
        <p:nvPicPr>
          <p:cNvPr id="16" name="Picture 2" descr="ファイルアイコン（赤）">
            <a:extLst>
              <a:ext uri="{FF2B5EF4-FFF2-40B4-BE49-F238E27FC236}">
                <a16:creationId xmlns:a16="http://schemas.microsoft.com/office/drawing/2014/main" id="{63D1EAD3-C316-4C1B-A0D1-3227181614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2548"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フォルダのイラスト">
            <a:extLst>
              <a:ext uri="{FF2B5EF4-FFF2-40B4-BE49-F238E27FC236}">
                <a16:creationId xmlns:a16="http://schemas.microsoft.com/office/drawing/2014/main" id="{3F67727E-DF9C-4F74-8C9B-064A1BC665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E97270D-548C-46F2-B9AA-03F541FBC3FE}"/>
              </a:ext>
            </a:extLst>
          </p:cNvPr>
          <p:cNvCxnSpPr>
            <a:cxnSpLocks/>
            <a:stCxn id="17" idx="2"/>
            <a:endCxn id="16" idx="0"/>
          </p:cNvCxnSpPr>
          <p:nvPr/>
        </p:nvCxnSpPr>
        <p:spPr>
          <a:xfrm>
            <a:off x="1122468"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2" descr="ファイルアイコン（赤）">
            <a:extLst>
              <a:ext uri="{FF2B5EF4-FFF2-40B4-BE49-F238E27FC236}">
                <a16:creationId xmlns:a16="http://schemas.microsoft.com/office/drawing/2014/main" id="{DDF31909-7977-4A7E-966F-188D17F308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0780"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フォルダのイラスト">
            <a:extLst>
              <a:ext uri="{FF2B5EF4-FFF2-40B4-BE49-F238E27FC236}">
                <a16:creationId xmlns:a16="http://schemas.microsoft.com/office/drawing/2014/main" id="{E02BCA6A-B1A9-4FF2-AD88-E998320D7A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4437112"/>
            <a:ext cx="445751" cy="37331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ファイルアイコン（青）">
            <a:extLst>
              <a:ext uri="{FF2B5EF4-FFF2-40B4-BE49-F238E27FC236}">
                <a16:creationId xmlns:a16="http://schemas.microsoft.com/office/drawing/2014/main" id="{D331886C-ED43-48A6-845D-86100DBCD8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5085184"/>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線コネクタ 21">
            <a:extLst>
              <a:ext uri="{FF2B5EF4-FFF2-40B4-BE49-F238E27FC236}">
                <a16:creationId xmlns:a16="http://schemas.microsoft.com/office/drawing/2014/main" id="{8FBEA9BE-CEFE-48F6-8A51-6DC79FC5F99F}"/>
              </a:ext>
            </a:extLst>
          </p:cNvPr>
          <p:cNvCxnSpPr>
            <a:cxnSpLocks/>
          </p:cNvCxnSpPr>
          <p:nvPr/>
        </p:nvCxnSpPr>
        <p:spPr>
          <a:xfrm>
            <a:off x="3210700"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16C8F406-BACB-4F0C-B5F4-4CF984B68A6C}"/>
              </a:ext>
            </a:extLst>
          </p:cNvPr>
          <p:cNvCxnSpPr/>
          <p:nvPr/>
        </p:nvCxnSpPr>
        <p:spPr>
          <a:xfrm rot="16200000" flipH="1">
            <a:off x="3306922" y="4714205"/>
            <a:ext cx="274756" cy="46720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CDE9B740-5DC5-4AF1-A49C-A06A7D274EA5}"/>
              </a:ext>
            </a:extLst>
          </p:cNvPr>
          <p:cNvSpPr/>
          <p:nvPr/>
        </p:nvSpPr>
        <p:spPr>
          <a:xfrm>
            <a:off x="5940152" y="3573016"/>
            <a:ext cx="288032" cy="28803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A75C60B-1931-4643-B49C-46BC2AAAC6AA}"/>
              </a:ext>
            </a:extLst>
          </p:cNvPr>
          <p:cNvSpPr/>
          <p:nvPr/>
        </p:nvSpPr>
        <p:spPr>
          <a:xfrm>
            <a:off x="7452320" y="3573016"/>
            <a:ext cx="288032" cy="28803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501E1B7B-745B-4947-81C8-C457DBFE966E}"/>
              </a:ext>
            </a:extLst>
          </p:cNvPr>
          <p:cNvCxnSpPr>
            <a:cxnSpLocks/>
            <a:stCxn id="24" idx="6"/>
            <a:endCxn id="25" idx="2"/>
          </p:cNvCxnSpPr>
          <p:nvPr/>
        </p:nvCxnSpPr>
        <p:spPr>
          <a:xfrm>
            <a:off x="6228184" y="3717032"/>
            <a:ext cx="122413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FB93929-EC6A-4A0B-B22D-7DBB9A7EB354}"/>
              </a:ext>
            </a:extLst>
          </p:cNvPr>
          <p:cNvSpPr/>
          <p:nvPr/>
        </p:nvSpPr>
        <p:spPr>
          <a:xfrm>
            <a:off x="5508104"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8" name="直線矢印コネクタ 27">
            <a:extLst>
              <a:ext uri="{FF2B5EF4-FFF2-40B4-BE49-F238E27FC236}">
                <a16:creationId xmlns:a16="http://schemas.microsoft.com/office/drawing/2014/main" id="{A721477D-C7DA-414C-A28A-EC44CBC408E3}"/>
              </a:ext>
            </a:extLst>
          </p:cNvPr>
          <p:cNvCxnSpPr>
            <a:cxnSpLocks/>
            <a:stCxn id="27" idx="1"/>
          </p:cNvCxnSpPr>
          <p:nvPr/>
        </p:nvCxnSpPr>
        <p:spPr>
          <a:xfrm>
            <a:off x="6084168"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四角形: 1 つの角を切り取り 1 つの角を丸める 28">
            <a:extLst>
              <a:ext uri="{FF2B5EF4-FFF2-40B4-BE49-F238E27FC236}">
                <a16:creationId xmlns:a16="http://schemas.microsoft.com/office/drawing/2014/main" id="{0F54893B-EC0F-4E0E-986C-7038C5E68DD3}"/>
              </a:ext>
            </a:extLst>
          </p:cNvPr>
          <p:cNvSpPr/>
          <p:nvPr/>
        </p:nvSpPr>
        <p:spPr>
          <a:xfrm>
            <a:off x="7020272" y="28529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0" name="直線矢印コネクタ 29">
            <a:extLst>
              <a:ext uri="{FF2B5EF4-FFF2-40B4-BE49-F238E27FC236}">
                <a16:creationId xmlns:a16="http://schemas.microsoft.com/office/drawing/2014/main" id="{547DDC70-1C6B-44CA-A89C-74327B0CBE62}"/>
              </a:ext>
            </a:extLst>
          </p:cNvPr>
          <p:cNvCxnSpPr>
            <a:cxnSpLocks/>
          </p:cNvCxnSpPr>
          <p:nvPr/>
        </p:nvCxnSpPr>
        <p:spPr>
          <a:xfrm>
            <a:off x="7596336"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220C15B2-4E53-4EFC-85D5-C212C0163B6C}"/>
              </a:ext>
            </a:extLst>
          </p:cNvPr>
          <p:cNvCxnSpPr>
            <a:cxnSpLocks/>
            <a:stCxn id="24" idx="4"/>
            <a:endCxn id="42" idx="0"/>
          </p:cNvCxnSpPr>
          <p:nvPr/>
        </p:nvCxnSpPr>
        <p:spPr>
          <a:xfrm rot="5400000">
            <a:off x="5670122" y="3951058"/>
            <a:ext cx="504056" cy="3240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E38EF387-1776-46BD-8F81-0010E669E579}"/>
              </a:ext>
            </a:extLst>
          </p:cNvPr>
          <p:cNvCxnSpPr>
            <a:cxnSpLocks/>
            <a:stCxn id="25" idx="4"/>
            <a:endCxn id="39" idx="0"/>
          </p:cNvCxnSpPr>
          <p:nvPr/>
        </p:nvCxnSpPr>
        <p:spPr>
          <a:xfrm rot="16200000" flipH="1">
            <a:off x="7512327" y="3945057"/>
            <a:ext cx="504056" cy="33603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2" descr="ファイルアイコン（赤）">
            <a:extLst>
              <a:ext uri="{FF2B5EF4-FFF2-40B4-BE49-F238E27FC236}">
                <a16:creationId xmlns:a16="http://schemas.microsoft.com/office/drawing/2014/main" id="{B1585609-4F4C-4CC8-B255-7F01D8895E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5036"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フォルダのイラスト">
            <a:extLst>
              <a:ext uri="{FF2B5EF4-FFF2-40B4-BE49-F238E27FC236}">
                <a16:creationId xmlns:a16="http://schemas.microsoft.com/office/drawing/2014/main" id="{21659C43-2BF8-4419-B1B8-1443332956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BEC1B038-42A3-4FA7-9BD6-527314902705}"/>
              </a:ext>
            </a:extLst>
          </p:cNvPr>
          <p:cNvCxnSpPr>
            <a:cxnSpLocks/>
            <a:stCxn id="34" idx="2"/>
            <a:endCxn id="33" idx="0"/>
          </p:cNvCxnSpPr>
          <p:nvPr/>
        </p:nvCxnSpPr>
        <p:spPr>
          <a:xfrm>
            <a:off x="5514956"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2" descr="ファイルアイコン（赤）">
            <a:extLst>
              <a:ext uri="{FF2B5EF4-FFF2-40B4-BE49-F238E27FC236}">
                <a16:creationId xmlns:a16="http://schemas.microsoft.com/office/drawing/2014/main" id="{091637A3-AA9C-4966-A4DA-A620F43399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268"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フォルダのイラスト">
            <a:extLst>
              <a:ext uri="{FF2B5EF4-FFF2-40B4-BE49-F238E27FC236}">
                <a16:creationId xmlns:a16="http://schemas.microsoft.com/office/drawing/2014/main" id="{D414DAF9-8427-4905-A78C-39417E3EBE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直線コネクタ 37">
            <a:extLst>
              <a:ext uri="{FF2B5EF4-FFF2-40B4-BE49-F238E27FC236}">
                <a16:creationId xmlns:a16="http://schemas.microsoft.com/office/drawing/2014/main" id="{8C6AB7D5-EECF-4DFD-8D64-BBE96B29FECB}"/>
              </a:ext>
            </a:extLst>
          </p:cNvPr>
          <p:cNvCxnSpPr>
            <a:cxnSpLocks/>
          </p:cNvCxnSpPr>
          <p:nvPr/>
        </p:nvCxnSpPr>
        <p:spPr>
          <a:xfrm>
            <a:off x="7603188"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角丸四角形 34">
            <a:extLst>
              <a:ext uri="{FF2B5EF4-FFF2-40B4-BE49-F238E27FC236}">
                <a16:creationId xmlns:a16="http://schemas.microsoft.com/office/drawing/2014/main" id="{83324149-F491-4EEC-BD56-4FEFF3D2C70A}"/>
              </a:ext>
            </a:extLst>
          </p:cNvPr>
          <p:cNvSpPr/>
          <p:nvPr/>
        </p:nvSpPr>
        <p:spPr>
          <a:xfrm>
            <a:off x="7260299" y="4365104"/>
            <a:ext cx="1344149" cy="1296144"/>
          </a:xfrm>
          <a:prstGeom prst="roundRect">
            <a:avLst/>
          </a:prstGeom>
          <a:solidFill>
            <a:srgbClr val="FFFFFF">
              <a:alpha val="80000"/>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4" descr="ファイルアイコン（青）">
            <a:extLst>
              <a:ext uri="{FF2B5EF4-FFF2-40B4-BE49-F238E27FC236}">
                <a16:creationId xmlns:a16="http://schemas.microsoft.com/office/drawing/2014/main" id="{A693EFD8-8C73-431E-9F97-1CF6F02C77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4369" y="5085185"/>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コネクタ: カギ線 40">
            <a:extLst>
              <a:ext uri="{FF2B5EF4-FFF2-40B4-BE49-F238E27FC236}">
                <a16:creationId xmlns:a16="http://schemas.microsoft.com/office/drawing/2014/main" id="{05471E8B-2CCB-4D96-B194-5E6CCF4EB675}"/>
              </a:ext>
            </a:extLst>
          </p:cNvPr>
          <p:cNvCxnSpPr/>
          <p:nvPr/>
        </p:nvCxnSpPr>
        <p:spPr>
          <a:xfrm rot="16200000" flipH="1">
            <a:off x="7699411" y="4714206"/>
            <a:ext cx="274756" cy="467201"/>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角丸四角形 34">
            <a:extLst>
              <a:ext uri="{FF2B5EF4-FFF2-40B4-BE49-F238E27FC236}">
                <a16:creationId xmlns:a16="http://schemas.microsoft.com/office/drawing/2014/main" id="{012A9935-5C2A-48E4-B63D-E1F092E5C91E}"/>
              </a:ext>
            </a:extLst>
          </p:cNvPr>
          <p:cNvSpPr/>
          <p:nvPr/>
        </p:nvSpPr>
        <p:spPr>
          <a:xfrm>
            <a:off x="5076056" y="4365104"/>
            <a:ext cx="1368152" cy="1296144"/>
          </a:xfrm>
          <a:prstGeom prst="roundRect">
            <a:avLst/>
          </a:prstGeom>
          <a:solidFill>
            <a:srgbClr val="FFFFFF">
              <a:alpha val="80000"/>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4" descr="ファイルアイコン（青）">
            <a:extLst>
              <a:ext uri="{FF2B5EF4-FFF2-40B4-BE49-F238E27FC236}">
                <a16:creationId xmlns:a16="http://schemas.microsoft.com/office/drawing/2014/main" id="{806BCBFA-DBF7-41EF-8A6D-7653CFC021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229200"/>
            <a:ext cx="372041" cy="432048"/>
          </a:xfrm>
          <a:prstGeom prst="rect">
            <a:avLst/>
          </a:prstGeom>
          <a:noFill/>
          <a:extLst>
            <a:ext uri="{909E8E84-426E-40DD-AFC4-6F175D3DCCD1}">
              <a14:hiddenFill xmlns:a14="http://schemas.microsoft.com/office/drawing/2010/main">
                <a:solidFill>
                  <a:srgbClr val="FFFFFF"/>
                </a:solidFill>
              </a14:hiddenFill>
            </a:ext>
          </a:extLst>
        </p:spPr>
      </p:pic>
      <p:sp>
        <p:nvSpPr>
          <p:cNvPr id="44" name="矢印: 左右 43">
            <a:extLst>
              <a:ext uri="{FF2B5EF4-FFF2-40B4-BE49-F238E27FC236}">
                <a16:creationId xmlns:a16="http://schemas.microsoft.com/office/drawing/2014/main" id="{1F311426-B1C7-4761-B11F-85DFD5A09AAB}"/>
              </a:ext>
            </a:extLst>
          </p:cNvPr>
          <p:cNvSpPr/>
          <p:nvPr/>
        </p:nvSpPr>
        <p:spPr>
          <a:xfrm>
            <a:off x="6516216" y="4869160"/>
            <a:ext cx="648072" cy="2880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39529DF7-871D-46F5-8D7F-C6B6BE0C33B8}"/>
              </a:ext>
            </a:extLst>
          </p:cNvPr>
          <p:cNvSpPr txBox="1"/>
          <p:nvPr/>
        </p:nvSpPr>
        <p:spPr>
          <a:xfrm>
            <a:off x="6300192" y="5733256"/>
            <a:ext cx="1031051" cy="261610"/>
          </a:xfrm>
          <a:prstGeom prst="rect">
            <a:avLst/>
          </a:prstGeom>
          <a:noFill/>
        </p:spPr>
        <p:txBody>
          <a:bodyPr wrap="none" rtlCol="0">
            <a:spAutoFit/>
          </a:bodyPr>
          <a:lstStyle/>
          <a:p>
            <a:r>
              <a:rPr kumimoji="1" lang="ja-JP" altLang="en-US" sz="1100"/>
              <a:t>ファイル追加</a:t>
            </a:r>
          </a:p>
        </p:txBody>
      </p:sp>
      <p:sp>
        <p:nvSpPr>
          <p:cNvPr id="46" name="テキスト ボックス 45">
            <a:extLst>
              <a:ext uri="{FF2B5EF4-FFF2-40B4-BE49-F238E27FC236}">
                <a16:creationId xmlns:a16="http://schemas.microsoft.com/office/drawing/2014/main" id="{C815CFB8-DBA0-4DD2-9227-5876A7C7816A}"/>
              </a:ext>
            </a:extLst>
          </p:cNvPr>
          <p:cNvSpPr txBox="1"/>
          <p:nvPr/>
        </p:nvSpPr>
        <p:spPr>
          <a:xfrm>
            <a:off x="5796136" y="6093296"/>
            <a:ext cx="2436886" cy="523220"/>
          </a:xfrm>
          <a:prstGeom prst="rect">
            <a:avLst/>
          </a:prstGeom>
          <a:noFill/>
        </p:spPr>
        <p:txBody>
          <a:bodyPr wrap="none" rtlCol="0">
            <a:spAutoFit/>
          </a:bodyPr>
          <a:lstStyle/>
          <a:p>
            <a:r>
              <a:rPr kumimoji="1" lang="en-US" altLang="ja-JP" sz="1400"/>
              <a:t>main</a:t>
            </a:r>
            <a:r>
              <a:rPr kumimoji="1" lang="ja-JP" altLang="en-US" sz="1400"/>
              <a:t>から</a:t>
            </a:r>
            <a:r>
              <a:rPr kumimoji="1" lang="en-US" altLang="ja-JP" sz="1400"/>
              <a:t>branch</a:t>
            </a:r>
            <a:r>
              <a:rPr kumimoji="1" lang="ja-JP" altLang="en-US" sz="1400"/>
              <a:t>へ更新する</a:t>
            </a:r>
            <a:endParaRPr kumimoji="1" lang="en-US" altLang="ja-JP" sz="1400"/>
          </a:p>
          <a:p>
            <a:r>
              <a:rPr lang="ja-JP" altLang="en-US" sz="1400"/>
              <a:t>ための「差分」</a:t>
            </a:r>
            <a:endParaRPr kumimoji="1" lang="ja-JP" altLang="en-US" sz="1400"/>
          </a:p>
        </p:txBody>
      </p:sp>
      <p:sp>
        <p:nvSpPr>
          <p:cNvPr id="47" name="テキスト ボックス 46">
            <a:extLst>
              <a:ext uri="{FF2B5EF4-FFF2-40B4-BE49-F238E27FC236}">
                <a16:creationId xmlns:a16="http://schemas.microsoft.com/office/drawing/2014/main" id="{3B4A71A5-37D5-4B16-BACA-5C41CB0CD938}"/>
              </a:ext>
            </a:extLst>
          </p:cNvPr>
          <p:cNvSpPr txBox="1"/>
          <p:nvPr/>
        </p:nvSpPr>
        <p:spPr>
          <a:xfrm>
            <a:off x="827584" y="1052736"/>
            <a:ext cx="5929828" cy="1077218"/>
          </a:xfrm>
          <a:prstGeom prst="rect">
            <a:avLst/>
          </a:prstGeom>
          <a:noFill/>
        </p:spPr>
        <p:txBody>
          <a:bodyPr wrap="none" rtlCol="0">
            <a:spAutoFit/>
          </a:bodyPr>
          <a:lstStyle/>
          <a:p>
            <a:r>
              <a:rPr lang="ja-JP" altLang="en-US" sz="3200"/>
              <a:t>玉：スナップショット</a:t>
            </a:r>
            <a:endParaRPr lang="en-US" altLang="ja-JP" sz="3200"/>
          </a:p>
          <a:p>
            <a:r>
              <a:rPr lang="ja-JP" altLang="en-US" sz="3200"/>
              <a:t>線：スナップショット間の</a:t>
            </a:r>
            <a:r>
              <a:rPr lang="ja-JP" altLang="en-US" sz="3200">
                <a:solidFill>
                  <a:srgbClr val="FF0000"/>
                </a:solidFill>
              </a:rPr>
              <a:t>差分</a:t>
            </a:r>
            <a:endParaRPr lang="en-US" sz="3200">
              <a:solidFill>
                <a:srgbClr val="FF0000"/>
              </a:solidFill>
            </a:endParaRPr>
          </a:p>
        </p:txBody>
      </p:sp>
    </p:spTree>
    <p:extLst>
      <p:ext uri="{BB962C8B-B14F-4D97-AF65-F5344CB8AC3E}">
        <p14:creationId xmlns:p14="http://schemas.microsoft.com/office/powerpoint/2010/main" val="2993444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BE3E58-4EF3-4984-9204-C65B2058B4E3}"/>
              </a:ext>
            </a:extLst>
          </p:cNvPr>
          <p:cNvSpPr>
            <a:spLocks noGrp="1"/>
          </p:cNvSpPr>
          <p:nvPr>
            <p:ph type="body" sz="quarter" idx="10"/>
          </p:nvPr>
        </p:nvSpPr>
        <p:spPr/>
        <p:txBody>
          <a:bodyPr/>
          <a:lstStyle/>
          <a:p>
            <a:r>
              <a:rPr lang="ja-JP" altLang="en-US"/>
              <a:t>マージ</a:t>
            </a:r>
            <a:endParaRPr lang="en-US"/>
          </a:p>
        </p:txBody>
      </p:sp>
      <p:sp>
        <p:nvSpPr>
          <p:cNvPr id="3" name="角丸四角形 34">
            <a:extLst>
              <a:ext uri="{FF2B5EF4-FFF2-40B4-BE49-F238E27FC236}">
                <a16:creationId xmlns:a16="http://schemas.microsoft.com/office/drawing/2014/main" id="{639E2FB1-6902-48AC-A496-FC9A3B3B207E}"/>
              </a:ext>
            </a:extLst>
          </p:cNvPr>
          <p:cNvSpPr/>
          <p:nvPr/>
        </p:nvSpPr>
        <p:spPr>
          <a:xfrm>
            <a:off x="1735113" y="5382508"/>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1D5A9B67-2A7C-4221-90BE-35A8B6D62BE2}"/>
              </a:ext>
            </a:extLst>
          </p:cNvPr>
          <p:cNvSpPr/>
          <p:nvPr/>
        </p:nvSpPr>
        <p:spPr>
          <a:xfrm>
            <a:off x="2267744" y="45904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descr="ファイルアイコン（赤）">
            <a:extLst>
              <a:ext uri="{FF2B5EF4-FFF2-40B4-BE49-F238E27FC236}">
                <a16:creationId xmlns:a16="http://schemas.microsoft.com/office/drawing/2014/main" id="{582B8C95-3D6E-4E57-B3B4-FD9614586C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4989" y="6093297"/>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3E35C908-93BE-4DD1-A4E8-9AE454FB75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2033" y="5454516"/>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a:extLst>
              <a:ext uri="{FF2B5EF4-FFF2-40B4-BE49-F238E27FC236}">
                <a16:creationId xmlns:a16="http://schemas.microsoft.com/office/drawing/2014/main" id="{A60C4A2F-8675-4239-8432-D3151AA920B3}"/>
              </a:ext>
            </a:extLst>
          </p:cNvPr>
          <p:cNvCxnSpPr>
            <a:cxnSpLocks/>
            <a:stCxn id="6" idx="2"/>
            <a:endCxn id="5" idx="0"/>
          </p:cNvCxnSpPr>
          <p:nvPr/>
        </p:nvCxnSpPr>
        <p:spPr>
          <a:xfrm>
            <a:off x="2404909" y="5827832"/>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A777CBC-B2BA-40FD-8C4E-F2F35C3A2A07}"/>
              </a:ext>
            </a:extLst>
          </p:cNvPr>
          <p:cNvCxnSpPr>
            <a:cxnSpLocks/>
          </p:cNvCxnSpPr>
          <p:nvPr/>
        </p:nvCxnSpPr>
        <p:spPr>
          <a:xfrm>
            <a:off x="3851920" y="4734436"/>
            <a:ext cx="122413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F5B8DF31-C327-4374-94D5-7B7F0C0D2E2F}"/>
              </a:ext>
            </a:extLst>
          </p:cNvPr>
          <p:cNvSpPr/>
          <p:nvPr/>
        </p:nvSpPr>
        <p:spPr>
          <a:xfrm>
            <a:off x="1835696" y="387034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C4605357-EC71-4850-A07C-CB6B4525DF57}"/>
              </a:ext>
            </a:extLst>
          </p:cNvPr>
          <p:cNvCxnSpPr>
            <a:cxnSpLocks/>
          </p:cNvCxnSpPr>
          <p:nvPr/>
        </p:nvCxnSpPr>
        <p:spPr>
          <a:xfrm>
            <a:off x="2411760" y="4230380"/>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4F35DB0-A65C-4BA7-9968-007F31AD6E74}"/>
              </a:ext>
            </a:extLst>
          </p:cNvPr>
          <p:cNvSpPr txBox="1"/>
          <p:nvPr/>
        </p:nvSpPr>
        <p:spPr>
          <a:xfrm>
            <a:off x="5292080" y="4302388"/>
            <a:ext cx="543739" cy="830997"/>
          </a:xfrm>
          <a:prstGeom prst="rect">
            <a:avLst/>
          </a:prstGeom>
          <a:noFill/>
        </p:spPr>
        <p:txBody>
          <a:bodyPr wrap="none" rtlCol="0">
            <a:spAutoFit/>
          </a:bodyPr>
          <a:lstStyle/>
          <a:p>
            <a:r>
              <a:rPr kumimoji="1" lang="en-US" altLang="ja-JP" sz="4800"/>
              <a:t>=</a:t>
            </a:r>
            <a:endParaRPr kumimoji="1" lang="ja-JP" altLang="en-US" sz="4800"/>
          </a:p>
        </p:txBody>
      </p:sp>
      <p:sp>
        <p:nvSpPr>
          <p:cNvPr id="12" name="テキスト ボックス 11">
            <a:extLst>
              <a:ext uri="{FF2B5EF4-FFF2-40B4-BE49-F238E27FC236}">
                <a16:creationId xmlns:a16="http://schemas.microsoft.com/office/drawing/2014/main" id="{3FFF3ECF-F09B-446D-A73E-567891DC8D44}"/>
              </a:ext>
            </a:extLst>
          </p:cNvPr>
          <p:cNvSpPr txBox="1"/>
          <p:nvPr/>
        </p:nvSpPr>
        <p:spPr>
          <a:xfrm>
            <a:off x="2987824" y="4302388"/>
            <a:ext cx="543739" cy="830997"/>
          </a:xfrm>
          <a:prstGeom prst="rect">
            <a:avLst/>
          </a:prstGeom>
          <a:noFill/>
        </p:spPr>
        <p:txBody>
          <a:bodyPr wrap="none" rtlCol="0">
            <a:spAutoFit/>
          </a:bodyPr>
          <a:lstStyle/>
          <a:p>
            <a:r>
              <a:rPr kumimoji="1" lang="en-US" altLang="ja-JP" sz="4800"/>
              <a:t>+</a:t>
            </a:r>
            <a:endParaRPr kumimoji="1" lang="ja-JP" altLang="en-US" sz="4800"/>
          </a:p>
        </p:txBody>
      </p:sp>
      <p:cxnSp>
        <p:nvCxnSpPr>
          <p:cNvPr id="13" name="直線矢印コネクタ 12">
            <a:extLst>
              <a:ext uri="{FF2B5EF4-FFF2-40B4-BE49-F238E27FC236}">
                <a16:creationId xmlns:a16="http://schemas.microsoft.com/office/drawing/2014/main" id="{1854A23A-19A1-41C4-B57B-5D705A725C9E}"/>
              </a:ext>
            </a:extLst>
          </p:cNvPr>
          <p:cNvCxnSpPr>
            <a:cxnSpLocks/>
          </p:cNvCxnSpPr>
          <p:nvPr/>
        </p:nvCxnSpPr>
        <p:spPr>
          <a:xfrm>
            <a:off x="2411760"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6CBA5FD-B423-4F00-BE55-DACA204F37D9}"/>
              </a:ext>
            </a:extLst>
          </p:cNvPr>
          <p:cNvSpPr txBox="1"/>
          <p:nvPr/>
        </p:nvSpPr>
        <p:spPr>
          <a:xfrm>
            <a:off x="1309872" y="3140968"/>
            <a:ext cx="2182008" cy="646331"/>
          </a:xfrm>
          <a:prstGeom prst="rect">
            <a:avLst/>
          </a:prstGeom>
          <a:noFill/>
        </p:spPr>
        <p:txBody>
          <a:bodyPr wrap="none" rtlCol="0">
            <a:spAutoFit/>
          </a:bodyPr>
          <a:lstStyle/>
          <a:p>
            <a:r>
              <a:rPr kumimoji="1" lang="ja-JP" altLang="en-US"/>
              <a:t>コミット</a:t>
            </a:r>
            <a:endParaRPr kumimoji="1" lang="en-US" altLang="ja-JP"/>
          </a:p>
          <a:p>
            <a:r>
              <a:rPr kumimoji="1" lang="en-US" altLang="ja-JP"/>
              <a:t>(</a:t>
            </a:r>
            <a:r>
              <a:rPr kumimoji="1" lang="ja-JP" altLang="en-US"/>
              <a:t>スナップショット</a:t>
            </a:r>
            <a:r>
              <a:rPr kumimoji="1" lang="en-US" altLang="ja-JP"/>
              <a:t>)</a:t>
            </a:r>
            <a:endParaRPr kumimoji="1" lang="ja-JP" altLang="en-US"/>
          </a:p>
        </p:txBody>
      </p:sp>
      <p:sp>
        <p:nvSpPr>
          <p:cNvPr id="15" name="テキスト ボックス 14">
            <a:extLst>
              <a:ext uri="{FF2B5EF4-FFF2-40B4-BE49-F238E27FC236}">
                <a16:creationId xmlns:a16="http://schemas.microsoft.com/office/drawing/2014/main" id="{98612C55-0BFD-4DF6-B9EB-F4A39A0CE50C}"/>
              </a:ext>
            </a:extLst>
          </p:cNvPr>
          <p:cNvSpPr txBox="1"/>
          <p:nvPr/>
        </p:nvSpPr>
        <p:spPr>
          <a:xfrm>
            <a:off x="3707904" y="3212976"/>
            <a:ext cx="1489510" cy="369332"/>
          </a:xfrm>
          <a:prstGeom prst="rect">
            <a:avLst/>
          </a:prstGeom>
          <a:noFill/>
        </p:spPr>
        <p:txBody>
          <a:bodyPr wrap="none" rtlCol="0">
            <a:spAutoFit/>
          </a:bodyPr>
          <a:lstStyle/>
          <a:p>
            <a:r>
              <a:rPr lang="ja-JP" altLang="en-US"/>
              <a:t>修正</a:t>
            </a:r>
            <a:r>
              <a:rPr lang="en-US" altLang="ja-JP"/>
              <a:t>(</a:t>
            </a:r>
            <a:r>
              <a:rPr lang="ja-JP" altLang="en-US"/>
              <a:t>パッチ</a:t>
            </a:r>
            <a:r>
              <a:rPr lang="en-US" altLang="ja-JP"/>
              <a:t>)</a:t>
            </a:r>
            <a:endParaRPr kumimoji="1" lang="ja-JP" altLang="en-US"/>
          </a:p>
        </p:txBody>
      </p:sp>
      <p:sp>
        <p:nvSpPr>
          <p:cNvPr id="16" name="楕円 15">
            <a:extLst>
              <a:ext uri="{FF2B5EF4-FFF2-40B4-BE49-F238E27FC236}">
                <a16:creationId xmlns:a16="http://schemas.microsoft.com/office/drawing/2014/main" id="{C7743B0D-CCF6-449B-993D-6D6DD3AC7FCF}"/>
              </a:ext>
            </a:extLst>
          </p:cNvPr>
          <p:cNvSpPr/>
          <p:nvPr/>
        </p:nvSpPr>
        <p:spPr>
          <a:xfrm>
            <a:off x="6540219" y="45904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1 つの角を切り取り 1 つの角を丸める 16">
            <a:extLst>
              <a:ext uri="{FF2B5EF4-FFF2-40B4-BE49-F238E27FC236}">
                <a16:creationId xmlns:a16="http://schemas.microsoft.com/office/drawing/2014/main" id="{87347CBC-08E7-4B53-956E-016C46F14DBC}"/>
              </a:ext>
            </a:extLst>
          </p:cNvPr>
          <p:cNvSpPr/>
          <p:nvPr/>
        </p:nvSpPr>
        <p:spPr>
          <a:xfrm>
            <a:off x="6108171" y="387034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2871204B-AC0D-48A9-9E33-DAD7F5362D41}"/>
              </a:ext>
            </a:extLst>
          </p:cNvPr>
          <p:cNvCxnSpPr>
            <a:cxnSpLocks/>
          </p:cNvCxnSpPr>
          <p:nvPr/>
        </p:nvCxnSpPr>
        <p:spPr>
          <a:xfrm>
            <a:off x="6684235" y="420867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4" descr="ファイルアイコン（青）">
            <a:extLst>
              <a:ext uri="{FF2B5EF4-FFF2-40B4-BE49-F238E27FC236}">
                <a16:creationId xmlns:a16="http://schemas.microsoft.com/office/drawing/2014/main" id="{8A56166A-D8CB-4699-8432-B5723703D5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5598532"/>
            <a:ext cx="372041" cy="432048"/>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a:extLst>
              <a:ext uri="{FF2B5EF4-FFF2-40B4-BE49-F238E27FC236}">
                <a16:creationId xmlns:a16="http://schemas.microsoft.com/office/drawing/2014/main" id="{882E1839-004D-4A5D-B94F-5763FBDA5DA9}"/>
              </a:ext>
            </a:extLst>
          </p:cNvPr>
          <p:cNvSpPr txBox="1"/>
          <p:nvPr/>
        </p:nvSpPr>
        <p:spPr>
          <a:xfrm>
            <a:off x="3923928" y="6102588"/>
            <a:ext cx="1031051" cy="261610"/>
          </a:xfrm>
          <a:prstGeom prst="rect">
            <a:avLst/>
          </a:prstGeom>
          <a:noFill/>
        </p:spPr>
        <p:txBody>
          <a:bodyPr wrap="none" rtlCol="0">
            <a:spAutoFit/>
          </a:bodyPr>
          <a:lstStyle/>
          <a:p>
            <a:r>
              <a:rPr kumimoji="1" lang="ja-JP" altLang="en-US" sz="1100"/>
              <a:t>ファイル追加</a:t>
            </a:r>
          </a:p>
        </p:txBody>
      </p:sp>
      <p:sp>
        <p:nvSpPr>
          <p:cNvPr id="21" name="角丸四角形 34">
            <a:extLst>
              <a:ext uri="{FF2B5EF4-FFF2-40B4-BE49-F238E27FC236}">
                <a16:creationId xmlns:a16="http://schemas.microsoft.com/office/drawing/2014/main" id="{325AEB5E-0FBF-4658-9848-BA94A63F96BD}"/>
              </a:ext>
            </a:extLst>
          </p:cNvPr>
          <p:cNvSpPr/>
          <p:nvPr/>
        </p:nvSpPr>
        <p:spPr>
          <a:xfrm>
            <a:off x="3779912" y="5382508"/>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0B542AEC-AD65-45E7-B77D-94819E6B0014}"/>
              </a:ext>
            </a:extLst>
          </p:cNvPr>
          <p:cNvCxnSpPr>
            <a:cxnSpLocks/>
          </p:cNvCxnSpPr>
          <p:nvPr/>
        </p:nvCxnSpPr>
        <p:spPr>
          <a:xfrm>
            <a:off x="4427984"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角丸四角形 34">
            <a:extLst>
              <a:ext uri="{FF2B5EF4-FFF2-40B4-BE49-F238E27FC236}">
                <a16:creationId xmlns:a16="http://schemas.microsoft.com/office/drawing/2014/main" id="{81A92FD9-77FF-4E02-82D0-4889A0221644}"/>
              </a:ext>
            </a:extLst>
          </p:cNvPr>
          <p:cNvSpPr/>
          <p:nvPr/>
        </p:nvSpPr>
        <p:spPr>
          <a:xfrm>
            <a:off x="6036163" y="5382508"/>
            <a:ext cx="1344149"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ファイルアイコン（赤）">
            <a:extLst>
              <a:ext uri="{FF2B5EF4-FFF2-40B4-BE49-F238E27FC236}">
                <a16:creationId xmlns:a16="http://schemas.microsoft.com/office/drawing/2014/main" id="{76456037-64D3-44DF-8C4B-CD3BBD02FA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9132" y="6093297"/>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フォルダのイラスト">
            <a:extLst>
              <a:ext uri="{FF2B5EF4-FFF2-40B4-BE49-F238E27FC236}">
                <a16:creationId xmlns:a16="http://schemas.microsoft.com/office/drawing/2014/main" id="{0AE7DA1C-1C05-44B6-827F-20B01181F2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5454516"/>
            <a:ext cx="445751" cy="37331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ファイルアイコン（青）">
            <a:extLst>
              <a:ext uri="{FF2B5EF4-FFF2-40B4-BE49-F238E27FC236}">
                <a16:creationId xmlns:a16="http://schemas.microsoft.com/office/drawing/2014/main" id="{ADB108B6-36BD-489E-94F1-1B0CFC6A0D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6102588"/>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線コネクタ 26">
            <a:extLst>
              <a:ext uri="{FF2B5EF4-FFF2-40B4-BE49-F238E27FC236}">
                <a16:creationId xmlns:a16="http://schemas.microsoft.com/office/drawing/2014/main" id="{C7C91D5E-5138-4C8B-A9CD-35A987345CA7}"/>
              </a:ext>
            </a:extLst>
          </p:cNvPr>
          <p:cNvCxnSpPr>
            <a:cxnSpLocks/>
          </p:cNvCxnSpPr>
          <p:nvPr/>
        </p:nvCxnSpPr>
        <p:spPr>
          <a:xfrm>
            <a:off x="6379052" y="5827832"/>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734F480-788C-409A-B9CC-607DF06DDFA5}"/>
              </a:ext>
            </a:extLst>
          </p:cNvPr>
          <p:cNvCxnSpPr/>
          <p:nvPr/>
        </p:nvCxnSpPr>
        <p:spPr>
          <a:xfrm rot="16200000" flipH="1">
            <a:off x="6475274" y="5731609"/>
            <a:ext cx="274756" cy="46720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3C6893B6-41A2-4BFE-AB0C-81225E7DB3B9}"/>
              </a:ext>
            </a:extLst>
          </p:cNvPr>
          <p:cNvCxnSpPr>
            <a:cxnSpLocks/>
          </p:cNvCxnSpPr>
          <p:nvPr/>
        </p:nvCxnSpPr>
        <p:spPr>
          <a:xfrm>
            <a:off x="6684235"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2CC73B5-100D-4857-855B-0810239E8FFA}"/>
              </a:ext>
            </a:extLst>
          </p:cNvPr>
          <p:cNvSpPr txBox="1"/>
          <p:nvPr/>
        </p:nvSpPr>
        <p:spPr>
          <a:xfrm>
            <a:off x="5580112" y="3140968"/>
            <a:ext cx="2182008" cy="646331"/>
          </a:xfrm>
          <a:prstGeom prst="rect">
            <a:avLst/>
          </a:prstGeom>
          <a:noFill/>
        </p:spPr>
        <p:txBody>
          <a:bodyPr wrap="none" rtlCol="0">
            <a:spAutoFit/>
          </a:bodyPr>
          <a:lstStyle/>
          <a:p>
            <a:r>
              <a:rPr lang="ja-JP" altLang="en-US"/>
              <a:t>次の</a:t>
            </a:r>
            <a:r>
              <a:rPr kumimoji="1" lang="ja-JP" altLang="en-US"/>
              <a:t>コミット</a:t>
            </a:r>
            <a:endParaRPr kumimoji="1" lang="en-US" altLang="ja-JP"/>
          </a:p>
          <a:p>
            <a:r>
              <a:rPr kumimoji="1" lang="en-US" altLang="ja-JP"/>
              <a:t>(</a:t>
            </a:r>
            <a:r>
              <a:rPr kumimoji="1" lang="ja-JP" altLang="en-US"/>
              <a:t>スナップショット</a:t>
            </a:r>
            <a:r>
              <a:rPr kumimoji="1" lang="en-US" altLang="ja-JP"/>
              <a:t>)</a:t>
            </a:r>
            <a:endParaRPr kumimoji="1" lang="ja-JP" altLang="en-US"/>
          </a:p>
        </p:txBody>
      </p:sp>
      <p:sp>
        <p:nvSpPr>
          <p:cNvPr id="31" name="楕円 4">
            <a:extLst>
              <a:ext uri="{FF2B5EF4-FFF2-40B4-BE49-F238E27FC236}">
                <a16:creationId xmlns:a16="http://schemas.microsoft.com/office/drawing/2014/main" id="{AE2C6DAB-35CE-4E23-8ED6-EA74CC39B4A1}"/>
              </a:ext>
            </a:extLst>
          </p:cNvPr>
          <p:cNvSpPr/>
          <p:nvPr/>
        </p:nvSpPr>
        <p:spPr>
          <a:xfrm>
            <a:off x="3707904" y="19888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A4EFA2A-840C-4CAC-973D-43B8127EB0FF}"/>
              </a:ext>
            </a:extLst>
          </p:cNvPr>
          <p:cNvSpPr/>
          <p:nvPr/>
        </p:nvSpPr>
        <p:spPr>
          <a:xfrm>
            <a:off x="5220072" y="198884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02DA60B-52ED-48B4-828E-FCA61B57B3CB}"/>
              </a:ext>
            </a:extLst>
          </p:cNvPr>
          <p:cNvCxnSpPr>
            <a:cxnSpLocks/>
            <a:stCxn id="31" idx="6"/>
            <a:endCxn id="32" idx="2"/>
          </p:cNvCxnSpPr>
          <p:nvPr/>
        </p:nvCxnSpPr>
        <p:spPr>
          <a:xfrm>
            <a:off x="3995936" y="2132856"/>
            <a:ext cx="122413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CD11AF4E-EBAC-43AE-AFDF-9A1F436CA42B}"/>
              </a:ext>
            </a:extLst>
          </p:cNvPr>
          <p:cNvSpPr/>
          <p:nvPr/>
        </p:nvSpPr>
        <p:spPr>
          <a:xfrm>
            <a:off x="3275856" y="12687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D4D253FC-EA6B-46C9-B205-8CBE3BAAAE05}"/>
              </a:ext>
            </a:extLst>
          </p:cNvPr>
          <p:cNvCxnSpPr>
            <a:cxnSpLocks/>
            <a:stCxn id="34" idx="1"/>
          </p:cNvCxnSpPr>
          <p:nvPr/>
        </p:nvCxnSpPr>
        <p:spPr>
          <a:xfrm>
            <a:off x="3851920" y="16070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四角形: 1 つの角を切り取り 1 つの角を丸める 35">
            <a:extLst>
              <a:ext uri="{FF2B5EF4-FFF2-40B4-BE49-F238E27FC236}">
                <a16:creationId xmlns:a16="http://schemas.microsoft.com/office/drawing/2014/main" id="{4CA11BA1-3BF4-4BCA-B0E0-7E07C2159C3A}"/>
              </a:ext>
            </a:extLst>
          </p:cNvPr>
          <p:cNvSpPr/>
          <p:nvPr/>
        </p:nvSpPr>
        <p:spPr>
          <a:xfrm>
            <a:off x="4788024" y="126876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7" name="直線矢印コネクタ 36">
            <a:extLst>
              <a:ext uri="{FF2B5EF4-FFF2-40B4-BE49-F238E27FC236}">
                <a16:creationId xmlns:a16="http://schemas.microsoft.com/office/drawing/2014/main" id="{6C3C34A7-9A0C-4FB5-A42B-BFC661DC9BAF}"/>
              </a:ext>
            </a:extLst>
          </p:cNvPr>
          <p:cNvCxnSpPr>
            <a:cxnSpLocks/>
          </p:cNvCxnSpPr>
          <p:nvPr/>
        </p:nvCxnSpPr>
        <p:spPr>
          <a:xfrm>
            <a:off x="5364088" y="16070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22E1652-C861-4E59-A62D-D25CB77AEDA4}"/>
              </a:ext>
            </a:extLst>
          </p:cNvPr>
          <p:cNvSpPr txBox="1"/>
          <p:nvPr/>
        </p:nvSpPr>
        <p:spPr>
          <a:xfrm>
            <a:off x="187702" y="2492896"/>
            <a:ext cx="8956298" cy="369332"/>
          </a:xfrm>
          <a:prstGeom prst="rect">
            <a:avLst/>
          </a:prstGeom>
          <a:noFill/>
        </p:spPr>
        <p:txBody>
          <a:bodyPr wrap="none" rtlCol="0">
            <a:spAutoFit/>
          </a:bodyPr>
          <a:lstStyle/>
          <a:p>
            <a:r>
              <a:rPr lang="ja-JP" altLang="en-US"/>
              <a:t>スナップショット</a:t>
            </a:r>
            <a:r>
              <a:rPr lang="en-US" altLang="ja-JP"/>
              <a:t>(</a:t>
            </a:r>
            <a:r>
              <a:rPr lang="ja-JP" altLang="en-US"/>
              <a:t>玉</a:t>
            </a:r>
            <a:r>
              <a:rPr lang="en-US" altLang="ja-JP"/>
              <a:t>)</a:t>
            </a:r>
            <a:r>
              <a:rPr lang="ja-JP" altLang="en-US"/>
              <a:t>に、パッチ</a:t>
            </a:r>
            <a:r>
              <a:rPr lang="en-US" altLang="ja-JP"/>
              <a:t>(</a:t>
            </a:r>
            <a:r>
              <a:rPr lang="ja-JP" altLang="en-US"/>
              <a:t>線</a:t>
            </a:r>
            <a:r>
              <a:rPr lang="en-US" altLang="ja-JP"/>
              <a:t>)</a:t>
            </a:r>
            <a:r>
              <a:rPr lang="ja-JP" altLang="en-US"/>
              <a:t>を適用すると、次のスナップショット</a:t>
            </a:r>
            <a:r>
              <a:rPr lang="en-US" altLang="ja-JP"/>
              <a:t>(</a:t>
            </a:r>
            <a:r>
              <a:rPr lang="ja-JP" altLang="en-US"/>
              <a:t>玉</a:t>
            </a:r>
            <a:r>
              <a:rPr lang="en-US" altLang="ja-JP"/>
              <a:t>)</a:t>
            </a:r>
            <a:r>
              <a:rPr lang="ja-JP" altLang="en-US"/>
              <a:t>になる</a:t>
            </a:r>
            <a:endParaRPr lang="en-US"/>
          </a:p>
        </p:txBody>
      </p:sp>
    </p:spTree>
    <p:extLst>
      <p:ext uri="{BB962C8B-B14F-4D97-AF65-F5344CB8AC3E}">
        <p14:creationId xmlns:p14="http://schemas.microsoft.com/office/powerpoint/2010/main" val="3220664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251C4E-C981-42FE-B82A-81226A0E556A}"/>
              </a:ext>
            </a:extLst>
          </p:cNvPr>
          <p:cNvSpPr>
            <a:spLocks noGrp="1"/>
          </p:cNvSpPr>
          <p:nvPr>
            <p:ph type="body" sz="quarter" idx="10"/>
          </p:nvPr>
        </p:nvSpPr>
        <p:spPr/>
        <p:txBody>
          <a:bodyPr/>
          <a:lstStyle/>
          <a:p>
            <a:r>
              <a:rPr lang="en-US"/>
              <a:t>Fast-forward</a:t>
            </a:r>
            <a:r>
              <a:rPr lang="ja-JP" altLang="en-US"/>
              <a:t>マージ</a:t>
            </a:r>
            <a:endParaRPr lang="en-US"/>
          </a:p>
        </p:txBody>
      </p:sp>
      <p:sp>
        <p:nvSpPr>
          <p:cNvPr id="3" name="楕円 4">
            <a:extLst>
              <a:ext uri="{FF2B5EF4-FFF2-40B4-BE49-F238E27FC236}">
                <a16:creationId xmlns:a16="http://schemas.microsoft.com/office/drawing/2014/main" id="{3575B207-6D81-4C52-8DD6-19D205881E0B}"/>
              </a:ext>
            </a:extLst>
          </p:cNvPr>
          <p:cNvSpPr/>
          <p:nvPr/>
        </p:nvSpPr>
        <p:spPr>
          <a:xfrm>
            <a:off x="176368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BBD99EE4-1CB5-4C18-A820-904977363775}"/>
              </a:ext>
            </a:extLst>
          </p:cNvPr>
          <p:cNvSpPr/>
          <p:nvPr/>
        </p:nvSpPr>
        <p:spPr>
          <a:xfrm>
            <a:off x="611560" y="314096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9245D067-A0FC-4E0B-8D55-8CFBEC9F02AA}"/>
              </a:ext>
            </a:extLst>
          </p:cNvPr>
          <p:cNvCxnSpPr>
            <a:cxnSpLocks/>
            <a:stCxn id="4" idx="1"/>
          </p:cNvCxnSpPr>
          <p:nvPr/>
        </p:nvCxnSpPr>
        <p:spPr>
          <a:xfrm>
            <a:off x="1187624" y="347930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E5C7AA3A-26F4-4A1E-9DF3-42E0BD2E40E4}"/>
              </a:ext>
            </a:extLst>
          </p:cNvPr>
          <p:cNvSpPr/>
          <p:nvPr/>
        </p:nvSpPr>
        <p:spPr>
          <a:xfrm>
            <a:off x="104360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F601345-DE6F-473A-B495-ADA78ED79F07}"/>
              </a:ext>
            </a:extLst>
          </p:cNvPr>
          <p:cNvCxnSpPr>
            <a:cxnSpLocks/>
            <a:stCxn id="6" idx="6"/>
          </p:cNvCxnSpPr>
          <p:nvPr/>
        </p:nvCxnSpPr>
        <p:spPr>
          <a:xfrm>
            <a:off x="133164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CB111087-37CD-4CBA-894A-BD7A41FACEB6}"/>
              </a:ext>
            </a:extLst>
          </p:cNvPr>
          <p:cNvSpPr/>
          <p:nvPr/>
        </p:nvSpPr>
        <p:spPr>
          <a:xfrm>
            <a:off x="2771800" y="458112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9" name="楕円 4">
            <a:extLst>
              <a:ext uri="{FF2B5EF4-FFF2-40B4-BE49-F238E27FC236}">
                <a16:creationId xmlns:a16="http://schemas.microsoft.com/office/drawing/2014/main" id="{9C264739-005D-4A29-BA15-F48BEB85F52D}"/>
              </a:ext>
            </a:extLst>
          </p:cNvPr>
          <p:cNvSpPr/>
          <p:nvPr/>
        </p:nvSpPr>
        <p:spPr>
          <a:xfrm>
            <a:off x="248376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68F1C332-CB99-4A27-A4AD-EA9340199DE6}"/>
              </a:ext>
            </a:extLst>
          </p:cNvPr>
          <p:cNvCxnSpPr>
            <a:cxnSpLocks/>
          </p:cNvCxnSpPr>
          <p:nvPr/>
        </p:nvCxnSpPr>
        <p:spPr>
          <a:xfrm>
            <a:off x="205172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222A8F79-2D9E-4004-B6D1-27282198C965}"/>
              </a:ext>
            </a:extLst>
          </p:cNvPr>
          <p:cNvSpPr/>
          <p:nvPr/>
        </p:nvSpPr>
        <p:spPr>
          <a:xfrm>
            <a:off x="320384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2667ED8-9CA7-4DBA-845D-09AA9DCB8698}"/>
              </a:ext>
            </a:extLst>
          </p:cNvPr>
          <p:cNvCxnSpPr>
            <a:cxnSpLocks/>
          </p:cNvCxnSpPr>
          <p:nvPr/>
        </p:nvCxnSpPr>
        <p:spPr>
          <a:xfrm>
            <a:off x="277180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80A063B-74C6-45DA-96BE-0961CCC40537}"/>
              </a:ext>
            </a:extLst>
          </p:cNvPr>
          <p:cNvCxnSpPr>
            <a:stCxn id="8" idx="3"/>
            <a:endCxn id="11" idx="4"/>
          </p:cNvCxnSpPr>
          <p:nvPr/>
        </p:nvCxnSpPr>
        <p:spPr>
          <a:xfrm flipV="1">
            <a:off x="3347864" y="414908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B7914FD2-F203-4A49-8900-56968091DD4C}"/>
              </a:ext>
            </a:extLst>
          </p:cNvPr>
          <p:cNvSpPr/>
          <p:nvPr/>
        </p:nvSpPr>
        <p:spPr>
          <a:xfrm>
            <a:off x="608416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り 1 つの角を丸める 14">
            <a:extLst>
              <a:ext uri="{FF2B5EF4-FFF2-40B4-BE49-F238E27FC236}">
                <a16:creationId xmlns:a16="http://schemas.microsoft.com/office/drawing/2014/main" id="{97089690-0984-4CBC-8779-D210F9DFF456}"/>
              </a:ext>
            </a:extLst>
          </p:cNvPr>
          <p:cNvSpPr/>
          <p:nvPr/>
        </p:nvSpPr>
        <p:spPr>
          <a:xfrm>
            <a:off x="7092280" y="314096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6" name="直線矢印コネクタ 15">
            <a:extLst>
              <a:ext uri="{FF2B5EF4-FFF2-40B4-BE49-F238E27FC236}">
                <a16:creationId xmlns:a16="http://schemas.microsoft.com/office/drawing/2014/main" id="{0B1A4CCD-D7E8-4DEF-8161-08BDC33EC80F}"/>
              </a:ext>
            </a:extLst>
          </p:cNvPr>
          <p:cNvCxnSpPr>
            <a:cxnSpLocks/>
            <a:stCxn id="15" idx="1"/>
          </p:cNvCxnSpPr>
          <p:nvPr/>
        </p:nvCxnSpPr>
        <p:spPr>
          <a:xfrm>
            <a:off x="7668344" y="347930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F9289841-F1E8-4591-A9DC-078D6F9084D1}"/>
              </a:ext>
            </a:extLst>
          </p:cNvPr>
          <p:cNvSpPr/>
          <p:nvPr/>
        </p:nvSpPr>
        <p:spPr>
          <a:xfrm>
            <a:off x="536408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8D82B1EF-7954-4257-9C0E-51C8DB8ABC6C}"/>
              </a:ext>
            </a:extLst>
          </p:cNvPr>
          <p:cNvCxnSpPr>
            <a:cxnSpLocks/>
            <a:stCxn id="17" idx="6"/>
          </p:cNvCxnSpPr>
          <p:nvPr/>
        </p:nvCxnSpPr>
        <p:spPr>
          <a:xfrm>
            <a:off x="565212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0FAAEF53-98B1-4EDB-AA38-B997D0D3EC5B}"/>
              </a:ext>
            </a:extLst>
          </p:cNvPr>
          <p:cNvSpPr/>
          <p:nvPr/>
        </p:nvSpPr>
        <p:spPr>
          <a:xfrm>
            <a:off x="7092280" y="458112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20" name="楕円 4">
            <a:extLst>
              <a:ext uri="{FF2B5EF4-FFF2-40B4-BE49-F238E27FC236}">
                <a16:creationId xmlns:a16="http://schemas.microsoft.com/office/drawing/2014/main" id="{8C3E48FD-F068-4834-B43B-7B48D792B1A3}"/>
              </a:ext>
            </a:extLst>
          </p:cNvPr>
          <p:cNvSpPr/>
          <p:nvPr/>
        </p:nvSpPr>
        <p:spPr>
          <a:xfrm>
            <a:off x="680424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FB2AAFDB-90B9-46BF-86A9-8603B85761DF}"/>
              </a:ext>
            </a:extLst>
          </p:cNvPr>
          <p:cNvCxnSpPr>
            <a:cxnSpLocks/>
          </p:cNvCxnSpPr>
          <p:nvPr/>
        </p:nvCxnSpPr>
        <p:spPr>
          <a:xfrm>
            <a:off x="637220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4">
            <a:extLst>
              <a:ext uri="{FF2B5EF4-FFF2-40B4-BE49-F238E27FC236}">
                <a16:creationId xmlns:a16="http://schemas.microsoft.com/office/drawing/2014/main" id="{8249D79C-B8B8-4D7F-BE12-6EFB37644F01}"/>
              </a:ext>
            </a:extLst>
          </p:cNvPr>
          <p:cNvSpPr/>
          <p:nvPr/>
        </p:nvSpPr>
        <p:spPr>
          <a:xfrm>
            <a:off x="752432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E549E1EB-A83D-4B23-A3E1-DCD555F5FDB0}"/>
              </a:ext>
            </a:extLst>
          </p:cNvPr>
          <p:cNvCxnSpPr>
            <a:cxnSpLocks/>
          </p:cNvCxnSpPr>
          <p:nvPr/>
        </p:nvCxnSpPr>
        <p:spPr>
          <a:xfrm>
            <a:off x="709228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9ED1D7F-9F46-45D1-A270-7988BC40EE1B}"/>
              </a:ext>
            </a:extLst>
          </p:cNvPr>
          <p:cNvCxnSpPr>
            <a:stCxn id="19" idx="3"/>
            <a:endCxn id="22" idx="4"/>
          </p:cNvCxnSpPr>
          <p:nvPr/>
        </p:nvCxnSpPr>
        <p:spPr>
          <a:xfrm flipV="1">
            <a:off x="7668344" y="414908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矢印: 右 24">
            <a:extLst>
              <a:ext uri="{FF2B5EF4-FFF2-40B4-BE49-F238E27FC236}">
                <a16:creationId xmlns:a16="http://schemas.microsoft.com/office/drawing/2014/main" id="{40C69E5A-DF4D-46D4-99AF-D3D805EF71DC}"/>
              </a:ext>
            </a:extLst>
          </p:cNvPr>
          <p:cNvSpPr/>
          <p:nvPr/>
        </p:nvSpPr>
        <p:spPr>
          <a:xfrm>
            <a:off x="4283968" y="378904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2D44F63-94EB-4789-9FC1-00800DA97378}"/>
              </a:ext>
            </a:extLst>
          </p:cNvPr>
          <p:cNvSpPr txBox="1"/>
          <p:nvPr/>
        </p:nvSpPr>
        <p:spPr>
          <a:xfrm>
            <a:off x="539552" y="1196752"/>
            <a:ext cx="7848872" cy="1384995"/>
          </a:xfrm>
          <a:prstGeom prst="rect">
            <a:avLst/>
          </a:prstGeom>
          <a:noFill/>
        </p:spPr>
        <p:txBody>
          <a:bodyPr wrap="square" rtlCol="0">
            <a:spAutoFit/>
          </a:bodyPr>
          <a:lstStyle/>
          <a:p>
            <a:r>
              <a:rPr lang="ja-JP" altLang="en-US" sz="2800"/>
              <a:t>修正を取り込みたいブランチが、もう一方のブランチの直接の祖先である場合、ブランチを移動するだけでマージが完了する</a:t>
            </a:r>
            <a:endParaRPr lang="en-US" altLang="ja-JP" sz="2800"/>
          </a:p>
        </p:txBody>
      </p:sp>
      <p:sp>
        <p:nvSpPr>
          <p:cNvPr id="29" name="テキスト ボックス 28">
            <a:extLst>
              <a:ext uri="{FF2B5EF4-FFF2-40B4-BE49-F238E27FC236}">
                <a16:creationId xmlns:a16="http://schemas.microsoft.com/office/drawing/2014/main" id="{FAD813DC-41FD-476F-92D6-5582CB2B46E0}"/>
              </a:ext>
            </a:extLst>
          </p:cNvPr>
          <p:cNvSpPr txBox="1"/>
          <p:nvPr/>
        </p:nvSpPr>
        <p:spPr>
          <a:xfrm>
            <a:off x="395536" y="5517232"/>
            <a:ext cx="7830990" cy="523220"/>
          </a:xfrm>
          <a:prstGeom prst="rect">
            <a:avLst/>
          </a:prstGeom>
          <a:noFill/>
        </p:spPr>
        <p:txBody>
          <a:bodyPr wrap="none" rtlCol="0">
            <a:spAutoFit/>
          </a:bodyPr>
          <a:lstStyle/>
          <a:p>
            <a:r>
              <a:rPr lang="ja-JP" altLang="en-US" sz="2800"/>
              <a:t>これを</a:t>
            </a:r>
            <a:r>
              <a:rPr lang="en-US" altLang="ja-JP" sz="2800"/>
              <a:t>Fast-forward</a:t>
            </a:r>
            <a:r>
              <a:rPr lang="ja-JP" altLang="en-US" sz="2800"/>
              <a:t>マージ</a:t>
            </a:r>
            <a:r>
              <a:rPr lang="en-US" altLang="ja-JP" sz="2800"/>
              <a:t>(</a:t>
            </a:r>
            <a:r>
              <a:rPr lang="ja-JP" altLang="en-US" sz="2800"/>
              <a:t>早送りマージ</a:t>
            </a:r>
            <a:r>
              <a:rPr lang="en-US" altLang="ja-JP" sz="2800"/>
              <a:t>)</a:t>
            </a:r>
            <a:r>
              <a:rPr lang="ja-JP" altLang="en-US" sz="2800"/>
              <a:t>と呼ぶ</a:t>
            </a:r>
            <a:endParaRPr lang="en-US" sz="2800"/>
          </a:p>
        </p:txBody>
      </p:sp>
    </p:spTree>
    <p:extLst>
      <p:ext uri="{BB962C8B-B14F-4D97-AF65-F5344CB8AC3E}">
        <p14:creationId xmlns:p14="http://schemas.microsoft.com/office/powerpoint/2010/main" val="4120131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4590D4-DF8F-4E89-AE55-B15ADEE1000B}"/>
              </a:ext>
            </a:extLst>
          </p:cNvPr>
          <p:cNvSpPr>
            <a:spLocks noGrp="1"/>
          </p:cNvSpPr>
          <p:nvPr>
            <p:ph type="body" sz="quarter" idx="10"/>
          </p:nvPr>
        </p:nvSpPr>
        <p:spPr/>
        <p:txBody>
          <a:bodyPr/>
          <a:lstStyle/>
          <a:p>
            <a:r>
              <a:rPr lang="en-US"/>
              <a:t>Non-fast forward</a:t>
            </a:r>
            <a:r>
              <a:rPr lang="ja-JP" altLang="en-US"/>
              <a:t>マージ</a:t>
            </a:r>
            <a:endParaRPr lang="en-US"/>
          </a:p>
        </p:txBody>
      </p:sp>
      <p:sp>
        <p:nvSpPr>
          <p:cNvPr id="3" name="楕円 4">
            <a:extLst>
              <a:ext uri="{FF2B5EF4-FFF2-40B4-BE49-F238E27FC236}">
                <a16:creationId xmlns:a16="http://schemas.microsoft.com/office/drawing/2014/main" id="{BC4678AD-EB20-4491-8ECE-D08F702496B0}"/>
              </a:ext>
            </a:extLst>
          </p:cNvPr>
          <p:cNvSpPr/>
          <p:nvPr/>
        </p:nvSpPr>
        <p:spPr>
          <a:xfrm>
            <a:off x="2123728" y="43868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1B45F128-AF88-4547-90E9-1DC903932DD8}"/>
              </a:ext>
            </a:extLst>
          </p:cNvPr>
          <p:cNvSpPr/>
          <p:nvPr/>
        </p:nvSpPr>
        <p:spPr>
          <a:xfrm>
            <a:off x="1691680" y="278092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2F444FED-2983-4561-B9BA-5121542B9EB7}"/>
              </a:ext>
            </a:extLst>
          </p:cNvPr>
          <p:cNvCxnSpPr>
            <a:cxnSpLocks/>
            <a:stCxn id="4" idx="1"/>
          </p:cNvCxnSpPr>
          <p:nvPr/>
        </p:nvCxnSpPr>
        <p:spPr>
          <a:xfrm>
            <a:off x="2267744" y="311926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7D3D4271-6280-4058-9A9B-5AE81F00141C}"/>
              </a:ext>
            </a:extLst>
          </p:cNvPr>
          <p:cNvSpPr/>
          <p:nvPr/>
        </p:nvSpPr>
        <p:spPr>
          <a:xfrm>
            <a:off x="1691680" y="39330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A3F66F6A-43A2-4B5E-B785-1C842A024B27}"/>
              </a:ext>
            </a:extLst>
          </p:cNvPr>
          <p:cNvCxnSpPr>
            <a:cxnSpLocks/>
            <a:stCxn id="6" idx="5"/>
            <a:endCxn id="3" idx="1"/>
          </p:cNvCxnSpPr>
          <p:nvPr/>
        </p:nvCxnSpPr>
        <p:spPr>
          <a:xfrm>
            <a:off x="1937531" y="4178907"/>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AE673C01-091D-4729-B7F2-E6D8F79D4A95}"/>
              </a:ext>
            </a:extLst>
          </p:cNvPr>
          <p:cNvSpPr/>
          <p:nvPr/>
        </p:nvSpPr>
        <p:spPr>
          <a:xfrm>
            <a:off x="2411760" y="510688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コネクタ 8">
            <a:extLst>
              <a:ext uri="{FF2B5EF4-FFF2-40B4-BE49-F238E27FC236}">
                <a16:creationId xmlns:a16="http://schemas.microsoft.com/office/drawing/2014/main" id="{AE2EEEF7-559C-4CE3-9EE0-AF7CD2285568}"/>
              </a:ext>
            </a:extLst>
          </p:cNvPr>
          <p:cNvCxnSpPr>
            <a:cxnSpLocks/>
          </p:cNvCxnSpPr>
          <p:nvPr/>
        </p:nvCxnSpPr>
        <p:spPr>
          <a:xfrm>
            <a:off x="2411760" y="453082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楕円 4">
            <a:extLst>
              <a:ext uri="{FF2B5EF4-FFF2-40B4-BE49-F238E27FC236}">
                <a16:creationId xmlns:a16="http://schemas.microsoft.com/office/drawing/2014/main" id="{7194D360-13BE-40E7-9B9D-75829DFCD99D}"/>
              </a:ext>
            </a:extLst>
          </p:cNvPr>
          <p:cNvSpPr/>
          <p:nvPr/>
        </p:nvSpPr>
        <p:spPr>
          <a:xfrm>
            <a:off x="2843808" y="43868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8DC210EE-B7FF-4F3E-9A3F-92A1B237DC67}"/>
              </a:ext>
            </a:extLst>
          </p:cNvPr>
          <p:cNvCxnSpPr>
            <a:stCxn id="8" idx="3"/>
            <a:endCxn id="10" idx="4"/>
          </p:cNvCxnSpPr>
          <p:nvPr/>
        </p:nvCxnSpPr>
        <p:spPr>
          <a:xfrm flipV="1">
            <a:off x="2987824" y="467484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4">
            <a:extLst>
              <a:ext uri="{FF2B5EF4-FFF2-40B4-BE49-F238E27FC236}">
                <a16:creationId xmlns:a16="http://schemas.microsoft.com/office/drawing/2014/main" id="{5A3D2C2E-B675-46AF-8D7C-91C55D00E77E}"/>
              </a:ext>
            </a:extLst>
          </p:cNvPr>
          <p:cNvSpPr/>
          <p:nvPr/>
        </p:nvSpPr>
        <p:spPr>
          <a:xfrm>
            <a:off x="2123728" y="35010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079874BD-5963-4D77-AD7D-5306CE4E2149}"/>
              </a:ext>
            </a:extLst>
          </p:cNvPr>
          <p:cNvCxnSpPr>
            <a:cxnSpLocks/>
            <a:stCxn id="6" idx="7"/>
            <a:endCxn id="12" idx="3"/>
          </p:cNvCxnSpPr>
          <p:nvPr/>
        </p:nvCxnSpPr>
        <p:spPr>
          <a:xfrm flipV="1">
            <a:off x="1937531" y="3746859"/>
            <a:ext cx="22837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2DA35B36-FF83-4EF6-9FA4-9DE52465E082}"/>
              </a:ext>
            </a:extLst>
          </p:cNvPr>
          <p:cNvSpPr/>
          <p:nvPr/>
        </p:nvSpPr>
        <p:spPr>
          <a:xfrm>
            <a:off x="572412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り 1 つの角を丸める 14">
            <a:extLst>
              <a:ext uri="{FF2B5EF4-FFF2-40B4-BE49-F238E27FC236}">
                <a16:creationId xmlns:a16="http://schemas.microsoft.com/office/drawing/2014/main" id="{4E6824AF-6ACE-4C08-BD88-F84498D79949}"/>
              </a:ext>
            </a:extLst>
          </p:cNvPr>
          <p:cNvSpPr/>
          <p:nvPr/>
        </p:nvSpPr>
        <p:spPr>
          <a:xfrm>
            <a:off x="6876256" y="278092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6" name="直線矢印コネクタ 15">
            <a:extLst>
              <a:ext uri="{FF2B5EF4-FFF2-40B4-BE49-F238E27FC236}">
                <a16:creationId xmlns:a16="http://schemas.microsoft.com/office/drawing/2014/main" id="{2DFBC123-7DA2-4891-95F3-E8BEDC0F34B0}"/>
              </a:ext>
            </a:extLst>
          </p:cNvPr>
          <p:cNvCxnSpPr>
            <a:cxnSpLocks/>
            <a:stCxn id="15" idx="1"/>
            <a:endCxn id="26" idx="0"/>
          </p:cNvCxnSpPr>
          <p:nvPr/>
        </p:nvCxnSpPr>
        <p:spPr>
          <a:xfrm>
            <a:off x="7452320" y="3119264"/>
            <a:ext cx="0" cy="3708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61762B74-8439-4FF2-BF4A-05A4C6BCD440}"/>
              </a:ext>
            </a:extLst>
          </p:cNvPr>
          <p:cNvSpPr/>
          <p:nvPr/>
        </p:nvSpPr>
        <p:spPr>
          <a:xfrm>
            <a:off x="5292080" y="398336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266D1206-0E83-43DB-B473-B1C0B1127815}"/>
              </a:ext>
            </a:extLst>
          </p:cNvPr>
          <p:cNvCxnSpPr>
            <a:cxnSpLocks/>
            <a:stCxn id="17" idx="5"/>
            <a:endCxn id="14" idx="1"/>
          </p:cNvCxnSpPr>
          <p:nvPr/>
        </p:nvCxnSpPr>
        <p:spPr>
          <a:xfrm>
            <a:off x="5537931" y="4229211"/>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3AA75ABD-207B-4526-8086-3D9024174589}"/>
              </a:ext>
            </a:extLst>
          </p:cNvPr>
          <p:cNvSpPr/>
          <p:nvPr/>
        </p:nvSpPr>
        <p:spPr>
          <a:xfrm>
            <a:off x="6012160" y="515719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20" name="直線コネクタ 19">
            <a:extLst>
              <a:ext uri="{FF2B5EF4-FFF2-40B4-BE49-F238E27FC236}">
                <a16:creationId xmlns:a16="http://schemas.microsoft.com/office/drawing/2014/main" id="{45CD1AC4-746F-49E2-A935-4EEFD49A8D38}"/>
              </a:ext>
            </a:extLst>
          </p:cNvPr>
          <p:cNvCxnSpPr>
            <a:cxnSpLocks/>
          </p:cNvCxnSpPr>
          <p:nvPr/>
        </p:nvCxnSpPr>
        <p:spPr>
          <a:xfrm>
            <a:off x="6012160" y="458112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4">
            <a:extLst>
              <a:ext uri="{FF2B5EF4-FFF2-40B4-BE49-F238E27FC236}">
                <a16:creationId xmlns:a16="http://schemas.microsoft.com/office/drawing/2014/main" id="{5239CDC0-C2BB-473B-8D74-26D87EE062C3}"/>
              </a:ext>
            </a:extLst>
          </p:cNvPr>
          <p:cNvSpPr/>
          <p:nvPr/>
        </p:nvSpPr>
        <p:spPr>
          <a:xfrm>
            <a:off x="644420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CEC21319-4E39-4B1D-A668-47B9F526D2BD}"/>
              </a:ext>
            </a:extLst>
          </p:cNvPr>
          <p:cNvCxnSpPr>
            <a:stCxn id="19" idx="3"/>
            <a:endCxn id="21" idx="4"/>
          </p:cNvCxnSpPr>
          <p:nvPr/>
        </p:nvCxnSpPr>
        <p:spPr>
          <a:xfrm flipV="1">
            <a:off x="6588224" y="472514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楕円 4">
            <a:extLst>
              <a:ext uri="{FF2B5EF4-FFF2-40B4-BE49-F238E27FC236}">
                <a16:creationId xmlns:a16="http://schemas.microsoft.com/office/drawing/2014/main" id="{D2AD62C0-2A31-4013-B3A1-E13CFF475B37}"/>
              </a:ext>
            </a:extLst>
          </p:cNvPr>
          <p:cNvSpPr/>
          <p:nvPr/>
        </p:nvSpPr>
        <p:spPr>
          <a:xfrm>
            <a:off x="5724128" y="34901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D3E407EE-F06F-4BC1-8E6D-0D3F62DBBD70}"/>
              </a:ext>
            </a:extLst>
          </p:cNvPr>
          <p:cNvCxnSpPr>
            <a:cxnSpLocks/>
            <a:stCxn id="23" idx="6"/>
            <a:endCxn id="26" idx="2"/>
          </p:cNvCxnSpPr>
          <p:nvPr/>
        </p:nvCxnSpPr>
        <p:spPr>
          <a:xfrm>
            <a:off x="6012160" y="3634172"/>
            <a:ext cx="129614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E7CE632-806F-47E8-81BA-AE6F03D358EF}"/>
              </a:ext>
            </a:extLst>
          </p:cNvPr>
          <p:cNvCxnSpPr>
            <a:cxnSpLocks/>
            <a:stCxn id="17" idx="7"/>
            <a:endCxn id="23" idx="3"/>
          </p:cNvCxnSpPr>
          <p:nvPr/>
        </p:nvCxnSpPr>
        <p:spPr>
          <a:xfrm flipV="1">
            <a:off x="5537931" y="3736007"/>
            <a:ext cx="228378" cy="28953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6E8555C0-58F2-430A-BCC6-6543A5F9ABD8}"/>
              </a:ext>
            </a:extLst>
          </p:cNvPr>
          <p:cNvSpPr/>
          <p:nvPr/>
        </p:nvSpPr>
        <p:spPr>
          <a:xfrm>
            <a:off x="7308304" y="34901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0F1C10B0-97E1-4B6C-A1C3-3589A970A84F}"/>
              </a:ext>
            </a:extLst>
          </p:cNvPr>
          <p:cNvCxnSpPr>
            <a:cxnSpLocks/>
            <a:stCxn id="21" idx="7"/>
            <a:endCxn id="26" idx="3"/>
          </p:cNvCxnSpPr>
          <p:nvPr/>
        </p:nvCxnSpPr>
        <p:spPr>
          <a:xfrm flipV="1">
            <a:off x="6690059" y="3736007"/>
            <a:ext cx="660426" cy="74328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矢印: 右 27">
            <a:extLst>
              <a:ext uri="{FF2B5EF4-FFF2-40B4-BE49-F238E27FC236}">
                <a16:creationId xmlns:a16="http://schemas.microsoft.com/office/drawing/2014/main" id="{4EFC0C9E-2862-4D63-8054-E85AD7C068A2}"/>
              </a:ext>
            </a:extLst>
          </p:cNvPr>
          <p:cNvSpPr/>
          <p:nvPr/>
        </p:nvSpPr>
        <p:spPr>
          <a:xfrm>
            <a:off x="4211960" y="3861048"/>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77802DE-766F-4D58-86FE-0956CF849263}"/>
              </a:ext>
            </a:extLst>
          </p:cNvPr>
          <p:cNvSpPr txBox="1"/>
          <p:nvPr/>
        </p:nvSpPr>
        <p:spPr>
          <a:xfrm>
            <a:off x="539552" y="1268760"/>
            <a:ext cx="7848872" cy="954107"/>
          </a:xfrm>
          <a:prstGeom prst="rect">
            <a:avLst/>
          </a:prstGeom>
          <a:noFill/>
        </p:spPr>
        <p:txBody>
          <a:bodyPr wrap="square" rtlCol="0">
            <a:spAutoFit/>
          </a:bodyPr>
          <a:lstStyle/>
          <a:p>
            <a:r>
              <a:rPr lang="ja-JP" altLang="en-US" sz="2800"/>
              <a:t>歴史が分岐している場合、マージにより歴史が</a:t>
            </a:r>
            <a:endParaRPr lang="en-US" altLang="ja-JP" sz="2800"/>
          </a:p>
          <a:p>
            <a:r>
              <a:rPr lang="ja-JP" altLang="en-US" sz="2800"/>
              <a:t>合流する</a:t>
            </a:r>
            <a:endParaRPr lang="en-US" altLang="ja-JP" sz="2800"/>
          </a:p>
        </p:txBody>
      </p:sp>
      <p:sp>
        <p:nvSpPr>
          <p:cNvPr id="33" name="正方形/長方形 32">
            <a:extLst>
              <a:ext uri="{FF2B5EF4-FFF2-40B4-BE49-F238E27FC236}">
                <a16:creationId xmlns:a16="http://schemas.microsoft.com/office/drawing/2014/main" id="{67352761-0A78-473C-9B46-FFCE427A96A0}"/>
              </a:ext>
            </a:extLst>
          </p:cNvPr>
          <p:cNvSpPr/>
          <p:nvPr/>
        </p:nvSpPr>
        <p:spPr>
          <a:xfrm>
            <a:off x="539552" y="278092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4" name="直線矢印コネクタ 33">
            <a:extLst>
              <a:ext uri="{FF2B5EF4-FFF2-40B4-BE49-F238E27FC236}">
                <a16:creationId xmlns:a16="http://schemas.microsoft.com/office/drawing/2014/main" id="{731E98B9-D266-4924-B2E7-4456D2EE8C56}"/>
              </a:ext>
            </a:extLst>
          </p:cNvPr>
          <p:cNvCxnSpPr>
            <a:cxnSpLocks/>
          </p:cNvCxnSpPr>
          <p:nvPr/>
        </p:nvCxnSpPr>
        <p:spPr>
          <a:xfrm>
            <a:off x="1259632" y="29249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F7D248DF-32F7-4E9F-B331-E3344381F63F}"/>
              </a:ext>
            </a:extLst>
          </p:cNvPr>
          <p:cNvSpPr/>
          <p:nvPr/>
        </p:nvSpPr>
        <p:spPr>
          <a:xfrm>
            <a:off x="5724128" y="278092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6" name="直線矢印コネクタ 35">
            <a:extLst>
              <a:ext uri="{FF2B5EF4-FFF2-40B4-BE49-F238E27FC236}">
                <a16:creationId xmlns:a16="http://schemas.microsoft.com/office/drawing/2014/main" id="{5042340D-C6AF-4A46-A8CB-8FD6D8985E85}"/>
              </a:ext>
            </a:extLst>
          </p:cNvPr>
          <p:cNvCxnSpPr>
            <a:cxnSpLocks/>
          </p:cNvCxnSpPr>
          <p:nvPr/>
        </p:nvCxnSpPr>
        <p:spPr>
          <a:xfrm>
            <a:off x="6444208" y="29249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B3E6FD4-43C7-476A-B98F-9867258F284A}"/>
              </a:ext>
            </a:extLst>
          </p:cNvPr>
          <p:cNvSpPr txBox="1"/>
          <p:nvPr/>
        </p:nvSpPr>
        <p:spPr>
          <a:xfrm>
            <a:off x="683568" y="5877272"/>
            <a:ext cx="7619394" cy="400110"/>
          </a:xfrm>
          <a:prstGeom prst="rect">
            <a:avLst/>
          </a:prstGeom>
          <a:noFill/>
        </p:spPr>
        <p:txBody>
          <a:bodyPr wrap="none" rtlCol="0">
            <a:spAutoFit/>
          </a:bodyPr>
          <a:lstStyle/>
          <a:p>
            <a:r>
              <a:rPr lang="ja-JP" altLang="en-US" sz="2000"/>
              <a:t>新たに作られるコミットを</a:t>
            </a:r>
            <a:r>
              <a:rPr lang="ja-JP" altLang="en-US" sz="2000">
                <a:solidFill>
                  <a:srgbClr val="011893"/>
                </a:solidFill>
              </a:rPr>
              <a:t>マージコミット</a:t>
            </a:r>
            <a:r>
              <a:rPr lang="en-US" altLang="ja-JP" sz="2000">
                <a:solidFill>
                  <a:srgbClr val="011893"/>
                </a:solidFill>
              </a:rPr>
              <a:t>(merge commit)</a:t>
            </a:r>
            <a:r>
              <a:rPr lang="ja-JP" altLang="en-US" sz="2000"/>
              <a:t>と呼ぶ</a:t>
            </a:r>
            <a:endParaRPr lang="en-US" sz="2000"/>
          </a:p>
        </p:txBody>
      </p:sp>
    </p:spTree>
    <p:extLst>
      <p:ext uri="{BB962C8B-B14F-4D97-AF65-F5344CB8AC3E}">
        <p14:creationId xmlns:p14="http://schemas.microsoft.com/office/powerpoint/2010/main" val="684198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AFF42B-DBAD-4229-AECB-BCEE5571B7C6}"/>
              </a:ext>
            </a:extLst>
          </p:cNvPr>
          <p:cNvSpPr>
            <a:spLocks noGrp="1"/>
          </p:cNvSpPr>
          <p:nvPr>
            <p:ph type="body" sz="quarter" idx="10"/>
          </p:nvPr>
        </p:nvSpPr>
        <p:spPr/>
        <p:txBody>
          <a:bodyPr/>
          <a:lstStyle/>
          <a:p>
            <a:r>
              <a:rPr lang="en-US"/>
              <a:t>Non-fast forward</a:t>
            </a:r>
            <a:r>
              <a:rPr lang="ja-JP" altLang="en-US"/>
              <a:t>マージ</a:t>
            </a:r>
            <a:endParaRPr lang="en-US"/>
          </a:p>
        </p:txBody>
      </p:sp>
      <p:sp>
        <p:nvSpPr>
          <p:cNvPr id="3" name="楕円 4">
            <a:extLst>
              <a:ext uri="{FF2B5EF4-FFF2-40B4-BE49-F238E27FC236}">
                <a16:creationId xmlns:a16="http://schemas.microsoft.com/office/drawing/2014/main" id="{781AD8E8-4A9B-457B-B615-893DE575B876}"/>
              </a:ext>
            </a:extLst>
          </p:cNvPr>
          <p:cNvSpPr/>
          <p:nvPr/>
        </p:nvSpPr>
        <p:spPr>
          <a:xfrm>
            <a:off x="140364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42019197-7778-4B2D-8DF0-94DCC6547C6D}"/>
              </a:ext>
            </a:extLst>
          </p:cNvPr>
          <p:cNvSpPr/>
          <p:nvPr/>
        </p:nvSpPr>
        <p:spPr>
          <a:xfrm>
            <a:off x="539552"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58629A72-FD5F-43D4-9A1F-7D8DCE61EA05}"/>
              </a:ext>
            </a:extLst>
          </p:cNvPr>
          <p:cNvCxnSpPr>
            <a:cxnSpLocks/>
            <a:stCxn id="4" idx="1"/>
          </p:cNvCxnSpPr>
          <p:nvPr/>
        </p:nvCxnSpPr>
        <p:spPr>
          <a:xfrm>
            <a:off x="1115616" y="218316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010EB179-66A6-4A13-BF16-455677D68393}"/>
              </a:ext>
            </a:extLst>
          </p:cNvPr>
          <p:cNvSpPr/>
          <p:nvPr/>
        </p:nvSpPr>
        <p:spPr>
          <a:xfrm>
            <a:off x="971600" y="256490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E78611B2-486D-4EA0-BD2E-1AAC5A2560B7}"/>
              </a:ext>
            </a:extLst>
          </p:cNvPr>
          <p:cNvCxnSpPr>
            <a:cxnSpLocks/>
            <a:stCxn id="6" idx="5"/>
            <a:endCxn id="3" idx="1"/>
          </p:cNvCxnSpPr>
          <p:nvPr/>
        </p:nvCxnSpPr>
        <p:spPr>
          <a:xfrm>
            <a:off x="1217451" y="2810755"/>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361B600A-DEAF-4577-858F-53B8890DA256}"/>
              </a:ext>
            </a:extLst>
          </p:cNvPr>
          <p:cNvSpPr/>
          <p:nvPr/>
        </p:nvSpPr>
        <p:spPr>
          <a:xfrm>
            <a:off x="2411760" y="37387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9" name="楕円 4">
            <a:extLst>
              <a:ext uri="{FF2B5EF4-FFF2-40B4-BE49-F238E27FC236}">
                <a16:creationId xmlns:a16="http://schemas.microsoft.com/office/drawing/2014/main" id="{58FD0E4C-E72F-4B52-90C1-350B9C4E9952}"/>
              </a:ext>
            </a:extLst>
          </p:cNvPr>
          <p:cNvSpPr/>
          <p:nvPr/>
        </p:nvSpPr>
        <p:spPr>
          <a:xfrm>
            <a:off x="212372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C06DBDD7-DF39-4A0A-A303-BAB9EF8636CD}"/>
              </a:ext>
            </a:extLst>
          </p:cNvPr>
          <p:cNvCxnSpPr>
            <a:cxnSpLocks/>
          </p:cNvCxnSpPr>
          <p:nvPr/>
        </p:nvCxnSpPr>
        <p:spPr>
          <a:xfrm>
            <a:off x="169168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472AF796-6320-40DE-A24F-2ECA55BFC1B9}"/>
              </a:ext>
            </a:extLst>
          </p:cNvPr>
          <p:cNvSpPr/>
          <p:nvPr/>
        </p:nvSpPr>
        <p:spPr>
          <a:xfrm>
            <a:off x="284380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8ADA383-3308-43AC-B4CC-3BD4036C46B4}"/>
              </a:ext>
            </a:extLst>
          </p:cNvPr>
          <p:cNvCxnSpPr>
            <a:cxnSpLocks/>
          </p:cNvCxnSpPr>
          <p:nvPr/>
        </p:nvCxnSpPr>
        <p:spPr>
          <a:xfrm>
            <a:off x="241176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BBFCC5F-8820-43A3-B2C8-3C1493088862}"/>
              </a:ext>
            </a:extLst>
          </p:cNvPr>
          <p:cNvCxnSpPr>
            <a:stCxn id="8" idx="3"/>
            <a:endCxn id="11" idx="4"/>
          </p:cNvCxnSpPr>
          <p:nvPr/>
        </p:nvCxnSpPr>
        <p:spPr>
          <a:xfrm flipV="1">
            <a:off x="2987824" y="3306688"/>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矢印: 右 13">
            <a:extLst>
              <a:ext uri="{FF2B5EF4-FFF2-40B4-BE49-F238E27FC236}">
                <a16:creationId xmlns:a16="http://schemas.microsoft.com/office/drawing/2014/main" id="{46BAEEA1-4E4B-467B-9845-6E08CB7172D2}"/>
              </a:ext>
            </a:extLst>
          </p:cNvPr>
          <p:cNvSpPr/>
          <p:nvPr/>
        </p:nvSpPr>
        <p:spPr>
          <a:xfrm>
            <a:off x="4211960" y="249289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4">
            <a:extLst>
              <a:ext uri="{FF2B5EF4-FFF2-40B4-BE49-F238E27FC236}">
                <a16:creationId xmlns:a16="http://schemas.microsoft.com/office/drawing/2014/main" id="{A8C4FC79-366A-447C-B811-8CAFFEB32C1E}"/>
              </a:ext>
            </a:extLst>
          </p:cNvPr>
          <p:cNvSpPr/>
          <p:nvPr/>
        </p:nvSpPr>
        <p:spPr>
          <a:xfrm>
            <a:off x="572412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1 つの角を切り取り 1 つの角を丸める 15">
            <a:extLst>
              <a:ext uri="{FF2B5EF4-FFF2-40B4-BE49-F238E27FC236}">
                <a16:creationId xmlns:a16="http://schemas.microsoft.com/office/drawing/2014/main" id="{1351FAA5-15DF-41E0-A599-6FE75A3F5E80}"/>
              </a:ext>
            </a:extLst>
          </p:cNvPr>
          <p:cNvSpPr/>
          <p:nvPr/>
        </p:nvSpPr>
        <p:spPr>
          <a:xfrm>
            <a:off x="7236296"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95B9C3DD-C3F3-4A0E-88C9-1FF2FABBBBDA}"/>
              </a:ext>
            </a:extLst>
          </p:cNvPr>
          <p:cNvCxnSpPr>
            <a:cxnSpLocks/>
            <a:stCxn id="16" idx="1"/>
          </p:cNvCxnSpPr>
          <p:nvPr/>
        </p:nvCxnSpPr>
        <p:spPr>
          <a:xfrm>
            <a:off x="7812360" y="218316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234B0455-44DD-46F2-8B96-BCDC104B119A}"/>
              </a:ext>
            </a:extLst>
          </p:cNvPr>
          <p:cNvSpPr/>
          <p:nvPr/>
        </p:nvSpPr>
        <p:spPr>
          <a:xfrm>
            <a:off x="5292080" y="256490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B9ADD33E-EE5B-41EC-8FC0-57C05E696E0E}"/>
              </a:ext>
            </a:extLst>
          </p:cNvPr>
          <p:cNvCxnSpPr>
            <a:cxnSpLocks/>
            <a:stCxn id="18" idx="5"/>
            <a:endCxn id="15" idx="1"/>
          </p:cNvCxnSpPr>
          <p:nvPr/>
        </p:nvCxnSpPr>
        <p:spPr>
          <a:xfrm>
            <a:off x="5537931" y="2810755"/>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2DCDBE55-2378-4C72-A84A-1282020FACF1}"/>
              </a:ext>
            </a:extLst>
          </p:cNvPr>
          <p:cNvSpPr/>
          <p:nvPr/>
        </p:nvSpPr>
        <p:spPr>
          <a:xfrm>
            <a:off x="6732240" y="37387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21" name="楕円 4">
            <a:extLst>
              <a:ext uri="{FF2B5EF4-FFF2-40B4-BE49-F238E27FC236}">
                <a16:creationId xmlns:a16="http://schemas.microsoft.com/office/drawing/2014/main" id="{DAF81E14-5D7F-4A50-80AE-42AB6282A980}"/>
              </a:ext>
            </a:extLst>
          </p:cNvPr>
          <p:cNvSpPr/>
          <p:nvPr/>
        </p:nvSpPr>
        <p:spPr>
          <a:xfrm>
            <a:off x="644420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DF7E948E-E710-49B3-AB9B-8263BD2187B1}"/>
              </a:ext>
            </a:extLst>
          </p:cNvPr>
          <p:cNvCxnSpPr>
            <a:cxnSpLocks/>
          </p:cNvCxnSpPr>
          <p:nvPr/>
        </p:nvCxnSpPr>
        <p:spPr>
          <a:xfrm>
            <a:off x="601216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4">
            <a:extLst>
              <a:ext uri="{FF2B5EF4-FFF2-40B4-BE49-F238E27FC236}">
                <a16:creationId xmlns:a16="http://schemas.microsoft.com/office/drawing/2014/main" id="{47456A74-8B48-4FA7-AECD-6950B0E445CF}"/>
              </a:ext>
            </a:extLst>
          </p:cNvPr>
          <p:cNvSpPr/>
          <p:nvPr/>
        </p:nvSpPr>
        <p:spPr>
          <a:xfrm>
            <a:off x="716428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754A2370-CBF7-43AD-842D-354436BD762F}"/>
              </a:ext>
            </a:extLst>
          </p:cNvPr>
          <p:cNvCxnSpPr>
            <a:cxnSpLocks/>
          </p:cNvCxnSpPr>
          <p:nvPr/>
        </p:nvCxnSpPr>
        <p:spPr>
          <a:xfrm>
            <a:off x="673224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1A23246-3791-4D05-B3A8-CA4AD2F2245B}"/>
              </a:ext>
            </a:extLst>
          </p:cNvPr>
          <p:cNvCxnSpPr>
            <a:stCxn id="20" idx="3"/>
            <a:endCxn id="23" idx="4"/>
          </p:cNvCxnSpPr>
          <p:nvPr/>
        </p:nvCxnSpPr>
        <p:spPr>
          <a:xfrm flipV="1">
            <a:off x="7308304" y="3306688"/>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749C082B-080A-4E36-80C3-D686FD5DC097}"/>
              </a:ext>
            </a:extLst>
          </p:cNvPr>
          <p:cNvSpPr/>
          <p:nvPr/>
        </p:nvSpPr>
        <p:spPr>
          <a:xfrm>
            <a:off x="7668344" y="256490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122175F9-AD13-4E2F-A2D3-4266AE89A41B}"/>
              </a:ext>
            </a:extLst>
          </p:cNvPr>
          <p:cNvCxnSpPr>
            <a:cxnSpLocks/>
            <a:stCxn id="26" idx="3"/>
            <a:endCxn id="23" idx="7"/>
          </p:cNvCxnSpPr>
          <p:nvPr/>
        </p:nvCxnSpPr>
        <p:spPr>
          <a:xfrm flipH="1">
            <a:off x="7410139" y="2810755"/>
            <a:ext cx="300386"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236A854-92A8-4258-AE4C-0C2DBD70637E}"/>
              </a:ext>
            </a:extLst>
          </p:cNvPr>
          <p:cNvCxnSpPr>
            <a:cxnSpLocks/>
            <a:endCxn id="26" idx="2"/>
          </p:cNvCxnSpPr>
          <p:nvPr/>
        </p:nvCxnSpPr>
        <p:spPr>
          <a:xfrm>
            <a:off x="5580112" y="2708920"/>
            <a:ext cx="208823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240932-4EED-49B6-AF93-9AA4BB0B868E}"/>
              </a:ext>
            </a:extLst>
          </p:cNvPr>
          <p:cNvSpPr txBox="1"/>
          <p:nvPr/>
        </p:nvSpPr>
        <p:spPr>
          <a:xfrm>
            <a:off x="251520" y="1196752"/>
            <a:ext cx="8363187" cy="400110"/>
          </a:xfrm>
          <a:prstGeom prst="rect">
            <a:avLst/>
          </a:prstGeom>
          <a:noFill/>
        </p:spPr>
        <p:txBody>
          <a:bodyPr wrap="none" rtlCol="0">
            <a:spAutoFit/>
          </a:bodyPr>
          <a:lstStyle/>
          <a:p>
            <a:r>
              <a:rPr lang="en-US" altLang="ja-JP" sz="2000"/>
              <a:t>Fast Forward</a:t>
            </a:r>
            <a:r>
              <a:rPr lang="ja-JP" altLang="en-US" sz="2000"/>
              <a:t>マージできる場合でも</a:t>
            </a:r>
            <a:r>
              <a:rPr kumimoji="1" lang="ja-JP" altLang="en-US" sz="2000"/>
              <a:t>マージコミットを作ることができる</a:t>
            </a:r>
          </a:p>
        </p:txBody>
      </p:sp>
      <p:sp>
        <p:nvSpPr>
          <p:cNvPr id="30" name="テキスト ボックス 29">
            <a:extLst>
              <a:ext uri="{FF2B5EF4-FFF2-40B4-BE49-F238E27FC236}">
                <a16:creationId xmlns:a16="http://schemas.microsoft.com/office/drawing/2014/main" id="{8314BE42-9A28-483B-8403-8C3E8A548BF0}"/>
              </a:ext>
            </a:extLst>
          </p:cNvPr>
          <p:cNvSpPr txBox="1"/>
          <p:nvPr/>
        </p:nvSpPr>
        <p:spPr>
          <a:xfrm>
            <a:off x="251520" y="4221088"/>
            <a:ext cx="8789586" cy="400110"/>
          </a:xfrm>
          <a:prstGeom prst="rect">
            <a:avLst/>
          </a:prstGeom>
          <a:noFill/>
        </p:spPr>
        <p:txBody>
          <a:bodyPr wrap="none" rtlCol="0">
            <a:spAutoFit/>
          </a:bodyPr>
          <a:lstStyle/>
          <a:p>
            <a:r>
              <a:rPr lang="en-US" sz="2000"/>
              <a:t>Fast forward</a:t>
            </a:r>
            <a:r>
              <a:rPr lang="ja-JP" altLang="en-US" sz="2000"/>
              <a:t>マージすると、マージ元がどこで分岐したかの情報が失われる</a:t>
            </a:r>
            <a:endParaRPr lang="en-US" sz="2000"/>
          </a:p>
        </p:txBody>
      </p:sp>
      <p:sp>
        <p:nvSpPr>
          <p:cNvPr id="31" name="楕円 4">
            <a:extLst>
              <a:ext uri="{FF2B5EF4-FFF2-40B4-BE49-F238E27FC236}">
                <a16:creationId xmlns:a16="http://schemas.microsoft.com/office/drawing/2014/main" id="{5E86AFE4-4CFD-4A15-800B-7EC95B2FB61C}"/>
              </a:ext>
            </a:extLst>
          </p:cNvPr>
          <p:cNvSpPr/>
          <p:nvPr/>
        </p:nvSpPr>
        <p:spPr>
          <a:xfrm>
            <a:off x="176368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1 つの角を切り取り 1 つの角を丸める 31">
            <a:extLst>
              <a:ext uri="{FF2B5EF4-FFF2-40B4-BE49-F238E27FC236}">
                <a16:creationId xmlns:a16="http://schemas.microsoft.com/office/drawing/2014/main" id="{7B66B16A-60DD-42F0-A7A1-FEA1C76CD54C}"/>
              </a:ext>
            </a:extLst>
          </p:cNvPr>
          <p:cNvSpPr/>
          <p:nvPr/>
        </p:nvSpPr>
        <p:spPr>
          <a:xfrm>
            <a:off x="611560" y="48691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E9216814-EF7D-45C9-933B-547DE3C63C9E}"/>
              </a:ext>
            </a:extLst>
          </p:cNvPr>
          <p:cNvCxnSpPr>
            <a:cxnSpLocks/>
            <a:stCxn id="32" idx="1"/>
          </p:cNvCxnSpPr>
          <p:nvPr/>
        </p:nvCxnSpPr>
        <p:spPr>
          <a:xfrm>
            <a:off x="1187624" y="52074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8AD2158-AFA2-41AC-B330-0CF8566E8816}"/>
              </a:ext>
            </a:extLst>
          </p:cNvPr>
          <p:cNvSpPr/>
          <p:nvPr/>
        </p:nvSpPr>
        <p:spPr>
          <a:xfrm>
            <a:off x="104360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8CBCC1FF-66AC-4E03-8430-607D02F1AC2D}"/>
              </a:ext>
            </a:extLst>
          </p:cNvPr>
          <p:cNvCxnSpPr>
            <a:cxnSpLocks/>
            <a:stCxn id="34" idx="6"/>
          </p:cNvCxnSpPr>
          <p:nvPr/>
        </p:nvCxnSpPr>
        <p:spPr>
          <a:xfrm>
            <a:off x="133164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四角形: 1 つの角を切り取り 1 つの角を丸める 35">
            <a:extLst>
              <a:ext uri="{FF2B5EF4-FFF2-40B4-BE49-F238E27FC236}">
                <a16:creationId xmlns:a16="http://schemas.microsoft.com/office/drawing/2014/main" id="{5F294DE5-3732-4A02-9C64-86C009E008A2}"/>
              </a:ext>
            </a:extLst>
          </p:cNvPr>
          <p:cNvSpPr/>
          <p:nvPr/>
        </p:nvSpPr>
        <p:spPr>
          <a:xfrm>
            <a:off x="2771800" y="63093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37" name="楕円 4">
            <a:extLst>
              <a:ext uri="{FF2B5EF4-FFF2-40B4-BE49-F238E27FC236}">
                <a16:creationId xmlns:a16="http://schemas.microsoft.com/office/drawing/2014/main" id="{8BD82750-6233-425A-97D7-42920D26B8FD}"/>
              </a:ext>
            </a:extLst>
          </p:cNvPr>
          <p:cNvSpPr/>
          <p:nvPr/>
        </p:nvSpPr>
        <p:spPr>
          <a:xfrm>
            <a:off x="248376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FF5D06FC-CAA2-4522-8912-8707FDC2AC34}"/>
              </a:ext>
            </a:extLst>
          </p:cNvPr>
          <p:cNvCxnSpPr>
            <a:cxnSpLocks/>
          </p:cNvCxnSpPr>
          <p:nvPr/>
        </p:nvCxnSpPr>
        <p:spPr>
          <a:xfrm>
            <a:off x="205172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4">
            <a:extLst>
              <a:ext uri="{FF2B5EF4-FFF2-40B4-BE49-F238E27FC236}">
                <a16:creationId xmlns:a16="http://schemas.microsoft.com/office/drawing/2014/main" id="{7996DC3E-856E-42C3-9E0B-7B9E82D8790D}"/>
              </a:ext>
            </a:extLst>
          </p:cNvPr>
          <p:cNvSpPr/>
          <p:nvPr/>
        </p:nvSpPr>
        <p:spPr>
          <a:xfrm>
            <a:off x="320384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1A85CC7-156A-402B-A0A1-16AFCD08A893}"/>
              </a:ext>
            </a:extLst>
          </p:cNvPr>
          <p:cNvCxnSpPr>
            <a:cxnSpLocks/>
          </p:cNvCxnSpPr>
          <p:nvPr/>
        </p:nvCxnSpPr>
        <p:spPr>
          <a:xfrm>
            <a:off x="277180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1E34029-E23D-4464-B56D-53B984C3396A}"/>
              </a:ext>
            </a:extLst>
          </p:cNvPr>
          <p:cNvCxnSpPr>
            <a:stCxn id="36" idx="3"/>
            <a:endCxn id="39" idx="4"/>
          </p:cNvCxnSpPr>
          <p:nvPr/>
        </p:nvCxnSpPr>
        <p:spPr>
          <a:xfrm flipV="1">
            <a:off x="3347864" y="587727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楕円 4">
            <a:extLst>
              <a:ext uri="{FF2B5EF4-FFF2-40B4-BE49-F238E27FC236}">
                <a16:creationId xmlns:a16="http://schemas.microsoft.com/office/drawing/2014/main" id="{D883EE4F-90B2-4811-895E-6CC7F5BCC365}"/>
              </a:ext>
            </a:extLst>
          </p:cNvPr>
          <p:cNvSpPr/>
          <p:nvPr/>
        </p:nvSpPr>
        <p:spPr>
          <a:xfrm>
            <a:off x="608416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1 つの角を切り取り 1 つの角を丸める 42">
            <a:extLst>
              <a:ext uri="{FF2B5EF4-FFF2-40B4-BE49-F238E27FC236}">
                <a16:creationId xmlns:a16="http://schemas.microsoft.com/office/drawing/2014/main" id="{58F74D0B-106F-4E10-A80F-D837D9A2BFA5}"/>
              </a:ext>
            </a:extLst>
          </p:cNvPr>
          <p:cNvSpPr/>
          <p:nvPr/>
        </p:nvSpPr>
        <p:spPr>
          <a:xfrm>
            <a:off x="7092280" y="48691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4" name="直線矢印コネクタ 43">
            <a:extLst>
              <a:ext uri="{FF2B5EF4-FFF2-40B4-BE49-F238E27FC236}">
                <a16:creationId xmlns:a16="http://schemas.microsoft.com/office/drawing/2014/main" id="{DF691885-A071-4E88-99E7-2DFD7162DB82}"/>
              </a:ext>
            </a:extLst>
          </p:cNvPr>
          <p:cNvCxnSpPr>
            <a:cxnSpLocks/>
            <a:stCxn id="43" idx="1"/>
          </p:cNvCxnSpPr>
          <p:nvPr/>
        </p:nvCxnSpPr>
        <p:spPr>
          <a:xfrm>
            <a:off x="7668344" y="52074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D37AEFB7-6C57-4D2D-952C-2C3FB9BD3A29}"/>
              </a:ext>
            </a:extLst>
          </p:cNvPr>
          <p:cNvSpPr/>
          <p:nvPr/>
        </p:nvSpPr>
        <p:spPr>
          <a:xfrm>
            <a:off x="536408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C2B594A8-8B01-4E2A-8D75-94D435D8D005}"/>
              </a:ext>
            </a:extLst>
          </p:cNvPr>
          <p:cNvCxnSpPr>
            <a:cxnSpLocks/>
            <a:stCxn id="45" idx="6"/>
          </p:cNvCxnSpPr>
          <p:nvPr/>
        </p:nvCxnSpPr>
        <p:spPr>
          <a:xfrm>
            <a:off x="565212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四角形: 1 つの角を切り取り 1 つの角を丸める 46">
            <a:extLst>
              <a:ext uri="{FF2B5EF4-FFF2-40B4-BE49-F238E27FC236}">
                <a16:creationId xmlns:a16="http://schemas.microsoft.com/office/drawing/2014/main" id="{1B3BF6B1-EA97-46A8-9332-9911BF7363E0}"/>
              </a:ext>
            </a:extLst>
          </p:cNvPr>
          <p:cNvSpPr/>
          <p:nvPr/>
        </p:nvSpPr>
        <p:spPr>
          <a:xfrm>
            <a:off x="7092280" y="63093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48" name="楕円 4">
            <a:extLst>
              <a:ext uri="{FF2B5EF4-FFF2-40B4-BE49-F238E27FC236}">
                <a16:creationId xmlns:a16="http://schemas.microsoft.com/office/drawing/2014/main" id="{655A24DE-D3AA-4B12-8C54-CB26D2B328C2}"/>
              </a:ext>
            </a:extLst>
          </p:cNvPr>
          <p:cNvSpPr/>
          <p:nvPr/>
        </p:nvSpPr>
        <p:spPr>
          <a:xfrm>
            <a:off x="680424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368151CD-ED94-4BCE-851F-FE95A6575341}"/>
              </a:ext>
            </a:extLst>
          </p:cNvPr>
          <p:cNvCxnSpPr>
            <a:cxnSpLocks/>
          </p:cNvCxnSpPr>
          <p:nvPr/>
        </p:nvCxnSpPr>
        <p:spPr>
          <a:xfrm>
            <a:off x="637220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
            <a:extLst>
              <a:ext uri="{FF2B5EF4-FFF2-40B4-BE49-F238E27FC236}">
                <a16:creationId xmlns:a16="http://schemas.microsoft.com/office/drawing/2014/main" id="{DCFCAB1C-5451-4217-B363-DBB42A4ED151}"/>
              </a:ext>
            </a:extLst>
          </p:cNvPr>
          <p:cNvSpPr/>
          <p:nvPr/>
        </p:nvSpPr>
        <p:spPr>
          <a:xfrm>
            <a:off x="752432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DC22307-9F91-41B4-9D72-8C492AFF4F09}"/>
              </a:ext>
            </a:extLst>
          </p:cNvPr>
          <p:cNvCxnSpPr>
            <a:cxnSpLocks/>
          </p:cNvCxnSpPr>
          <p:nvPr/>
        </p:nvCxnSpPr>
        <p:spPr>
          <a:xfrm>
            <a:off x="709228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C5D0D90-838B-4CFD-9372-8B3A3EC32F9B}"/>
              </a:ext>
            </a:extLst>
          </p:cNvPr>
          <p:cNvCxnSpPr>
            <a:stCxn id="47" idx="3"/>
            <a:endCxn id="50" idx="4"/>
          </p:cNvCxnSpPr>
          <p:nvPr/>
        </p:nvCxnSpPr>
        <p:spPr>
          <a:xfrm flipV="1">
            <a:off x="7668344" y="587727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矢印: 右 52">
            <a:extLst>
              <a:ext uri="{FF2B5EF4-FFF2-40B4-BE49-F238E27FC236}">
                <a16:creationId xmlns:a16="http://schemas.microsoft.com/office/drawing/2014/main" id="{E75FA1BD-8F19-4182-8840-8D4EBBA38D6C}"/>
              </a:ext>
            </a:extLst>
          </p:cNvPr>
          <p:cNvSpPr/>
          <p:nvPr/>
        </p:nvSpPr>
        <p:spPr>
          <a:xfrm>
            <a:off x="4283968" y="551723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41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E38F15-3066-40AD-9353-D5F9EBE30DDD}"/>
              </a:ext>
            </a:extLst>
          </p:cNvPr>
          <p:cNvSpPr>
            <a:spLocks noGrp="1"/>
          </p:cNvSpPr>
          <p:nvPr>
            <p:ph type="body" sz="quarter" idx="10"/>
          </p:nvPr>
        </p:nvSpPr>
        <p:spPr/>
        <p:txBody>
          <a:bodyPr/>
          <a:lstStyle/>
          <a:p>
            <a:r>
              <a:rPr lang="ja-JP" altLang="en-US"/>
              <a:t>まとめ</a:t>
            </a:r>
            <a:endParaRPr lang="en-US"/>
          </a:p>
        </p:txBody>
      </p:sp>
      <p:sp>
        <p:nvSpPr>
          <p:cNvPr id="3" name="テキスト ボックス 2">
            <a:extLst>
              <a:ext uri="{FF2B5EF4-FFF2-40B4-BE49-F238E27FC236}">
                <a16:creationId xmlns:a16="http://schemas.microsoft.com/office/drawing/2014/main" id="{F364BAE5-1B63-4885-B8F6-119DD89018B2}"/>
              </a:ext>
            </a:extLst>
          </p:cNvPr>
          <p:cNvSpPr txBox="1"/>
          <p:nvPr/>
        </p:nvSpPr>
        <p:spPr>
          <a:xfrm>
            <a:off x="179512" y="3429000"/>
            <a:ext cx="8856984" cy="2677656"/>
          </a:xfrm>
          <a:prstGeom prst="rect">
            <a:avLst/>
          </a:prstGeom>
          <a:noFill/>
        </p:spPr>
        <p:txBody>
          <a:bodyPr wrap="square" rtlCol="0">
            <a:spAutoFit/>
          </a:bodyPr>
          <a:lstStyle/>
          <a:p>
            <a:r>
              <a:rPr lang="ja-JP" altLang="en-US" sz="2800" b="0" i="0">
                <a:solidFill>
                  <a:srgbClr val="011893"/>
                </a:solidFill>
                <a:effectLst/>
                <a:latin typeface="-apple-system"/>
              </a:rPr>
              <a:t>コミット</a:t>
            </a:r>
            <a:r>
              <a:rPr lang="en-US" altLang="ja-JP" sz="2800" b="0" i="0">
                <a:solidFill>
                  <a:srgbClr val="011893"/>
                </a:solidFill>
                <a:effectLst/>
                <a:latin typeface="-apple-system"/>
              </a:rPr>
              <a:t>(</a:t>
            </a:r>
            <a:r>
              <a:rPr lang="ja-JP" altLang="en-US" sz="2800">
                <a:solidFill>
                  <a:srgbClr val="011893"/>
                </a:solidFill>
                <a:latin typeface="-apple-system"/>
              </a:rPr>
              <a:t>名詞</a:t>
            </a:r>
            <a:r>
              <a:rPr lang="en-US" altLang="ja-JP" sz="2800" b="0" i="0">
                <a:solidFill>
                  <a:srgbClr val="011893"/>
                </a:solidFill>
                <a:effectLst/>
                <a:latin typeface="-apple-system"/>
              </a:rPr>
              <a:t>)</a:t>
            </a:r>
            <a:r>
              <a:rPr lang="ja-JP" altLang="en-US" sz="2800">
                <a:solidFill>
                  <a:srgbClr val="24292F"/>
                </a:solidFill>
                <a:latin typeface="-apple-system"/>
              </a:rPr>
              <a:t>：</a:t>
            </a:r>
            <a:r>
              <a:rPr lang="ja-JP" altLang="en-US" sz="2800" b="0" i="0">
                <a:solidFill>
                  <a:srgbClr val="24292F"/>
                </a:solidFill>
                <a:effectLst/>
                <a:latin typeface="-apple-system"/>
              </a:rPr>
              <a:t>スナップショット</a:t>
            </a:r>
            <a:endParaRPr lang="en-US" altLang="ja-JP" sz="2800" b="0" i="0">
              <a:solidFill>
                <a:srgbClr val="24292F"/>
              </a:solidFill>
              <a:effectLst/>
              <a:latin typeface="-apple-system"/>
            </a:endParaRPr>
          </a:p>
          <a:p>
            <a:pPr algn="l"/>
            <a:r>
              <a:rPr lang="ja-JP" altLang="en-US" sz="2800" b="0" i="0">
                <a:solidFill>
                  <a:srgbClr val="011893"/>
                </a:solidFill>
                <a:effectLst/>
                <a:latin typeface="-apple-system"/>
              </a:rPr>
              <a:t>コミット</a:t>
            </a:r>
            <a:r>
              <a:rPr lang="en-US" altLang="ja-JP" sz="2800" b="0" i="0">
                <a:solidFill>
                  <a:srgbClr val="011893"/>
                </a:solidFill>
                <a:effectLst/>
                <a:latin typeface="-apple-system"/>
              </a:rPr>
              <a:t>(</a:t>
            </a:r>
            <a:r>
              <a:rPr lang="ja-JP" altLang="en-US" sz="2800">
                <a:solidFill>
                  <a:srgbClr val="011893"/>
                </a:solidFill>
                <a:latin typeface="-apple-system"/>
              </a:rPr>
              <a:t>動詞</a:t>
            </a:r>
            <a:r>
              <a:rPr lang="en-US" altLang="ja-JP" sz="2800" b="0" i="0">
                <a:solidFill>
                  <a:srgbClr val="011893"/>
                </a:solidFill>
                <a:effectLst/>
                <a:latin typeface="-apple-system"/>
              </a:rPr>
              <a:t>)</a:t>
            </a:r>
            <a:r>
              <a:rPr lang="ja-JP" altLang="en-US" sz="2800" b="0" i="0">
                <a:solidFill>
                  <a:srgbClr val="24292F"/>
                </a:solidFill>
                <a:effectLst/>
                <a:latin typeface="-apple-system"/>
              </a:rPr>
              <a:t>：</a:t>
            </a:r>
            <a:r>
              <a:rPr lang="ja-JP" altLang="en-US" sz="2800">
                <a:solidFill>
                  <a:srgbClr val="24292F"/>
                </a:solidFill>
                <a:latin typeface="-apple-system"/>
              </a:rPr>
              <a:t>スナップショットの登録</a:t>
            </a:r>
            <a:endParaRPr lang="en-US" altLang="ja-JP" sz="2800" b="0" i="0">
              <a:solidFill>
                <a:srgbClr val="24292F"/>
              </a:solidFill>
              <a:effectLst/>
              <a:latin typeface="-apple-system"/>
            </a:endParaRPr>
          </a:p>
          <a:p>
            <a:pPr algn="l"/>
            <a:r>
              <a:rPr lang="ja-JP" altLang="en-US" sz="2800" b="0" i="0">
                <a:solidFill>
                  <a:srgbClr val="011893"/>
                </a:solidFill>
                <a:effectLst/>
                <a:latin typeface="-apple-system"/>
              </a:rPr>
              <a:t>インデックス</a:t>
            </a:r>
            <a:r>
              <a:rPr lang="ja-JP" altLang="en-US" sz="2800" b="0" i="0">
                <a:solidFill>
                  <a:srgbClr val="24292F"/>
                </a:solidFill>
                <a:effectLst/>
                <a:latin typeface="-apple-system"/>
              </a:rPr>
              <a:t>：コミットの前に修正を登録する場所</a:t>
            </a:r>
            <a:endParaRPr lang="en-US" altLang="ja-JP" sz="2800" b="0" i="0">
              <a:solidFill>
                <a:srgbClr val="24292F"/>
              </a:solidFill>
              <a:effectLst/>
              <a:latin typeface="-apple-system"/>
            </a:endParaRPr>
          </a:p>
          <a:p>
            <a:pPr algn="l"/>
            <a:r>
              <a:rPr lang="ja-JP" altLang="en-US" sz="2800">
                <a:solidFill>
                  <a:srgbClr val="011893"/>
                </a:solidFill>
                <a:latin typeface="-apple-system"/>
              </a:rPr>
              <a:t>ステージング</a:t>
            </a:r>
            <a:r>
              <a:rPr lang="ja-JP" altLang="en-US" sz="2800">
                <a:solidFill>
                  <a:srgbClr val="24292F"/>
                </a:solidFill>
                <a:latin typeface="-apple-system"/>
              </a:rPr>
              <a:t>：インデックスに修正を登録すること</a:t>
            </a:r>
            <a:endParaRPr lang="en-US" altLang="ja-JP" sz="2800">
              <a:solidFill>
                <a:srgbClr val="24292F"/>
              </a:solidFill>
              <a:latin typeface="-apple-system"/>
            </a:endParaRPr>
          </a:p>
          <a:p>
            <a:pPr algn="l"/>
            <a:r>
              <a:rPr lang="ja-JP" altLang="en-US" sz="2800">
                <a:solidFill>
                  <a:srgbClr val="011893"/>
                </a:solidFill>
                <a:latin typeface="-apple-system"/>
              </a:rPr>
              <a:t>ブランチ</a:t>
            </a:r>
            <a:r>
              <a:rPr lang="ja-JP" altLang="en-US" sz="2800">
                <a:solidFill>
                  <a:srgbClr val="24292F"/>
                </a:solidFill>
                <a:latin typeface="-apple-system"/>
              </a:rPr>
              <a:t>：コミットについたラベル</a:t>
            </a:r>
            <a:endParaRPr lang="en-US" altLang="ja-JP" sz="2800">
              <a:solidFill>
                <a:srgbClr val="24292F"/>
              </a:solidFill>
              <a:latin typeface="-apple-system"/>
            </a:endParaRPr>
          </a:p>
          <a:p>
            <a:pPr algn="l"/>
            <a:r>
              <a:rPr lang="ja-JP" altLang="en-US" sz="2800">
                <a:solidFill>
                  <a:srgbClr val="011893"/>
                </a:solidFill>
                <a:latin typeface="-apple-system"/>
              </a:rPr>
              <a:t>マージ</a:t>
            </a:r>
            <a:r>
              <a:rPr lang="ja-JP" altLang="en-US" sz="2800">
                <a:solidFill>
                  <a:srgbClr val="24292F"/>
                </a:solidFill>
                <a:latin typeface="-apple-system"/>
              </a:rPr>
              <a:t>：</a:t>
            </a:r>
            <a:r>
              <a:rPr lang="ja-JP" altLang="en-US" sz="2800" b="0" i="0">
                <a:solidFill>
                  <a:srgbClr val="24292F"/>
                </a:solidFill>
                <a:effectLst/>
                <a:latin typeface="-apple-system"/>
              </a:rPr>
              <a:t>二つのブランチの修正を一つにまとめること</a:t>
            </a:r>
            <a:endParaRPr lang="en-US" altLang="ja-JP" sz="2800">
              <a:solidFill>
                <a:srgbClr val="24292F"/>
              </a:solidFill>
              <a:latin typeface="-apple-system"/>
            </a:endParaRPr>
          </a:p>
        </p:txBody>
      </p:sp>
      <p:sp>
        <p:nvSpPr>
          <p:cNvPr id="6" name="テキスト ボックス 5">
            <a:extLst>
              <a:ext uri="{FF2B5EF4-FFF2-40B4-BE49-F238E27FC236}">
                <a16:creationId xmlns:a16="http://schemas.microsoft.com/office/drawing/2014/main" id="{949EC35D-6006-41A4-8D82-A8AD455CF349}"/>
              </a:ext>
            </a:extLst>
          </p:cNvPr>
          <p:cNvSpPr txBox="1"/>
          <p:nvPr/>
        </p:nvSpPr>
        <p:spPr>
          <a:xfrm>
            <a:off x="395536" y="1916832"/>
            <a:ext cx="8280920" cy="954107"/>
          </a:xfrm>
          <a:prstGeom prst="rect">
            <a:avLst/>
          </a:prstGeom>
          <a:noFill/>
          <a:ln>
            <a:solidFill>
              <a:schemeClr val="tx1"/>
            </a:solidFill>
          </a:ln>
        </p:spPr>
        <p:txBody>
          <a:bodyPr wrap="square">
            <a:spAutoFit/>
          </a:bodyPr>
          <a:lstStyle/>
          <a:p>
            <a:pPr algn="l"/>
            <a:r>
              <a:rPr lang="en-US" altLang="ja-JP" sz="2800" b="0" i="0">
                <a:solidFill>
                  <a:srgbClr val="24292F"/>
                </a:solidFill>
                <a:effectLst/>
                <a:latin typeface="-apple-system"/>
              </a:rPr>
              <a:t>Git</a:t>
            </a:r>
            <a:r>
              <a:rPr lang="ja-JP" altLang="en-US" sz="2800" b="0" i="0">
                <a:solidFill>
                  <a:srgbClr val="24292F"/>
                </a:solidFill>
                <a:effectLst/>
                <a:latin typeface="-apple-system"/>
              </a:rPr>
              <a:t>の歴史は「丸」と「線」で表現する</a:t>
            </a:r>
            <a:endParaRPr lang="en-US" altLang="ja-JP" sz="2800" b="0" i="0">
              <a:solidFill>
                <a:srgbClr val="24292F"/>
              </a:solidFill>
              <a:effectLst/>
              <a:latin typeface="-apple-system"/>
            </a:endParaRPr>
          </a:p>
          <a:p>
            <a:pPr algn="l"/>
            <a:r>
              <a:rPr lang="ja-JP" altLang="en-US" sz="2800" b="0" i="0">
                <a:solidFill>
                  <a:srgbClr val="24292F"/>
                </a:solidFill>
                <a:effectLst/>
                <a:latin typeface="-apple-system"/>
              </a:rPr>
              <a:t>「丸」がスナップショット、「線」が差分を表す</a:t>
            </a:r>
            <a:endParaRPr lang="en-US" altLang="ja-JP" sz="2800" b="0" i="0">
              <a:solidFill>
                <a:srgbClr val="24292F"/>
              </a:solidFill>
              <a:effectLst/>
              <a:latin typeface="-apple-system"/>
            </a:endParaRPr>
          </a:p>
        </p:txBody>
      </p:sp>
      <p:sp>
        <p:nvSpPr>
          <p:cNvPr id="7" name="テキスト ボックス 6">
            <a:extLst>
              <a:ext uri="{FF2B5EF4-FFF2-40B4-BE49-F238E27FC236}">
                <a16:creationId xmlns:a16="http://schemas.microsoft.com/office/drawing/2014/main" id="{CE886943-E6C7-4ACF-9EFE-4F5C3709B0CA}"/>
              </a:ext>
            </a:extLst>
          </p:cNvPr>
          <p:cNvSpPr txBox="1"/>
          <p:nvPr/>
        </p:nvSpPr>
        <p:spPr>
          <a:xfrm>
            <a:off x="107504" y="1196752"/>
            <a:ext cx="6186309" cy="646331"/>
          </a:xfrm>
          <a:prstGeom prst="rect">
            <a:avLst/>
          </a:prstGeom>
          <a:noFill/>
        </p:spPr>
        <p:txBody>
          <a:bodyPr wrap="none" rtlCol="0">
            <a:spAutoFit/>
          </a:bodyPr>
          <a:lstStyle/>
          <a:p>
            <a:r>
              <a:rPr lang="ja-JP" altLang="en-US" sz="3600"/>
              <a:t>今日ここだけは覚えて欲しい</a:t>
            </a:r>
            <a:endParaRPr lang="en-US" sz="3600"/>
          </a:p>
        </p:txBody>
      </p:sp>
    </p:spTree>
    <p:extLst>
      <p:ext uri="{BB962C8B-B14F-4D97-AF65-F5344CB8AC3E}">
        <p14:creationId xmlns:p14="http://schemas.microsoft.com/office/powerpoint/2010/main" val="69736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2B0379-8B2D-403C-8B8C-F677B0B95D12}"/>
              </a:ext>
            </a:extLst>
          </p:cNvPr>
          <p:cNvSpPr>
            <a:spLocks noGrp="1"/>
          </p:cNvSpPr>
          <p:nvPr>
            <p:ph type="body" sz="quarter" idx="10"/>
          </p:nvPr>
        </p:nvSpPr>
        <p:spPr/>
        <p:txBody>
          <a:bodyPr/>
          <a:lstStyle/>
          <a:p>
            <a:r>
              <a:rPr lang="en-US" altLang="ja-JP"/>
              <a:t>git log </a:t>
            </a:r>
            <a:r>
              <a:rPr lang="ja-JP" altLang="en-US"/>
              <a:t>のオプション</a:t>
            </a:r>
            <a:r>
              <a:rPr lang="en-US" altLang="ja-JP"/>
              <a:t>(</a:t>
            </a:r>
            <a:r>
              <a:rPr lang="ja-JP" altLang="en-US"/>
              <a:t>抜粋</a:t>
            </a:r>
            <a:r>
              <a:rPr lang="en-US" altLang="ja-JP"/>
              <a:t>)</a:t>
            </a:r>
            <a:endParaRPr lang="en-US"/>
          </a:p>
        </p:txBody>
      </p:sp>
      <p:sp>
        <p:nvSpPr>
          <p:cNvPr id="3" name="テキスト ボックス 2">
            <a:extLst>
              <a:ext uri="{FF2B5EF4-FFF2-40B4-BE49-F238E27FC236}">
                <a16:creationId xmlns:a16="http://schemas.microsoft.com/office/drawing/2014/main" id="{C07EA2FA-4E7C-454B-8927-B789DFF3D2FC}"/>
              </a:ext>
            </a:extLst>
          </p:cNvPr>
          <p:cNvSpPr txBox="1"/>
          <p:nvPr/>
        </p:nvSpPr>
        <p:spPr>
          <a:xfrm>
            <a:off x="35496" y="976074"/>
            <a:ext cx="2088232" cy="5909310"/>
          </a:xfrm>
          <a:prstGeom prst="rect">
            <a:avLst/>
          </a:prstGeom>
          <a:noFill/>
        </p:spPr>
        <p:txBody>
          <a:bodyPr wrap="square" rtlCol="0">
            <a:spAutoFit/>
          </a:bodyPr>
          <a:lstStyle/>
          <a:p>
            <a:r>
              <a:rPr lang="en-US" sz="1050"/>
              <a:t>--abbrev-commit</a:t>
            </a:r>
          </a:p>
          <a:p>
            <a:r>
              <a:rPr lang="en-US" sz="1050"/>
              <a:t>--abbrev[=&lt;n&gt;]</a:t>
            </a:r>
          </a:p>
          <a:p>
            <a:r>
              <a:rPr lang="en-US" sz="1050"/>
              <a:t>--after=&lt;date&gt;</a:t>
            </a:r>
          </a:p>
          <a:p>
            <a:r>
              <a:rPr lang="en-US" sz="1050"/>
              <a:t>--all</a:t>
            </a:r>
          </a:p>
          <a:p>
            <a:r>
              <a:rPr lang="en-US" sz="1050"/>
              <a:t>--all-match</a:t>
            </a:r>
          </a:p>
          <a:p>
            <a:r>
              <a:rPr lang="en-US" sz="1050"/>
              <a:t>--alternate-refs</a:t>
            </a:r>
          </a:p>
          <a:p>
            <a:r>
              <a:rPr lang="en-US" sz="1050"/>
              <a:t>--ancestry-path</a:t>
            </a:r>
          </a:p>
          <a:p>
            <a:r>
              <a:rPr lang="en-US" sz="1050"/>
              <a:t>--anchored=&lt;text&gt;</a:t>
            </a:r>
          </a:p>
          <a:p>
            <a:r>
              <a:rPr lang="en-US" sz="1050"/>
              <a:t>--author-date-order</a:t>
            </a:r>
          </a:p>
          <a:p>
            <a:r>
              <a:rPr lang="en-US" sz="1050"/>
              <a:t>--author=&lt;pattern&gt;</a:t>
            </a:r>
          </a:p>
          <a:p>
            <a:r>
              <a:rPr lang="en-US" sz="1050"/>
              <a:t>--basic-regexp</a:t>
            </a:r>
          </a:p>
          <a:p>
            <a:r>
              <a:rPr lang="en-US" sz="1050"/>
              <a:t>--before=&lt;date&gt;</a:t>
            </a:r>
          </a:p>
          <a:p>
            <a:r>
              <a:rPr lang="en-US" sz="1050"/>
              <a:t>--binary</a:t>
            </a:r>
          </a:p>
          <a:p>
            <a:r>
              <a:rPr lang="en-US" sz="1050"/>
              <a:t>--bisect</a:t>
            </a:r>
          </a:p>
          <a:p>
            <a:r>
              <a:rPr lang="en-US" sz="1050"/>
              <a:t>--boundary</a:t>
            </a:r>
          </a:p>
          <a:p>
            <a:r>
              <a:rPr lang="en-US" sz="1050"/>
              <a:t>--branches[=&lt;pattern&gt;]</a:t>
            </a:r>
          </a:p>
          <a:p>
            <a:r>
              <a:rPr lang="en-US" sz="1050"/>
              <a:t>--break-rewrites[=[&lt;n&gt;][/&lt;m&gt;]]</a:t>
            </a:r>
          </a:p>
          <a:p>
            <a:r>
              <a:rPr lang="en-US" sz="1050"/>
              <a:t>--cc</a:t>
            </a:r>
          </a:p>
          <a:p>
            <a:r>
              <a:rPr lang="en-US" sz="1050"/>
              <a:t>--check</a:t>
            </a:r>
          </a:p>
          <a:p>
            <a:r>
              <a:rPr lang="en-US" sz="1050"/>
              <a:t>--cherry</a:t>
            </a:r>
          </a:p>
          <a:p>
            <a:r>
              <a:rPr lang="en-US" sz="1050"/>
              <a:t>--cherry-mark</a:t>
            </a:r>
          </a:p>
          <a:p>
            <a:r>
              <a:rPr lang="en-US" sz="1050"/>
              <a:t>--cherry-pick</a:t>
            </a:r>
          </a:p>
          <a:p>
            <a:r>
              <a:rPr lang="en-US" sz="1050"/>
              <a:t>--children</a:t>
            </a:r>
          </a:p>
          <a:p>
            <a:r>
              <a:rPr lang="en-US" sz="1050"/>
              <a:t>--color-moved-ws=&lt;modes&gt;</a:t>
            </a:r>
          </a:p>
          <a:p>
            <a:r>
              <a:rPr lang="en-US" sz="1050"/>
              <a:t>--color-moved[=&lt;mode&gt;]</a:t>
            </a:r>
          </a:p>
          <a:p>
            <a:r>
              <a:rPr lang="en-US" sz="1050"/>
              <a:t>--color-words[=&lt;regex&gt;]</a:t>
            </a:r>
          </a:p>
          <a:p>
            <a:r>
              <a:rPr lang="en-US" sz="1050"/>
              <a:t>--color[=&lt;when&gt;]</a:t>
            </a:r>
          </a:p>
          <a:p>
            <a:r>
              <a:rPr lang="en-US" sz="1050"/>
              <a:t>--combined-all-paths</a:t>
            </a:r>
          </a:p>
          <a:p>
            <a:r>
              <a:rPr lang="en-US" sz="1050"/>
              <a:t>--committer=&lt;pattern&gt;</a:t>
            </a:r>
          </a:p>
          <a:p>
            <a:r>
              <a:rPr lang="en-US" sz="1050"/>
              <a:t>--compact-summary</a:t>
            </a:r>
          </a:p>
          <a:p>
            <a:r>
              <a:rPr lang="en-US" sz="1050"/>
              <a:t>--cumulative</a:t>
            </a:r>
          </a:p>
          <a:p>
            <a:r>
              <a:rPr lang="en-US" sz="1050"/>
              <a:t>--date-order</a:t>
            </a:r>
          </a:p>
          <a:p>
            <a:r>
              <a:rPr lang="en-US" sz="1050"/>
              <a:t>--date=&lt;format&gt;</a:t>
            </a:r>
          </a:p>
          <a:p>
            <a:r>
              <a:rPr lang="en-US" sz="1050"/>
              <a:t>--decorate-refs-</a:t>
            </a:r>
          </a:p>
          <a:p>
            <a:endParaRPr lang="en-US" sz="1050"/>
          </a:p>
        </p:txBody>
      </p:sp>
      <p:sp>
        <p:nvSpPr>
          <p:cNvPr id="5" name="テキスト ボックス 4">
            <a:extLst>
              <a:ext uri="{FF2B5EF4-FFF2-40B4-BE49-F238E27FC236}">
                <a16:creationId xmlns:a16="http://schemas.microsoft.com/office/drawing/2014/main" id="{FAC5BBFE-331A-4418-9420-E29892A651A7}"/>
              </a:ext>
            </a:extLst>
          </p:cNvPr>
          <p:cNvSpPr txBox="1"/>
          <p:nvPr/>
        </p:nvSpPr>
        <p:spPr>
          <a:xfrm>
            <a:off x="1763688" y="980728"/>
            <a:ext cx="3384376" cy="5424562"/>
          </a:xfrm>
          <a:prstGeom prst="rect">
            <a:avLst/>
          </a:prstGeom>
          <a:noFill/>
        </p:spPr>
        <p:txBody>
          <a:bodyPr wrap="square">
            <a:spAutoFit/>
          </a:bodyPr>
          <a:lstStyle/>
          <a:p>
            <a:r>
              <a:rPr lang="en-US" sz="1050"/>
              <a:t>exclude=&lt;pattern&gt;</a:t>
            </a:r>
          </a:p>
          <a:p>
            <a:r>
              <a:rPr lang="en-US" sz="1050"/>
              <a:t>--decorate-refs=&lt;pattern&gt;</a:t>
            </a:r>
          </a:p>
          <a:p>
            <a:r>
              <a:rPr lang="en-US" sz="1050"/>
              <a:t>--decorate[=short|full|auto|no]</a:t>
            </a:r>
          </a:p>
          <a:p>
            <a:r>
              <a:rPr lang="en-US" sz="1050"/>
              <a:t>--dense</a:t>
            </a:r>
          </a:p>
          <a:p>
            <a:r>
              <a:rPr lang="en-US" sz="1050"/>
              <a:t>--dense</a:t>
            </a:r>
          </a:p>
          <a:p>
            <a:r>
              <a:rPr lang="en-US" sz="1050"/>
              <a:t>--diff-merges=[options]</a:t>
            </a:r>
          </a:p>
          <a:p>
            <a:r>
              <a:rPr lang="en-US" sz="1050"/>
              <a:t>--dirstat-by-file[=&lt;param1,param2&gt;…​]</a:t>
            </a:r>
          </a:p>
          <a:p>
            <a:r>
              <a:rPr lang="en-US" sz="1050"/>
              <a:t>--dirstat[=&lt;param1,param2,…​&gt;]</a:t>
            </a:r>
          </a:p>
          <a:p>
            <a:r>
              <a:rPr lang="en-US" sz="1050"/>
              <a:t>--do-walk</a:t>
            </a:r>
          </a:p>
          <a:p>
            <a:r>
              <a:rPr lang="en-US" sz="1050"/>
              <a:t>--dst-prefix=&lt;prefix&gt;</a:t>
            </a:r>
          </a:p>
          <a:p>
            <a:r>
              <a:rPr lang="en-US" sz="1050"/>
              <a:t>--encoding=&lt;encoding&gt;</a:t>
            </a:r>
          </a:p>
          <a:p>
            <a:r>
              <a:rPr lang="en-US" sz="1050"/>
              <a:t>--exclude=&lt;glob-pattern&gt;</a:t>
            </a:r>
          </a:p>
          <a:p>
            <a:r>
              <a:rPr lang="en-US" sz="1050"/>
              <a:t>--expand-tabs=&lt;n&gt;</a:t>
            </a:r>
          </a:p>
          <a:p>
            <a:r>
              <a:rPr lang="en-US" sz="1050"/>
              <a:t>--ext-diff</a:t>
            </a:r>
          </a:p>
          <a:p>
            <a:r>
              <a:rPr lang="en-US" sz="1050"/>
              <a:t>--extended-regexp</a:t>
            </a:r>
          </a:p>
          <a:p>
            <a:r>
              <a:rPr lang="en-US" sz="1050"/>
              <a:t>--find-copies-harder</a:t>
            </a:r>
          </a:p>
          <a:p>
            <a:r>
              <a:rPr lang="en-US" sz="1050"/>
              <a:t>--find-copies[=&lt;n&gt;]</a:t>
            </a:r>
          </a:p>
          <a:p>
            <a:r>
              <a:rPr lang="en-US" sz="1050"/>
              <a:t>--find-object=&lt;object-id&gt;</a:t>
            </a:r>
          </a:p>
          <a:p>
            <a:r>
              <a:rPr lang="en-US" sz="1050"/>
              <a:t>--find-renames[=&lt;n&gt;]</a:t>
            </a:r>
          </a:p>
          <a:p>
            <a:r>
              <a:rPr lang="en-US" sz="1050"/>
              <a:t>--first-parent</a:t>
            </a:r>
          </a:p>
          <a:p>
            <a:r>
              <a:rPr lang="en-US" sz="1050"/>
              <a:t>--fixed-strings</a:t>
            </a:r>
          </a:p>
          <a:p>
            <a:r>
              <a:rPr lang="en-US" sz="1050"/>
              <a:t>--follow</a:t>
            </a:r>
          </a:p>
          <a:p>
            <a:r>
              <a:rPr lang="en-US" sz="1050"/>
              <a:t>--format=&lt;format&gt;</a:t>
            </a:r>
          </a:p>
          <a:p>
            <a:r>
              <a:rPr lang="en-US" sz="1050"/>
              <a:t>--full-diff</a:t>
            </a:r>
          </a:p>
          <a:p>
            <a:r>
              <a:rPr lang="en-US" sz="1050"/>
              <a:t>--full-history</a:t>
            </a:r>
          </a:p>
          <a:p>
            <a:r>
              <a:rPr lang="en-US" sz="1050"/>
              <a:t>--full-index</a:t>
            </a:r>
          </a:p>
          <a:p>
            <a:r>
              <a:rPr lang="en-US" sz="1050"/>
              <a:t>--function-context</a:t>
            </a:r>
          </a:p>
          <a:p>
            <a:r>
              <a:rPr lang="en-US" sz="1050"/>
              <a:t>--glob=&lt;glob-pattern&gt;</a:t>
            </a:r>
          </a:p>
          <a:p>
            <a:r>
              <a:rPr lang="en-US" sz="1050"/>
              <a:t>--graph</a:t>
            </a:r>
          </a:p>
          <a:p>
            <a:r>
              <a:rPr lang="en-US" sz="1050"/>
              <a:t>--grep-reflog=&lt;pattern&gt;</a:t>
            </a:r>
          </a:p>
          <a:p>
            <a:r>
              <a:rPr lang="en-US" sz="1050"/>
              <a:t>--grep=&lt;pattern&gt;</a:t>
            </a:r>
          </a:p>
          <a:p>
            <a:r>
              <a:rPr lang="en-US" sz="1050"/>
              <a:t>--histogram</a:t>
            </a:r>
          </a:p>
          <a:p>
            <a:r>
              <a:rPr lang="en-US" sz="1050"/>
              <a:t>--ignore-all-space</a:t>
            </a:r>
          </a:p>
        </p:txBody>
      </p:sp>
      <p:sp>
        <p:nvSpPr>
          <p:cNvPr id="7" name="テキスト ボックス 6">
            <a:extLst>
              <a:ext uri="{FF2B5EF4-FFF2-40B4-BE49-F238E27FC236}">
                <a16:creationId xmlns:a16="http://schemas.microsoft.com/office/drawing/2014/main" id="{0DE92F66-9992-4148-9501-AF6C393F2518}"/>
              </a:ext>
            </a:extLst>
          </p:cNvPr>
          <p:cNvSpPr txBox="1"/>
          <p:nvPr/>
        </p:nvSpPr>
        <p:spPr>
          <a:xfrm>
            <a:off x="3707904" y="787107"/>
            <a:ext cx="2880320" cy="6070893"/>
          </a:xfrm>
          <a:prstGeom prst="rect">
            <a:avLst/>
          </a:prstGeom>
          <a:noFill/>
        </p:spPr>
        <p:txBody>
          <a:bodyPr wrap="square">
            <a:spAutoFit/>
          </a:bodyPr>
          <a:lstStyle/>
          <a:p>
            <a:r>
              <a:rPr lang="en-US" sz="1050"/>
              <a:t>--ignore-blank-lines</a:t>
            </a:r>
          </a:p>
          <a:p>
            <a:r>
              <a:rPr lang="en-US" sz="1050"/>
              <a:t>--ignore-cr-at-eol</a:t>
            </a:r>
          </a:p>
          <a:p>
            <a:r>
              <a:rPr lang="en-US" sz="1050"/>
              <a:t>--ignore-matching-lines=&lt;regex&gt;</a:t>
            </a:r>
          </a:p>
          <a:p>
            <a:r>
              <a:rPr lang="en-US" sz="1050"/>
              <a:t>--ignore-missing</a:t>
            </a:r>
          </a:p>
          <a:p>
            <a:r>
              <a:rPr lang="en-US" sz="1050"/>
              <a:t>--ignore-space-at-eol</a:t>
            </a:r>
          </a:p>
          <a:p>
            <a:r>
              <a:rPr lang="en-US" sz="1050"/>
              <a:t>--ignore-space-change</a:t>
            </a:r>
          </a:p>
          <a:p>
            <a:r>
              <a:rPr lang="en-US" sz="1050"/>
              <a:t>--ignore-submodules[=&lt;when&gt;]</a:t>
            </a:r>
          </a:p>
          <a:p>
            <a:r>
              <a:rPr lang="en-US" sz="1050"/>
              <a:t>--indent-heuristic</a:t>
            </a:r>
          </a:p>
          <a:p>
            <a:r>
              <a:rPr lang="en-US" sz="1050"/>
              <a:t>--inter-hunk-context=&lt;lines&gt;</a:t>
            </a:r>
          </a:p>
          <a:p>
            <a:r>
              <a:rPr lang="en-US" sz="1050"/>
              <a:t>--invert-grep</a:t>
            </a:r>
          </a:p>
          <a:p>
            <a:r>
              <a:rPr lang="en-US" sz="1050"/>
              <a:t>--irreversible-delete</a:t>
            </a:r>
          </a:p>
          <a:p>
            <a:r>
              <a:rPr lang="en-US" sz="1050"/>
              <a:t>--ita-invisible-in-index</a:t>
            </a:r>
          </a:p>
          <a:p>
            <a:r>
              <a:rPr lang="en-US" sz="1050"/>
              <a:t>--left-only</a:t>
            </a:r>
          </a:p>
          <a:p>
            <a:r>
              <a:rPr lang="en-US" sz="1050"/>
              <a:t>--left-right</a:t>
            </a:r>
          </a:p>
          <a:p>
            <a:r>
              <a:rPr lang="en-US" sz="1050"/>
              <a:t>--line-prefix=&lt;prefix&gt;</a:t>
            </a:r>
          </a:p>
          <a:p>
            <a:r>
              <a:rPr lang="en-US" sz="1050"/>
              <a:t>--log-size</a:t>
            </a:r>
          </a:p>
          <a:p>
            <a:r>
              <a:rPr lang="en-US" sz="1050"/>
              <a:t>--max-count=&lt;number&gt;</a:t>
            </a:r>
          </a:p>
          <a:p>
            <a:r>
              <a:rPr lang="en-US" sz="1050"/>
              <a:t>--max-parents=&lt;number&gt;</a:t>
            </a:r>
          </a:p>
          <a:p>
            <a:r>
              <a:rPr lang="en-US" sz="1050"/>
              <a:t>--merge</a:t>
            </a:r>
          </a:p>
          <a:p>
            <a:r>
              <a:rPr lang="en-US" sz="1050"/>
              <a:t>--merges</a:t>
            </a:r>
          </a:p>
          <a:p>
            <a:r>
              <a:rPr lang="en-US" sz="1050"/>
              <a:t>--min-parents=&lt;number&gt;</a:t>
            </a:r>
          </a:p>
          <a:p>
            <a:r>
              <a:rPr lang="en-US" sz="1050"/>
              <a:t>--minimal</a:t>
            </a:r>
          </a:p>
          <a:p>
            <a:r>
              <a:rPr lang="en-US" sz="1050"/>
              <a:t>--name-only</a:t>
            </a:r>
          </a:p>
          <a:p>
            <a:r>
              <a:rPr lang="en-US" sz="1050"/>
              <a:t>--name-status</a:t>
            </a:r>
          </a:p>
          <a:p>
            <a:r>
              <a:rPr lang="en-US" sz="1050"/>
              <a:t>--not</a:t>
            </a:r>
          </a:p>
          <a:p>
            <a:r>
              <a:rPr lang="en-US" sz="1050"/>
              <a:t>--notes[=&lt;ref&gt;]</a:t>
            </a:r>
          </a:p>
          <a:p>
            <a:r>
              <a:rPr lang="en-US" sz="1050"/>
              <a:t>--numstat</a:t>
            </a:r>
          </a:p>
          <a:p>
            <a:r>
              <a:rPr lang="en-US" sz="1050"/>
              <a:t>--oneline</a:t>
            </a:r>
          </a:p>
          <a:p>
            <a:r>
              <a:rPr lang="en-US" sz="1050"/>
              <a:t>--output-indicator-context=&lt;char&gt;</a:t>
            </a:r>
          </a:p>
          <a:p>
            <a:r>
              <a:rPr lang="en-US" sz="1050"/>
              <a:t>--output-indicator-new=&lt;char&gt;</a:t>
            </a:r>
          </a:p>
          <a:p>
            <a:r>
              <a:rPr lang="en-US" sz="1050"/>
              <a:t>--output-indicator-old=&lt;char&gt;</a:t>
            </a:r>
          </a:p>
          <a:p>
            <a:r>
              <a:rPr lang="en-US" sz="1050"/>
              <a:t>--output=&lt;file&gt;</a:t>
            </a:r>
          </a:p>
          <a:p>
            <a:r>
              <a:rPr lang="en-US" sz="1050"/>
              <a:t>--parents</a:t>
            </a:r>
          </a:p>
          <a:p>
            <a:r>
              <a:rPr lang="en-US" sz="1050"/>
              <a:t>--patch</a:t>
            </a:r>
          </a:p>
          <a:p>
            <a:r>
              <a:rPr lang="en-US" sz="1050"/>
              <a:t>--patch-with-raw</a:t>
            </a:r>
          </a:p>
          <a:p>
            <a:r>
              <a:rPr lang="en-US" sz="1050"/>
              <a:t>--patch-with-stat</a:t>
            </a:r>
          </a:p>
          <a:p>
            <a:r>
              <a:rPr lang="en-US" sz="1050"/>
              <a:t>--patience</a:t>
            </a:r>
          </a:p>
        </p:txBody>
      </p:sp>
      <p:sp>
        <p:nvSpPr>
          <p:cNvPr id="9" name="テキスト ボックス 8">
            <a:extLst>
              <a:ext uri="{FF2B5EF4-FFF2-40B4-BE49-F238E27FC236}">
                <a16:creationId xmlns:a16="http://schemas.microsoft.com/office/drawing/2014/main" id="{18990580-489D-4B61-8934-BA0A6F9522FC}"/>
              </a:ext>
            </a:extLst>
          </p:cNvPr>
          <p:cNvSpPr txBox="1"/>
          <p:nvPr/>
        </p:nvSpPr>
        <p:spPr>
          <a:xfrm>
            <a:off x="5724128" y="886499"/>
            <a:ext cx="3312368" cy="5854869"/>
          </a:xfrm>
          <a:prstGeom prst="rect">
            <a:avLst/>
          </a:prstGeom>
          <a:noFill/>
        </p:spPr>
        <p:txBody>
          <a:bodyPr wrap="square">
            <a:spAutoFit/>
          </a:bodyPr>
          <a:lstStyle/>
          <a:p>
            <a:r>
              <a:rPr lang="en-US" sz="1050"/>
              <a:t>--perl-regexp</a:t>
            </a:r>
          </a:p>
          <a:p>
            <a:r>
              <a:rPr lang="en-US" sz="1050"/>
              <a:t>--pickaxe-all</a:t>
            </a:r>
          </a:p>
          <a:p>
            <a:r>
              <a:rPr lang="en-US" sz="1050"/>
              <a:t>--pickaxe-regex</a:t>
            </a:r>
          </a:p>
          <a:p>
            <a:r>
              <a:rPr lang="en-US" sz="1050"/>
              <a:t>--pretty[=&lt;format&gt;]</a:t>
            </a:r>
          </a:p>
          <a:p>
            <a:r>
              <a:rPr lang="en-US" sz="1050"/>
              <a:t>--raw</a:t>
            </a:r>
          </a:p>
          <a:p>
            <a:r>
              <a:rPr lang="en-US" sz="1050"/>
              <a:t>--reflog</a:t>
            </a:r>
          </a:p>
          <a:p>
            <a:r>
              <a:rPr lang="en-US" sz="1050"/>
              <a:t>--regexp-ignore-case</a:t>
            </a:r>
          </a:p>
          <a:p>
            <a:r>
              <a:rPr lang="en-US" sz="1050"/>
              <a:t>--relative-date</a:t>
            </a:r>
          </a:p>
          <a:p>
            <a:r>
              <a:rPr lang="en-US" sz="1050"/>
              <a:t>--relative[=&lt;path&gt;]</a:t>
            </a:r>
          </a:p>
          <a:p>
            <a:r>
              <a:rPr lang="en-US" sz="1050"/>
              <a:t>--remotes[=&lt;pattern&gt;]</a:t>
            </a:r>
          </a:p>
          <a:p>
            <a:r>
              <a:rPr lang="en-US" sz="1050"/>
              <a:t>--remove-empty</a:t>
            </a:r>
          </a:p>
          <a:p>
            <a:r>
              <a:rPr lang="en-US" sz="1050"/>
              <a:t>--reverse</a:t>
            </a:r>
          </a:p>
          <a:p>
            <a:r>
              <a:rPr lang="en-US" sz="1050"/>
              <a:t>--right-only</a:t>
            </a:r>
          </a:p>
          <a:p>
            <a:r>
              <a:rPr lang="en-US" sz="1050"/>
              <a:t>--rotate-to=&lt;file&gt;</a:t>
            </a:r>
          </a:p>
          <a:p>
            <a:r>
              <a:rPr lang="en-US" sz="1050"/>
              <a:t>--shortstat</a:t>
            </a:r>
          </a:p>
          <a:p>
            <a:r>
              <a:rPr lang="en-US" sz="1050"/>
              <a:t>--show-linear-break[=&lt;barrier&gt;]</a:t>
            </a:r>
          </a:p>
          <a:p>
            <a:r>
              <a:rPr lang="en-US" sz="1050"/>
              <a:t>--show-notes[=&lt;ref&gt;]</a:t>
            </a:r>
          </a:p>
          <a:p>
            <a:r>
              <a:rPr lang="en-US" sz="1050"/>
              <a:t>--show-pulls</a:t>
            </a:r>
          </a:p>
          <a:p>
            <a:r>
              <a:rPr lang="en-US" sz="1050"/>
              <a:t>--show-pulls</a:t>
            </a:r>
          </a:p>
          <a:p>
            <a:r>
              <a:rPr lang="en-US" sz="1050"/>
              <a:t>--show-signature</a:t>
            </a:r>
          </a:p>
          <a:p>
            <a:r>
              <a:rPr lang="en-US" sz="1050"/>
              <a:t>--simplify-by-decoration</a:t>
            </a:r>
          </a:p>
          <a:p>
            <a:r>
              <a:rPr lang="en-US" sz="1050"/>
              <a:t>--simplify-merges</a:t>
            </a:r>
          </a:p>
          <a:p>
            <a:r>
              <a:rPr lang="en-US" sz="1050"/>
              <a:t>--since=&lt;date&gt;</a:t>
            </a:r>
          </a:p>
          <a:p>
            <a:r>
              <a:rPr lang="en-US" sz="1050"/>
              <a:t>--single-worktree</a:t>
            </a:r>
          </a:p>
          <a:p>
            <a:r>
              <a:rPr lang="en-US" sz="1050"/>
              <a:t>--skip-to=&lt;file&gt;</a:t>
            </a:r>
          </a:p>
          <a:p>
            <a:r>
              <a:rPr lang="en-US" sz="1050"/>
              <a:t>--skip=&lt;number&gt;</a:t>
            </a:r>
          </a:p>
          <a:p>
            <a:r>
              <a:rPr lang="en-US" sz="1050"/>
              <a:t>--source</a:t>
            </a:r>
          </a:p>
          <a:p>
            <a:r>
              <a:rPr lang="en-US" sz="1050"/>
              <a:t>--sparse</a:t>
            </a:r>
          </a:p>
          <a:p>
            <a:r>
              <a:rPr lang="en-US" sz="1050"/>
              <a:t>--src-prefix=&lt;prefix&gt;</a:t>
            </a:r>
          </a:p>
          <a:p>
            <a:r>
              <a:rPr lang="en-US" sz="1050"/>
              <a:t>--stat[=&lt;width&gt;[,&lt;name-width&gt;[,&lt;count&gt;]]]</a:t>
            </a:r>
          </a:p>
          <a:p>
            <a:r>
              <a:rPr lang="en-US" sz="1050"/>
              <a:t>--stdin</a:t>
            </a:r>
          </a:p>
          <a:p>
            <a:r>
              <a:rPr lang="en-US" sz="1050"/>
              <a:t>--submodule[=&lt;format&gt;]</a:t>
            </a:r>
          </a:p>
          <a:p>
            <a:r>
              <a:rPr lang="en-US" sz="1050"/>
              <a:t>--summary</a:t>
            </a:r>
          </a:p>
          <a:p>
            <a:r>
              <a:rPr lang="en-US" sz="1050"/>
              <a:t>--tags[=&lt;pattern&gt;]</a:t>
            </a:r>
          </a:p>
          <a:p>
            <a:r>
              <a:rPr lang="en-US" sz="1050"/>
              <a:t>--text</a:t>
            </a:r>
          </a:p>
          <a:p>
            <a:r>
              <a:rPr lang="en-US" sz="1050"/>
              <a:t>--textconv</a:t>
            </a:r>
          </a:p>
        </p:txBody>
      </p:sp>
      <p:sp>
        <p:nvSpPr>
          <p:cNvPr id="11" name="テキスト ボックス 10">
            <a:extLst>
              <a:ext uri="{FF2B5EF4-FFF2-40B4-BE49-F238E27FC236}">
                <a16:creationId xmlns:a16="http://schemas.microsoft.com/office/drawing/2014/main" id="{B37C94E9-1EA1-4D13-9D1D-47C4BEC5D107}"/>
              </a:ext>
            </a:extLst>
          </p:cNvPr>
          <p:cNvSpPr txBox="1"/>
          <p:nvPr/>
        </p:nvSpPr>
        <p:spPr>
          <a:xfrm>
            <a:off x="7164288" y="908720"/>
            <a:ext cx="1908720" cy="1223412"/>
          </a:xfrm>
          <a:prstGeom prst="rect">
            <a:avLst/>
          </a:prstGeom>
          <a:noFill/>
        </p:spPr>
        <p:txBody>
          <a:bodyPr wrap="square">
            <a:spAutoFit/>
          </a:bodyPr>
          <a:lstStyle/>
          <a:p>
            <a:r>
              <a:rPr lang="en-US" sz="1050"/>
              <a:t>--topo-order</a:t>
            </a:r>
          </a:p>
          <a:p>
            <a:r>
              <a:rPr lang="en-US" sz="1050"/>
              <a:t>--unified=&lt;n&gt;</a:t>
            </a:r>
          </a:p>
          <a:p>
            <a:r>
              <a:rPr lang="en-US" sz="1050"/>
              <a:t>--until=&lt;date&gt;</a:t>
            </a:r>
          </a:p>
          <a:p>
            <a:r>
              <a:rPr lang="en-US" sz="1050"/>
              <a:t>--walk-reflogs</a:t>
            </a:r>
          </a:p>
          <a:p>
            <a:r>
              <a:rPr lang="en-US" sz="1050"/>
              <a:t>--word-diff-regex=&lt;regex&gt;</a:t>
            </a:r>
          </a:p>
          <a:p>
            <a:r>
              <a:rPr lang="en-US" sz="1050"/>
              <a:t>--word-diff[=&lt;mode&gt;]</a:t>
            </a:r>
          </a:p>
          <a:p>
            <a:r>
              <a:rPr lang="en-US" sz="1050"/>
              <a:t>--ws-error-highlight=&lt;kind&gt;</a:t>
            </a:r>
          </a:p>
        </p:txBody>
      </p:sp>
    </p:spTree>
    <p:extLst>
      <p:ext uri="{BB962C8B-B14F-4D97-AF65-F5344CB8AC3E}">
        <p14:creationId xmlns:p14="http://schemas.microsoft.com/office/powerpoint/2010/main" val="80593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683568" y="1772816"/>
            <a:ext cx="7827784" cy="1200329"/>
          </a:xfrm>
          <a:prstGeom prst="rect">
            <a:avLst/>
          </a:prstGeom>
          <a:noFill/>
        </p:spPr>
        <p:txBody>
          <a:bodyPr wrap="none" rtlCol="0">
            <a:spAutoFit/>
          </a:bodyPr>
          <a:lstStyle/>
          <a:p>
            <a:r>
              <a:rPr lang="en-US" sz="7200"/>
              <a:t>Git</a:t>
            </a:r>
            <a:r>
              <a:rPr lang="ja-JP" altLang="en-US" sz="7200"/>
              <a:t>は簡単ではない</a:t>
            </a:r>
            <a:endParaRPr lang="en-US" sz="7200"/>
          </a:p>
        </p:txBody>
      </p:sp>
      <p:sp>
        <p:nvSpPr>
          <p:cNvPr id="4" name="テキスト ボックス 3">
            <a:extLst>
              <a:ext uri="{FF2B5EF4-FFF2-40B4-BE49-F238E27FC236}">
                <a16:creationId xmlns:a16="http://schemas.microsoft.com/office/drawing/2014/main" id="{533630D4-9E67-4B86-8E95-105CF41EB55B}"/>
              </a:ext>
            </a:extLst>
          </p:cNvPr>
          <p:cNvSpPr txBox="1"/>
          <p:nvPr/>
        </p:nvSpPr>
        <p:spPr>
          <a:xfrm>
            <a:off x="179512" y="3645024"/>
            <a:ext cx="8783174" cy="1815882"/>
          </a:xfrm>
          <a:prstGeom prst="rect">
            <a:avLst/>
          </a:prstGeom>
          <a:noFill/>
        </p:spPr>
        <p:txBody>
          <a:bodyPr wrap="none" rtlCol="0">
            <a:spAutoFit/>
          </a:bodyPr>
          <a:lstStyle/>
          <a:p>
            <a:r>
              <a:rPr lang="en-US" altLang="ja-JP" sz="2800"/>
              <a:t>Git</a:t>
            </a:r>
            <a:r>
              <a:rPr lang="ja-JP" altLang="en-US" sz="2800"/>
              <a:t>にはコマンドが多い</a:t>
            </a:r>
            <a:endParaRPr lang="en-US" altLang="ja-JP" sz="2800"/>
          </a:p>
          <a:p>
            <a:r>
              <a:rPr lang="en-US" sz="2800"/>
              <a:t>Git</a:t>
            </a:r>
            <a:r>
              <a:rPr lang="ja-JP" altLang="en-US" sz="2800"/>
              <a:t>はユニークな設計思想を持つ</a:t>
            </a:r>
            <a:endParaRPr lang="en-US" altLang="ja-JP" sz="2800"/>
          </a:p>
          <a:p>
            <a:r>
              <a:rPr lang="en-US" sz="2800"/>
              <a:t>Git</a:t>
            </a:r>
            <a:r>
              <a:rPr lang="ja-JP" altLang="en-US" sz="2800"/>
              <a:t>は使い方の自由度が高い</a:t>
            </a:r>
            <a:r>
              <a:rPr lang="en-US" altLang="ja-JP" sz="2800"/>
              <a:t>(</a:t>
            </a:r>
            <a:r>
              <a:rPr lang="ja-JP" altLang="en-US" sz="2800"/>
              <a:t>人によって流儀が異なる</a:t>
            </a:r>
            <a:r>
              <a:rPr lang="en-US" altLang="ja-JP" sz="2800"/>
              <a:t>)</a:t>
            </a:r>
          </a:p>
          <a:p>
            <a:r>
              <a:rPr lang="en-US" sz="2800"/>
              <a:t>Git</a:t>
            </a:r>
            <a:r>
              <a:rPr lang="ja-JP" altLang="en-US" sz="2800"/>
              <a:t>に慣れていないとトラブルへの対処が難しい</a:t>
            </a:r>
            <a:endParaRPr lang="en-US" sz="2800"/>
          </a:p>
        </p:txBody>
      </p:sp>
    </p:spTree>
    <p:extLst>
      <p:ext uri="{BB962C8B-B14F-4D97-AF65-F5344CB8AC3E}">
        <p14:creationId xmlns:p14="http://schemas.microsoft.com/office/powerpoint/2010/main" val="290889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80DEA5-C5DD-4BF8-B272-562C21AF4822}"/>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FBBDA352-5CB9-464F-AEA8-345D6FD0FACA}"/>
              </a:ext>
            </a:extLst>
          </p:cNvPr>
          <p:cNvSpPr txBox="1"/>
          <p:nvPr/>
        </p:nvSpPr>
        <p:spPr>
          <a:xfrm>
            <a:off x="467544" y="1628800"/>
            <a:ext cx="6776214" cy="646331"/>
          </a:xfrm>
          <a:prstGeom prst="rect">
            <a:avLst/>
          </a:prstGeom>
          <a:noFill/>
        </p:spPr>
        <p:txBody>
          <a:bodyPr wrap="none" rtlCol="0">
            <a:spAutoFit/>
          </a:bodyPr>
          <a:lstStyle/>
          <a:p>
            <a:r>
              <a:rPr lang="en-US" altLang="ja-JP" sz="3600"/>
              <a:t>Git</a:t>
            </a:r>
            <a:r>
              <a:rPr lang="ja-JP" altLang="en-US" sz="3600"/>
              <a:t>で使われる用語を一通り学ぶ</a:t>
            </a:r>
            <a:endParaRPr lang="en-US" sz="3600"/>
          </a:p>
        </p:txBody>
      </p:sp>
      <p:sp>
        <p:nvSpPr>
          <p:cNvPr id="4" name="テキスト ボックス 3">
            <a:extLst>
              <a:ext uri="{FF2B5EF4-FFF2-40B4-BE49-F238E27FC236}">
                <a16:creationId xmlns:a16="http://schemas.microsoft.com/office/drawing/2014/main" id="{F3153059-BDFF-405D-A019-FB6051D09386}"/>
              </a:ext>
            </a:extLst>
          </p:cNvPr>
          <p:cNvSpPr txBox="1"/>
          <p:nvPr/>
        </p:nvSpPr>
        <p:spPr>
          <a:xfrm>
            <a:off x="755576" y="3140968"/>
            <a:ext cx="7488832" cy="1200329"/>
          </a:xfrm>
          <a:prstGeom prst="rect">
            <a:avLst/>
          </a:prstGeom>
          <a:noFill/>
        </p:spPr>
        <p:txBody>
          <a:bodyPr wrap="square" rtlCol="0">
            <a:spAutoFit/>
          </a:bodyPr>
          <a:lstStyle/>
          <a:p>
            <a:r>
              <a:rPr lang="ja-JP" altLang="en-US" sz="2400"/>
              <a:t>「コミット」や「ブランチ」など、バージョン管理システムでは共通の単語が使われるが、ツールによって意味や用法がかなり異なる</a:t>
            </a:r>
            <a:endParaRPr lang="en-US" sz="2400"/>
          </a:p>
        </p:txBody>
      </p:sp>
      <p:sp>
        <p:nvSpPr>
          <p:cNvPr id="5" name="テキスト ボックス 4">
            <a:extLst>
              <a:ext uri="{FF2B5EF4-FFF2-40B4-BE49-F238E27FC236}">
                <a16:creationId xmlns:a16="http://schemas.microsoft.com/office/drawing/2014/main" id="{0EC77489-69F5-46B1-8555-FF0C955431E6}"/>
              </a:ext>
            </a:extLst>
          </p:cNvPr>
          <p:cNvSpPr txBox="1"/>
          <p:nvPr/>
        </p:nvSpPr>
        <p:spPr>
          <a:xfrm>
            <a:off x="899592" y="4725144"/>
            <a:ext cx="7488832" cy="461665"/>
          </a:xfrm>
          <a:prstGeom prst="rect">
            <a:avLst/>
          </a:prstGeom>
          <a:noFill/>
        </p:spPr>
        <p:txBody>
          <a:bodyPr wrap="square" rtlCol="0">
            <a:spAutoFit/>
          </a:bodyPr>
          <a:lstStyle/>
          <a:p>
            <a:r>
              <a:rPr lang="ja-JP" altLang="en-US" sz="2400"/>
              <a:t>以下の説明は</a:t>
            </a:r>
            <a:r>
              <a:rPr lang="en-US" altLang="ja-JP" sz="2400"/>
              <a:t>Git</a:t>
            </a:r>
            <a:r>
              <a:rPr lang="ja-JP" altLang="en-US" sz="2400"/>
              <a:t>での説明であることに注意</a:t>
            </a:r>
            <a:endParaRPr lang="en-US" sz="2400"/>
          </a:p>
        </p:txBody>
      </p:sp>
    </p:spTree>
    <p:extLst>
      <p:ext uri="{BB962C8B-B14F-4D97-AF65-F5344CB8AC3E}">
        <p14:creationId xmlns:p14="http://schemas.microsoft.com/office/powerpoint/2010/main" val="1947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C11ADB-4B78-43C3-B874-788A9B64AAA6}"/>
              </a:ext>
            </a:extLst>
          </p:cNvPr>
          <p:cNvSpPr>
            <a:spLocks noGrp="1"/>
          </p:cNvSpPr>
          <p:nvPr>
            <p:ph type="body" sz="quarter" idx="10"/>
          </p:nvPr>
        </p:nvSpPr>
        <p:spPr/>
        <p:txBody>
          <a:bodyPr/>
          <a:lstStyle/>
          <a:p>
            <a:r>
              <a:rPr lang="ja-JP" altLang="en-US"/>
              <a:t>プロジェクト</a:t>
            </a:r>
            <a:endParaRPr lang="en-US"/>
          </a:p>
        </p:txBody>
      </p:sp>
      <p:sp>
        <p:nvSpPr>
          <p:cNvPr id="3" name="角丸四角形 18">
            <a:extLst>
              <a:ext uri="{FF2B5EF4-FFF2-40B4-BE49-F238E27FC236}">
                <a16:creationId xmlns:a16="http://schemas.microsoft.com/office/drawing/2014/main" id="{F5BFF8C5-2910-4AEB-8FD1-C5C2AA1661BA}"/>
              </a:ext>
            </a:extLst>
          </p:cNvPr>
          <p:cNvSpPr/>
          <p:nvPr/>
        </p:nvSpPr>
        <p:spPr>
          <a:xfrm>
            <a:off x="1979712" y="2348880"/>
            <a:ext cx="4752528" cy="324036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B52B297-7273-451E-853D-F355C00F08A1}"/>
              </a:ext>
            </a:extLst>
          </p:cNvPr>
          <p:cNvSpPr txBox="1"/>
          <p:nvPr/>
        </p:nvSpPr>
        <p:spPr>
          <a:xfrm>
            <a:off x="3275856" y="1916832"/>
            <a:ext cx="2031325" cy="369332"/>
          </a:xfrm>
          <a:prstGeom prst="rect">
            <a:avLst/>
          </a:prstGeom>
          <a:noFill/>
        </p:spPr>
        <p:txBody>
          <a:bodyPr wrap="none" rtlCol="0">
            <a:spAutoFit/>
          </a:bodyPr>
          <a:lstStyle/>
          <a:p>
            <a:r>
              <a:rPr lang="ja-JP" altLang="en-US" dirty="0"/>
              <a:t>卒論プロジェクト</a:t>
            </a:r>
            <a:endParaRPr kumimoji="1" lang="ja-JP" altLang="en-US" dirty="0"/>
          </a:p>
        </p:txBody>
      </p:sp>
      <p:pic>
        <p:nvPicPr>
          <p:cNvPr id="5" name="Picture 2" descr="フォルダのイラスト">
            <a:extLst>
              <a:ext uri="{FF2B5EF4-FFF2-40B4-BE49-F238E27FC236}">
                <a16:creationId xmlns:a16="http://schemas.microsoft.com/office/drawing/2014/main" id="{BC82A2C0-F1A9-4428-8B7A-CBDDF8C200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636912"/>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54DDCCFC-066D-4486-8EA2-39D105ED46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フォルダのイラスト">
            <a:extLst>
              <a:ext uri="{FF2B5EF4-FFF2-40B4-BE49-F238E27FC236}">
                <a16:creationId xmlns:a16="http://schemas.microsoft.com/office/drawing/2014/main" id="{E809218D-2738-4EB0-B30C-0DF3FDF3EC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3F406F0F-0A0B-41AA-9E41-C0E814B9B8B1}"/>
              </a:ext>
            </a:extLst>
          </p:cNvPr>
          <p:cNvSpPr txBox="1"/>
          <p:nvPr/>
        </p:nvSpPr>
        <p:spPr>
          <a:xfrm>
            <a:off x="2296609" y="2780928"/>
            <a:ext cx="691215"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grad</a:t>
            </a:r>
            <a:endParaRPr kumimoji="1" lang="ja-JP" altLang="en-US" dirty="0">
              <a:solidFill>
                <a:schemeClr val="bg1"/>
              </a:solidFill>
              <a:latin typeface="Consolas" panose="020B0609020204030204" pitchFamily="49" charset="0"/>
            </a:endParaRPr>
          </a:p>
        </p:txBody>
      </p:sp>
      <p:sp>
        <p:nvSpPr>
          <p:cNvPr id="9" name="テキスト ボックス 8">
            <a:extLst>
              <a:ext uri="{FF2B5EF4-FFF2-40B4-BE49-F238E27FC236}">
                <a16:creationId xmlns:a16="http://schemas.microsoft.com/office/drawing/2014/main" id="{96D3A281-1B5A-437B-BD02-AC7B5B9B669E}"/>
              </a:ext>
            </a:extLst>
          </p:cNvPr>
          <p:cNvSpPr txBox="1"/>
          <p:nvPr/>
        </p:nvSpPr>
        <p:spPr>
          <a:xfrm>
            <a:off x="343135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fig</a:t>
            </a:r>
            <a:endParaRPr kumimoji="1" lang="ja-JP" altLang="en-US" dirty="0">
              <a:solidFill>
                <a:schemeClr val="bg1"/>
              </a:solidFill>
              <a:latin typeface="Consolas" panose="020B0609020204030204" pitchFamily="49" charset="0"/>
            </a:endParaRPr>
          </a:p>
        </p:txBody>
      </p:sp>
      <p:sp>
        <p:nvSpPr>
          <p:cNvPr id="10" name="テキスト ボックス 9">
            <a:extLst>
              <a:ext uri="{FF2B5EF4-FFF2-40B4-BE49-F238E27FC236}">
                <a16:creationId xmlns:a16="http://schemas.microsoft.com/office/drawing/2014/main" id="{F0D11368-943F-4EBC-83DA-48B61D2CED95}"/>
              </a:ext>
            </a:extLst>
          </p:cNvPr>
          <p:cNvSpPr txBox="1"/>
          <p:nvPr/>
        </p:nvSpPr>
        <p:spPr>
          <a:xfrm>
            <a:off x="5015534"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ref</a:t>
            </a:r>
            <a:endParaRPr kumimoji="1" lang="ja-JP" altLang="en-US" dirty="0">
              <a:solidFill>
                <a:schemeClr val="bg1"/>
              </a:solidFill>
              <a:latin typeface="Consolas" panose="020B0609020204030204" pitchFamily="49" charset="0"/>
            </a:endParaRPr>
          </a:p>
        </p:txBody>
      </p:sp>
      <p:pic>
        <p:nvPicPr>
          <p:cNvPr id="11" name="Picture 10">
            <a:extLst>
              <a:ext uri="{FF2B5EF4-FFF2-40B4-BE49-F238E27FC236}">
                <a16:creationId xmlns:a16="http://schemas.microsoft.com/office/drawing/2014/main" id="{908DEB2D-569B-4C6E-B680-8D53DFC52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D35E1148-FACD-4E79-8EF9-F52B93696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画像）">
            <a:extLst>
              <a:ext uri="{FF2B5EF4-FFF2-40B4-BE49-F238E27FC236}">
                <a16:creationId xmlns:a16="http://schemas.microsoft.com/office/drawing/2014/main" id="{6BDB8ADF-5B64-4127-9546-432B2C1E6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画像）">
            <a:extLst>
              <a:ext uri="{FF2B5EF4-FFF2-40B4-BE49-F238E27FC236}">
                <a16:creationId xmlns:a16="http://schemas.microsoft.com/office/drawing/2014/main" id="{E2C82B57-05CB-4926-9EC0-C5866CEF2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ファイルアイコン（テキスト）">
            <a:extLst>
              <a:ext uri="{FF2B5EF4-FFF2-40B4-BE49-F238E27FC236}">
                <a16:creationId xmlns:a16="http://schemas.microsoft.com/office/drawing/2014/main" id="{39224323-76F2-4431-AEC6-A863DBCCAA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フォルダのイラスト">
            <a:extLst>
              <a:ext uri="{FF2B5EF4-FFF2-40B4-BE49-F238E27FC236}">
                <a16:creationId xmlns:a16="http://schemas.microsoft.com/office/drawing/2014/main" id="{E0908432-3D70-4728-B9AD-AA33EA72A6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54D3520C-503F-4AD4-B9C4-BB78091161BE}"/>
              </a:ext>
            </a:extLst>
          </p:cNvPr>
          <p:cNvSpPr txBox="1"/>
          <p:nvPr/>
        </p:nvSpPr>
        <p:spPr>
          <a:xfrm>
            <a:off x="235123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doc</a:t>
            </a:r>
            <a:endParaRPr kumimoji="1" lang="ja-JP" altLang="en-US" dirty="0">
              <a:solidFill>
                <a:schemeClr val="bg1"/>
              </a:solidFill>
              <a:latin typeface="Consolas" panose="020B0609020204030204" pitchFamily="49" charset="0"/>
            </a:endParaRPr>
          </a:p>
        </p:txBody>
      </p:sp>
      <p:cxnSp>
        <p:nvCxnSpPr>
          <p:cNvPr id="18" name="直線コネクタ 17">
            <a:extLst>
              <a:ext uri="{FF2B5EF4-FFF2-40B4-BE49-F238E27FC236}">
                <a16:creationId xmlns:a16="http://schemas.microsoft.com/office/drawing/2014/main" id="{6FFB3CEC-E665-4D40-AF45-D9473B2C8681}"/>
              </a:ext>
            </a:extLst>
          </p:cNvPr>
          <p:cNvCxnSpPr/>
          <p:nvPr/>
        </p:nvCxnSpPr>
        <p:spPr>
          <a:xfrm>
            <a:off x="2650934" y="3277610"/>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AC8F2A0-E786-49FE-A6AA-546BB2600400}"/>
              </a:ext>
            </a:extLst>
          </p:cNvPr>
          <p:cNvCxnSpPr>
            <a:stCxn id="6" idx="2"/>
            <a:endCxn id="14" idx="0"/>
          </p:cNvCxnSpPr>
          <p:nvPr/>
        </p:nvCxnSpPr>
        <p:spPr>
          <a:xfrm rot="16200000" flipH="1">
            <a:off x="3972899" y="3898016"/>
            <a:ext cx="224125" cy="710049"/>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2AFA8C6-AF13-48C0-A1C4-33AF458022A4}"/>
              </a:ext>
            </a:extLst>
          </p:cNvPr>
          <p:cNvCxnSpPr>
            <a:cxnSpLocks/>
          </p:cNvCxnSpPr>
          <p:nvPr/>
        </p:nvCxnSpPr>
        <p:spPr>
          <a:xfrm flipH="1">
            <a:off x="5310467" y="4139555"/>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BCAF381-FCAF-4B14-A5EB-D41BC59FFA44}"/>
              </a:ext>
            </a:extLst>
          </p:cNvPr>
          <p:cNvCxnSpPr>
            <a:cxnSpLocks/>
          </p:cNvCxnSpPr>
          <p:nvPr/>
        </p:nvCxnSpPr>
        <p:spPr>
          <a:xfrm flipH="1">
            <a:off x="2627784" y="4149080"/>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0989CEA-82F7-4ECB-A872-3D366462A1B0}"/>
              </a:ext>
            </a:extLst>
          </p:cNvPr>
          <p:cNvCxnSpPr>
            <a:cxnSpLocks/>
          </p:cNvCxnSpPr>
          <p:nvPr/>
        </p:nvCxnSpPr>
        <p:spPr>
          <a:xfrm flipH="1">
            <a:off x="3732287" y="4144317"/>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B1172B-51F4-469F-A21E-0C494A93CA6E}"/>
              </a:ext>
            </a:extLst>
          </p:cNvPr>
          <p:cNvCxnSpPr/>
          <p:nvPr/>
        </p:nvCxnSpPr>
        <p:spPr>
          <a:xfrm>
            <a:off x="2645840" y="3379468"/>
            <a:ext cx="26622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6007532-A3B1-4B44-999B-253F0054BB99}"/>
              </a:ext>
            </a:extLst>
          </p:cNvPr>
          <p:cNvCxnSpPr>
            <a:cxnSpLocks/>
          </p:cNvCxnSpPr>
          <p:nvPr/>
        </p:nvCxnSpPr>
        <p:spPr>
          <a:xfrm flipH="1">
            <a:off x="3726142" y="338499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EB2572B-D59D-4946-87F1-4017B4F49EEA}"/>
              </a:ext>
            </a:extLst>
          </p:cNvPr>
          <p:cNvCxnSpPr>
            <a:cxnSpLocks/>
          </p:cNvCxnSpPr>
          <p:nvPr/>
        </p:nvCxnSpPr>
        <p:spPr>
          <a:xfrm flipH="1">
            <a:off x="5312054" y="3380234"/>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E61C2B-59BB-423E-BF02-566CBB1A0B62}"/>
              </a:ext>
            </a:extLst>
          </p:cNvPr>
          <p:cNvCxnSpPr>
            <a:cxnSpLocks/>
          </p:cNvCxnSpPr>
          <p:nvPr/>
        </p:nvCxnSpPr>
        <p:spPr>
          <a:xfrm>
            <a:off x="5312840" y="4246243"/>
            <a:ext cx="7810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7C9AD59-C5B8-4F88-8197-EDBFAE2C9010}"/>
              </a:ext>
            </a:extLst>
          </p:cNvPr>
          <p:cNvCxnSpPr>
            <a:cxnSpLocks/>
          </p:cNvCxnSpPr>
          <p:nvPr/>
        </p:nvCxnSpPr>
        <p:spPr>
          <a:xfrm flipH="1">
            <a:off x="6088342" y="424224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F2B321B-42DB-4AB4-BED7-AF63E66506A1}"/>
              </a:ext>
            </a:extLst>
          </p:cNvPr>
          <p:cNvSpPr txBox="1"/>
          <p:nvPr/>
        </p:nvSpPr>
        <p:spPr>
          <a:xfrm>
            <a:off x="251520" y="1196752"/>
            <a:ext cx="7879080" cy="400110"/>
          </a:xfrm>
          <a:prstGeom prst="rect">
            <a:avLst/>
          </a:prstGeom>
          <a:noFill/>
        </p:spPr>
        <p:txBody>
          <a:bodyPr wrap="none" rtlCol="0">
            <a:spAutoFit/>
          </a:bodyPr>
          <a:lstStyle/>
          <a:p>
            <a:r>
              <a:rPr lang="ja-JP" altLang="en-US" sz="2000"/>
              <a:t>管理したいファイルやフォルダの集まりを「プロジェクト」と呼ぶ</a:t>
            </a:r>
            <a:endParaRPr lang="en-US" altLang="ja-JP" sz="2000"/>
          </a:p>
        </p:txBody>
      </p:sp>
      <p:sp>
        <p:nvSpPr>
          <p:cNvPr id="29" name="テキスト ボックス 28">
            <a:extLst>
              <a:ext uri="{FF2B5EF4-FFF2-40B4-BE49-F238E27FC236}">
                <a16:creationId xmlns:a16="http://schemas.microsoft.com/office/drawing/2014/main" id="{E60F4057-50BB-403E-A68F-9C4F6F7ABCBA}"/>
              </a:ext>
            </a:extLst>
          </p:cNvPr>
          <p:cNvSpPr txBox="1"/>
          <p:nvPr/>
        </p:nvSpPr>
        <p:spPr>
          <a:xfrm>
            <a:off x="107504" y="5733256"/>
            <a:ext cx="8956298" cy="369332"/>
          </a:xfrm>
          <a:prstGeom prst="rect">
            <a:avLst/>
          </a:prstGeom>
          <a:noFill/>
        </p:spPr>
        <p:txBody>
          <a:bodyPr wrap="none" rtlCol="0">
            <a:spAutoFit/>
          </a:bodyPr>
          <a:lstStyle/>
          <a:p>
            <a:r>
              <a:rPr lang="ja-JP" altLang="en-US"/>
              <a:t>以後、必要なファイルを全て含むトップレベルフォルダをプロジェクトと同一視する</a:t>
            </a:r>
            <a:endParaRPr lang="en-US"/>
          </a:p>
        </p:txBody>
      </p:sp>
    </p:spTree>
    <p:extLst>
      <p:ext uri="{BB962C8B-B14F-4D97-AF65-F5344CB8AC3E}">
        <p14:creationId xmlns:p14="http://schemas.microsoft.com/office/powerpoint/2010/main" val="58503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4D394B-5823-4B66-A2B8-E7241E5CA7EF}"/>
              </a:ext>
            </a:extLst>
          </p:cNvPr>
          <p:cNvSpPr>
            <a:spLocks noGrp="1"/>
          </p:cNvSpPr>
          <p:nvPr>
            <p:ph type="body" sz="quarter" idx="10"/>
          </p:nvPr>
        </p:nvSpPr>
        <p:spPr/>
        <p:txBody>
          <a:bodyPr/>
          <a:lstStyle/>
          <a:p>
            <a:r>
              <a:rPr lang="ja-JP" altLang="en-US"/>
              <a:t>リポジトリとワーキングツリー</a:t>
            </a:r>
            <a:endParaRPr lang="en-US"/>
          </a:p>
        </p:txBody>
      </p:sp>
      <p:pic>
        <p:nvPicPr>
          <p:cNvPr id="3" name="Picture 2" descr="フォルダのイラスト">
            <a:extLst>
              <a:ext uri="{FF2B5EF4-FFF2-40B4-BE49-F238E27FC236}">
                <a16:creationId xmlns:a16="http://schemas.microsoft.com/office/drawing/2014/main" id="{94639133-6B65-44C1-99E1-21F1127FA7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8940" y="2280946"/>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ァイルアイコン（ブランク）">
            <a:extLst>
              <a:ext uri="{FF2B5EF4-FFF2-40B4-BE49-F238E27FC236}">
                <a16:creationId xmlns:a16="http://schemas.microsoft.com/office/drawing/2014/main" id="{197604BC-8D38-4475-A021-2F56BD74D4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7251" y="3145042"/>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79A644D9-6007-4B53-A841-CFBF17B504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9179" y="3145042"/>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6" name="角丸四角形 18">
            <a:extLst>
              <a:ext uri="{FF2B5EF4-FFF2-40B4-BE49-F238E27FC236}">
                <a16:creationId xmlns:a16="http://schemas.microsoft.com/office/drawing/2014/main" id="{53A6E470-AAEC-4695-BF4E-F665C5A071E0}"/>
              </a:ext>
            </a:extLst>
          </p:cNvPr>
          <p:cNvSpPr/>
          <p:nvPr/>
        </p:nvSpPr>
        <p:spPr>
          <a:xfrm>
            <a:off x="2483768" y="2129425"/>
            <a:ext cx="3959223" cy="2530625"/>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柱 6">
            <a:extLst>
              <a:ext uri="{FF2B5EF4-FFF2-40B4-BE49-F238E27FC236}">
                <a16:creationId xmlns:a16="http://schemas.microsoft.com/office/drawing/2014/main" id="{29282B68-4446-4BEC-922B-4C27D4BCC48E}"/>
              </a:ext>
            </a:extLst>
          </p:cNvPr>
          <p:cNvSpPr/>
          <p:nvPr/>
        </p:nvSpPr>
        <p:spPr>
          <a:xfrm>
            <a:off x="2889340" y="3217050"/>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DED153B-6CC7-4843-A224-63AF26E8645E}"/>
              </a:ext>
            </a:extLst>
          </p:cNvPr>
          <p:cNvSpPr txBox="1"/>
          <p:nvPr/>
        </p:nvSpPr>
        <p:spPr>
          <a:xfrm>
            <a:off x="2624539" y="3851733"/>
            <a:ext cx="1210588" cy="338554"/>
          </a:xfrm>
          <a:prstGeom prst="rect">
            <a:avLst/>
          </a:prstGeom>
          <a:noFill/>
        </p:spPr>
        <p:txBody>
          <a:bodyPr wrap="none" rtlCol="0">
            <a:spAutoFit/>
          </a:bodyPr>
          <a:lstStyle/>
          <a:p>
            <a:r>
              <a:rPr lang="ja-JP" altLang="en-US" sz="1600" dirty="0"/>
              <a:t>リポジトリ</a:t>
            </a:r>
            <a:endParaRPr kumimoji="1" lang="ja-JP" altLang="en-US" sz="1600" dirty="0"/>
          </a:p>
        </p:txBody>
      </p:sp>
      <p:cxnSp>
        <p:nvCxnSpPr>
          <p:cNvPr id="9" name="直線コネクタ 8">
            <a:extLst>
              <a:ext uri="{FF2B5EF4-FFF2-40B4-BE49-F238E27FC236}">
                <a16:creationId xmlns:a16="http://schemas.microsoft.com/office/drawing/2014/main" id="{8344D398-D800-46F1-8BE0-CBB38C93744A}"/>
              </a:ext>
            </a:extLst>
          </p:cNvPr>
          <p:cNvCxnSpPr>
            <a:stCxn id="3" idx="2"/>
            <a:endCxn id="7" idx="1"/>
          </p:cNvCxnSpPr>
          <p:nvPr/>
        </p:nvCxnSpPr>
        <p:spPr>
          <a:xfrm>
            <a:off x="3221013" y="2920917"/>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77317A0-BDEB-4379-92BD-7A3119B8E3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028" y="3145042"/>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24">
            <a:extLst>
              <a:ext uri="{FF2B5EF4-FFF2-40B4-BE49-F238E27FC236}">
                <a16:creationId xmlns:a16="http://schemas.microsoft.com/office/drawing/2014/main" id="{2A05B867-38CB-4E5A-B5B8-7CA3D5653872}"/>
              </a:ext>
            </a:extLst>
          </p:cNvPr>
          <p:cNvCxnSpPr>
            <a:stCxn id="3" idx="2"/>
            <a:endCxn id="10" idx="0"/>
          </p:cNvCxnSpPr>
          <p:nvPr/>
        </p:nvCxnSpPr>
        <p:spPr>
          <a:xfrm rot="16200000" flipH="1">
            <a:off x="3485918" y="2656012"/>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25">
            <a:extLst>
              <a:ext uri="{FF2B5EF4-FFF2-40B4-BE49-F238E27FC236}">
                <a16:creationId xmlns:a16="http://schemas.microsoft.com/office/drawing/2014/main" id="{81B7EF79-659C-40FB-B26C-5A4E6576EE7B}"/>
              </a:ext>
            </a:extLst>
          </p:cNvPr>
          <p:cNvCxnSpPr>
            <a:stCxn id="3" idx="2"/>
            <a:endCxn id="5" idx="0"/>
          </p:cNvCxnSpPr>
          <p:nvPr/>
        </p:nvCxnSpPr>
        <p:spPr>
          <a:xfrm rot="16200000" flipH="1">
            <a:off x="3812030" y="2329899"/>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26">
            <a:extLst>
              <a:ext uri="{FF2B5EF4-FFF2-40B4-BE49-F238E27FC236}">
                <a16:creationId xmlns:a16="http://schemas.microsoft.com/office/drawing/2014/main" id="{6124E42A-F4FD-47F7-AE43-2C843DEE4D07}"/>
              </a:ext>
            </a:extLst>
          </p:cNvPr>
          <p:cNvCxnSpPr>
            <a:stCxn id="3" idx="2"/>
            <a:endCxn id="4" idx="0"/>
          </p:cNvCxnSpPr>
          <p:nvPr/>
        </p:nvCxnSpPr>
        <p:spPr>
          <a:xfrm rot="16200000" flipH="1">
            <a:off x="4136066" y="2005863"/>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左中かっこ 13">
            <a:extLst>
              <a:ext uri="{FF2B5EF4-FFF2-40B4-BE49-F238E27FC236}">
                <a16:creationId xmlns:a16="http://schemas.microsoft.com/office/drawing/2014/main" id="{1A94B4A2-6259-477E-9CEB-B9399FBD0E47}"/>
              </a:ext>
            </a:extLst>
          </p:cNvPr>
          <p:cNvSpPr/>
          <p:nvPr/>
        </p:nvSpPr>
        <p:spPr>
          <a:xfrm rot="16200000">
            <a:off x="4766219" y="2729931"/>
            <a:ext cx="288032" cy="227038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333E442-57A3-473F-A543-D15FCAD0A9FA}"/>
              </a:ext>
            </a:extLst>
          </p:cNvPr>
          <p:cNvSpPr txBox="1"/>
          <p:nvPr/>
        </p:nvSpPr>
        <p:spPr>
          <a:xfrm>
            <a:off x="3894316" y="4063008"/>
            <a:ext cx="2031325" cy="369332"/>
          </a:xfrm>
          <a:prstGeom prst="rect">
            <a:avLst/>
          </a:prstGeom>
          <a:noFill/>
        </p:spPr>
        <p:txBody>
          <a:bodyPr wrap="none" rtlCol="0">
            <a:spAutoFit/>
          </a:bodyPr>
          <a:lstStyle/>
          <a:p>
            <a:r>
              <a:rPr kumimoji="1" lang="ja-JP" altLang="en-US" dirty="0"/>
              <a:t>ワーキングツリー</a:t>
            </a:r>
          </a:p>
        </p:txBody>
      </p:sp>
      <p:sp>
        <p:nvSpPr>
          <p:cNvPr id="16" name="テキスト ボックス 15">
            <a:extLst>
              <a:ext uri="{FF2B5EF4-FFF2-40B4-BE49-F238E27FC236}">
                <a16:creationId xmlns:a16="http://schemas.microsoft.com/office/drawing/2014/main" id="{1C16C220-F14C-46BB-8BA1-D6FAA30CFB2A}"/>
              </a:ext>
            </a:extLst>
          </p:cNvPr>
          <p:cNvSpPr txBox="1"/>
          <p:nvPr/>
        </p:nvSpPr>
        <p:spPr>
          <a:xfrm>
            <a:off x="2866390" y="3338212"/>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7" name="Picture 2" descr="ファイルアイコン（ブランク）">
            <a:extLst>
              <a:ext uri="{FF2B5EF4-FFF2-40B4-BE49-F238E27FC236}">
                <a16:creationId xmlns:a16="http://schemas.microsoft.com/office/drawing/2014/main" id="{54BFBB92-74F0-41F9-B406-1E21048247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851" y="3148355"/>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カギ線コネクタ 31">
            <a:extLst>
              <a:ext uri="{FF2B5EF4-FFF2-40B4-BE49-F238E27FC236}">
                <a16:creationId xmlns:a16="http://schemas.microsoft.com/office/drawing/2014/main" id="{D56FF4DB-DF2D-4D0F-8232-4DD2775E2B64}"/>
              </a:ext>
            </a:extLst>
          </p:cNvPr>
          <p:cNvCxnSpPr>
            <a:cxnSpLocks/>
            <a:stCxn id="3" idx="2"/>
            <a:endCxn id="17" idx="0"/>
          </p:cNvCxnSpPr>
          <p:nvPr/>
        </p:nvCxnSpPr>
        <p:spPr>
          <a:xfrm rot="16200000" flipH="1">
            <a:off x="4439209" y="1702720"/>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88D67833-B8C8-49E5-90C1-4E36B7A04559}"/>
              </a:ext>
            </a:extLst>
          </p:cNvPr>
          <p:cNvSpPr txBox="1"/>
          <p:nvPr/>
        </p:nvSpPr>
        <p:spPr>
          <a:xfrm>
            <a:off x="2844723" y="1700808"/>
            <a:ext cx="3254417" cy="369332"/>
          </a:xfrm>
          <a:prstGeom prst="rect">
            <a:avLst/>
          </a:prstGeom>
          <a:noFill/>
        </p:spPr>
        <p:txBody>
          <a:bodyPr wrap="none" rtlCol="0">
            <a:spAutoFit/>
          </a:bodyPr>
          <a:lstStyle/>
          <a:p>
            <a:r>
              <a:rPr lang="en-US" altLang="ja-JP" dirty="0"/>
              <a:t>Git</a:t>
            </a:r>
            <a:r>
              <a:rPr lang="ja-JP" altLang="en-US" dirty="0"/>
              <a:t>管理下にあるプロジェクト</a:t>
            </a:r>
            <a:endParaRPr kumimoji="1" lang="ja-JP" altLang="en-US" dirty="0"/>
          </a:p>
        </p:txBody>
      </p:sp>
      <p:sp>
        <p:nvSpPr>
          <p:cNvPr id="20" name="テキスト ボックス 19">
            <a:extLst>
              <a:ext uri="{FF2B5EF4-FFF2-40B4-BE49-F238E27FC236}">
                <a16:creationId xmlns:a16="http://schemas.microsoft.com/office/drawing/2014/main" id="{1F525020-41BA-42F5-BB0D-826CBD963656}"/>
              </a:ext>
            </a:extLst>
          </p:cNvPr>
          <p:cNvSpPr txBox="1"/>
          <p:nvPr/>
        </p:nvSpPr>
        <p:spPr>
          <a:xfrm>
            <a:off x="467544" y="1124744"/>
            <a:ext cx="8374408" cy="461665"/>
          </a:xfrm>
          <a:prstGeom prst="rect">
            <a:avLst/>
          </a:prstGeom>
          <a:noFill/>
        </p:spPr>
        <p:txBody>
          <a:bodyPr wrap="none" rtlCol="0">
            <a:spAutoFit/>
          </a:bodyPr>
          <a:lstStyle/>
          <a:p>
            <a:r>
              <a:rPr lang="en-US" sz="2400"/>
              <a:t>Git</a:t>
            </a:r>
            <a:r>
              <a:rPr lang="ja-JP" altLang="en-US" sz="2400"/>
              <a:t>で管理されたプロジェクトには</a:t>
            </a:r>
            <a:r>
              <a:rPr lang="en-US" altLang="ja-JP" sz="2400"/>
              <a:t>.git</a:t>
            </a:r>
            <a:r>
              <a:rPr lang="ja-JP" altLang="en-US" sz="2400"/>
              <a:t>というフォルダがある</a:t>
            </a:r>
            <a:endParaRPr lang="en-US" altLang="ja-JP" sz="2400"/>
          </a:p>
        </p:txBody>
      </p:sp>
      <p:sp>
        <p:nvSpPr>
          <p:cNvPr id="21" name="テキスト ボックス 20">
            <a:extLst>
              <a:ext uri="{FF2B5EF4-FFF2-40B4-BE49-F238E27FC236}">
                <a16:creationId xmlns:a16="http://schemas.microsoft.com/office/drawing/2014/main" id="{CDD99E0E-7A91-4BE2-AA2B-19B160A48F12}"/>
              </a:ext>
            </a:extLst>
          </p:cNvPr>
          <p:cNvSpPr txBox="1"/>
          <p:nvPr/>
        </p:nvSpPr>
        <p:spPr>
          <a:xfrm>
            <a:off x="467544" y="4911551"/>
            <a:ext cx="8084264" cy="954107"/>
          </a:xfrm>
          <a:prstGeom prst="rect">
            <a:avLst/>
          </a:prstGeom>
          <a:noFill/>
        </p:spPr>
        <p:txBody>
          <a:bodyPr wrap="none" rtlCol="0">
            <a:spAutoFit/>
          </a:bodyPr>
          <a:lstStyle/>
          <a:p>
            <a:r>
              <a:rPr lang="ja-JP" altLang="en-US" sz="2800"/>
              <a:t>　　　</a:t>
            </a:r>
            <a:r>
              <a:rPr lang="ja-JP" altLang="en-US" sz="2800">
                <a:solidFill>
                  <a:srgbClr val="011893"/>
                </a:solidFill>
              </a:rPr>
              <a:t>リポジトリ</a:t>
            </a:r>
            <a:r>
              <a:rPr lang="ja-JP" altLang="en-US" sz="2800"/>
              <a:t>：履歴や状態を保存する場所</a:t>
            </a:r>
            <a:endParaRPr lang="en-US" altLang="ja-JP" sz="2800"/>
          </a:p>
          <a:p>
            <a:r>
              <a:rPr lang="ja-JP" altLang="en-US" sz="2800">
                <a:solidFill>
                  <a:srgbClr val="011893"/>
                </a:solidFill>
              </a:rPr>
              <a:t>ワーキングツリー</a:t>
            </a:r>
            <a:r>
              <a:rPr lang="ja-JP" altLang="en-US" sz="2800"/>
              <a:t>：作業中のファイルやフォルダ</a:t>
            </a:r>
            <a:endParaRPr lang="en-US" sz="2800"/>
          </a:p>
        </p:txBody>
      </p:sp>
      <p:sp>
        <p:nvSpPr>
          <p:cNvPr id="23" name="テキスト ボックス 22">
            <a:extLst>
              <a:ext uri="{FF2B5EF4-FFF2-40B4-BE49-F238E27FC236}">
                <a16:creationId xmlns:a16="http://schemas.microsoft.com/office/drawing/2014/main" id="{032E4C1E-4A3F-490B-92EC-C89DF190AF18}"/>
              </a:ext>
            </a:extLst>
          </p:cNvPr>
          <p:cNvSpPr txBox="1"/>
          <p:nvPr/>
        </p:nvSpPr>
        <p:spPr>
          <a:xfrm>
            <a:off x="2123728" y="6063679"/>
            <a:ext cx="5109091" cy="461665"/>
          </a:xfrm>
          <a:prstGeom prst="rect">
            <a:avLst/>
          </a:prstGeom>
          <a:noFill/>
          <a:ln>
            <a:solidFill>
              <a:schemeClr val="tx1"/>
            </a:solidFill>
          </a:ln>
        </p:spPr>
        <p:txBody>
          <a:bodyPr wrap="none" rtlCol="0">
            <a:spAutoFit/>
          </a:bodyPr>
          <a:lstStyle/>
          <a:p>
            <a:r>
              <a:rPr lang="ja-JP" altLang="en-US" sz="2400"/>
              <a:t>プロジェクト一つにリポジトリ一つ</a:t>
            </a:r>
            <a:endParaRPr lang="en-US" sz="2400"/>
          </a:p>
        </p:txBody>
      </p:sp>
    </p:spTree>
    <p:extLst>
      <p:ext uri="{BB962C8B-B14F-4D97-AF65-F5344CB8AC3E}">
        <p14:creationId xmlns:p14="http://schemas.microsoft.com/office/powerpoint/2010/main" val="319406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8B7861-D465-4DBF-9651-6B7DDAF72560}"/>
              </a:ext>
            </a:extLst>
          </p:cNvPr>
          <p:cNvSpPr>
            <a:spLocks noGrp="1"/>
          </p:cNvSpPr>
          <p:nvPr>
            <p:ph type="body" sz="quarter" idx="10"/>
          </p:nvPr>
        </p:nvSpPr>
        <p:spPr/>
        <p:txBody>
          <a:bodyPr/>
          <a:lstStyle/>
          <a:p>
            <a:r>
              <a:rPr lang="ja-JP" altLang="en-US"/>
              <a:t>リポジトリの種類</a:t>
            </a:r>
            <a:endParaRPr lang="en-US"/>
          </a:p>
        </p:txBody>
      </p:sp>
      <p:pic>
        <p:nvPicPr>
          <p:cNvPr id="3" name="Picture 2" descr="パソコンを使う男性のイラスト">
            <a:extLst>
              <a:ext uri="{FF2B5EF4-FFF2-40B4-BE49-F238E27FC236}">
                <a16:creationId xmlns:a16="http://schemas.microsoft.com/office/drawing/2014/main" id="{8E80BD30-739F-4462-AA87-C47B1B279E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772816"/>
            <a:ext cx="1563204" cy="157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3C4077E-2344-4EA4-B425-059B4605D2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904" y="4327984"/>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B8F77359-EECD-4845-8685-71A5E0BFDC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7215" y="5192080"/>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ァイルアイコン（ブランク）">
            <a:extLst>
              <a:ext uri="{FF2B5EF4-FFF2-40B4-BE49-F238E27FC236}">
                <a16:creationId xmlns:a16="http://schemas.microsoft.com/office/drawing/2014/main" id="{28EFE72C-A5D1-4A51-80BD-49ABCB943F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9143" y="5192080"/>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 5">
            <a:extLst>
              <a:ext uri="{FF2B5EF4-FFF2-40B4-BE49-F238E27FC236}">
                <a16:creationId xmlns:a16="http://schemas.microsoft.com/office/drawing/2014/main" id="{3A404354-967D-4902-91A1-8D0BC9F959A2}"/>
              </a:ext>
            </a:extLst>
          </p:cNvPr>
          <p:cNvSpPr/>
          <p:nvPr/>
        </p:nvSpPr>
        <p:spPr>
          <a:xfrm>
            <a:off x="412698" y="4077072"/>
            <a:ext cx="3810136"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柱 7">
            <a:extLst>
              <a:ext uri="{FF2B5EF4-FFF2-40B4-BE49-F238E27FC236}">
                <a16:creationId xmlns:a16="http://schemas.microsoft.com/office/drawing/2014/main" id="{E5E3C339-B93B-493A-B069-91D46EECC4FE}"/>
              </a:ext>
            </a:extLst>
          </p:cNvPr>
          <p:cNvSpPr/>
          <p:nvPr/>
        </p:nvSpPr>
        <p:spPr>
          <a:xfrm>
            <a:off x="649304" y="5264088"/>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9353F8E3-BE73-4855-BA04-448FC0800972}"/>
              </a:ext>
            </a:extLst>
          </p:cNvPr>
          <p:cNvCxnSpPr>
            <a:stCxn id="4" idx="2"/>
            <a:endCxn id="8" idx="1"/>
          </p:cNvCxnSpPr>
          <p:nvPr/>
        </p:nvCxnSpPr>
        <p:spPr>
          <a:xfrm>
            <a:off x="980977" y="4967955"/>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6AAF312-B075-4922-92B4-2669D0C4AF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0992" y="5192080"/>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10">
            <a:extLst>
              <a:ext uri="{FF2B5EF4-FFF2-40B4-BE49-F238E27FC236}">
                <a16:creationId xmlns:a16="http://schemas.microsoft.com/office/drawing/2014/main" id="{50AE0E95-2FA1-4925-90EA-27CD64A5B977}"/>
              </a:ext>
            </a:extLst>
          </p:cNvPr>
          <p:cNvCxnSpPr>
            <a:stCxn id="4" idx="2"/>
            <a:endCxn id="10" idx="0"/>
          </p:cNvCxnSpPr>
          <p:nvPr/>
        </p:nvCxnSpPr>
        <p:spPr>
          <a:xfrm rot="16200000" flipH="1">
            <a:off x="1245882" y="4703050"/>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11">
            <a:extLst>
              <a:ext uri="{FF2B5EF4-FFF2-40B4-BE49-F238E27FC236}">
                <a16:creationId xmlns:a16="http://schemas.microsoft.com/office/drawing/2014/main" id="{04665891-A6C8-4DF4-8B7D-72E842467246}"/>
              </a:ext>
            </a:extLst>
          </p:cNvPr>
          <p:cNvCxnSpPr>
            <a:stCxn id="4" idx="2"/>
            <a:endCxn id="6" idx="0"/>
          </p:cNvCxnSpPr>
          <p:nvPr/>
        </p:nvCxnSpPr>
        <p:spPr>
          <a:xfrm rot="16200000" flipH="1">
            <a:off x="1571994" y="4376937"/>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12">
            <a:extLst>
              <a:ext uri="{FF2B5EF4-FFF2-40B4-BE49-F238E27FC236}">
                <a16:creationId xmlns:a16="http://schemas.microsoft.com/office/drawing/2014/main" id="{65F4FFD8-D19C-4A2B-AA67-12761ECF7A0F}"/>
              </a:ext>
            </a:extLst>
          </p:cNvPr>
          <p:cNvCxnSpPr>
            <a:stCxn id="4" idx="2"/>
            <a:endCxn id="5" idx="0"/>
          </p:cNvCxnSpPr>
          <p:nvPr/>
        </p:nvCxnSpPr>
        <p:spPr>
          <a:xfrm rot="16200000" flipH="1">
            <a:off x="1896030" y="4052901"/>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9C66A0A-4A34-42BB-8F25-0E1D0A0C20A7}"/>
              </a:ext>
            </a:extLst>
          </p:cNvPr>
          <p:cNvSpPr txBox="1"/>
          <p:nvPr/>
        </p:nvSpPr>
        <p:spPr>
          <a:xfrm>
            <a:off x="626354" y="5385250"/>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5" name="Picture 2" descr="ファイルアイコン（ブランク）">
            <a:extLst>
              <a:ext uri="{FF2B5EF4-FFF2-40B4-BE49-F238E27FC236}">
                <a16:creationId xmlns:a16="http://schemas.microsoft.com/office/drawing/2014/main" id="{87324176-2C97-44EA-B33B-57C5E7C60E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6815" y="5195393"/>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カギ線コネクタ 17">
            <a:extLst>
              <a:ext uri="{FF2B5EF4-FFF2-40B4-BE49-F238E27FC236}">
                <a16:creationId xmlns:a16="http://schemas.microsoft.com/office/drawing/2014/main" id="{2EA43F71-900B-4224-B6C6-C4E302069038}"/>
              </a:ext>
            </a:extLst>
          </p:cNvPr>
          <p:cNvCxnSpPr>
            <a:cxnSpLocks/>
            <a:stCxn id="4" idx="2"/>
            <a:endCxn id="15" idx="0"/>
          </p:cNvCxnSpPr>
          <p:nvPr/>
        </p:nvCxnSpPr>
        <p:spPr>
          <a:xfrm rot="16200000" flipH="1">
            <a:off x="2199173" y="3749758"/>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4" descr="サーバのイラスト（グレー）">
            <a:extLst>
              <a:ext uri="{FF2B5EF4-FFF2-40B4-BE49-F238E27FC236}">
                <a16:creationId xmlns:a16="http://schemas.microsoft.com/office/drawing/2014/main" id="{995B7ECA-7F87-40B0-BBE9-A365A0D62B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232" y="1743673"/>
            <a:ext cx="1074729" cy="1636643"/>
          </a:xfrm>
          <a:prstGeom prst="rect">
            <a:avLst/>
          </a:prstGeom>
          <a:noFill/>
          <a:extLst>
            <a:ext uri="{909E8E84-426E-40DD-AFC4-6F175D3DCCD1}">
              <a14:hiddenFill xmlns:a14="http://schemas.microsoft.com/office/drawing/2010/main">
                <a:solidFill>
                  <a:srgbClr val="FFFFFF"/>
                </a:solidFill>
              </a14:hiddenFill>
            </a:ext>
          </a:extLst>
        </p:spPr>
      </p:pic>
      <p:sp>
        <p:nvSpPr>
          <p:cNvPr id="18" name="角丸四角形 19">
            <a:extLst>
              <a:ext uri="{FF2B5EF4-FFF2-40B4-BE49-F238E27FC236}">
                <a16:creationId xmlns:a16="http://schemas.microsoft.com/office/drawing/2014/main" id="{1BD7C72A-C227-40AA-97CF-AEA71B19E4CB}"/>
              </a:ext>
            </a:extLst>
          </p:cNvPr>
          <p:cNvSpPr/>
          <p:nvPr/>
        </p:nvSpPr>
        <p:spPr>
          <a:xfrm>
            <a:off x="6245346" y="4077072"/>
            <a:ext cx="1222647"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Picture 2" descr="フォルダのイラスト">
            <a:extLst>
              <a:ext uri="{FF2B5EF4-FFF2-40B4-BE49-F238E27FC236}">
                <a16:creationId xmlns:a16="http://schemas.microsoft.com/office/drawing/2014/main" id="{2532B245-3FBD-4808-8F7B-19E02AD9AC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490" y="4318045"/>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20" name="円柱 19">
            <a:extLst>
              <a:ext uri="{FF2B5EF4-FFF2-40B4-BE49-F238E27FC236}">
                <a16:creationId xmlns:a16="http://schemas.microsoft.com/office/drawing/2014/main" id="{3923EB32-298E-485D-A2BC-3CCEB4006F11}"/>
              </a:ext>
            </a:extLst>
          </p:cNvPr>
          <p:cNvSpPr/>
          <p:nvPr/>
        </p:nvSpPr>
        <p:spPr>
          <a:xfrm>
            <a:off x="6491890" y="5254149"/>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69BDF6A7-39CF-4D3D-A48B-B2F4D6468B65}"/>
              </a:ext>
            </a:extLst>
          </p:cNvPr>
          <p:cNvCxnSpPr>
            <a:stCxn id="19" idx="2"/>
            <a:endCxn id="20" idx="1"/>
          </p:cNvCxnSpPr>
          <p:nvPr/>
        </p:nvCxnSpPr>
        <p:spPr>
          <a:xfrm>
            <a:off x="6823563" y="4958016"/>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FA729C-47C1-47A4-A7B2-0B4E8385EEF3}"/>
              </a:ext>
            </a:extLst>
          </p:cNvPr>
          <p:cNvSpPr txBox="1"/>
          <p:nvPr/>
        </p:nvSpPr>
        <p:spPr>
          <a:xfrm>
            <a:off x="6468940" y="5375311"/>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sp>
        <p:nvSpPr>
          <p:cNvPr id="23" name="テキスト ボックス 22">
            <a:extLst>
              <a:ext uri="{FF2B5EF4-FFF2-40B4-BE49-F238E27FC236}">
                <a16:creationId xmlns:a16="http://schemas.microsoft.com/office/drawing/2014/main" id="{D994AEF4-F667-4087-812F-C3022B6FF7B9}"/>
              </a:ext>
            </a:extLst>
          </p:cNvPr>
          <p:cNvSpPr txBox="1"/>
          <p:nvPr/>
        </p:nvSpPr>
        <p:spPr>
          <a:xfrm>
            <a:off x="1276794" y="1067407"/>
            <a:ext cx="1483098" cy="461665"/>
          </a:xfrm>
          <a:prstGeom prst="rect">
            <a:avLst/>
          </a:prstGeom>
          <a:noFill/>
        </p:spPr>
        <p:txBody>
          <a:bodyPr wrap="none" rtlCol="0">
            <a:spAutoFit/>
          </a:bodyPr>
          <a:lstStyle/>
          <a:p>
            <a:r>
              <a:rPr kumimoji="1" lang="ja-JP" altLang="en-US" sz="2400"/>
              <a:t>自分の</a:t>
            </a:r>
            <a:r>
              <a:rPr lang="en-US" altLang="ja-JP" sz="2400"/>
              <a:t>PC</a:t>
            </a:r>
            <a:endParaRPr kumimoji="1" lang="ja-JP" altLang="en-US" sz="2400"/>
          </a:p>
        </p:txBody>
      </p:sp>
      <p:sp>
        <p:nvSpPr>
          <p:cNvPr id="24" name="テキスト ボックス 23">
            <a:extLst>
              <a:ext uri="{FF2B5EF4-FFF2-40B4-BE49-F238E27FC236}">
                <a16:creationId xmlns:a16="http://schemas.microsoft.com/office/drawing/2014/main" id="{A7967A9A-8A4E-49E0-A3D5-B8906A9490A2}"/>
              </a:ext>
            </a:extLst>
          </p:cNvPr>
          <p:cNvSpPr txBox="1"/>
          <p:nvPr/>
        </p:nvSpPr>
        <p:spPr>
          <a:xfrm>
            <a:off x="6101330" y="995399"/>
            <a:ext cx="1107996" cy="461665"/>
          </a:xfrm>
          <a:prstGeom prst="rect">
            <a:avLst/>
          </a:prstGeom>
          <a:noFill/>
        </p:spPr>
        <p:txBody>
          <a:bodyPr wrap="none" rtlCol="0">
            <a:spAutoFit/>
          </a:bodyPr>
          <a:lstStyle/>
          <a:p>
            <a:r>
              <a:rPr kumimoji="1" lang="ja-JP" altLang="en-US" sz="2400"/>
              <a:t>サーバ</a:t>
            </a:r>
          </a:p>
        </p:txBody>
      </p:sp>
      <p:sp>
        <p:nvSpPr>
          <p:cNvPr id="25" name="テキスト ボックス 24">
            <a:extLst>
              <a:ext uri="{FF2B5EF4-FFF2-40B4-BE49-F238E27FC236}">
                <a16:creationId xmlns:a16="http://schemas.microsoft.com/office/drawing/2014/main" id="{80E27A8E-3808-4517-97F7-5959E6B39880}"/>
              </a:ext>
            </a:extLst>
          </p:cNvPr>
          <p:cNvSpPr txBox="1"/>
          <p:nvPr/>
        </p:nvSpPr>
        <p:spPr>
          <a:xfrm>
            <a:off x="611560" y="3501008"/>
            <a:ext cx="2262158" cy="369332"/>
          </a:xfrm>
          <a:prstGeom prst="rect">
            <a:avLst/>
          </a:prstGeom>
          <a:noFill/>
        </p:spPr>
        <p:txBody>
          <a:bodyPr wrap="none" rtlCol="0">
            <a:spAutoFit/>
          </a:bodyPr>
          <a:lstStyle/>
          <a:p>
            <a:r>
              <a:rPr kumimoji="1" lang="ja-JP" altLang="en-US"/>
              <a:t>ローカルリポジトリ</a:t>
            </a:r>
          </a:p>
        </p:txBody>
      </p:sp>
      <p:sp>
        <p:nvSpPr>
          <p:cNvPr id="26" name="テキスト ボックス 25">
            <a:extLst>
              <a:ext uri="{FF2B5EF4-FFF2-40B4-BE49-F238E27FC236}">
                <a16:creationId xmlns:a16="http://schemas.microsoft.com/office/drawing/2014/main" id="{B1DFEABB-88F7-4894-8E8C-10A10B6BCBC2}"/>
              </a:ext>
            </a:extLst>
          </p:cNvPr>
          <p:cNvSpPr txBox="1"/>
          <p:nvPr/>
        </p:nvSpPr>
        <p:spPr>
          <a:xfrm>
            <a:off x="5669282" y="3573016"/>
            <a:ext cx="2262158" cy="369332"/>
          </a:xfrm>
          <a:prstGeom prst="rect">
            <a:avLst/>
          </a:prstGeom>
          <a:noFill/>
        </p:spPr>
        <p:txBody>
          <a:bodyPr wrap="none" rtlCol="0">
            <a:spAutoFit/>
          </a:bodyPr>
          <a:lstStyle/>
          <a:p>
            <a:r>
              <a:rPr kumimoji="1" lang="ja-JP" altLang="en-US"/>
              <a:t>リモートリポジトリ</a:t>
            </a:r>
          </a:p>
        </p:txBody>
      </p:sp>
      <p:pic>
        <p:nvPicPr>
          <p:cNvPr id="27" name="Picture 6" descr="Wi-Fi無線ルーターのイラスト">
            <a:extLst>
              <a:ext uri="{FF2B5EF4-FFF2-40B4-BE49-F238E27FC236}">
                <a16:creationId xmlns:a16="http://schemas.microsoft.com/office/drawing/2014/main" id="{A8354FAA-F8D7-4F70-B150-5D54FD9484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41090" y="1715479"/>
            <a:ext cx="1008112" cy="124843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天気のマーク「雷」">
            <a:extLst>
              <a:ext uri="{FF2B5EF4-FFF2-40B4-BE49-F238E27FC236}">
                <a16:creationId xmlns:a16="http://schemas.microsoft.com/office/drawing/2014/main" id="{21BD4112-4B3E-48B1-8C51-49EA3CE7A9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2906487" y="2018259"/>
            <a:ext cx="890927" cy="92697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天気のマーク「雷」">
            <a:extLst>
              <a:ext uri="{FF2B5EF4-FFF2-40B4-BE49-F238E27FC236}">
                <a16:creationId xmlns:a16="http://schemas.microsoft.com/office/drawing/2014/main" id="{8670F581-46C8-45D2-9A43-EA9F2391C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5066728" y="2018260"/>
            <a:ext cx="890927" cy="926976"/>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655C26FE-2C75-40D4-88C1-3442BA768630}"/>
              </a:ext>
            </a:extLst>
          </p:cNvPr>
          <p:cNvSpPr txBox="1"/>
          <p:nvPr/>
        </p:nvSpPr>
        <p:spPr>
          <a:xfrm>
            <a:off x="1060770" y="6093296"/>
            <a:ext cx="2412840" cy="369332"/>
          </a:xfrm>
          <a:prstGeom prst="rect">
            <a:avLst/>
          </a:prstGeom>
          <a:noFill/>
        </p:spPr>
        <p:txBody>
          <a:bodyPr wrap="none" rtlCol="0">
            <a:spAutoFit/>
          </a:bodyPr>
          <a:lstStyle/>
          <a:p>
            <a:r>
              <a:rPr kumimoji="1" lang="en-US" altLang="ja-JP"/>
              <a:t>(</a:t>
            </a:r>
            <a:r>
              <a:rPr kumimoji="1" lang="ja-JP" altLang="en-US"/>
              <a:t>ノンベアリポジトリ</a:t>
            </a:r>
            <a:r>
              <a:rPr kumimoji="1" lang="en-US" altLang="ja-JP"/>
              <a:t>)</a:t>
            </a:r>
            <a:endParaRPr kumimoji="1" lang="ja-JP" altLang="en-US"/>
          </a:p>
        </p:txBody>
      </p:sp>
      <p:sp>
        <p:nvSpPr>
          <p:cNvPr id="31" name="テキスト ボックス 30">
            <a:extLst>
              <a:ext uri="{FF2B5EF4-FFF2-40B4-BE49-F238E27FC236}">
                <a16:creationId xmlns:a16="http://schemas.microsoft.com/office/drawing/2014/main" id="{84A55AFE-D8A8-41EB-B9AE-2B746AD88570}"/>
              </a:ext>
            </a:extLst>
          </p:cNvPr>
          <p:cNvSpPr txBox="1"/>
          <p:nvPr/>
        </p:nvSpPr>
        <p:spPr>
          <a:xfrm>
            <a:off x="5885306" y="6093296"/>
            <a:ext cx="1951175" cy="369332"/>
          </a:xfrm>
          <a:prstGeom prst="rect">
            <a:avLst/>
          </a:prstGeom>
          <a:noFill/>
        </p:spPr>
        <p:txBody>
          <a:bodyPr wrap="none" rtlCol="0">
            <a:spAutoFit/>
          </a:bodyPr>
          <a:lstStyle/>
          <a:p>
            <a:r>
              <a:rPr kumimoji="1" lang="en-US" altLang="ja-JP"/>
              <a:t>(</a:t>
            </a:r>
            <a:r>
              <a:rPr kumimoji="1" lang="ja-JP" altLang="en-US"/>
              <a:t>ベアリポジトリ</a:t>
            </a:r>
            <a:r>
              <a:rPr kumimoji="1" lang="en-US" altLang="ja-JP"/>
              <a:t>)</a:t>
            </a:r>
            <a:endParaRPr kumimoji="1" lang="ja-JP" altLang="en-US"/>
          </a:p>
        </p:txBody>
      </p:sp>
    </p:spTree>
    <p:extLst>
      <p:ext uri="{BB962C8B-B14F-4D97-AF65-F5344CB8AC3E}">
        <p14:creationId xmlns:p14="http://schemas.microsoft.com/office/powerpoint/2010/main" val="2424985230"/>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6630</TotalTime>
  <Words>1915</Words>
  <Application>Microsoft Office PowerPoint</Application>
  <PresentationFormat>画面に合わせる (4:3)</PresentationFormat>
  <Paragraphs>524</Paragraphs>
  <Slides>39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39</vt:i4>
      </vt:variant>
    </vt:vector>
  </HeadingPairs>
  <TitlesOfParts>
    <vt:vector size="46" baseType="lpstr">
      <vt:lpstr>-apple-system</vt:lpstr>
      <vt:lpstr>HGｺﾞｼｯｸE</vt:lpstr>
      <vt:lpstr>游ゴシック</vt:lpstr>
      <vt:lpstr>Arial</vt:lpstr>
      <vt:lpstr>Consolas</vt:lpstr>
      <vt:lpstr>Georgia</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1341</cp:revision>
  <dcterms:created xsi:type="dcterms:W3CDTF">2019-01-02T05:23:01Z</dcterms:created>
  <dcterms:modified xsi:type="dcterms:W3CDTF">2021-09-25T18:11:55Z</dcterms:modified>
</cp:coreProperties>
</file>