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59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80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71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01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3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23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72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8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06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84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31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5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CBA0-3716-4854-BB74-6612EE9D2D18}" type="datetimeFigureOut">
              <a:rPr lang="ru-RU" smtClean="0"/>
              <a:t>04.09.2023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929C-9848-4FB8-9534-FD25AB1E4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41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Типы программного обеспечения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7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3.Генераторы  отчетов(серверы  отчетов),  обеспечивающие  реализацию запросов и формирование отчетов в печатном или экранном виде в условиях сети с архитектурой "клиент –сервер". Сервер отчетов подключается к сер-веру БД, использующему драйверы сервиса БД (</a:t>
            </a:r>
            <a:r>
              <a:rPr lang="ru-RU" dirty="0" err="1"/>
              <a:t>CrystalReports</a:t>
            </a:r>
            <a:r>
              <a:rPr lang="ru-RU" dirty="0"/>
              <a:t>, </a:t>
            </a:r>
            <a:r>
              <a:rPr lang="ru-RU" dirty="0" err="1"/>
              <a:t>ProfitforWindows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147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 Текстовые процессоры, предназначенные для работы с текстовыми до-</a:t>
            </a:r>
            <a:r>
              <a:rPr lang="ru-RU" dirty="0" err="1"/>
              <a:t>кументами.Развитием</a:t>
            </a:r>
            <a:r>
              <a:rPr lang="ru-RU" dirty="0"/>
              <a:t>  данного  направления являются  издательские  системы (например,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Word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4687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5. Табличные процессоры, являющиеся удобной средой для вычислений конечным пользователем, содержат средства деловой графики, средства </a:t>
            </a:r>
            <a:r>
              <a:rPr lang="ru-RU" dirty="0" err="1"/>
              <a:t>специ-ализированной</a:t>
            </a:r>
            <a:r>
              <a:rPr lang="ru-RU" dirty="0"/>
              <a:t> обработки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Excel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8907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6. Средства презентационной графики–специализированные </a:t>
            </a:r>
            <a:r>
              <a:rPr lang="ru-RU" dirty="0" err="1"/>
              <a:t>програм</a:t>
            </a:r>
            <a:r>
              <a:rPr lang="ru-RU" dirty="0"/>
              <a:t>-мы, предназначенные для создания изображений и их показа на экране, </a:t>
            </a:r>
            <a:r>
              <a:rPr lang="ru-RU" dirty="0" err="1"/>
              <a:t>подго-товки</a:t>
            </a:r>
            <a:r>
              <a:rPr lang="ru-RU" dirty="0"/>
              <a:t>  слайд-фильмов,  мультфильмов  и  их  проектирования 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PowerPoint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637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7. Интегрированные пакеты - набор нескольких программных продуктов, функционально дополняющих друг друга, поддерживающие единые </a:t>
            </a:r>
            <a:r>
              <a:rPr lang="ru-RU" dirty="0" err="1"/>
              <a:t>информа-ционные</a:t>
            </a:r>
            <a:r>
              <a:rPr lang="ru-RU" dirty="0"/>
              <a:t> технологии, реализованные на единой операционной и вычислитель-ной платформе (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Office</a:t>
            </a:r>
            <a:r>
              <a:rPr lang="ru-RU" dirty="0"/>
              <a:t>). Компоненты интегрированных пакетов могут работать изолированно друг от друга, имеют общий интерфейс, благодаря это-</a:t>
            </a:r>
            <a:r>
              <a:rPr lang="ru-RU" dirty="0" err="1"/>
              <a:t>му</a:t>
            </a:r>
            <a:r>
              <a:rPr lang="ru-RU" dirty="0"/>
              <a:t> их проще изучать.</a:t>
            </a:r>
          </a:p>
        </p:txBody>
      </p:sp>
    </p:spTree>
    <p:extLst>
      <p:ext uri="{BB962C8B-B14F-4D97-AF65-F5344CB8AC3E}">
        <p14:creationId xmlns:p14="http://schemas.microsoft.com/office/powerpoint/2010/main" val="120493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Методо</a:t>
            </a:r>
            <a:r>
              <a:rPr lang="ru-RU" dirty="0"/>
              <a:t>-ориентированные ППП. Данный класс охватывает программные продукты, обеспечивающие независимо от предметной области и функции ин-формационных систем математические, статистические и другие методы решения задач. Наиболее распространены методы математического программирования,  решения  дифференциальных  уравнений, имитационного  моделирования, исследования операций (</a:t>
            </a:r>
            <a:r>
              <a:rPr lang="ru-RU" dirty="0" err="1"/>
              <a:t>Storm</a:t>
            </a:r>
            <a:r>
              <a:rPr lang="ru-RU" dirty="0"/>
              <a:t>, SYSTAT, SAS и другие).</a:t>
            </a:r>
          </a:p>
        </p:txBody>
      </p:sp>
    </p:spTree>
    <p:extLst>
      <p:ext uri="{BB962C8B-B14F-4D97-AF65-F5344CB8AC3E}">
        <p14:creationId xmlns:p14="http://schemas.microsoft.com/office/powerpoint/2010/main" val="130522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404446"/>
            <a:ext cx="10820400" cy="5814239"/>
          </a:xfrm>
        </p:spPr>
        <p:txBody>
          <a:bodyPr/>
          <a:lstStyle/>
          <a:p>
            <a:r>
              <a:rPr lang="ru-RU" dirty="0"/>
              <a:t>Офисные ППП. Данный класс охватывает программы, обеспечивающие ориентационное управление деятельностью офиса: </a:t>
            </a:r>
          </a:p>
          <a:p>
            <a:r>
              <a:rPr lang="ru-RU" dirty="0"/>
              <a:t>органайзеры (планировщики)–ПО для планирования рабочего времени, составления протоколов встреч, расписаний, ведение записей и телефон-ной книжки. В состав входят: калькулятор, записная книжка, часы, календарь и т. п. </a:t>
            </a:r>
          </a:p>
          <a:p>
            <a:r>
              <a:rPr lang="ru-RU" dirty="0"/>
              <a:t>программы-переводчики, средства проверки орфографии, распознавание текста (</a:t>
            </a:r>
            <a:r>
              <a:rPr lang="ru-RU" dirty="0" err="1"/>
              <a:t>Tiger</a:t>
            </a:r>
            <a:r>
              <a:rPr lang="ru-RU" dirty="0"/>
              <a:t> –система распознавания русского языка, </a:t>
            </a:r>
            <a:r>
              <a:rPr lang="ru-RU" dirty="0" err="1"/>
              <a:t>StylusLingvoOffice</a:t>
            </a:r>
            <a:r>
              <a:rPr lang="ru-RU" dirty="0"/>
              <a:t>, содержащий </a:t>
            </a:r>
            <a:r>
              <a:rPr lang="ru-RU" dirty="0" err="1"/>
              <a:t>FineReader</a:t>
            </a:r>
            <a:r>
              <a:rPr lang="ru-RU" dirty="0"/>
              <a:t>, </a:t>
            </a:r>
            <a:r>
              <a:rPr lang="ru-RU" dirty="0" err="1"/>
              <a:t>Stylusfor</a:t>
            </a:r>
            <a:r>
              <a:rPr lang="ru-RU" dirty="0"/>
              <a:t>  </a:t>
            </a:r>
            <a:r>
              <a:rPr lang="ru-RU" dirty="0" err="1"/>
              <a:t>Windows</a:t>
            </a:r>
            <a:r>
              <a:rPr lang="ru-RU" dirty="0"/>
              <a:t> –переводчик на указанный язык, корректор орфографии </a:t>
            </a:r>
            <a:r>
              <a:rPr lang="ru-RU" dirty="0" err="1"/>
              <a:t>Lingvo</a:t>
            </a:r>
            <a:r>
              <a:rPr lang="ru-RU" dirty="0"/>
              <a:t> </a:t>
            </a:r>
            <a:r>
              <a:rPr lang="ru-RU" dirty="0" err="1"/>
              <a:t>Corrector</a:t>
            </a:r>
            <a:r>
              <a:rPr lang="ru-RU" dirty="0"/>
              <a:t> и резидентный словарь </a:t>
            </a:r>
            <a:r>
              <a:rPr lang="ru-RU" dirty="0" err="1"/>
              <a:t>Lingvo</a:t>
            </a:r>
            <a:r>
              <a:rPr lang="ru-RU" dirty="0"/>
              <a:t>); </a:t>
            </a:r>
          </a:p>
          <a:p>
            <a:r>
              <a:rPr lang="ru-RU" dirty="0"/>
              <a:t>коммуникационные  пакеты,  предназначенные для организации  взаимодействия  пользователей  с  удаленными абонентами  или  информационными ресурсами сети; </a:t>
            </a:r>
          </a:p>
          <a:p>
            <a:r>
              <a:rPr lang="ru-RU" dirty="0"/>
              <a:t>браузеры, средства создания WWW-страниц; </a:t>
            </a:r>
          </a:p>
          <a:p>
            <a:r>
              <a:rPr lang="ru-RU" dirty="0"/>
              <a:t>средства электронной почты(</a:t>
            </a:r>
            <a:r>
              <a:rPr lang="ru-RU" dirty="0" err="1"/>
              <a:t>Pegasys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70189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239716"/>
            <a:ext cx="10820400" cy="4978970"/>
          </a:xfrm>
        </p:spPr>
        <p:txBody>
          <a:bodyPr/>
          <a:lstStyle/>
          <a:p>
            <a:r>
              <a:rPr lang="ru-RU" dirty="0"/>
              <a:t>Настольные  издательские  системы.  Данный  класс  ПО включает программы(</a:t>
            </a:r>
            <a:r>
              <a:rPr lang="ru-RU" dirty="0" err="1"/>
              <a:t>PageMaker</a:t>
            </a:r>
            <a:r>
              <a:rPr lang="ru-RU" dirty="0"/>
              <a:t>, </a:t>
            </a:r>
            <a:r>
              <a:rPr lang="ru-RU" dirty="0" err="1"/>
              <a:t>CorelDraw</a:t>
            </a:r>
            <a:r>
              <a:rPr lang="ru-RU" dirty="0"/>
              <a:t>, </a:t>
            </a:r>
            <a:r>
              <a:rPr lang="ru-RU" dirty="0" err="1"/>
              <a:t>PhotoShopforWindowsи</a:t>
            </a:r>
            <a:r>
              <a:rPr lang="ru-RU" dirty="0"/>
              <a:t> т. д.), обеспечивающие информационную технологию компьютерной издательской деятельности: </a:t>
            </a:r>
          </a:p>
          <a:p>
            <a:r>
              <a:rPr lang="ru-RU" dirty="0"/>
              <a:t>форматирование и редактирование текстов; </a:t>
            </a:r>
          </a:p>
          <a:p>
            <a:r>
              <a:rPr lang="ru-RU" dirty="0"/>
              <a:t>автоматическую разбивку текста на страницы; </a:t>
            </a:r>
          </a:p>
          <a:p>
            <a:r>
              <a:rPr lang="ru-RU" dirty="0"/>
              <a:t>компьютерную верстку печатной страницы; </a:t>
            </a:r>
          </a:p>
          <a:p>
            <a:r>
              <a:rPr lang="ru-RU" dirty="0"/>
              <a:t>монтирование графики; </a:t>
            </a:r>
          </a:p>
          <a:p>
            <a:r>
              <a:rPr lang="ru-RU" dirty="0"/>
              <a:t>подготовку иллюстраций и т. п.</a:t>
            </a:r>
          </a:p>
        </p:txBody>
      </p:sp>
    </p:spTree>
    <p:extLst>
      <p:ext uri="{BB962C8B-B14F-4D97-AF65-F5344CB8AC3E}">
        <p14:creationId xmlns:p14="http://schemas.microsoft.com/office/powerpoint/2010/main" val="325145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Программные  средства  мультимедиа.  Основное  значение данных  программных средств –создание и использование аудио-и видеоинформации для расширения информационного пространства пользователя (различные БД компьютерных произведений искусства, библиотеки звуковых записей и т. д.).</a:t>
            </a:r>
          </a:p>
        </p:txBody>
      </p:sp>
    </p:spTree>
    <p:extLst>
      <p:ext uri="{BB962C8B-B14F-4D97-AF65-F5344CB8AC3E}">
        <p14:creationId xmlns:p14="http://schemas.microsoft.com/office/powerpoint/2010/main" val="153692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Интеллектуальные системы. К системам искусственного интеллекта от-носятся:</a:t>
            </a:r>
          </a:p>
          <a:p>
            <a:r>
              <a:rPr lang="ru-RU" dirty="0"/>
              <a:t>программы-оболочки для  создания  экспертных  систем путем  наполнения баз знаний и правил логического вывода; </a:t>
            </a:r>
          </a:p>
          <a:p>
            <a:r>
              <a:rPr lang="ru-RU" dirty="0"/>
              <a:t>готовые экспертные системы для принятия решений в рамках определенных предметных областей; </a:t>
            </a:r>
          </a:p>
          <a:p>
            <a:r>
              <a:rPr lang="ru-RU" dirty="0"/>
              <a:t>системы анализа и распознавания речи, текста и т. п. Примеры систем искусственного интеллекта: FIDE, MYSIN, </a:t>
            </a:r>
            <a:r>
              <a:rPr lang="ru-RU" dirty="0" err="1"/>
              <a:t>Guru</a:t>
            </a:r>
            <a:r>
              <a:rPr lang="ru-RU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82078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Меняя программы для компьютера, его можно превратить в рабочее место бухгалтера, конструктора, статистика или агронома, редактировать на нем документы или играть в игру. При своем выполнении программы могут использовать различные устройства компьютера для ввода-вывода данных. Таким об-разом,   для   эффективного   использования персональной   электронно-вычислительной машины (ПЭВМ)необходимо знать назначение и свойства необходимых при работе с ним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336928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Системное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Системное ПО(</a:t>
            </a:r>
            <a:r>
              <a:rPr lang="ru-RU" dirty="0" err="1"/>
              <a:t>System</a:t>
            </a:r>
            <a:r>
              <a:rPr lang="ru-RU" dirty="0"/>
              <a:t>  </a:t>
            </a:r>
            <a:r>
              <a:rPr lang="ru-RU" dirty="0" err="1"/>
              <a:t>Software</a:t>
            </a:r>
            <a:r>
              <a:rPr lang="ru-RU" dirty="0"/>
              <a:t>)–совокупность программ и программных комплексов для обеспечения работы компьютера и вычислительных сетей. </a:t>
            </a:r>
          </a:p>
          <a:p>
            <a:r>
              <a:rPr lang="ru-RU" dirty="0"/>
              <a:t>В составе системного ПО можно выделить две составляющие: </a:t>
            </a:r>
          </a:p>
          <a:p>
            <a:r>
              <a:rPr lang="ru-RU" dirty="0"/>
              <a:t>1) базовое ПО; </a:t>
            </a:r>
          </a:p>
          <a:p>
            <a:r>
              <a:rPr lang="ru-RU" dirty="0"/>
              <a:t>2) сервисное ПО. </a:t>
            </a:r>
          </a:p>
          <a:p>
            <a:r>
              <a:rPr lang="ru-RU" i="1" dirty="0"/>
              <a:t>Базовое ПО–минимальный набор программных средств, обеспечивающих работу компьютера. </a:t>
            </a:r>
          </a:p>
          <a:p>
            <a:r>
              <a:rPr lang="ru-RU" i="1" dirty="0"/>
              <a:t>Сервисное ПО–программы и программные комплексы, которые расширяют  возможности  базового  ПО  и  организуют  более  удобную  среду  работы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43373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28600"/>
            <a:ext cx="10820400" cy="5990085"/>
          </a:xfrm>
        </p:spPr>
        <p:txBody>
          <a:bodyPr>
            <a:normAutofit/>
          </a:bodyPr>
          <a:lstStyle/>
          <a:p>
            <a:r>
              <a:rPr lang="ru-RU" dirty="0"/>
              <a:t>1. Базовое ПО.В базовое ПО входят: </a:t>
            </a:r>
          </a:p>
          <a:p>
            <a:r>
              <a:rPr lang="ru-RU" dirty="0"/>
              <a:t>операционная система; </a:t>
            </a:r>
          </a:p>
          <a:p>
            <a:r>
              <a:rPr lang="ru-RU" dirty="0"/>
              <a:t>операционные оболочки (текстовые, графические); </a:t>
            </a:r>
          </a:p>
          <a:p>
            <a:r>
              <a:rPr lang="ru-RU" dirty="0"/>
              <a:t>сетевая операционная система. </a:t>
            </a:r>
          </a:p>
          <a:p>
            <a:r>
              <a:rPr lang="ru-RU" dirty="0"/>
              <a:t>Компьютер  выполняет  действия  в  соответствии  с предписаниями  про-граммы, созданной на одном из языков программирования. При работе пользователя на компьютере часто возникает необходимость выполнять операции с прикладной  программой  в  целом,  организовать  работу  внешних  устройств, проверить работу различных блоков, скопировать информацию и т. д. Эти операции используются для работы с любой программой. Поэтому целесообразно из всего многообразия операций, выполняемых компьютером, выделить типовые и реализовать их с помощью специализированных программ, которые следует принять в качестве стандартных средств, поставляемых вместе с аппарат-ной частью.  Программы,  организующие  работу  устройств  и  не связанные  со спецификой решаемой задачи, вошли в состав комплекса программ, названного операционной системой. </a:t>
            </a:r>
          </a:p>
        </p:txBody>
      </p:sp>
    </p:spTree>
    <p:extLst>
      <p:ext uri="{BB962C8B-B14F-4D97-AF65-F5344CB8AC3E}">
        <p14:creationId xmlns:p14="http://schemas.microsoft.com/office/powerpoint/2010/main" val="2004355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Операционная система (ОС)–совокупность программных средств, обеспечивающих управление аппаратной частью компьютера и прикладными про-граммами, а также их взаимодействием между собой и пользователем. </a:t>
            </a:r>
          </a:p>
          <a:p>
            <a:r>
              <a:rPr lang="ru-RU" dirty="0"/>
              <a:t>Операционная  система образует  автономную  среду,  не связанную  ни  с одним из языков программирования. Любая  прикладная программа связана с ОС и может эксплуатироваться только на компьютерах, где имеется аналогичная системная среда. Программа, созданная в среде одной ОС, не функционирует в среде другой ОС, если в ней не обеспечена возможность  конвертации (преобразования)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197886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ОС необходимо овладеть языком этой среды –совокупностью команд, структура которых определяется синтаксисом этого языка. ОС выполняет следующие функции: </a:t>
            </a:r>
          </a:p>
          <a:p>
            <a:r>
              <a:rPr lang="ru-RU" dirty="0"/>
              <a:t>Управление работой каждого блока ПО и их взаимодействием; </a:t>
            </a:r>
          </a:p>
          <a:p>
            <a:r>
              <a:rPr lang="ru-RU" dirty="0"/>
              <a:t>управление выполнением программ; </a:t>
            </a:r>
          </a:p>
          <a:p>
            <a:r>
              <a:rPr lang="ru-RU" dirty="0"/>
              <a:t>организацию хранения информации во внешней памяти; </a:t>
            </a:r>
          </a:p>
          <a:p>
            <a:r>
              <a:rPr lang="ru-RU" dirty="0"/>
              <a:t>взаимодействие пользователя с компьютером (поддержку интерфейса пользователя). </a:t>
            </a:r>
          </a:p>
        </p:txBody>
      </p:sp>
    </p:spTree>
    <p:extLst>
      <p:ext uri="{BB962C8B-B14F-4D97-AF65-F5344CB8AC3E}">
        <p14:creationId xmlns:p14="http://schemas.microsoft.com/office/powerpoint/2010/main" val="1856138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ОС хранится на жестком диске, а при его отсутствии выделяется специальный гибкий диск, который называется системным диском. При включении компьютера ОС автоматически загружается с диска в оперативную па-мять и занимает в ней определенное место. ОС создается не для отдельной модели компьютера, а для серии компьютеров, в структуру которых заложена и развивается во всех последующих моделях определенная  концепция. </a:t>
            </a:r>
          </a:p>
        </p:txBody>
      </p:sp>
    </p:spTree>
    <p:extLst>
      <p:ext uri="{BB962C8B-B14F-4D97-AF65-F5344CB8AC3E}">
        <p14:creationId xmlns:p14="http://schemas.microsoft.com/office/powerpoint/2010/main" val="330073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93" y="184639"/>
            <a:ext cx="11895992" cy="6594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Операционные системы для персонального компьютера (ПК)делятся на: </a:t>
            </a:r>
          </a:p>
          <a:p>
            <a:r>
              <a:rPr lang="ru-RU" dirty="0"/>
              <a:t>одно-и  многозадачные  (в  зависимости  от  числа параллельного  выполнения прикладных процессов); </a:t>
            </a:r>
          </a:p>
          <a:p>
            <a:r>
              <a:rPr lang="ru-RU" dirty="0"/>
              <a:t>одно-и многопользовательские (в зависимости от числа пользователей, одновременно работающих с ОС); </a:t>
            </a:r>
          </a:p>
          <a:p>
            <a:r>
              <a:rPr lang="ru-RU" dirty="0"/>
              <a:t>непереносимые и переносимые на другие типы компьютеров; </a:t>
            </a:r>
          </a:p>
          <a:p>
            <a:r>
              <a:rPr lang="ru-RU" dirty="0"/>
              <a:t>несетевые и сетевые, обеспечивающие работу ЭВМ. Операционные системы, как правило, сравнивают по следующим критериям: </a:t>
            </a:r>
          </a:p>
          <a:p>
            <a:r>
              <a:rPr lang="ru-RU" dirty="0"/>
              <a:t>управлению  памятью  (максимальный  объем адресуемого  пространства, технические показатели использования памяти); </a:t>
            </a:r>
          </a:p>
          <a:p>
            <a:r>
              <a:rPr lang="ru-RU" dirty="0"/>
              <a:t>функциональным возможностям вспомогательных программ (утилит) в составе ОС; </a:t>
            </a:r>
          </a:p>
          <a:p>
            <a:r>
              <a:rPr lang="ru-RU" dirty="0"/>
              <a:t>наличию компрессии магнитных дисков; </a:t>
            </a:r>
          </a:p>
          <a:p>
            <a:r>
              <a:rPr lang="ru-RU" dirty="0"/>
              <a:t>возможности архивирования файлов; </a:t>
            </a:r>
          </a:p>
          <a:p>
            <a:r>
              <a:rPr lang="ru-RU" dirty="0"/>
              <a:t>поддержке многозадачного режима работы; </a:t>
            </a:r>
          </a:p>
          <a:p>
            <a:r>
              <a:rPr lang="ru-RU" dirty="0"/>
              <a:t>наличию качественной документации; </a:t>
            </a:r>
          </a:p>
          <a:p>
            <a:r>
              <a:rPr lang="ru-RU" dirty="0"/>
              <a:t>условию и сложности процесса инсталляции.</a:t>
            </a:r>
          </a:p>
        </p:txBody>
      </p:sp>
    </p:spTree>
    <p:extLst>
      <p:ext uri="{BB962C8B-B14F-4D97-AF65-F5344CB8AC3E}">
        <p14:creationId xmlns:p14="http://schemas.microsoft.com/office/powerpoint/2010/main" val="196152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Сетевая ОС–это комплекс программ, обеспечивающий обработку, </a:t>
            </a:r>
            <a:r>
              <a:rPr lang="ru-RU" dirty="0" err="1"/>
              <a:t>пе-редачу</a:t>
            </a:r>
            <a:r>
              <a:rPr lang="ru-RU" dirty="0"/>
              <a:t>  и  хранение  данных  в  сети.  Сетевая  ОС предоставляет  пользователям различные виды сетевых служб (управление файлами, электронная почта, процессы управления сетью и т. д.), поддерживает работу в абонентских системах. Сетевые ОС используют архитектуру "клиент –сервер" или  одноранговую архитектуру. Вначале эти ОС поддерживали только локальные вычислительные сети (ЛВС), сейчас они распространяются и на объединения ЛВС.</a:t>
            </a:r>
          </a:p>
        </p:txBody>
      </p:sp>
    </p:spTree>
    <p:extLst>
      <p:ext uri="{BB962C8B-B14F-4D97-AF65-F5344CB8AC3E}">
        <p14:creationId xmlns:p14="http://schemas.microsoft.com/office/powerpoint/2010/main" val="37861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Операционные оболочки–специальные программы, предназначенные для облегчения общения пользователя с командами  ОС. Операционные оболочки имеют текстовый и графический варианты интерфейса конечного пользователя. Наиболее популярны такие текстовые оболочки MS DOS, как </a:t>
            </a:r>
            <a:r>
              <a:rPr lang="ru-RU" dirty="0" err="1"/>
              <a:t>Norton</a:t>
            </a:r>
            <a:r>
              <a:rPr lang="ru-RU" dirty="0"/>
              <a:t> </a:t>
            </a:r>
            <a:r>
              <a:rPr lang="ru-RU" dirty="0" err="1"/>
              <a:t>Commander</a:t>
            </a:r>
            <a:r>
              <a:rPr lang="ru-RU" dirty="0"/>
              <a:t>, </a:t>
            </a:r>
            <a:r>
              <a:rPr lang="ru-RU" dirty="0" err="1"/>
              <a:t>DOSNavigator</a:t>
            </a:r>
            <a:r>
              <a:rPr lang="ru-RU" dirty="0"/>
              <a:t>, </a:t>
            </a:r>
            <a:r>
              <a:rPr lang="ru-RU" dirty="0" err="1"/>
              <a:t>VolkovCommander</a:t>
            </a:r>
            <a:r>
              <a:rPr lang="ru-RU" dirty="0"/>
              <a:t> </a:t>
            </a:r>
            <a:r>
              <a:rPr lang="ru-RU" dirty="0" err="1"/>
              <a:t>идр</a:t>
            </a:r>
            <a:r>
              <a:rPr lang="ru-RU" dirty="0"/>
              <a:t>. Эти программы существенно упрощают задание управляющей информации для выполнения команд ОС, уменьшают сложность работы конечного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150574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Сервисное ПО.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11201400" cy="448759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Расширением  базового  ПО  компьютера  является  набор сервисных,  дополнительно устанавливаемых программ, которые можно классифицировать по функциональному признаку следующим образом: </a:t>
            </a:r>
          </a:p>
          <a:p>
            <a:r>
              <a:rPr lang="ru-RU" dirty="0"/>
              <a:t>программы диагностики работоспособности компьютера; </a:t>
            </a:r>
          </a:p>
          <a:p>
            <a:r>
              <a:rPr lang="ru-RU" dirty="0"/>
              <a:t>антивирусные программы, обеспечивающие защиту компьютера, обнаружение и восстановление зараженных файлов; </a:t>
            </a:r>
          </a:p>
          <a:p>
            <a:r>
              <a:rPr lang="ru-RU" dirty="0"/>
              <a:t>программы обслуживания дисков, обеспечивающие проверку качества поверхности  магнитного  диска,  контроль  сохранности  файловой  системы  на логическом и физическом уровнях, сжатие дисков, резервное копирование данных на внешние носители и др.; </a:t>
            </a:r>
          </a:p>
          <a:p>
            <a:r>
              <a:rPr lang="ru-RU" dirty="0"/>
              <a:t>программы  архивирования  данных,  которые  обеспечивают  процесс сжатия информации с целью уменьшения объема памяти для ее хранения; </a:t>
            </a:r>
          </a:p>
          <a:p>
            <a:r>
              <a:rPr lang="ru-RU" dirty="0"/>
              <a:t>программы обслуживания сети. </a:t>
            </a:r>
          </a:p>
          <a:p>
            <a:pPr marL="0" indent="0">
              <a:buNone/>
            </a:pPr>
            <a:r>
              <a:rPr lang="ru-RU" dirty="0"/>
              <a:t>Эти программы часто называют утилитами. </a:t>
            </a:r>
          </a:p>
          <a:p>
            <a:pPr marL="0" indent="0">
              <a:buNone/>
            </a:pPr>
            <a:r>
              <a:rPr lang="ru-RU" i="1" dirty="0"/>
              <a:t>Утилиты–программы,  служащие  для  выполнения вспомогательных операций обработки данных или обслуживания компьютеров.</a:t>
            </a:r>
          </a:p>
        </p:txBody>
      </p:sp>
    </p:spTree>
    <p:extLst>
      <p:ext uri="{BB962C8B-B14F-4D97-AF65-F5344CB8AC3E}">
        <p14:creationId xmlns:p14="http://schemas.microsoft.com/office/powerpoint/2010/main" val="314560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Инструментальное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Инструментарий  технологии программирования обеспечивает  процесс разработки  программ  и  включает  специализированное  ПО,  которое  является инструментальным средством разработки. ПО данного класса поддерживает все 22технологические этапы процесса проектирования, программирования, отладки и тестирования создаваемых программ. Пользователями данного ПО являются системные и прикладные программисты. </a:t>
            </a:r>
          </a:p>
          <a:p>
            <a:r>
              <a:rPr lang="ru-RU" dirty="0"/>
              <a:t>Инструментарий технологии программирования –это программные продукты, предназначенные для поддержки технологии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82709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программное обеспечение  можно условно разделить на три типа:</a:t>
            </a:r>
          </a:p>
          <a:p>
            <a:r>
              <a:rPr lang="ru-RU" dirty="0"/>
              <a:t>прикладное программное обеспечение;</a:t>
            </a:r>
          </a:p>
          <a:p>
            <a:r>
              <a:rPr lang="ru-RU" dirty="0"/>
              <a:t>системное ПО;</a:t>
            </a:r>
          </a:p>
          <a:p>
            <a:r>
              <a:rPr lang="ru-RU" dirty="0"/>
              <a:t>инструментальное ПО.</a:t>
            </a:r>
          </a:p>
        </p:txBody>
      </p:sp>
    </p:spTree>
    <p:extLst>
      <p:ext uri="{BB962C8B-B14F-4D97-AF65-F5344CB8AC3E}">
        <p14:creationId xmlns:p14="http://schemas.microsoft.com/office/powerpoint/2010/main" val="49395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6" y="2057401"/>
            <a:ext cx="10328004" cy="32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6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0485" y="325316"/>
            <a:ext cx="11145715" cy="5893370"/>
          </a:xfrm>
        </p:spPr>
        <p:txBody>
          <a:bodyPr>
            <a:normAutofit/>
          </a:bodyPr>
          <a:lstStyle/>
          <a:p>
            <a:r>
              <a:rPr lang="ru-RU" i="1" dirty="0"/>
              <a:t>Средства для создания приложений–совокупность </a:t>
            </a:r>
            <a:r>
              <a:rPr lang="ru-RU" dirty="0"/>
              <a:t>языков и систем программирования,  инструментальные  среды пользователя,  а  также  различные программные компоненты для отладки и поддержки создаваемых программ. </a:t>
            </a:r>
          </a:p>
          <a:p>
            <a:r>
              <a:rPr lang="ru-RU" b="1" dirty="0"/>
              <a:t>Язык программирования–это </a:t>
            </a:r>
            <a:r>
              <a:rPr lang="ru-RU" dirty="0"/>
              <a:t>формализованный язык для описания алгоритма решения задач на компьютере. Языки программирования можно условно разделить на следующие классы: </a:t>
            </a:r>
          </a:p>
          <a:p>
            <a:r>
              <a:rPr lang="ru-RU" dirty="0"/>
              <a:t>машинные  языки –это  языки,  воспринимаемые аппаратной  частью компьютера (машинные коды); </a:t>
            </a:r>
          </a:p>
          <a:p>
            <a:r>
              <a:rPr lang="ru-RU" dirty="0"/>
              <a:t>машинно-ориентированные языки, отражающие структуру конкретного типа компьютера (ассемблер); </a:t>
            </a:r>
          </a:p>
          <a:p>
            <a:r>
              <a:rPr lang="ru-RU" dirty="0"/>
              <a:t>процедурно-ориентированные языки –это языки, в которых имеется возможность  описания  программы  как совокупности  процедур,  или  подпрограмм (Си#, Паскаль и др.); </a:t>
            </a:r>
          </a:p>
          <a:p>
            <a:r>
              <a:rPr lang="ru-RU" dirty="0"/>
              <a:t>проблемно-ориентированные  языки,  предназначенные  для  решения задач определенного класса (ЛИСП, ПРОЛОГ и др.). </a:t>
            </a:r>
          </a:p>
        </p:txBody>
      </p:sp>
    </p:spTree>
    <p:extLst>
      <p:ext uri="{BB962C8B-B14F-4D97-AF65-F5344CB8AC3E}">
        <p14:creationId xmlns:p14="http://schemas.microsoft.com/office/powerpoint/2010/main" val="328427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Другой классификацией языков является их деление на языки, ориентированные на реализацию основ структурного программирования, основанного на  модульной  структуре программного  продукта  и  типовых  управляющих структурах алгоритмов обработки данных различных программных модулей, и объектно-ориентированные языки,  поддерживающие  понятие объектов,  их свойств и методов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79076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545124"/>
            <a:ext cx="10820400" cy="5673562"/>
          </a:xfrm>
        </p:spPr>
        <p:txBody>
          <a:bodyPr/>
          <a:lstStyle/>
          <a:p>
            <a:r>
              <a:rPr lang="ru-RU" dirty="0"/>
              <a:t>Системы программирования включают: </a:t>
            </a:r>
          </a:p>
          <a:p>
            <a:r>
              <a:rPr lang="ru-RU" dirty="0"/>
              <a:t>компилятор (транслятор); </a:t>
            </a:r>
          </a:p>
          <a:p>
            <a:r>
              <a:rPr lang="ru-RU" dirty="0"/>
              <a:t>интегрированную среду разработки программ (не всегда); </a:t>
            </a:r>
          </a:p>
          <a:p>
            <a:r>
              <a:rPr lang="ru-RU" dirty="0"/>
              <a:t>отладчик; </a:t>
            </a:r>
          </a:p>
          <a:p>
            <a:r>
              <a:rPr lang="ru-RU" dirty="0"/>
              <a:t>средства оптимизации кода программ; </a:t>
            </a:r>
          </a:p>
          <a:p>
            <a:r>
              <a:rPr lang="ru-RU" dirty="0"/>
              <a:t>набор библиотек; </a:t>
            </a:r>
          </a:p>
          <a:p>
            <a:r>
              <a:rPr lang="ru-RU" dirty="0"/>
              <a:t>редактор связей; </a:t>
            </a:r>
          </a:p>
          <a:p>
            <a:r>
              <a:rPr lang="ru-RU" dirty="0"/>
              <a:t>сервисные средства (утилиты) (для работы с библиотеками, текстовыми и двоичными файлами); </a:t>
            </a:r>
          </a:p>
          <a:p>
            <a:r>
              <a:rPr lang="ru-RU" dirty="0"/>
              <a:t>справочные системы; </a:t>
            </a:r>
          </a:p>
          <a:p>
            <a:r>
              <a:rPr lang="ru-RU" dirty="0"/>
              <a:t>систему поддержки и управления продуктами программного комплекса.</a:t>
            </a:r>
          </a:p>
        </p:txBody>
      </p:sp>
    </p:spTree>
    <p:extLst>
      <p:ext uri="{BB962C8B-B14F-4D97-AF65-F5344CB8AC3E}">
        <p14:creationId xmlns:p14="http://schemas.microsoft.com/office/powerpoint/2010/main" val="663469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транслирует всю программу без ее выполнения. Интерпретаторы выполняют пооперационную обработку и выполнение программы. </a:t>
            </a:r>
          </a:p>
          <a:p>
            <a:r>
              <a:rPr lang="ru-RU" dirty="0"/>
              <a:t>Отладчики  (</a:t>
            </a:r>
            <a:r>
              <a:rPr lang="ru-RU" dirty="0" err="1"/>
              <a:t>debugger</a:t>
            </a:r>
            <a:r>
              <a:rPr lang="ru-RU" dirty="0"/>
              <a:t>) –специальные  программы, предназначенные  для трассировки и анализа выполнения других программ. Трассировка –это обеспечение выполнения в пооператорном варианте.</a:t>
            </a:r>
          </a:p>
        </p:txBody>
      </p:sp>
    </p:spTree>
    <p:extLst>
      <p:ext uri="{BB962C8B-B14F-4D97-AF65-F5344CB8AC3E}">
        <p14:creationId xmlns:p14="http://schemas.microsoft.com/office/powerpoint/2010/main" val="373525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33046"/>
            <a:ext cx="10820400" cy="5585639"/>
          </a:xfrm>
        </p:spPr>
        <p:txBody>
          <a:bodyPr/>
          <a:lstStyle/>
          <a:p>
            <a:r>
              <a:rPr lang="ru-RU" dirty="0"/>
              <a:t>Инструментальная  среда  пользователя–это  специальные  средства, встроенные в пакеты прикладных программ, такие как: </a:t>
            </a:r>
          </a:p>
          <a:p>
            <a:r>
              <a:rPr lang="ru-RU" dirty="0"/>
              <a:t>библиотека функций, процедур, объектов и методов обработки; </a:t>
            </a:r>
          </a:p>
          <a:p>
            <a:r>
              <a:rPr lang="ru-RU" dirty="0"/>
              <a:t>макрокоманды; </a:t>
            </a:r>
          </a:p>
          <a:p>
            <a:r>
              <a:rPr lang="ru-RU" dirty="0"/>
              <a:t>клавишные макросы; </a:t>
            </a:r>
          </a:p>
          <a:p>
            <a:r>
              <a:rPr lang="ru-RU" dirty="0"/>
              <a:t>языковые макросы; </a:t>
            </a:r>
          </a:p>
          <a:p>
            <a:r>
              <a:rPr lang="ru-RU" dirty="0"/>
              <a:t>конструкторы экранных форм и объектов; </a:t>
            </a:r>
          </a:p>
          <a:p>
            <a:r>
              <a:rPr lang="ru-RU" dirty="0"/>
              <a:t>генераторы приложений; </a:t>
            </a:r>
          </a:p>
          <a:p>
            <a:r>
              <a:rPr lang="ru-RU" dirty="0"/>
              <a:t>языки запросов высокого уровня; </a:t>
            </a:r>
          </a:p>
          <a:p>
            <a:r>
              <a:rPr lang="ru-RU" dirty="0"/>
              <a:t>конструкторы меню и др.</a:t>
            </a:r>
          </a:p>
        </p:txBody>
      </p:sp>
    </p:spTree>
    <p:extLst>
      <p:ext uri="{BB962C8B-B14F-4D97-AF65-F5344CB8AC3E}">
        <p14:creationId xmlns:p14="http://schemas.microsoft.com/office/powerpoint/2010/main" val="280718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386862"/>
            <a:ext cx="10820400" cy="5831823"/>
          </a:xfrm>
        </p:spPr>
        <p:txBody>
          <a:bodyPr/>
          <a:lstStyle/>
          <a:p>
            <a:r>
              <a:rPr lang="ru-RU" dirty="0"/>
              <a:t>Интегрированные  среды  разработки  программ объединяют набор средств для их комплексного применения на технологических этапах создания программы. </a:t>
            </a:r>
          </a:p>
          <a:p>
            <a:r>
              <a:rPr lang="ru-RU" dirty="0"/>
              <a:t>Средства для создания информационных систем (ИС) и технологий поддерживают  полный  цикл  проектирования  сложной  информационной  системы или технологии от исследования объекта автоматизации до оформления проектной и прочей документации на информационную систему или технологию. Они позволяют вести коллективную работу над проектом за счет возможности работы в локальной сети, экспорта-импорта любых фрагментов проекта, организации управления проектом. </a:t>
            </a:r>
          </a:p>
          <a:p>
            <a:r>
              <a:rPr lang="ru-RU" dirty="0"/>
              <a:t>Одним  из  современных  средств  разработки  ИС  является CASE-технология(CASE–</a:t>
            </a:r>
            <a:r>
              <a:rPr lang="ru-RU" dirty="0" err="1"/>
              <a:t>Computer-Aided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Engineering</a:t>
            </a:r>
            <a:r>
              <a:rPr lang="ru-RU" dirty="0"/>
              <a:t>) –программный комплекс, автоматизирующий весь технологический процесс анализа, проектирования, разработки и сопровождения сложных программных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4006251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54978"/>
            <a:ext cx="10820400" cy="5963708"/>
          </a:xfrm>
        </p:spPr>
        <p:txBody>
          <a:bodyPr/>
          <a:lstStyle/>
          <a:p>
            <a:r>
              <a:rPr lang="ru-RU" dirty="0"/>
              <a:t>Средства CASE-технологий делятся: </a:t>
            </a:r>
          </a:p>
          <a:p>
            <a:r>
              <a:rPr lang="ru-RU" dirty="0"/>
              <a:t>на встроенные в систему реализации –все решения по проектированию и реализации привязки к выбранной СУБД; </a:t>
            </a:r>
          </a:p>
          <a:p>
            <a:r>
              <a:rPr lang="ru-RU" dirty="0"/>
              <a:t>независимые от системы реализации –все решения по проектированию ориентированы на унификацию (определение) начальных этапов жизненного цикла программы и средств их документирования, обеспечивают большую гибкость в выборе средств реализации. </a:t>
            </a:r>
          </a:p>
          <a:p>
            <a:r>
              <a:rPr lang="ru-RU" dirty="0"/>
              <a:t>Основное достоинство CASE-технологии –это поддержка коллективной работы над проектом за счет возможности работы в локальной сети разработчиков, экспорта (импорта) любых фрагментов проекта, организованного управления проектами. </a:t>
            </a:r>
          </a:p>
          <a:p>
            <a:r>
              <a:rPr lang="ru-RU" dirty="0"/>
              <a:t>В некоторых CASE-системах поддерживается генерация кода программ –создание каркаса программ и создание полного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299302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Прикладное ПО служит программным инструментарием решения функциональных задач и является самым многочисленным классом ПО. В данный класс  входят  программные продукты,  выполняющие обработку  информации различных предметных областей. Таким образом, прикладное ПО–комплекс взаимосвязанных программ для решения задач определенного класса предмет-ной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105681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 прикладных программ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Классификация ПП: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723010"/>
            <a:ext cx="67056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183" y="211016"/>
            <a:ext cx="11728939" cy="643596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Проблемно-ориентированные ППП. Для некоторых предметных областей возможна типизация функций управления, структуры данных и алгоритмов об-работки. Разработано значительное количества  ППП  одинакового  функционального назначения:</a:t>
            </a:r>
          </a:p>
          <a:p>
            <a:r>
              <a:rPr lang="ru-RU" dirty="0"/>
              <a:t>ППП автоматизированного бухгалтерского учета; </a:t>
            </a:r>
          </a:p>
          <a:p>
            <a:r>
              <a:rPr lang="ru-RU" dirty="0"/>
              <a:t>ППП финансовой деятельности; </a:t>
            </a:r>
          </a:p>
          <a:p>
            <a:r>
              <a:rPr lang="ru-RU" dirty="0"/>
              <a:t>ППП управления персоналом; </a:t>
            </a:r>
          </a:p>
          <a:p>
            <a:r>
              <a:rPr lang="ru-RU" dirty="0"/>
              <a:t>ППП управления производством; </a:t>
            </a:r>
          </a:p>
          <a:p>
            <a:r>
              <a:rPr lang="ru-RU" dirty="0"/>
              <a:t>Банковские информационные системы и т. п.</a:t>
            </a:r>
          </a:p>
          <a:p>
            <a:pPr marL="0" indent="0">
              <a:buNone/>
            </a:pPr>
            <a:r>
              <a:rPr lang="ru-RU" dirty="0"/>
              <a:t>Основные тенденции развития: </a:t>
            </a:r>
          </a:p>
          <a:p>
            <a:r>
              <a:rPr lang="ru-RU" dirty="0"/>
              <a:t>Создание программных комплексов в виде автоматизированных рабочих мест (АРМ) управленческого персонала; </a:t>
            </a:r>
          </a:p>
          <a:p>
            <a:r>
              <a:rPr lang="ru-RU" dirty="0"/>
              <a:t>создание интегрированных систем управления предметной областью на базе вычислительных сетей, объединяющих АРМы; </a:t>
            </a:r>
          </a:p>
          <a:p>
            <a:r>
              <a:rPr lang="ru-RU" dirty="0"/>
              <a:t>организация данных больших информационных систем в виде распре-деленной БД на сети ЭВМ; </a:t>
            </a:r>
          </a:p>
          <a:p>
            <a:r>
              <a:rPr lang="ru-RU" dirty="0"/>
              <a:t>наличие простых языковых средств конечного пользователя и </a:t>
            </a:r>
            <a:r>
              <a:rPr lang="ru-RU" dirty="0" err="1"/>
              <a:t>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79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ППП  автоматизированного  проектирования предназначены для  поддержки  работы  конструкторов  и  технологов,  связанных  с  разработкой  чертежей, схем, графическим моделированием и конструированием. Отличительными особенностями этого класса ППП являются высокие требования к аппаратному обеспечению, наличие библиотек встроенных функций, объектов, интерфейсов с графическими системами и БД (</a:t>
            </a:r>
            <a:r>
              <a:rPr lang="ru-RU" dirty="0" err="1"/>
              <a:t>AutoCAD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8908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ППП общего назначения относят: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1.Системы управления базами данных (СУБД), обеспечивающие организацию и хранение локальных БД на автономно работающих компьютерах, либо централизованное хранение БД на файл-сервере и сетевой доступ к ним. В со-временных СУБД содержатся элементы CASE-технологии процесса проектирования, в частности: </a:t>
            </a:r>
          </a:p>
          <a:p>
            <a:r>
              <a:rPr lang="ru-RU" dirty="0"/>
              <a:t>визуализирована схема БД; </a:t>
            </a:r>
          </a:p>
          <a:p>
            <a:r>
              <a:rPr lang="ru-RU" dirty="0"/>
              <a:t>осуществлена автоматическая поддержка целостности БД при различных видах обработки (включение, удаление, модификация); </a:t>
            </a:r>
          </a:p>
          <a:p>
            <a:r>
              <a:rPr lang="ru-RU" dirty="0"/>
              <a:t>предоставляются "мастера",  обеспечивающие  поддержку процесса проектирования; </a:t>
            </a:r>
          </a:p>
          <a:p>
            <a:r>
              <a:rPr lang="ru-RU" dirty="0"/>
              <a:t>созданы шаблоны (прототипы) структур БД, отчетов, форм и т. д. </a:t>
            </a:r>
          </a:p>
        </p:txBody>
      </p:sp>
    </p:spTree>
    <p:extLst>
      <p:ext uri="{BB962C8B-B14F-4D97-AF65-F5344CB8AC3E}">
        <p14:creationId xmlns:p14="http://schemas.microsoft.com/office/powerpoint/2010/main" val="81312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325316"/>
            <a:ext cx="10820400" cy="5893370"/>
          </a:xfrm>
        </p:spPr>
        <p:txBody>
          <a:bodyPr>
            <a:normAutofit/>
          </a:bodyPr>
          <a:lstStyle/>
          <a:p>
            <a:r>
              <a:rPr lang="ru-RU" dirty="0"/>
              <a:t>2. Серверы БД–это ПО, предназначенное для создания и использования при работе в сети интегрированных БД в архитектуре "клиент –сервер". Многопользовательские  СУБД  в  сетевом  варианте  обработки информации хранят данные  на файл-сервере,  специально выделенном компьютере,  но  сама  обработка ведется на рабочих станциях. Серверы БД в отличие от этого большую часть  обработки  (хранение,  поиск, извлечение  и  передачу  данных  клиенту) данных  выполняют  самостоятельно, одновременно  обеспечивая  данными большое число пользователей сети. Общим для различных видов серверов БД является использование реляционного языка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для  реализации  запросов  к  данным.  Большинство  серверов  БД поддерживает несколько платформ, широкий спектр протоколов передачи данных. Проблемы–обеспечение целостности данных, тиражирование данных по узлам сети и синхронное обновление. </a:t>
            </a:r>
          </a:p>
        </p:txBody>
      </p:sp>
    </p:spTree>
    <p:extLst>
      <p:ext uri="{BB962C8B-B14F-4D97-AF65-F5344CB8AC3E}">
        <p14:creationId xmlns:p14="http://schemas.microsoft.com/office/powerpoint/2010/main" val="46825400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134</TotalTime>
  <Words>2393</Words>
  <Application>Microsoft Office PowerPoint</Application>
  <PresentationFormat>Широкоэкранный</PresentationFormat>
  <Paragraphs>133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Arial</vt:lpstr>
      <vt:lpstr>Century Gothic</vt:lpstr>
      <vt:lpstr>След самолета</vt:lpstr>
      <vt:lpstr>Типы программного обеспечения</vt:lpstr>
      <vt:lpstr>Презентация PowerPoint</vt:lpstr>
      <vt:lpstr>Презентация PowerPoint</vt:lpstr>
      <vt:lpstr>Презентация PowerPoint</vt:lpstr>
      <vt:lpstr>Пакеты прикладных программ</vt:lpstr>
      <vt:lpstr>Презентация PowerPoint</vt:lpstr>
      <vt:lpstr>Презентация PowerPoint</vt:lpstr>
      <vt:lpstr>К ППП общего назначения относят: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Системное 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Сервисное ПО.</vt:lpstr>
      <vt:lpstr>Инструментальное 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программного обеспечения</dc:title>
  <dc:creator>Aderana</dc:creator>
  <cp:lastModifiedBy>328-4</cp:lastModifiedBy>
  <cp:revision>9</cp:revision>
  <dcterms:created xsi:type="dcterms:W3CDTF">2021-11-16T04:25:17Z</dcterms:created>
  <dcterms:modified xsi:type="dcterms:W3CDTF">2023-09-04T06:39:33Z</dcterms:modified>
</cp:coreProperties>
</file>