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88" r:id="rId5"/>
    <p:sldId id="272" r:id="rId6"/>
    <p:sldId id="273" r:id="rId7"/>
    <p:sldId id="271" r:id="rId8"/>
    <p:sldId id="289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90" r:id="rId19"/>
    <p:sldId id="283" r:id="rId20"/>
    <p:sldId id="284" r:id="rId21"/>
    <p:sldId id="285" r:id="rId22"/>
    <p:sldId id="296" r:id="rId23"/>
    <p:sldId id="297" r:id="rId24"/>
    <p:sldId id="298" r:id="rId25"/>
    <p:sldId id="299" r:id="rId26"/>
    <p:sldId id="319" r:id="rId27"/>
    <p:sldId id="291" r:id="rId28"/>
    <p:sldId id="292" r:id="rId29"/>
    <p:sldId id="293" r:id="rId30"/>
    <p:sldId id="29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54C70-21F5-4531-87D2-3C5A63B02BC1}" type="datetimeFigureOut">
              <a:rPr lang="en-IE" smtClean="0"/>
              <a:pPr/>
              <a:t>20/01/2016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831FC-658E-4D4C-9238-309948AB6A60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252381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1C0D1-CD7C-4E63-A4F0-C8D56B42D54D}" type="datetimeFigureOut">
              <a:rPr lang="en-IE" smtClean="0"/>
              <a:pPr/>
              <a:t>20/01/2016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E5C06-8561-4B46-AF90-B39D52632CA2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633002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AE5C06-8561-4B46-AF90-B39D52632CA2}" type="slidenum">
              <a:rPr lang="en-IE" smtClean="0"/>
              <a:pPr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99831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AE5C06-8561-4B46-AF90-B39D52632CA2}" type="slidenum">
              <a:rPr lang="en-IE" smtClean="0"/>
              <a:pPr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39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D7848-CC24-4D79-BF60-4D45C32E2C2D}" type="datetime1">
              <a:rPr lang="en-IE" smtClean="0"/>
              <a:pPr/>
              <a:t>20/01/2016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5E7E6-7E1C-49B9-B5B9-2EBD1974A0C6}" type="datetime1">
              <a:rPr lang="en-IE" smtClean="0"/>
              <a:pPr/>
              <a:t>20/01/2016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6C41-FC51-45E3-9A65-AC35F02A6DC8}" type="datetime1">
              <a:rPr lang="en-IE" smtClean="0"/>
              <a:pPr/>
              <a:t>20/01/2016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9FC1-9B02-44ED-A5BC-44914456B8DC}" type="datetime1">
              <a:rPr lang="en-IE" smtClean="0"/>
              <a:pPr/>
              <a:t>20/01/2016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6136" y="6309320"/>
            <a:ext cx="2895600" cy="365125"/>
          </a:xfrm>
        </p:spPr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8224" y="6309320"/>
            <a:ext cx="2133600" cy="365125"/>
          </a:xfrm>
        </p:spPr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  <p:pic>
        <p:nvPicPr>
          <p:cNvPr id="7" name="Picture 6" descr="GMIT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9512" y="6044706"/>
            <a:ext cx="2016224" cy="63254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A098-B5D5-4EDC-A157-5D1896B0382E}" type="datetime1">
              <a:rPr lang="en-IE" smtClean="0"/>
              <a:pPr/>
              <a:t>20/01/2016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718E-3B7E-452C-8234-8CAF78D08521}" type="datetime1">
              <a:rPr lang="en-IE" smtClean="0"/>
              <a:pPr/>
              <a:t>20/01/2016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9C7F-4607-482E-8940-49C1E5350595}" type="datetime1">
              <a:rPr lang="en-IE" smtClean="0"/>
              <a:pPr/>
              <a:t>20/01/2016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95D1A-05F3-4EDF-AE8A-CE3DE30564BE}" type="datetime1">
              <a:rPr lang="en-IE" smtClean="0"/>
              <a:pPr/>
              <a:t>20/01/2016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DB74-E880-4AF2-966C-00A6F25DF18B}" type="datetime1">
              <a:rPr lang="en-IE" smtClean="0"/>
              <a:pPr/>
              <a:t>20/01/2016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5E4D8-3B5C-4409-B386-B8CABD06792A}" type="datetime1">
              <a:rPr lang="en-IE" smtClean="0"/>
              <a:pPr/>
              <a:t>20/01/2016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0CD1-0FF5-49F6-8531-56D90BC42FDF}" type="datetime1">
              <a:rPr lang="en-IE" smtClean="0"/>
              <a:pPr/>
              <a:t>20/01/2016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6414A-E5AA-4815-991C-A511F9581E4E}" type="datetime1">
              <a:rPr lang="en-IE" smtClean="0"/>
              <a:pPr/>
              <a:t>20/01/2016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FCA3D-EC7B-4ADA-89D4-8431BFF2CF65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.android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Gerard.Harrison@gmit.i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ionicframework.com/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sbin.com/" TargetMode="External"/><Relationship Id="rId4" Type="http://schemas.openxmlformats.org/officeDocument/2006/relationships/hyperlink" Target="https://cordova.apache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IE" dirty="0" smtClean="0"/>
              <a:t>Cross-Platform Mobile Applications Development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B.Sc. Web Technologies &amp; Programming</a:t>
            </a:r>
          </a:p>
          <a:p>
            <a:r>
              <a:rPr lang="en-IE" sz="2200" dirty="0"/>
              <a:t>Department of Computer Science &amp; Applied Physics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History of Mobile Devices - </a:t>
            </a:r>
            <a:r>
              <a:rPr lang="en-IE" dirty="0" err="1" smtClean="0"/>
              <a:t>iOS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2007 Apple introduces</a:t>
            </a:r>
          </a:p>
          <a:p>
            <a:pPr>
              <a:buNone/>
            </a:pPr>
            <a:r>
              <a:rPr lang="en-IE" dirty="0" smtClean="0"/>
              <a:t>	the </a:t>
            </a:r>
            <a:r>
              <a:rPr lang="en-IE" dirty="0" err="1" smtClean="0"/>
              <a:t>iPhone</a:t>
            </a:r>
            <a:endParaRPr lang="en-IE" dirty="0" smtClean="0"/>
          </a:p>
          <a:p>
            <a:pPr lvl="1"/>
            <a:r>
              <a:rPr lang="en-IE" dirty="0" smtClean="0"/>
              <a:t>Touch Interface</a:t>
            </a:r>
          </a:p>
          <a:p>
            <a:pPr lvl="1"/>
            <a:r>
              <a:rPr lang="en-IE" dirty="0" smtClean="0"/>
              <a:t>Web Browser	</a:t>
            </a:r>
          </a:p>
          <a:p>
            <a:pPr lvl="1"/>
            <a:r>
              <a:rPr lang="en-IE" dirty="0" smtClean="0"/>
              <a:t>Mail Client</a:t>
            </a:r>
          </a:p>
          <a:p>
            <a:pPr lvl="1"/>
            <a:r>
              <a:rPr lang="en-IE" dirty="0" smtClean="0"/>
              <a:t>Widgets (apps)</a:t>
            </a:r>
          </a:p>
          <a:p>
            <a:pPr lvl="1"/>
            <a:r>
              <a:rPr lang="en-IE" dirty="0" smtClean="0"/>
              <a:t>“Locked” to AT&amp;T in the USA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10</a:t>
            </a:fld>
            <a:endParaRPr lang="en-IE"/>
          </a:p>
        </p:txBody>
      </p:sp>
      <p:pic>
        <p:nvPicPr>
          <p:cNvPr id="6" name="Picture 5" descr="ima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64088" y="1340768"/>
            <a:ext cx="3779912" cy="33360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History of Mobile Devices - Android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2003 - Android Inc. setup by Andy Rubin with the aim of developing “smarter mobile devices that are more aware its owner’s location and preferences”.</a:t>
            </a:r>
          </a:p>
          <a:p>
            <a:r>
              <a:rPr lang="en-IE" dirty="0" smtClean="0"/>
              <a:t>2005 - Google buys Android Inc.</a:t>
            </a:r>
          </a:p>
          <a:p>
            <a:r>
              <a:rPr lang="en-IE" dirty="0" smtClean="0"/>
              <a:t>2007 - Google sets up Open Handset Alliance and makes Android Operating System free and open source</a:t>
            </a:r>
          </a:p>
          <a:p>
            <a:r>
              <a:rPr lang="en-IE" dirty="0" smtClean="0"/>
              <a:t>Why?</a:t>
            </a: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11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History of Mobile Devices – Android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Google is not Android</a:t>
            </a:r>
          </a:p>
          <a:p>
            <a:r>
              <a:rPr lang="en-IE" dirty="0" smtClean="0">
                <a:hlinkClick r:id="rId2"/>
              </a:rPr>
              <a:t>Android Open Source Project</a:t>
            </a:r>
            <a:r>
              <a:rPr lang="en-IE" dirty="0" smtClean="0"/>
              <a:t> controls Android</a:t>
            </a:r>
          </a:p>
          <a:p>
            <a:r>
              <a:rPr lang="en-IE" dirty="0" smtClean="0"/>
              <a:t>Anyone can make his/her own version of Android</a:t>
            </a:r>
          </a:p>
          <a:p>
            <a:r>
              <a:rPr lang="en-IE" dirty="0" smtClean="0"/>
              <a:t>Google Android Apps are not open source</a:t>
            </a:r>
          </a:p>
          <a:p>
            <a:r>
              <a:rPr lang="en-IE" dirty="0" smtClean="0"/>
              <a:t>Google takes AOSP code and makes it’s own closed source version. (As it is entitled to do)</a:t>
            </a:r>
          </a:p>
          <a:p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12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History of Mobile Devices - Android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Google’s Android version is the most familiar</a:t>
            </a:r>
          </a:p>
          <a:p>
            <a:r>
              <a:rPr lang="en-IE" dirty="0" smtClean="0"/>
              <a:t>Other versions</a:t>
            </a:r>
          </a:p>
          <a:p>
            <a:pPr lvl="1"/>
            <a:r>
              <a:rPr lang="en-IE" dirty="0" smtClean="0"/>
              <a:t>Amazon Fire</a:t>
            </a:r>
          </a:p>
          <a:p>
            <a:pPr lvl="2"/>
            <a:r>
              <a:rPr lang="en-IE" dirty="0" smtClean="0"/>
              <a:t>No Play Store</a:t>
            </a:r>
          </a:p>
          <a:p>
            <a:pPr lvl="2"/>
            <a:r>
              <a:rPr lang="en-IE" dirty="0" smtClean="0"/>
              <a:t>No Google Maps etc</a:t>
            </a:r>
          </a:p>
          <a:p>
            <a:pPr lvl="1"/>
            <a:r>
              <a:rPr lang="en-IE" dirty="0" smtClean="0"/>
              <a:t>Android in China</a:t>
            </a:r>
          </a:p>
          <a:p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13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History of Mobile Devices - Windows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2003 – Windows Mobile released</a:t>
            </a:r>
          </a:p>
          <a:p>
            <a:r>
              <a:rPr lang="en-IE" dirty="0" smtClean="0"/>
              <a:t>Based on Windows platform</a:t>
            </a:r>
          </a:p>
          <a:p>
            <a:r>
              <a:rPr lang="en-IE" dirty="0" smtClean="0"/>
              <a:t>2010 – Windows Phone replaces Windows Mobile</a:t>
            </a:r>
          </a:p>
          <a:p>
            <a:r>
              <a:rPr lang="en-IE" dirty="0" smtClean="0"/>
              <a:t>Other Mobile Platforms:</a:t>
            </a:r>
          </a:p>
          <a:p>
            <a:pPr lvl="1"/>
            <a:r>
              <a:rPr lang="en-IE" dirty="0" smtClean="0"/>
              <a:t>Blackberry</a:t>
            </a:r>
          </a:p>
          <a:p>
            <a:pPr lvl="1"/>
            <a:r>
              <a:rPr lang="en-IE" dirty="0" smtClean="0"/>
              <a:t>Firefox OS</a:t>
            </a:r>
          </a:p>
          <a:p>
            <a:pPr lvl="1"/>
            <a:r>
              <a:rPr lang="en-IE" dirty="0" err="1" smtClean="0"/>
              <a:t>Ubuntu</a:t>
            </a:r>
            <a:r>
              <a:rPr lang="en-IE" dirty="0" smtClean="0"/>
              <a:t> Touch OS</a:t>
            </a: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14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History of Mobile Devices – Market Share</a:t>
            </a:r>
            <a:endParaRPr lang="en-IE" dirty="0"/>
          </a:p>
        </p:txBody>
      </p:sp>
      <p:pic>
        <p:nvPicPr>
          <p:cNvPr id="6" name="Content Placeholder 5" descr="Im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59486" y="1600200"/>
            <a:ext cx="8025027" cy="45259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15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Cumulative App Downloads from App Store</a:t>
            </a: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16</a:t>
            </a:fld>
            <a:endParaRPr lang="en-IE"/>
          </a:p>
        </p:txBody>
      </p:sp>
      <p:pic>
        <p:nvPicPr>
          <p:cNvPr id="8" name="Content Placeholder 7" descr="imag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14412" y="1805781"/>
            <a:ext cx="7115175" cy="4114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Cumulative App Downloads from Google Play</a:t>
            </a:r>
            <a:endParaRPr lang="en-IE" dirty="0"/>
          </a:p>
        </p:txBody>
      </p:sp>
      <p:pic>
        <p:nvPicPr>
          <p:cNvPr id="6" name="Content Placeholder 5" descr="imag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52512" y="1834356"/>
            <a:ext cx="7038975" cy="405765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17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Cross-platform Mobile Applications Development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Introduction to module</a:t>
            </a:r>
          </a:p>
          <a:p>
            <a:r>
              <a:rPr lang="en-IE" dirty="0" smtClean="0"/>
              <a:t>History of mobile devices</a:t>
            </a:r>
          </a:p>
          <a:p>
            <a:r>
              <a:rPr lang="en-IE" b="1" dirty="0" smtClean="0">
                <a:solidFill>
                  <a:srgbClr val="FF0000"/>
                </a:solidFill>
              </a:rPr>
              <a:t>Android</a:t>
            </a:r>
          </a:p>
          <a:p>
            <a:r>
              <a:rPr lang="en-IE" dirty="0" smtClean="0"/>
              <a:t>Development Options</a:t>
            </a:r>
          </a:p>
          <a:p>
            <a:r>
              <a:rPr lang="en-IE" dirty="0" smtClean="0"/>
              <a:t>Frameworks</a:t>
            </a:r>
          </a:p>
          <a:p>
            <a:r>
              <a:rPr lang="en-IE" dirty="0" smtClean="0"/>
              <a:t>Ionic Framework</a:t>
            </a: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18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Operating Systems (OS)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The OS manages hardware and </a:t>
            </a:r>
          </a:p>
          <a:p>
            <a:pPr>
              <a:buNone/>
            </a:pPr>
            <a:r>
              <a:rPr lang="en-IE" dirty="0" smtClean="0"/>
              <a:t>	software resources</a:t>
            </a:r>
          </a:p>
          <a:p>
            <a:r>
              <a:rPr lang="en-IE" dirty="0" smtClean="0"/>
              <a:t>Provides a stable, consistent way for</a:t>
            </a:r>
          </a:p>
          <a:p>
            <a:pPr>
              <a:buNone/>
            </a:pPr>
            <a:r>
              <a:rPr lang="en-IE" dirty="0" smtClean="0"/>
              <a:t>	applications to deal with the hardware</a:t>
            </a:r>
          </a:p>
          <a:p>
            <a:pPr>
              <a:buNone/>
            </a:pPr>
            <a:r>
              <a:rPr lang="en-IE" dirty="0" smtClean="0"/>
              <a:t>	without knowing the underlying details</a:t>
            </a: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19</a:t>
            </a:fld>
            <a:endParaRPr lang="en-IE"/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1484784"/>
            <a:ext cx="1571625" cy="2324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Lecturer		Gerard Harrison</a:t>
            </a:r>
          </a:p>
          <a:p>
            <a:r>
              <a:rPr lang="en-IE" dirty="0" smtClean="0"/>
              <a:t>Email		</a:t>
            </a:r>
            <a:r>
              <a:rPr lang="en-IE" dirty="0" smtClean="0">
                <a:hlinkClick r:id="rId3"/>
              </a:rPr>
              <a:t>Gerard.Harrison@gmit.ie</a:t>
            </a:r>
            <a:endParaRPr lang="en-IE" dirty="0" smtClean="0"/>
          </a:p>
          <a:p>
            <a:r>
              <a:rPr lang="en-IE" dirty="0" smtClean="0"/>
              <a:t>Office		505</a:t>
            </a:r>
          </a:p>
          <a:p>
            <a:r>
              <a:rPr lang="en-IE" dirty="0" smtClean="0"/>
              <a:t>Lectures		3 hours per week</a:t>
            </a:r>
          </a:p>
          <a:p>
            <a:r>
              <a:rPr lang="en-IE" dirty="0" smtClean="0"/>
              <a:t>Labs		3 hours per week</a:t>
            </a:r>
          </a:p>
          <a:p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Types of Operating System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Windows</a:t>
            </a:r>
          </a:p>
          <a:p>
            <a:r>
              <a:rPr lang="en-IE" dirty="0" err="1" smtClean="0"/>
              <a:t>iOS</a:t>
            </a:r>
            <a:endParaRPr lang="en-IE" dirty="0" smtClean="0"/>
          </a:p>
          <a:p>
            <a:r>
              <a:rPr lang="en-IE" dirty="0" smtClean="0"/>
              <a:t>Mac OS</a:t>
            </a:r>
          </a:p>
          <a:p>
            <a:r>
              <a:rPr lang="en-IE" dirty="0" smtClean="0"/>
              <a:t>Android</a:t>
            </a:r>
          </a:p>
          <a:p>
            <a:r>
              <a:rPr lang="en-IE" dirty="0" smtClean="0"/>
              <a:t>Linux</a:t>
            </a:r>
          </a:p>
          <a:p>
            <a:r>
              <a:rPr lang="en-IE" dirty="0" smtClean="0"/>
              <a:t>Unix</a:t>
            </a:r>
          </a:p>
          <a:p>
            <a:r>
              <a:rPr lang="en-IE" dirty="0" smtClean="0"/>
              <a:t>Blackberry</a:t>
            </a: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20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Android Architecture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Applications</a:t>
            </a:r>
          </a:p>
          <a:p>
            <a:pPr lvl="1"/>
            <a:r>
              <a:rPr lang="en-IE" dirty="0" smtClean="0"/>
              <a:t>apps reside on this layer</a:t>
            </a:r>
          </a:p>
          <a:p>
            <a:endParaRPr lang="en-IE" dirty="0" smtClean="0"/>
          </a:p>
          <a:p>
            <a:r>
              <a:rPr lang="en-IE" dirty="0" smtClean="0"/>
              <a:t>Android Framework</a:t>
            </a:r>
          </a:p>
          <a:p>
            <a:pPr lvl="1"/>
            <a:r>
              <a:rPr lang="en-IE" dirty="0" smtClean="0"/>
              <a:t>Provides services to the Applications layer in the form of APIs (Application Program Interface)</a:t>
            </a:r>
          </a:p>
          <a:p>
            <a:pPr lvl="1"/>
            <a:endParaRPr lang="en-IE" dirty="0" smtClean="0"/>
          </a:p>
          <a:p>
            <a:pPr>
              <a:buNone/>
            </a:pPr>
            <a:endParaRPr lang="en-IE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21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Android Architecture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Native Libraries</a:t>
            </a:r>
          </a:p>
          <a:p>
            <a:pPr lvl="1"/>
            <a:r>
              <a:rPr lang="en-IE" dirty="0" smtClean="0"/>
              <a:t>Libraries such as </a:t>
            </a:r>
            <a:r>
              <a:rPr lang="en-IE" dirty="0" err="1" smtClean="0"/>
              <a:t>SQLite</a:t>
            </a:r>
            <a:r>
              <a:rPr lang="en-IE" dirty="0" smtClean="0"/>
              <a:t> database, libraries to play and record media and Secure Socket Layer (SSL) libraries responsible for security</a:t>
            </a:r>
          </a:p>
          <a:p>
            <a:pPr lvl="1"/>
            <a:endParaRPr lang="en-IE" dirty="0" smtClean="0"/>
          </a:p>
          <a:p>
            <a:r>
              <a:rPr lang="en-IE" dirty="0" smtClean="0"/>
              <a:t>Android Runtime</a:t>
            </a:r>
          </a:p>
          <a:p>
            <a:pPr lvl="1"/>
            <a:r>
              <a:rPr lang="en-IE" dirty="0" smtClean="0"/>
              <a:t>Java libraries and the </a:t>
            </a:r>
            <a:r>
              <a:rPr lang="en-IE" dirty="0" err="1" smtClean="0"/>
              <a:t>Dalvik</a:t>
            </a:r>
            <a:r>
              <a:rPr lang="en-IE" dirty="0" smtClean="0"/>
              <a:t> Virtual Machine</a:t>
            </a:r>
          </a:p>
          <a:p>
            <a:pPr lvl="1"/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22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Android Architecture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Hardware Abstraction Layer (HAL)</a:t>
            </a:r>
          </a:p>
          <a:p>
            <a:pPr lvl="1"/>
            <a:r>
              <a:rPr lang="en-IE" dirty="0" smtClean="0"/>
              <a:t>A hardware abstraction layer (HAL) is a layer of programming that allows a computer operating system to interact with a hardware device at a general or abstract level rather than at a detailed hardware level. </a:t>
            </a:r>
          </a:p>
          <a:p>
            <a:pPr lvl="1"/>
            <a:r>
              <a:rPr lang="en-IE" dirty="0" smtClean="0"/>
              <a:t>Essentially it allows developers to write device-independent programs and applications.</a:t>
            </a:r>
          </a:p>
          <a:p>
            <a:pPr lvl="1"/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23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Android Architecture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 smtClean="0"/>
              <a:t>Linux Kernel</a:t>
            </a:r>
          </a:p>
          <a:p>
            <a:pPr lvl="1"/>
            <a:r>
              <a:rPr lang="en-IE" dirty="0" smtClean="0"/>
              <a:t>Has been in widespread use for many years.</a:t>
            </a:r>
          </a:p>
          <a:p>
            <a:pPr lvl="1"/>
            <a:r>
              <a:rPr lang="en-IE" dirty="0" smtClean="0"/>
              <a:t>Process Management</a:t>
            </a:r>
          </a:p>
          <a:p>
            <a:pPr lvl="1"/>
            <a:r>
              <a:rPr lang="en-IE" dirty="0" smtClean="0"/>
              <a:t>Memory Management</a:t>
            </a:r>
          </a:p>
          <a:p>
            <a:pPr lvl="1"/>
            <a:r>
              <a:rPr lang="en-IE" dirty="0" smtClean="0"/>
              <a:t>Security Management</a:t>
            </a:r>
          </a:p>
          <a:p>
            <a:pPr lvl="1"/>
            <a:r>
              <a:rPr lang="en-IE" dirty="0" smtClean="0"/>
              <a:t>Process Isolation</a:t>
            </a:r>
          </a:p>
          <a:p>
            <a:pPr lvl="2"/>
            <a:r>
              <a:rPr lang="en-IE" dirty="0" smtClean="0"/>
              <a:t>Prevents one process from reading another processes data</a:t>
            </a:r>
          </a:p>
          <a:p>
            <a:pPr lvl="2"/>
            <a:r>
              <a:rPr lang="en-IE" dirty="0" smtClean="0"/>
              <a:t>Ensures one process does not consume all the memory</a:t>
            </a:r>
          </a:p>
          <a:p>
            <a:pPr lvl="2"/>
            <a:r>
              <a:rPr lang="en-IE" dirty="0" smtClean="0"/>
              <a:t>Ensure one process does  not consume all CPU time</a:t>
            </a:r>
          </a:p>
          <a:p>
            <a:pPr lvl="2"/>
            <a:r>
              <a:rPr lang="en-IE" dirty="0" smtClean="0"/>
              <a:t>Ensure one process does consume a resource e.g. </a:t>
            </a:r>
            <a:r>
              <a:rPr lang="en-IE" dirty="0" err="1" smtClean="0"/>
              <a:t>bluetooth</a:t>
            </a:r>
            <a:r>
              <a:rPr lang="en-IE" dirty="0" smtClean="0"/>
              <a:t>, GPS</a:t>
            </a: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24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Android Architecture</a:t>
            </a:r>
            <a:endParaRPr lang="en-IE" dirty="0"/>
          </a:p>
        </p:txBody>
      </p:sp>
      <p:pic>
        <p:nvPicPr>
          <p:cNvPr id="6" name="Content Placeholder 5" descr="Im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67075" y="1715294"/>
            <a:ext cx="2609850" cy="429577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25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Android Architecture</a:t>
            </a:r>
            <a:endParaRPr lang="en-IE" dirty="0"/>
          </a:p>
        </p:txBody>
      </p:sp>
      <p:pic>
        <p:nvPicPr>
          <p:cNvPr id="6" name="Content Placeholder 5" descr="Im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83360" y="1600200"/>
            <a:ext cx="5577280" cy="45259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26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Android Versions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pPr>
              <a:buNone/>
            </a:pP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27</a:t>
            </a:fld>
            <a:endParaRPr lang="en-IE"/>
          </a:p>
        </p:txBody>
      </p:sp>
      <p:pic>
        <p:nvPicPr>
          <p:cNvPr id="7" name="Picture 6" descr="ima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1340768"/>
            <a:ext cx="933450" cy="1152525"/>
          </a:xfrm>
          <a:prstGeom prst="rect">
            <a:avLst/>
          </a:prstGeom>
        </p:spPr>
      </p:pic>
      <p:pic>
        <p:nvPicPr>
          <p:cNvPr id="8" name="Picture 7" descr="imag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1640" y="3068960"/>
            <a:ext cx="1057275" cy="1076325"/>
          </a:xfrm>
          <a:prstGeom prst="rect">
            <a:avLst/>
          </a:prstGeom>
        </p:spPr>
      </p:pic>
      <p:pic>
        <p:nvPicPr>
          <p:cNvPr id="9" name="Picture 8" descr="imag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5616" y="4581128"/>
            <a:ext cx="1457325" cy="990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23928" y="1844824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dirty="0" smtClean="0"/>
              <a:t>Cupcake 1.5  (2009)</a:t>
            </a:r>
            <a:endParaRPr lang="en-IE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923928" y="3356992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dirty="0" smtClean="0"/>
              <a:t>Donut 1.6  (2009)</a:t>
            </a:r>
            <a:endParaRPr lang="en-IE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3923928" y="5013176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dirty="0" err="1" smtClean="0"/>
              <a:t>Eclair</a:t>
            </a:r>
            <a:r>
              <a:rPr lang="en-IE" sz="3200" dirty="0" smtClean="0"/>
              <a:t> 2.0/2.1  (2009)</a:t>
            </a:r>
            <a:endParaRPr lang="en-IE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Android Versions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28</a:t>
            </a:fld>
            <a:endParaRPr lang="en-IE"/>
          </a:p>
        </p:txBody>
      </p:sp>
      <p:pic>
        <p:nvPicPr>
          <p:cNvPr id="6" name="Picture 5" descr="ima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1268760"/>
            <a:ext cx="1123950" cy="1162050"/>
          </a:xfrm>
          <a:prstGeom prst="rect">
            <a:avLst/>
          </a:prstGeom>
        </p:spPr>
      </p:pic>
      <p:pic>
        <p:nvPicPr>
          <p:cNvPr id="7" name="Picture 6" descr="imag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624" y="2924944"/>
            <a:ext cx="942975" cy="1104900"/>
          </a:xfrm>
          <a:prstGeom prst="rect">
            <a:avLst/>
          </a:prstGeom>
        </p:spPr>
      </p:pic>
      <p:pic>
        <p:nvPicPr>
          <p:cNvPr id="8" name="Picture 7" descr="imag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1600" y="4509120"/>
            <a:ext cx="1295400" cy="10858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47864" y="1844824"/>
            <a:ext cx="417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dirty="0" err="1" smtClean="0"/>
              <a:t>Froyo</a:t>
            </a:r>
            <a:r>
              <a:rPr lang="en-IE" sz="3200" dirty="0" smtClean="0"/>
              <a:t> 2.2  (2010)</a:t>
            </a:r>
            <a:endParaRPr lang="en-IE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347864" y="3284984"/>
            <a:ext cx="4752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dirty="0" smtClean="0"/>
              <a:t>Gingerbread 2.3  (2010)</a:t>
            </a:r>
            <a:endParaRPr lang="en-IE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347864" y="4653136"/>
            <a:ext cx="4680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dirty="0" smtClean="0"/>
              <a:t>Honeycomb 3.0/3.1/3.2  (2011,2012)</a:t>
            </a:r>
            <a:endParaRPr lang="en-IE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Android Versions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E" dirty="0" smtClean="0"/>
          </a:p>
          <a:p>
            <a:pPr>
              <a:buNone/>
            </a:pPr>
            <a:r>
              <a:rPr lang="en-IE" dirty="0" smtClean="0"/>
              <a:t>			</a:t>
            </a:r>
          </a:p>
          <a:p>
            <a:pPr>
              <a:buNone/>
            </a:pPr>
            <a:endParaRPr lang="en-IE" dirty="0" smtClean="0"/>
          </a:p>
          <a:p>
            <a:pPr>
              <a:buNone/>
            </a:pPr>
            <a:r>
              <a:rPr lang="en-IE" dirty="0" smtClean="0"/>
              <a:t>		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29</a:t>
            </a:fld>
            <a:endParaRPr lang="en-IE"/>
          </a:p>
        </p:txBody>
      </p:sp>
      <p:pic>
        <p:nvPicPr>
          <p:cNvPr id="6" name="Picture 5" descr="ima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1268760"/>
            <a:ext cx="1476375" cy="1009650"/>
          </a:xfrm>
          <a:prstGeom prst="rect">
            <a:avLst/>
          </a:prstGeom>
        </p:spPr>
      </p:pic>
      <p:pic>
        <p:nvPicPr>
          <p:cNvPr id="7" name="Picture 6" descr="imag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3608" y="2924944"/>
            <a:ext cx="733425" cy="1171575"/>
          </a:xfrm>
          <a:prstGeom prst="rect">
            <a:avLst/>
          </a:prstGeom>
        </p:spPr>
      </p:pic>
      <p:pic>
        <p:nvPicPr>
          <p:cNvPr id="8" name="Picture 7" descr="imag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3608" y="4581128"/>
            <a:ext cx="742950" cy="10191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987824" y="1340768"/>
            <a:ext cx="554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dirty="0" smtClean="0"/>
              <a:t>Ice-cream Sandwich 4.0  (2013)</a:t>
            </a:r>
            <a:endParaRPr lang="en-IE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2987824" y="2996952"/>
            <a:ext cx="547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dirty="0" smtClean="0"/>
              <a:t>Jellybean 4.1/4.2/4.3  (2013)</a:t>
            </a:r>
            <a:endParaRPr lang="en-IE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3059832" y="4653136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dirty="0" err="1" smtClean="0"/>
              <a:t>KitKat</a:t>
            </a:r>
            <a:r>
              <a:rPr lang="en-IE" sz="3200" dirty="0" smtClean="0"/>
              <a:t> 4.4  (2013)</a:t>
            </a:r>
            <a:endParaRPr lang="en-IE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Cross-platform Mobile Applications Development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Introduction to module</a:t>
            </a:r>
          </a:p>
          <a:p>
            <a:r>
              <a:rPr lang="en-IE" dirty="0" smtClean="0"/>
              <a:t>History of mobile devices</a:t>
            </a:r>
          </a:p>
          <a:p>
            <a:r>
              <a:rPr lang="en-IE" dirty="0" smtClean="0"/>
              <a:t>Android</a:t>
            </a:r>
          </a:p>
          <a:p>
            <a:r>
              <a:rPr lang="en-IE" dirty="0" smtClean="0"/>
              <a:t>Development Options</a:t>
            </a:r>
          </a:p>
          <a:p>
            <a:r>
              <a:rPr lang="en-IE" dirty="0" smtClean="0"/>
              <a:t>Frameworks</a:t>
            </a:r>
          </a:p>
          <a:p>
            <a:r>
              <a:rPr lang="en-IE" dirty="0" smtClean="0"/>
              <a:t>Ionic Framework</a:t>
            </a: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3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Android Versions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E" dirty="0" smtClean="0"/>
              <a:t>			</a:t>
            </a:r>
          </a:p>
          <a:p>
            <a:pPr>
              <a:buNone/>
            </a:pPr>
            <a:r>
              <a:rPr lang="en-IE" dirty="0" smtClean="0"/>
              <a:t>			</a:t>
            </a:r>
          </a:p>
          <a:p>
            <a:pPr>
              <a:buNone/>
            </a:pPr>
            <a:endParaRPr lang="en-IE" dirty="0" smtClean="0"/>
          </a:p>
          <a:p>
            <a:pPr>
              <a:buNone/>
            </a:pPr>
            <a:endParaRPr lang="en-IE" dirty="0" smtClean="0"/>
          </a:p>
          <a:p>
            <a:pPr>
              <a:buNone/>
            </a:pPr>
            <a:r>
              <a:rPr lang="en-IE" dirty="0" smtClean="0"/>
              <a:t>			</a:t>
            </a: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30</a:t>
            </a:fld>
            <a:endParaRPr lang="en-IE"/>
          </a:p>
        </p:txBody>
      </p:sp>
      <p:pic>
        <p:nvPicPr>
          <p:cNvPr id="6" name="Picture 5" descr="ima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1628800"/>
            <a:ext cx="895350" cy="1247775"/>
          </a:xfrm>
          <a:prstGeom prst="rect">
            <a:avLst/>
          </a:prstGeom>
        </p:spPr>
      </p:pic>
      <p:pic>
        <p:nvPicPr>
          <p:cNvPr id="7" name="Picture 6" descr="imag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584" y="3573016"/>
            <a:ext cx="981075" cy="11906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15816" y="1988840"/>
            <a:ext cx="446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dirty="0" smtClean="0"/>
              <a:t>Lollipop 5.1/5.1  (2014)</a:t>
            </a:r>
            <a:endParaRPr lang="en-IE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2987824" y="3789040"/>
            <a:ext cx="460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dirty="0" smtClean="0"/>
              <a:t>Marshmallow 6.0  (2015)</a:t>
            </a:r>
            <a:endParaRPr lang="en-IE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Cross-platform Mobile Applications Development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b="1" dirty="0" smtClean="0">
                <a:solidFill>
                  <a:srgbClr val="FF0000"/>
                </a:solidFill>
              </a:rPr>
              <a:t>Introduction to module</a:t>
            </a:r>
          </a:p>
          <a:p>
            <a:r>
              <a:rPr lang="en-IE" dirty="0" smtClean="0"/>
              <a:t>History of mobile devices</a:t>
            </a:r>
          </a:p>
          <a:p>
            <a:r>
              <a:rPr lang="en-IE" dirty="0" smtClean="0"/>
              <a:t>Android</a:t>
            </a:r>
          </a:p>
          <a:p>
            <a:r>
              <a:rPr lang="en-IE" dirty="0" smtClean="0"/>
              <a:t>Development Options</a:t>
            </a:r>
          </a:p>
          <a:p>
            <a:r>
              <a:rPr lang="en-IE" dirty="0" smtClean="0"/>
              <a:t>Frameworks</a:t>
            </a:r>
          </a:p>
          <a:p>
            <a:r>
              <a:rPr lang="en-IE" dirty="0" smtClean="0"/>
              <a:t>Ionic Framework</a:t>
            </a: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4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Introduction to Module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 smtClean="0"/>
              <a:t>Marking Scheme</a:t>
            </a:r>
          </a:p>
          <a:p>
            <a:pPr lvl="1"/>
            <a:r>
              <a:rPr lang="en-IE" dirty="0" smtClean="0"/>
              <a:t>In-class test (theory) 		15%	week 4/5</a:t>
            </a:r>
          </a:p>
          <a:p>
            <a:pPr lvl="1"/>
            <a:r>
              <a:rPr lang="en-IE" dirty="0" smtClean="0"/>
              <a:t>In-class test (practical)	20%	week  7/8</a:t>
            </a:r>
          </a:p>
          <a:p>
            <a:pPr lvl="1"/>
            <a:r>
              <a:rPr lang="en-IE" dirty="0" smtClean="0"/>
              <a:t>Project				65%	submit week 13</a:t>
            </a:r>
          </a:p>
          <a:p>
            <a:pPr lvl="1"/>
            <a:endParaRPr lang="en-IE" dirty="0" smtClean="0"/>
          </a:p>
          <a:p>
            <a:r>
              <a:rPr lang="en-IE" dirty="0" smtClean="0"/>
              <a:t>Reading List</a:t>
            </a:r>
          </a:p>
          <a:p>
            <a:pPr lvl="1"/>
            <a:r>
              <a:rPr lang="en-IE" dirty="0" smtClean="0"/>
              <a:t>Ionic in Action: Hybrid Mobile Apps with Ionic and </a:t>
            </a:r>
            <a:r>
              <a:rPr lang="en-IE" dirty="0" err="1" smtClean="0"/>
              <a:t>AngularJS</a:t>
            </a:r>
            <a:r>
              <a:rPr lang="en-IE" dirty="0" smtClean="0"/>
              <a:t> by Jeremy </a:t>
            </a:r>
            <a:r>
              <a:rPr lang="en-IE" dirty="0" err="1" smtClean="0"/>
              <a:t>Wilken</a:t>
            </a:r>
            <a:endParaRPr lang="en-IE" dirty="0" smtClean="0"/>
          </a:p>
          <a:p>
            <a:pPr lvl="1">
              <a:buNone/>
            </a:pPr>
            <a:r>
              <a:rPr lang="en-IE" dirty="0" smtClean="0"/>
              <a:t>	ISBN 9781633430082</a:t>
            </a:r>
            <a:br>
              <a:rPr lang="en-IE" dirty="0" smtClean="0"/>
            </a:b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5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Introduction to Module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Websites</a:t>
            </a:r>
          </a:p>
          <a:p>
            <a:pPr lvl="1"/>
            <a:r>
              <a:rPr lang="en-IE" dirty="0" smtClean="0">
                <a:hlinkClick r:id="rId2"/>
              </a:rPr>
              <a:t>http://www.w3schools.com/</a:t>
            </a:r>
            <a:endParaRPr lang="en-IE" dirty="0" smtClean="0"/>
          </a:p>
          <a:p>
            <a:pPr lvl="1"/>
            <a:r>
              <a:rPr lang="en-IE" dirty="0" smtClean="0">
                <a:hlinkClick r:id="rId3"/>
              </a:rPr>
              <a:t>http://ionicframework.com/</a:t>
            </a:r>
            <a:endParaRPr lang="en-IE" dirty="0" smtClean="0"/>
          </a:p>
          <a:p>
            <a:pPr lvl="1"/>
            <a:r>
              <a:rPr lang="en-IE" dirty="0" smtClean="0">
                <a:hlinkClick r:id="rId4"/>
              </a:rPr>
              <a:t>https://cordova.apache.org/</a:t>
            </a:r>
            <a:endParaRPr lang="en-IE" dirty="0" smtClean="0"/>
          </a:p>
          <a:p>
            <a:pPr lvl="1"/>
            <a:r>
              <a:rPr lang="en-IE" dirty="0" smtClean="0">
                <a:hlinkClick r:id="rId5"/>
              </a:rPr>
              <a:t>https://jsbin.com/</a:t>
            </a:r>
            <a:endParaRPr lang="en-IE" dirty="0" smtClean="0"/>
          </a:p>
          <a:p>
            <a:pPr lvl="1"/>
            <a:endParaRPr lang="en-IE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6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Introduction to Module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Learning Outcomes</a:t>
            </a:r>
          </a:p>
          <a:p>
            <a:pPr lvl="1"/>
            <a:r>
              <a:rPr lang="en-IE" dirty="0" smtClean="0"/>
              <a:t>Create mobile applications using modern architectural patterns.</a:t>
            </a:r>
          </a:p>
          <a:p>
            <a:pPr lvl="1"/>
            <a:r>
              <a:rPr lang="en-IE" dirty="0" smtClean="0"/>
              <a:t>Compare and contrast mobile development frameworks.</a:t>
            </a:r>
          </a:p>
          <a:p>
            <a:pPr lvl="1"/>
            <a:r>
              <a:rPr lang="en-IE" dirty="0" smtClean="0"/>
              <a:t>Setup and use a mobile development environment and </a:t>
            </a:r>
            <a:r>
              <a:rPr lang="en-IE" dirty="0" err="1" smtClean="0"/>
              <a:t>toolchain</a:t>
            </a:r>
            <a:r>
              <a:rPr lang="en-IE" dirty="0" smtClean="0"/>
              <a:t>.</a:t>
            </a:r>
          </a:p>
          <a:p>
            <a:pPr lvl="1"/>
            <a:r>
              <a:rPr lang="en-IE" dirty="0" smtClean="0"/>
              <a:t>Manage the development of a mobile application.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7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Cross-platform Mobile Applications Development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Introduction to module</a:t>
            </a:r>
          </a:p>
          <a:p>
            <a:r>
              <a:rPr lang="en-IE" b="1" dirty="0" smtClean="0">
                <a:solidFill>
                  <a:srgbClr val="FF0000"/>
                </a:solidFill>
              </a:rPr>
              <a:t>History of mobile devices</a:t>
            </a:r>
          </a:p>
          <a:p>
            <a:r>
              <a:rPr lang="en-IE" dirty="0" smtClean="0"/>
              <a:t>Android</a:t>
            </a:r>
            <a:endParaRPr lang="en-IE" b="1" dirty="0" smtClean="0">
              <a:solidFill>
                <a:srgbClr val="FF0000"/>
              </a:solidFill>
            </a:endParaRPr>
          </a:p>
          <a:p>
            <a:r>
              <a:rPr lang="en-IE" dirty="0" smtClean="0"/>
              <a:t>Development Options</a:t>
            </a:r>
          </a:p>
          <a:p>
            <a:r>
              <a:rPr lang="en-IE" dirty="0" smtClean="0"/>
              <a:t>Frameworks</a:t>
            </a:r>
          </a:p>
          <a:p>
            <a:r>
              <a:rPr lang="en-IE" dirty="0" smtClean="0"/>
              <a:t>Ionic Framework</a:t>
            </a:r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8</a:t>
            </a:fld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History of Mobile Devices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First mobile phone call </a:t>
            </a:r>
          </a:p>
          <a:p>
            <a:pPr>
              <a:buNone/>
            </a:pPr>
            <a:r>
              <a:rPr lang="en-IE" dirty="0" smtClean="0"/>
              <a:t>	made April 3</a:t>
            </a:r>
            <a:r>
              <a:rPr lang="en-IE" baseline="30000" dirty="0" smtClean="0"/>
              <a:t>rd</a:t>
            </a:r>
            <a:r>
              <a:rPr lang="en-IE" dirty="0" smtClean="0"/>
              <a:t> 1973 in </a:t>
            </a:r>
          </a:p>
          <a:p>
            <a:pPr>
              <a:buNone/>
            </a:pPr>
            <a:r>
              <a:rPr lang="en-IE" dirty="0" smtClean="0"/>
              <a:t>	New York</a:t>
            </a:r>
          </a:p>
          <a:p>
            <a:r>
              <a:rPr lang="en-IE" dirty="0" smtClean="0"/>
              <a:t>Prototype of a </a:t>
            </a:r>
          </a:p>
          <a:p>
            <a:pPr>
              <a:buNone/>
            </a:pPr>
            <a:r>
              <a:rPr lang="en-IE" dirty="0" smtClean="0"/>
              <a:t>	Motorola </a:t>
            </a:r>
            <a:r>
              <a:rPr lang="en-IE" dirty="0" err="1" smtClean="0"/>
              <a:t>DynaTAC</a:t>
            </a:r>
            <a:r>
              <a:rPr lang="en-IE" dirty="0" smtClean="0"/>
              <a:t> 8000x</a:t>
            </a:r>
          </a:p>
          <a:p>
            <a:r>
              <a:rPr lang="en-IE" dirty="0" smtClean="0"/>
              <a:t>Mass appeal in 1990s</a:t>
            </a:r>
          </a:p>
          <a:p>
            <a:pPr>
              <a:buNone/>
            </a:pPr>
            <a:r>
              <a:rPr lang="en-IE" dirty="0" smtClean="0"/>
              <a:t>	Nokia’s 1011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Gerard Harrison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CA3D-EC7B-4ADA-89D4-8431BFF2CF65}" type="slidenum">
              <a:rPr lang="en-IE" smtClean="0"/>
              <a:pPr/>
              <a:t>9</a:t>
            </a:fld>
            <a:endParaRPr lang="en-IE"/>
          </a:p>
        </p:txBody>
      </p:sp>
      <p:pic>
        <p:nvPicPr>
          <p:cNvPr id="6" name="Picture 5" descr="ima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4048" y="1268760"/>
            <a:ext cx="1905000" cy="2857500"/>
          </a:xfrm>
          <a:prstGeom prst="rect">
            <a:avLst/>
          </a:prstGeom>
        </p:spPr>
      </p:pic>
      <p:pic>
        <p:nvPicPr>
          <p:cNvPr id="7" name="Picture 6" descr="imag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36096" y="4077072"/>
            <a:ext cx="3540435" cy="2360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1740</TotalTime>
  <Words>717</Words>
  <Application>Microsoft Office PowerPoint</Application>
  <PresentationFormat>On-screen Show (4:3)</PresentationFormat>
  <Paragraphs>229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Office Theme</vt:lpstr>
      <vt:lpstr>Cross-Platform Mobile Applications Development</vt:lpstr>
      <vt:lpstr>PowerPoint Presentation</vt:lpstr>
      <vt:lpstr>Cross-platform Mobile Applications Development</vt:lpstr>
      <vt:lpstr>Cross-platform Mobile Applications Development</vt:lpstr>
      <vt:lpstr>Introduction to Module</vt:lpstr>
      <vt:lpstr>Introduction to Module</vt:lpstr>
      <vt:lpstr>Introduction to Module</vt:lpstr>
      <vt:lpstr>Cross-platform Mobile Applications Development</vt:lpstr>
      <vt:lpstr>History of Mobile Devices</vt:lpstr>
      <vt:lpstr>History of Mobile Devices - iOS</vt:lpstr>
      <vt:lpstr>History of Mobile Devices - Android</vt:lpstr>
      <vt:lpstr>History of Mobile Devices – Android</vt:lpstr>
      <vt:lpstr>History of Mobile Devices - Android</vt:lpstr>
      <vt:lpstr>History of Mobile Devices - Windows</vt:lpstr>
      <vt:lpstr>History of Mobile Devices – Market Share</vt:lpstr>
      <vt:lpstr>Cumulative App Downloads from App Store</vt:lpstr>
      <vt:lpstr>Cumulative App Downloads from Google Play</vt:lpstr>
      <vt:lpstr>Cross-platform Mobile Applications Development</vt:lpstr>
      <vt:lpstr>Operating Systems (OS)</vt:lpstr>
      <vt:lpstr>Types of Operating System</vt:lpstr>
      <vt:lpstr>Android Architecture</vt:lpstr>
      <vt:lpstr>Android Architecture</vt:lpstr>
      <vt:lpstr>Android Architecture</vt:lpstr>
      <vt:lpstr>Android Architecture</vt:lpstr>
      <vt:lpstr>Android Architecture</vt:lpstr>
      <vt:lpstr>Android Architecture</vt:lpstr>
      <vt:lpstr>Android Versions</vt:lpstr>
      <vt:lpstr>Android Versions</vt:lpstr>
      <vt:lpstr>Android Versions</vt:lpstr>
      <vt:lpstr>Android Versions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Gerard</dc:creator>
  <cp:lastModifiedBy>Gerard Harrison</cp:lastModifiedBy>
  <cp:revision>58</cp:revision>
  <dcterms:created xsi:type="dcterms:W3CDTF">2015-12-18T17:06:24Z</dcterms:created>
  <dcterms:modified xsi:type="dcterms:W3CDTF">2016-01-20T12:39:20Z</dcterms:modified>
</cp:coreProperties>
</file>