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60" r:id="rId4"/>
    <p:sldId id="261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76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18/01/2016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18/01/2016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18/01/2016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18/01/2016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18/01/2016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18/01/2016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18/01/2016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18/01/2016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18/01/2016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18/01/2016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18/01/2016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18/01/2016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18/01/2016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18/01/2016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selector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igsaw.w3.org/css-validator/" TargetMode="External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-markup/element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mit.i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 dirty="0" smtClean="0"/>
              <a:t>Cross-Platform Mobile Applications Development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B.Sc. Web Technologies &amp; Programming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HTML – Nested Elements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E" sz="2800" dirty="0" smtClean="0"/>
              <a:t>&lt;body&gt;</a:t>
            </a:r>
          </a:p>
          <a:p>
            <a:pPr>
              <a:buNone/>
            </a:pPr>
            <a:r>
              <a:rPr lang="en-IE" sz="2800" dirty="0" smtClean="0"/>
              <a:t>	&lt;p&gt;This is the first paragraph</a:t>
            </a:r>
          </a:p>
          <a:p>
            <a:pPr>
              <a:buNone/>
            </a:pPr>
            <a:r>
              <a:rPr lang="en-IE" sz="2800" dirty="0" smtClean="0"/>
              <a:t>		&lt;</a:t>
            </a:r>
            <a:r>
              <a:rPr lang="en-IE" sz="2800" dirty="0" err="1" smtClean="0"/>
              <a:t>ul</a:t>
            </a:r>
            <a:r>
              <a:rPr lang="en-IE" sz="2800" dirty="0" smtClean="0"/>
              <a:t>&gt;</a:t>
            </a:r>
          </a:p>
          <a:p>
            <a:pPr>
              <a:buNone/>
            </a:pPr>
            <a:r>
              <a:rPr lang="en-IE" sz="2800" dirty="0" smtClean="0"/>
              <a:t>			&lt;</a:t>
            </a:r>
            <a:r>
              <a:rPr lang="en-IE" sz="2800" dirty="0" err="1" smtClean="0"/>
              <a:t>li</a:t>
            </a:r>
            <a:r>
              <a:rPr lang="en-IE" sz="2800" dirty="0" smtClean="0"/>
              <a:t>&gt;Item 1&lt;/</a:t>
            </a:r>
            <a:r>
              <a:rPr lang="en-IE" sz="2800" dirty="0" err="1" smtClean="0"/>
              <a:t>li</a:t>
            </a:r>
            <a:r>
              <a:rPr lang="en-IE" sz="2800" dirty="0" smtClean="0"/>
              <a:t>&gt;</a:t>
            </a:r>
          </a:p>
          <a:p>
            <a:pPr>
              <a:buNone/>
            </a:pPr>
            <a:r>
              <a:rPr lang="en-IE" sz="2800" dirty="0" smtClean="0"/>
              <a:t>			&lt;</a:t>
            </a:r>
            <a:r>
              <a:rPr lang="en-IE" sz="2800" dirty="0" err="1" smtClean="0"/>
              <a:t>li</a:t>
            </a:r>
            <a:r>
              <a:rPr lang="en-IE" sz="2800" dirty="0" smtClean="0"/>
              <a:t>&gt;Item 2&lt;/</a:t>
            </a:r>
            <a:r>
              <a:rPr lang="en-IE" sz="2800" dirty="0" err="1" smtClean="0"/>
              <a:t>li</a:t>
            </a:r>
            <a:r>
              <a:rPr lang="en-IE" sz="2800" dirty="0" smtClean="0"/>
              <a:t>&gt;</a:t>
            </a:r>
          </a:p>
          <a:p>
            <a:pPr>
              <a:buNone/>
            </a:pPr>
            <a:r>
              <a:rPr lang="en-IE" sz="2800" dirty="0" smtClean="0"/>
              <a:t>			&lt;</a:t>
            </a:r>
            <a:r>
              <a:rPr lang="en-IE" sz="2800" dirty="0" err="1" smtClean="0"/>
              <a:t>li</a:t>
            </a:r>
            <a:r>
              <a:rPr lang="en-IE" sz="2800" dirty="0" smtClean="0"/>
              <a:t>&gt;Item 3&lt;/</a:t>
            </a:r>
            <a:r>
              <a:rPr lang="en-IE" sz="2800" dirty="0" err="1" smtClean="0"/>
              <a:t>li</a:t>
            </a:r>
            <a:r>
              <a:rPr lang="en-IE" sz="2800" dirty="0" smtClean="0"/>
              <a:t>&gt;</a:t>
            </a:r>
          </a:p>
          <a:p>
            <a:pPr>
              <a:buNone/>
            </a:pPr>
            <a:r>
              <a:rPr lang="en-IE" sz="2800" dirty="0" smtClean="0"/>
              <a:t>		&lt;/</a:t>
            </a:r>
            <a:r>
              <a:rPr lang="en-IE" sz="2800" dirty="0" err="1" smtClean="0"/>
              <a:t>ul</a:t>
            </a:r>
            <a:r>
              <a:rPr lang="en-IE" sz="2800" dirty="0" smtClean="0"/>
              <a:t>&gt;</a:t>
            </a:r>
          </a:p>
          <a:p>
            <a:pPr>
              <a:buNone/>
            </a:pPr>
            <a:r>
              <a:rPr lang="en-IE" sz="2800" dirty="0" smtClean="0"/>
              <a:t>	&lt;/p&gt;</a:t>
            </a:r>
          </a:p>
          <a:p>
            <a:pPr>
              <a:buNone/>
            </a:pPr>
            <a:r>
              <a:rPr lang="en-IE" sz="2800" dirty="0" smtClean="0"/>
              <a:t>&lt;/body&gt;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10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HTML – Nested Elements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How would you write HTML code so that when a user clicks on a picture he or she is brought to a website?</a:t>
            </a:r>
          </a:p>
          <a:p>
            <a:endParaRPr lang="en-IE" dirty="0" smtClean="0"/>
          </a:p>
          <a:p>
            <a:r>
              <a:rPr lang="en-IE" dirty="0" smtClean="0"/>
              <a:t>What Elements are needed?</a:t>
            </a:r>
          </a:p>
          <a:p>
            <a:endParaRPr lang="en-IE" dirty="0" smtClean="0"/>
          </a:p>
          <a:p>
            <a:r>
              <a:rPr lang="en-IE" dirty="0" smtClean="0"/>
              <a:t>How would they be nested?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11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HTML More Attributes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Style</a:t>
            </a:r>
          </a:p>
          <a:p>
            <a:pPr lvl="1"/>
            <a:r>
              <a:rPr lang="en-IE" dirty="0" err="1" smtClean="0"/>
              <a:t>color</a:t>
            </a:r>
            <a:endParaRPr lang="en-IE" dirty="0" smtClean="0"/>
          </a:p>
          <a:p>
            <a:pPr lvl="1"/>
            <a:r>
              <a:rPr lang="en-IE" dirty="0" smtClean="0"/>
              <a:t>text-align</a:t>
            </a:r>
          </a:p>
          <a:p>
            <a:pPr lvl="1"/>
            <a:r>
              <a:rPr lang="en-IE" dirty="0" smtClean="0"/>
              <a:t>font-family</a:t>
            </a:r>
          </a:p>
          <a:p>
            <a:pPr lvl="1"/>
            <a:endParaRPr lang="en-IE" dirty="0" smtClean="0"/>
          </a:p>
          <a:p>
            <a:pPr lvl="1">
              <a:buNone/>
            </a:pPr>
            <a:r>
              <a:rPr lang="en-I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&lt;h1 style="</a:t>
            </a:r>
            <a:r>
              <a:rPr lang="en-IE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color:red</a:t>
            </a:r>
            <a:r>
              <a:rPr lang="en-I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; text-</a:t>
            </a:r>
            <a:r>
              <a:rPr lang="en-IE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align:center</a:t>
            </a:r>
            <a:r>
              <a:rPr lang="en-I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; font-</a:t>
            </a:r>
            <a:r>
              <a:rPr lang="en-IE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family:Arial</a:t>
            </a:r>
            <a:r>
              <a:rPr lang="en-I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"&gt;Heading&lt;/h1&gt;</a:t>
            </a:r>
          </a:p>
          <a:p>
            <a:pPr lvl="1">
              <a:buNone/>
            </a:pPr>
            <a:endParaRPr lang="en-IE" dirty="0" smtClean="0"/>
          </a:p>
          <a:p>
            <a:pPr lvl="1">
              <a:buNone/>
            </a:pPr>
            <a:r>
              <a:rPr lang="en-IE" dirty="0" smtClean="0"/>
              <a:t>Any problems with this?</a:t>
            </a:r>
          </a:p>
          <a:p>
            <a:pPr lvl="1">
              <a:buNone/>
            </a:pPr>
            <a:endParaRPr lang="en-I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12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HTML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Styling and Layout are mixed together</a:t>
            </a:r>
          </a:p>
          <a:p>
            <a:endParaRPr lang="en-IE" dirty="0" smtClean="0"/>
          </a:p>
          <a:p>
            <a:r>
              <a:rPr lang="en-IE" dirty="0" smtClean="0"/>
              <a:t>Maintainability reduced e.g. change all h1 tags to blue</a:t>
            </a:r>
          </a:p>
          <a:p>
            <a:endParaRPr lang="en-IE" dirty="0" smtClean="0"/>
          </a:p>
          <a:p>
            <a:r>
              <a:rPr lang="en-IE" dirty="0" smtClean="0"/>
              <a:t>CSS should be in a separate file to HTML</a:t>
            </a:r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13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Cascasing</a:t>
            </a:r>
            <a:r>
              <a:rPr lang="en-IE" dirty="0" smtClean="0"/>
              <a:t> Style Sheets - CSS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CSS is a </a:t>
            </a:r>
            <a:r>
              <a:rPr lang="en-IE" dirty="0" err="1" smtClean="0"/>
              <a:t>stylesheet</a:t>
            </a:r>
            <a:r>
              <a:rPr lang="en-IE" dirty="0" smtClean="0"/>
              <a:t> language that describes how HTML elements are to be displayed</a:t>
            </a:r>
          </a:p>
          <a:p>
            <a:endParaRPr lang="en-IE" dirty="0" smtClean="0"/>
          </a:p>
          <a:p>
            <a:r>
              <a:rPr lang="en-IE" dirty="0" smtClean="0"/>
              <a:t>HTML describes content</a:t>
            </a:r>
          </a:p>
          <a:p>
            <a:r>
              <a:rPr lang="en-IE" dirty="0" smtClean="0"/>
              <a:t>CSS describes presentation</a:t>
            </a:r>
          </a:p>
          <a:p>
            <a:endParaRPr lang="en-IE" dirty="0" smtClean="0"/>
          </a:p>
          <a:p>
            <a:r>
              <a:rPr lang="en-IE" dirty="0" smtClean="0"/>
              <a:t>Link CSS file to HTML in the &lt;head&gt;</a:t>
            </a:r>
          </a:p>
          <a:p>
            <a:pPr lvl="1">
              <a:buNone/>
            </a:pPr>
            <a:r>
              <a:rPr lang="en-IE" sz="2500" dirty="0" smtClean="0"/>
              <a:t>&lt;link </a:t>
            </a:r>
            <a:r>
              <a:rPr lang="en-IE" sz="2500" dirty="0" err="1" smtClean="0"/>
              <a:t>rel</a:t>
            </a:r>
            <a:r>
              <a:rPr lang="en-IE" sz="2500" dirty="0" smtClean="0"/>
              <a:t>="</a:t>
            </a:r>
            <a:r>
              <a:rPr lang="en-IE" sz="2500" dirty="0" err="1" smtClean="0"/>
              <a:t>stylesheet</a:t>
            </a:r>
            <a:r>
              <a:rPr lang="en-IE" sz="2500" dirty="0" smtClean="0"/>
              <a:t>" type="text/</a:t>
            </a:r>
            <a:r>
              <a:rPr lang="en-IE" sz="2500" dirty="0" err="1" smtClean="0"/>
              <a:t>css</a:t>
            </a:r>
            <a:r>
              <a:rPr lang="en-IE" sz="2500" dirty="0" smtClean="0"/>
              <a:t>" </a:t>
            </a:r>
            <a:r>
              <a:rPr lang="en-IE" sz="2500" dirty="0" err="1" smtClean="0"/>
              <a:t>href</a:t>
            </a:r>
            <a:r>
              <a:rPr lang="en-IE" sz="2500" dirty="0" smtClean="0"/>
              <a:t>="</a:t>
            </a:r>
            <a:r>
              <a:rPr lang="en-IE" sz="2500" i="1" dirty="0" smtClean="0">
                <a:solidFill>
                  <a:srgbClr val="00B0F0"/>
                </a:solidFill>
              </a:rPr>
              <a:t>mystyle.css</a:t>
            </a:r>
            <a:r>
              <a:rPr lang="en-IE" sz="2500" dirty="0" smtClean="0"/>
              <a:t>"&gt;</a:t>
            </a:r>
            <a:endParaRPr lang="en-IE" sz="2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14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CSS – Rule Sets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mtClean="0"/>
              <a:t>Point </a:t>
            </a:r>
            <a:r>
              <a:rPr lang="en-IE" dirty="0" smtClean="0"/>
              <a:t>to HTML element(s) to style</a:t>
            </a:r>
          </a:p>
          <a:p>
            <a:r>
              <a:rPr lang="en-IE" dirty="0" smtClean="0">
                <a:latin typeface="Courier New" pitchFamily="49" charset="0"/>
                <a:cs typeface="Courier New" pitchFamily="49" charset="0"/>
              </a:rPr>
              <a:t>Selector 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{ property : value; }</a:t>
            </a:r>
          </a:p>
          <a:p>
            <a:r>
              <a:rPr lang="en-IE" dirty="0" smtClean="0"/>
              <a:t>Examples</a:t>
            </a:r>
          </a:p>
          <a:p>
            <a:pPr lvl="1">
              <a:buNone/>
            </a:pPr>
            <a:r>
              <a:rPr lang="en-IE" dirty="0" smtClean="0"/>
              <a:t>h1 { </a:t>
            </a:r>
            <a:r>
              <a:rPr lang="en-IE" dirty="0" err="1" smtClean="0"/>
              <a:t>color</a:t>
            </a:r>
            <a:r>
              <a:rPr lang="en-IE" dirty="0" smtClean="0"/>
              <a:t> : blue; }</a:t>
            </a:r>
          </a:p>
          <a:p>
            <a:pPr lvl="1">
              <a:buNone/>
            </a:pPr>
            <a:r>
              <a:rPr lang="en-IE" dirty="0" smtClean="0"/>
              <a:t>p { font-family : serif; }</a:t>
            </a:r>
          </a:p>
          <a:p>
            <a:pPr lvl="1">
              <a:buNone/>
            </a:pPr>
            <a:r>
              <a:rPr lang="en-IE" dirty="0" smtClean="0"/>
              <a:t>div { text-align : left; background-</a:t>
            </a:r>
            <a:r>
              <a:rPr lang="en-IE" dirty="0" err="1" smtClean="0"/>
              <a:t>color</a:t>
            </a:r>
            <a:r>
              <a:rPr lang="en-IE" dirty="0" smtClean="0"/>
              <a:t> : red }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15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CSS Selectors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.class</a:t>
            </a:r>
          </a:p>
          <a:p>
            <a:pPr>
              <a:buNone/>
            </a:pPr>
            <a:r>
              <a:rPr lang="en-IE" dirty="0" smtClean="0"/>
              <a:t>	.</a:t>
            </a:r>
            <a:r>
              <a:rPr lang="en-IE" dirty="0" err="1" smtClean="0"/>
              <a:t>myclass</a:t>
            </a:r>
            <a:r>
              <a:rPr lang="en-IE" dirty="0" smtClean="0"/>
              <a:t> - Selects all elements with the class “</a:t>
            </a:r>
            <a:r>
              <a:rPr lang="en-IE" dirty="0" err="1" smtClean="0"/>
              <a:t>myclass</a:t>
            </a:r>
            <a:r>
              <a:rPr lang="en-IE" dirty="0" smtClean="0"/>
              <a:t>”</a:t>
            </a:r>
          </a:p>
          <a:p>
            <a:endParaRPr lang="en-IE" dirty="0" smtClean="0"/>
          </a:p>
          <a:p>
            <a:r>
              <a:rPr lang="en-IE" dirty="0" smtClean="0"/>
              <a:t>#id</a:t>
            </a:r>
          </a:p>
          <a:p>
            <a:pPr>
              <a:buNone/>
            </a:pPr>
            <a:r>
              <a:rPr lang="en-IE" dirty="0" smtClean="0"/>
              <a:t>	#</a:t>
            </a:r>
            <a:r>
              <a:rPr lang="en-IE" dirty="0" err="1" smtClean="0"/>
              <a:t>myid</a:t>
            </a:r>
            <a:r>
              <a:rPr lang="en-IE" dirty="0" smtClean="0"/>
              <a:t> – Selects the element with the id “</a:t>
            </a:r>
            <a:r>
              <a:rPr lang="en-IE" dirty="0" err="1" smtClean="0"/>
              <a:t>myid</a:t>
            </a:r>
            <a:r>
              <a:rPr lang="en-IE" dirty="0" smtClean="0"/>
              <a:t>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16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CSS Selectors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smtClean="0"/>
              <a:t>element</a:t>
            </a:r>
          </a:p>
          <a:p>
            <a:pPr>
              <a:buNone/>
            </a:pPr>
            <a:r>
              <a:rPr lang="en-IE" dirty="0" smtClean="0"/>
              <a:t>	p – Selects all &lt;p&gt; elements</a:t>
            </a:r>
          </a:p>
          <a:p>
            <a:pPr>
              <a:buNone/>
            </a:pPr>
            <a:endParaRPr lang="en-IE" dirty="0"/>
          </a:p>
          <a:p>
            <a:r>
              <a:rPr lang="en-IE" dirty="0" smtClean="0"/>
              <a:t>*</a:t>
            </a:r>
          </a:p>
          <a:p>
            <a:pPr>
              <a:buNone/>
            </a:pPr>
            <a:r>
              <a:rPr lang="en-IE" dirty="0" smtClean="0"/>
              <a:t>	Selects all elements</a:t>
            </a:r>
          </a:p>
          <a:p>
            <a:pPr>
              <a:buNone/>
            </a:pPr>
            <a:endParaRPr lang="en-IE" dirty="0" smtClean="0"/>
          </a:p>
          <a:p>
            <a:r>
              <a:rPr lang="en-IE" dirty="0" smtClean="0"/>
              <a:t>p[id]</a:t>
            </a:r>
          </a:p>
          <a:p>
            <a:pPr>
              <a:buNone/>
            </a:pPr>
            <a:r>
              <a:rPr lang="en-IE" dirty="0" smtClean="0"/>
              <a:t>	Selects all p elements with an attribute named id</a:t>
            </a:r>
          </a:p>
          <a:p>
            <a:pPr>
              <a:buNone/>
            </a:pPr>
            <a:endParaRPr lang="en-IE" dirty="0" smtClean="0"/>
          </a:p>
          <a:p>
            <a:r>
              <a:rPr lang="en-IE" dirty="0" smtClean="0"/>
              <a:t>Full list of CSS Selectors</a:t>
            </a:r>
          </a:p>
          <a:p>
            <a:pPr>
              <a:buNone/>
            </a:pPr>
            <a:r>
              <a:rPr lang="en-IE" dirty="0" smtClean="0"/>
              <a:t>	</a:t>
            </a:r>
            <a:r>
              <a:rPr lang="en-IE" dirty="0" smtClean="0">
                <a:hlinkClick r:id="rId2"/>
              </a:rPr>
              <a:t> http://www.w3.org/TR/css3-selectors/#selectors</a:t>
            </a:r>
            <a:endParaRPr lang="en-I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17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HTML and CSS Validation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Validate HTML at </a:t>
            </a:r>
            <a:r>
              <a:rPr lang="en-IE" dirty="0" smtClean="0">
                <a:hlinkClick r:id="rId2"/>
              </a:rPr>
              <a:t>https://validator.w3.org/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Validate CSS at </a:t>
            </a:r>
            <a:r>
              <a:rPr lang="en-IE" dirty="0" smtClean="0">
                <a:hlinkClick r:id="rId3"/>
              </a:rPr>
              <a:t>https://jigsaw.w3.org/css-validator/</a:t>
            </a:r>
            <a:endParaRPr lang="en-IE" dirty="0" smtClean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18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HTML Web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E" sz="1800" dirty="0" smtClean="0"/>
              <a:t>&lt;!DOCTYPE HTML&gt;</a:t>
            </a:r>
          </a:p>
          <a:p>
            <a:pPr>
              <a:buNone/>
            </a:pPr>
            <a:r>
              <a:rPr lang="en-IE" sz="1800" dirty="0" smtClean="0"/>
              <a:t>&lt;html&gt;</a:t>
            </a:r>
          </a:p>
          <a:p>
            <a:pPr>
              <a:buNone/>
            </a:pPr>
            <a:r>
              <a:rPr lang="en-IE" sz="1800" dirty="0" smtClean="0"/>
              <a:t>	Hello World!</a:t>
            </a:r>
          </a:p>
          <a:p>
            <a:pPr>
              <a:buNone/>
            </a:pPr>
            <a:r>
              <a:rPr lang="en-IE" sz="1800" dirty="0" smtClean="0"/>
              <a:t>&lt;/html&gt;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sz="2900" dirty="0" smtClean="0"/>
              <a:t>&lt;!DOCTYPE html&gt;</a:t>
            </a:r>
          </a:p>
          <a:p>
            <a:pPr>
              <a:buNone/>
            </a:pPr>
            <a:r>
              <a:rPr lang="en-IE" sz="2900" dirty="0" smtClean="0"/>
              <a:t>&lt;html&gt;</a:t>
            </a:r>
          </a:p>
          <a:p>
            <a:pPr>
              <a:buNone/>
            </a:pPr>
            <a:r>
              <a:rPr lang="en-IE" sz="2900" dirty="0" smtClean="0"/>
              <a:t> &lt;head&gt;</a:t>
            </a:r>
          </a:p>
          <a:p>
            <a:pPr>
              <a:buNone/>
            </a:pPr>
            <a:r>
              <a:rPr lang="en-IE" sz="2900" dirty="0" smtClean="0"/>
              <a:t>   &lt;title&gt;</a:t>
            </a:r>
          </a:p>
          <a:p>
            <a:pPr>
              <a:buNone/>
            </a:pPr>
            <a:r>
              <a:rPr lang="en-IE" sz="2900" dirty="0" smtClean="0"/>
              <a:t>    My First Webpage</a:t>
            </a:r>
          </a:p>
          <a:p>
            <a:pPr>
              <a:buNone/>
            </a:pPr>
            <a:r>
              <a:rPr lang="en-IE" sz="2900" dirty="0" smtClean="0"/>
              <a:t>   &lt;/title&gt;</a:t>
            </a:r>
          </a:p>
          <a:p>
            <a:pPr>
              <a:buNone/>
            </a:pPr>
            <a:r>
              <a:rPr lang="en-IE" sz="2900" dirty="0" smtClean="0"/>
              <a:t> &lt;/head&gt;</a:t>
            </a:r>
          </a:p>
          <a:p>
            <a:pPr>
              <a:buNone/>
            </a:pPr>
            <a:r>
              <a:rPr lang="en-IE" sz="2900" dirty="0" smtClean="0"/>
              <a:t>  &lt;body&gt;</a:t>
            </a:r>
          </a:p>
          <a:p>
            <a:pPr>
              <a:buNone/>
            </a:pPr>
            <a:r>
              <a:rPr lang="en-IE" sz="2900" dirty="0" smtClean="0"/>
              <a:t>   Hello World!</a:t>
            </a:r>
          </a:p>
          <a:p>
            <a:pPr>
              <a:buNone/>
            </a:pPr>
            <a:r>
              <a:rPr lang="en-IE" sz="2900" dirty="0" smtClean="0"/>
              <a:t> &lt;/body&gt;</a:t>
            </a:r>
          </a:p>
          <a:p>
            <a:pPr>
              <a:buNone/>
            </a:pPr>
            <a:r>
              <a:rPr lang="en-IE" sz="2900" dirty="0" smtClean="0"/>
              <a:t>&lt;/html&gt;</a:t>
            </a:r>
            <a:endParaRPr lang="en-IE" sz="2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19</a:t>
            </a:fld>
            <a:endParaRPr lang="en-IE"/>
          </a:p>
        </p:txBody>
      </p:sp>
      <p:pic>
        <p:nvPicPr>
          <p:cNvPr id="10" name="Picture 9" descr="HTML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7944" y="1772816"/>
            <a:ext cx="2276475" cy="1285875"/>
          </a:xfrm>
          <a:prstGeom prst="rect">
            <a:avLst/>
          </a:prstGeom>
        </p:spPr>
      </p:pic>
      <p:pic>
        <p:nvPicPr>
          <p:cNvPr id="11" name="Picture 10" descr="HTML 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5936" y="3645024"/>
            <a:ext cx="2390775" cy="1438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HTML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Web pages are written in HTML</a:t>
            </a:r>
          </a:p>
          <a:p>
            <a:r>
              <a:rPr lang="en-IE" dirty="0" smtClean="0"/>
              <a:t>HTML files have the extension .html</a:t>
            </a:r>
          </a:p>
          <a:p>
            <a:r>
              <a:rPr lang="en-IE" dirty="0" smtClean="0"/>
              <a:t>Browser understands HTML and displays the page</a:t>
            </a:r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  <p:pic>
        <p:nvPicPr>
          <p:cNvPr id="6" name="Picture 5" descr="HTML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3501008"/>
            <a:ext cx="4429125" cy="2733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HTML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HTML uses tags</a:t>
            </a:r>
          </a:p>
          <a:p>
            <a:r>
              <a:rPr lang="en-IE" dirty="0" smtClean="0"/>
              <a:t>Tags organise the document</a:t>
            </a:r>
          </a:p>
          <a:p>
            <a:r>
              <a:rPr lang="en-IE" dirty="0" smtClean="0"/>
              <a:t>Tags tell the browser a little bit about how to display the Tag’s content*</a:t>
            </a:r>
          </a:p>
          <a:p>
            <a:r>
              <a:rPr lang="en-IE" dirty="0" smtClean="0"/>
              <a:t>&lt;html&gt; &lt;head&gt; &lt;body&gt; &lt;h1&gt; &lt;a&gt; &lt;</a:t>
            </a:r>
            <a:r>
              <a:rPr lang="en-IE" dirty="0" err="1" smtClean="0"/>
              <a:t>img</a:t>
            </a:r>
            <a:r>
              <a:rPr lang="en-IE" dirty="0" smtClean="0"/>
              <a:t>&gt;</a:t>
            </a:r>
          </a:p>
          <a:p>
            <a:endParaRPr lang="en-IE" dirty="0" smtClean="0"/>
          </a:p>
          <a:p>
            <a:endParaRPr lang="en-IE" dirty="0" smtClean="0"/>
          </a:p>
          <a:p>
            <a:pPr>
              <a:buNone/>
            </a:pPr>
            <a:r>
              <a:rPr lang="en-IE" dirty="0" smtClean="0"/>
              <a:t>* </a:t>
            </a:r>
            <a:r>
              <a:rPr lang="en-IE" sz="2000" dirty="0" smtClean="0"/>
              <a:t>CSS is used to “beautify” the HTML page</a:t>
            </a:r>
            <a:endParaRPr lang="en-I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HTML – Tag Structure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Tags usually come in pairs </a:t>
            </a:r>
          </a:p>
          <a:p>
            <a:pPr lvl="1"/>
            <a:r>
              <a:rPr lang="en-IE" dirty="0" smtClean="0"/>
              <a:t>Opening Tag</a:t>
            </a:r>
          </a:p>
          <a:p>
            <a:pPr lvl="2"/>
            <a:r>
              <a:rPr lang="en-IE" dirty="0" smtClean="0"/>
              <a:t>Opening angle bracket 	&lt;</a:t>
            </a:r>
          </a:p>
          <a:p>
            <a:pPr lvl="2"/>
            <a:r>
              <a:rPr lang="en-IE" dirty="0" smtClean="0"/>
              <a:t>Tag name</a:t>
            </a:r>
          </a:p>
          <a:p>
            <a:pPr lvl="2"/>
            <a:r>
              <a:rPr lang="en-IE" dirty="0" smtClean="0"/>
              <a:t>Attributes (optional)</a:t>
            </a:r>
          </a:p>
          <a:p>
            <a:pPr lvl="2"/>
            <a:r>
              <a:rPr lang="en-IE" dirty="0" smtClean="0"/>
              <a:t>Closing angle bracket 	&gt;</a:t>
            </a:r>
          </a:p>
          <a:p>
            <a:pPr lvl="2"/>
            <a:r>
              <a:rPr lang="en-IE" dirty="0" smtClean="0"/>
              <a:t>&lt;p&gt;</a:t>
            </a:r>
          </a:p>
          <a:p>
            <a:pPr lvl="2"/>
            <a:endParaRPr lang="en-IE" dirty="0" smtClean="0"/>
          </a:p>
          <a:p>
            <a:pPr lvl="1"/>
            <a:r>
              <a:rPr lang="en-IE" dirty="0" smtClean="0"/>
              <a:t>Closing Tag</a:t>
            </a:r>
          </a:p>
          <a:p>
            <a:pPr lvl="2"/>
            <a:r>
              <a:rPr lang="en-IE" dirty="0" smtClean="0"/>
              <a:t>Opening angle bracket	&lt;</a:t>
            </a:r>
          </a:p>
          <a:p>
            <a:pPr lvl="2"/>
            <a:r>
              <a:rPr lang="en-IE" dirty="0" smtClean="0"/>
              <a:t>Forward Slash		/</a:t>
            </a:r>
          </a:p>
          <a:p>
            <a:pPr lvl="2"/>
            <a:r>
              <a:rPr lang="en-IE" dirty="0" smtClean="0"/>
              <a:t>Tag name</a:t>
            </a:r>
          </a:p>
          <a:p>
            <a:pPr lvl="2"/>
            <a:r>
              <a:rPr lang="en-IE" dirty="0" smtClean="0"/>
              <a:t>Closing angle bracket	&gt;</a:t>
            </a:r>
          </a:p>
          <a:p>
            <a:pPr lvl="2"/>
            <a:r>
              <a:rPr lang="en-IE" dirty="0" smtClean="0"/>
              <a:t>&lt;/p&gt;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HTML – Elements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 HTML element represents some structure of data and consists of</a:t>
            </a:r>
          </a:p>
          <a:p>
            <a:pPr lvl="1"/>
            <a:r>
              <a:rPr lang="en-IE" dirty="0" smtClean="0"/>
              <a:t>Opening Tag</a:t>
            </a:r>
          </a:p>
          <a:p>
            <a:pPr lvl="1"/>
            <a:r>
              <a:rPr lang="en-IE" dirty="0" smtClean="0"/>
              <a:t>Content</a:t>
            </a:r>
          </a:p>
          <a:p>
            <a:pPr lvl="1"/>
            <a:r>
              <a:rPr lang="en-IE" dirty="0" smtClean="0"/>
              <a:t>Closing Tag</a:t>
            </a:r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&lt;p&gt;Welcome to GMIT&lt;/p&gt;</a:t>
            </a:r>
          </a:p>
          <a:p>
            <a:pPr lvl="1"/>
            <a:endParaRPr lang="en-I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5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HTML – Attributes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Attributes provide additional information about HTML elements</a:t>
            </a:r>
          </a:p>
          <a:p>
            <a:endParaRPr lang="en-IE" dirty="0" smtClean="0"/>
          </a:p>
          <a:p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&lt;p id="para1"&gt;This is the first paragraph&lt;/p&gt;</a:t>
            </a:r>
          </a:p>
          <a:p>
            <a:pPr lvl="1"/>
            <a:r>
              <a:rPr lang="en-IE" dirty="0" smtClean="0"/>
              <a:t>The id attribute is an identifier for the element</a:t>
            </a:r>
          </a:p>
          <a:p>
            <a:endParaRPr lang="da-DK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a-DK" sz="2000" dirty="0" smtClean="0">
                <a:latin typeface="Courier New" pitchFamily="49" charset="0"/>
                <a:cs typeface="Courier New" pitchFamily="49" charset="0"/>
              </a:rPr>
              <a:t>&lt;p id="para2" hidden="hidden"&gt;This paragraph is hidden&lt;/p&gt;</a:t>
            </a:r>
          </a:p>
          <a:p>
            <a:pPr lvl="1"/>
            <a:r>
              <a:rPr lang="da-DK" dirty="0" smtClean="0"/>
              <a:t>The paragraph element will be hidden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6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HTML Elements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There are numerous HTML elements described at: </a:t>
            </a:r>
          </a:p>
          <a:p>
            <a:pPr lvl="1">
              <a:buNone/>
            </a:pPr>
            <a:r>
              <a:rPr lang="en-IE" dirty="0" smtClean="0">
                <a:hlinkClick r:id="rId2"/>
              </a:rPr>
              <a:t>http://www.w3.org/TR/html-markup/elements.html</a:t>
            </a:r>
            <a:endParaRPr lang="en-IE" dirty="0" smtClean="0"/>
          </a:p>
          <a:p>
            <a:pPr>
              <a:buNone/>
            </a:pPr>
            <a:endParaRPr lang="en-IE" dirty="0" smtClean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7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HTML – Some Common Elements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 smtClean="0"/>
              <a:t>&lt;html&gt;	Defines the entire HTML document</a:t>
            </a:r>
          </a:p>
          <a:p>
            <a:r>
              <a:rPr lang="en-IE" sz="2800" dirty="0" smtClean="0"/>
              <a:t>&lt;head&gt;	General information e.g. web page 			title</a:t>
            </a:r>
          </a:p>
          <a:p>
            <a:r>
              <a:rPr lang="en-IE" sz="2800" dirty="0" smtClean="0"/>
              <a:t>&lt;body&gt;	Defines the content of a web page</a:t>
            </a:r>
          </a:p>
          <a:p>
            <a:r>
              <a:rPr lang="en-IE" sz="2800" dirty="0" smtClean="0"/>
              <a:t>&lt;h1&gt;	Heading Level</a:t>
            </a:r>
          </a:p>
          <a:p>
            <a:r>
              <a:rPr lang="en-IE" sz="2800" dirty="0" smtClean="0"/>
              <a:t>&lt;p&gt;		Paragraph</a:t>
            </a:r>
          </a:p>
          <a:p>
            <a:r>
              <a:rPr lang="en-IE" sz="2800" dirty="0" smtClean="0"/>
              <a:t>&lt;a&gt;		Hypertext Link</a:t>
            </a:r>
          </a:p>
          <a:p>
            <a:pPr lvl="1"/>
            <a:r>
              <a:rPr lang="en-IE" sz="2400" dirty="0" smtClean="0"/>
              <a:t>&lt;a </a:t>
            </a:r>
            <a:r>
              <a:rPr lang="en-IE" sz="2400" dirty="0" err="1" smtClean="0"/>
              <a:t>href</a:t>
            </a:r>
            <a:r>
              <a:rPr lang="en-IE" sz="2400" dirty="0" smtClean="0"/>
              <a:t>=</a:t>
            </a:r>
            <a:r>
              <a:rPr lang="en-IE" sz="2400" dirty="0" smtClean="0">
                <a:hlinkClick r:id="rId2"/>
              </a:rPr>
              <a:t>http://www.GMIT.ie</a:t>
            </a:r>
            <a:r>
              <a:rPr lang="en-IE" sz="2400" dirty="0" smtClean="0"/>
              <a:t>&gt;GMIT&lt;/a&gt;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8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HTML – Some Common Elements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 smtClean="0"/>
              <a:t>&lt;</a:t>
            </a:r>
            <a:r>
              <a:rPr lang="en-IE" sz="2800" dirty="0" err="1" smtClean="0"/>
              <a:t>img</a:t>
            </a:r>
            <a:r>
              <a:rPr lang="en-IE" sz="2800" dirty="0" smtClean="0"/>
              <a:t>&gt;	Defines an image</a:t>
            </a:r>
          </a:p>
          <a:p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IE" sz="20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E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IE" sz="2000" dirty="0" smtClean="0">
                <a:latin typeface="Courier New" pitchFamily="49" charset="0"/>
                <a:cs typeface="Courier New" pitchFamily="49" charset="0"/>
              </a:rPr>
              <a:t>="smiley.jpg" alt="Smiley face" height="42" width="42"&gt;</a:t>
            </a:r>
          </a:p>
          <a:p>
            <a:r>
              <a:rPr lang="en-IE" sz="2800" dirty="0" smtClean="0"/>
              <a:t>&lt;</a:t>
            </a:r>
            <a:r>
              <a:rPr lang="en-IE" sz="2800" dirty="0" err="1" smtClean="0"/>
              <a:t>ul</a:t>
            </a:r>
            <a:r>
              <a:rPr lang="en-IE" sz="2800" dirty="0" smtClean="0"/>
              <a:t>&gt;	Unordered List (Bullets)</a:t>
            </a:r>
          </a:p>
          <a:p>
            <a:r>
              <a:rPr lang="en-IE" sz="2800" dirty="0" smtClean="0"/>
              <a:t>&lt;</a:t>
            </a:r>
            <a:r>
              <a:rPr lang="en-IE" sz="2800" dirty="0" err="1" smtClean="0"/>
              <a:t>ol</a:t>
            </a:r>
            <a:r>
              <a:rPr lang="en-IE" sz="2800" dirty="0" smtClean="0"/>
              <a:t>&gt;	Ordered List (Numbers)</a:t>
            </a:r>
          </a:p>
          <a:p>
            <a:r>
              <a:rPr lang="en-IE" sz="2800" dirty="0" smtClean="0"/>
              <a:t>&lt;</a:t>
            </a:r>
            <a:r>
              <a:rPr lang="en-IE" sz="2800" dirty="0" err="1" smtClean="0"/>
              <a:t>li</a:t>
            </a:r>
            <a:r>
              <a:rPr lang="en-IE" sz="2800" dirty="0" smtClean="0"/>
              <a:t>&gt;		List Element</a:t>
            </a:r>
          </a:p>
          <a:p>
            <a:r>
              <a:rPr lang="en-IE" sz="2800" dirty="0" smtClean="0"/>
              <a:t>&lt;div&gt;	Used to separate sections of HTML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9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483</Words>
  <Application>Microsoft Office PowerPoint</Application>
  <PresentationFormat>On-screen Show (4:3)</PresentationFormat>
  <Paragraphs>185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Cross-Platform Mobile Applications Development</vt:lpstr>
      <vt:lpstr>HTML</vt:lpstr>
      <vt:lpstr>HTML</vt:lpstr>
      <vt:lpstr>HTML – Tag Structure</vt:lpstr>
      <vt:lpstr>HTML – Elements</vt:lpstr>
      <vt:lpstr>HTML – Attributes</vt:lpstr>
      <vt:lpstr>HTML Elements</vt:lpstr>
      <vt:lpstr>HTML – Some Common Elements</vt:lpstr>
      <vt:lpstr>HTML – Some Common Elements</vt:lpstr>
      <vt:lpstr>HTML – Nested Elements</vt:lpstr>
      <vt:lpstr>HTML – Nested Elements</vt:lpstr>
      <vt:lpstr>HTML More Attributes</vt:lpstr>
      <vt:lpstr>HTML</vt:lpstr>
      <vt:lpstr>Cascasing Style Sheets - CSS</vt:lpstr>
      <vt:lpstr>CSS – Rule Sets</vt:lpstr>
      <vt:lpstr>CSS Selectors</vt:lpstr>
      <vt:lpstr>CSS Selectors </vt:lpstr>
      <vt:lpstr>HTML and CSS Validation</vt:lpstr>
      <vt:lpstr>HTML Web Page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Gerard</cp:lastModifiedBy>
  <cp:revision>62</cp:revision>
  <dcterms:created xsi:type="dcterms:W3CDTF">2015-12-18T17:06:24Z</dcterms:created>
  <dcterms:modified xsi:type="dcterms:W3CDTF">2016-01-18T18:19:27Z</dcterms:modified>
</cp:coreProperties>
</file>