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4" r:id="rId2"/>
    <p:sldId id="302" r:id="rId3"/>
    <p:sldId id="303" r:id="rId4"/>
    <p:sldId id="304" r:id="rId5"/>
    <p:sldId id="305" r:id="rId6"/>
    <p:sldId id="306" r:id="rId7"/>
    <p:sldId id="308" r:id="rId8"/>
    <p:sldId id="309" r:id="rId9"/>
    <p:sldId id="310" r:id="rId10"/>
    <p:sldId id="311" r:id="rId11"/>
    <p:sldId id="313" r:id="rId12"/>
    <p:sldId id="312" r:id="rId13"/>
    <p:sldId id="307" r:id="rId14"/>
    <p:sldId id="314" r:id="rId15"/>
    <p:sldId id="315" r:id="rId16"/>
    <p:sldId id="317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7BCC-0FA6-4E34-9F68-769B9FE60FD3}" type="datetimeFigureOut">
              <a:rPr lang="en-IE" smtClean="0"/>
              <a:pPr/>
              <a:t>10/02/2016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82D7-DD3A-47C3-8199-4874842D3FF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2795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15393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D729-BE36-4F03-A6FB-EB599748ABB1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0E9-915A-4801-8730-F2909B3E0AF5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B9D-3CB8-46A6-A91E-73DC6CDA03A9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E8E-C764-4672-B8A1-0AE821085165}" type="datetime1">
              <a:rPr lang="en-IE" smtClean="0"/>
              <a:pPr/>
              <a:t>10/02/2016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993-904A-47DC-95E9-8FB2E12EF498}" type="datetime1">
              <a:rPr lang="en-IE" smtClean="0"/>
              <a:pPr/>
              <a:t>10/02/2016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135266"/>
            <a:ext cx="2195736" cy="72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593-23A2-4B4B-9CB1-71565DA7B227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B481-C1DD-4BDD-B50C-C67F4A3B0983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B24-1707-4EBC-891D-116CF19DDA5C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B815-0F76-43D0-B4E6-A6C5F153DA8C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2D65-3419-4F86-9CAF-18E589BD50B6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F917-1CF6-4740-9AC8-178023F51727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CAE1-8F55-4C9A-82FD-C502CB84187F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A37E-7198-4F1E-9E54-D5254DDAD069}" type="datetime1">
              <a:rPr lang="en-IE" smtClean="0"/>
              <a:pPr/>
              <a:t>10/02/2016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lement/inner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" TargetMode="External"/><Relationship Id="rId2" Type="http://schemas.openxmlformats.org/officeDocument/2006/relationships/hyperlink" Target="https://developer.mozilla.org/en-US/docs/Web/API/Docu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GlobalEventHandlers/onclic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GlobalEventHandl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D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/firstChild" TargetMode="External"/><Relationship Id="rId2" Type="http://schemas.openxmlformats.org/officeDocument/2006/relationships/hyperlink" Target="https://developer.mozilla.org/en-US/docs/Web/API/Document/getElementBy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Node/nodeValu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/getElementsByTagNa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Common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&lt;p id="myh1"&gt;&lt;/p&gt;</a:t>
            </a:r>
          </a:p>
          <a:p>
            <a:pPr>
              <a:buNone/>
            </a:pPr>
            <a:r>
              <a:rPr lang="en-IE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IE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IE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(“myh1”);</a:t>
            </a:r>
          </a:p>
          <a:p>
            <a:pPr>
              <a:buNone/>
            </a:pP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IE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x.firstChild.nodeValue</a:t>
            </a: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IE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800" dirty="0" smtClean="0"/>
              <a:t>Not all nodes have Child Nodes:</a:t>
            </a:r>
          </a:p>
          <a:p>
            <a:pPr>
              <a:buNone/>
            </a:pP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IE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x.hasChildNodes</a:t>
            </a: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console.log(</a:t>
            </a:r>
            <a:r>
              <a:rPr lang="en-IE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x.firstChild.nodeValue</a:t>
            </a: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Common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>
                <a:hlinkClick r:id="rId2"/>
              </a:rPr>
              <a:t>innerHTML</a:t>
            </a:r>
            <a:r>
              <a:rPr lang="en-IE" dirty="0" smtClean="0"/>
              <a:t> property sets or gets the HTML syntax describing the element's descendants.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&lt;p id="p1"&gt;Hello World!&lt;/p&gt; </a:t>
            </a:r>
          </a:p>
          <a:p>
            <a:pPr>
              <a:buNone/>
            </a:pPr>
            <a:endParaRPr lang="en-IE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("p1").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"New text!";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I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https://developer.mozilla.org/en-US/docs/Web/API/Document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>
                <a:hlinkClick r:id="rId3"/>
              </a:rPr>
              <a:t>https://developer.mozilla.org/en-US/docs/Web/API/Node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An Event is “a thing that happens, especially one of importance”.</a:t>
            </a:r>
          </a:p>
          <a:p>
            <a:endParaRPr lang="en-IE" dirty="0" smtClean="0"/>
          </a:p>
          <a:p>
            <a:r>
              <a:rPr lang="en-IE" dirty="0" smtClean="0"/>
              <a:t>An Event in a webpage can be:</a:t>
            </a:r>
          </a:p>
          <a:p>
            <a:pPr lvl="1"/>
            <a:r>
              <a:rPr lang="en-IE" dirty="0" smtClean="0"/>
              <a:t>The page has been loaded</a:t>
            </a:r>
          </a:p>
          <a:p>
            <a:pPr lvl="1"/>
            <a:r>
              <a:rPr lang="en-IE" dirty="0" smtClean="0"/>
              <a:t>The user clicks a button</a:t>
            </a:r>
          </a:p>
          <a:p>
            <a:pPr lvl="1"/>
            <a:r>
              <a:rPr lang="en-IE" dirty="0" smtClean="0"/>
              <a:t>An image has been loaded</a:t>
            </a:r>
          </a:p>
          <a:p>
            <a:pPr lvl="1"/>
            <a:r>
              <a:rPr lang="en-IE" dirty="0" smtClean="0"/>
              <a:t>The user enters text</a:t>
            </a:r>
          </a:p>
          <a:p>
            <a:pPr lvl="1"/>
            <a:r>
              <a:rPr lang="en-IE" dirty="0" smtClean="0"/>
              <a:t>...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hlinkClick r:id="rId2"/>
              </a:rPr>
              <a:t>onclick</a:t>
            </a:r>
            <a:r>
              <a:rPr lang="en-IE" dirty="0" smtClean="0"/>
              <a:t> Usually specifies a function to be called when an Element is clicked.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&lt;p id=“para1”&gt;This text will change&lt;/p&gt;</a:t>
            </a:r>
          </a:p>
          <a:p>
            <a:pPr>
              <a:buNone/>
            </a:pP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&lt;button </a:t>
            </a:r>
            <a:r>
              <a:rPr lang="en-IE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IE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()"&gt;Click me&lt;/button&gt;</a:t>
            </a:r>
          </a:p>
          <a:p>
            <a:endParaRPr lang="en-IE" dirty="0" smtClean="0"/>
          </a:p>
          <a:p>
            <a:pPr>
              <a:buNone/>
            </a:pP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E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IE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IE" sz="18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(“para1").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“New Text";</a:t>
            </a: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https://developer.mozilla.org/en-US/docs/Web/API/GlobalEventHandlers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onload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Cannot access any DOM Elements until the document has been loaded</a:t>
            </a:r>
          </a:p>
          <a:p>
            <a:pPr lvl="1"/>
            <a:r>
              <a:rPr lang="en-IE" dirty="0" err="1" smtClean="0"/>
              <a:t>window.onload</a:t>
            </a:r>
            <a:endParaRPr lang="en-IE" dirty="0" smtClean="0"/>
          </a:p>
          <a:p>
            <a:pPr lvl="2"/>
            <a:r>
              <a:rPr lang="en-IE" dirty="0" smtClean="0"/>
              <a:t>When the entire page is loaded, including images, scripts, CSS etc</a:t>
            </a:r>
          </a:p>
          <a:p>
            <a:pPr lvl="2"/>
            <a:endParaRPr lang="en-IE" dirty="0" smtClean="0"/>
          </a:p>
          <a:p>
            <a:pPr lvl="1"/>
            <a:r>
              <a:rPr lang="en-IE" dirty="0" err="1" smtClean="0"/>
              <a:t>document.onload</a:t>
            </a:r>
            <a:endParaRPr lang="en-IE" dirty="0" smtClean="0"/>
          </a:p>
          <a:p>
            <a:pPr lvl="2"/>
            <a:r>
              <a:rPr lang="en-IE" dirty="0" smtClean="0"/>
              <a:t>When the DOM is ready. This can be before the page is fully loaded e.g. not all images/scripts may be available.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onload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	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FunctionReference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IE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function() 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:</a:t>
            </a: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IE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/>
              <a:t>Why not </a:t>
            </a:r>
            <a:r>
              <a:rPr lang="en-IE" sz="1800" dirty="0" err="1" smtClean="0"/>
              <a:t>window.onload</a:t>
            </a:r>
            <a:r>
              <a:rPr lang="en-IE" sz="1800" dirty="0" smtClean="0"/>
              <a:t>=</a:t>
            </a:r>
            <a:r>
              <a:rPr lang="en-IE" sz="1800" dirty="0" err="1" smtClean="0"/>
              <a:t>myFunction</a:t>
            </a:r>
            <a:r>
              <a:rPr lang="en-IE" sz="1800" dirty="0" smtClean="0"/>
              <a:t>();</a:t>
            </a:r>
          </a:p>
          <a:p>
            <a:pPr>
              <a:buNone/>
            </a:pPr>
            <a:endParaRPr lang="en-IE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/>
              <a:t>Because you are just referencing the function, not calling it.</a:t>
            </a:r>
            <a:endParaRPr lang="en-IE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“</a:t>
            </a:r>
            <a:r>
              <a:rPr lang="en-IE" dirty="0" smtClean="0">
                <a:hlinkClick r:id="rId2"/>
              </a:rPr>
              <a:t>The Document Object Model is a platform- and language-neutral interface that will allow programs and scripts to dynamically access and update the content, structure and style of documents</a:t>
            </a:r>
            <a:r>
              <a:rPr lang="en-IE" dirty="0" smtClean="0"/>
              <a:t>”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&amp; DOM</a:t>
            </a:r>
            <a:endParaRPr lang="en-IE" dirty="0"/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9626" y="1052736"/>
            <a:ext cx="6964374" cy="37170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0" y="2852936"/>
            <a:ext cx="3923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&lt;!DOCTYPE html&gt;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r>
              <a:rPr lang="en-I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&lt;head&gt;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&lt;title&gt;The DOM&lt;/title&gt;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&lt;/head&gt;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&lt;body&gt;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&lt;h1&gt;This is Heading One&lt;/h1&gt;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I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</a:t>
            </a:r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&lt;li&gt;First Item&lt;/li&gt;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&lt;li&gt;Second Item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&lt;p&gt;Paragraph describing Second Item&lt;/p&gt;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&lt;/li&gt;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&lt;li&gt;</a:t>
            </a:r>
            <a:r>
              <a:rPr lang="en-I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Thrid</a:t>
            </a:r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Item&lt;/li&gt;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&lt;/</a:t>
            </a:r>
            <a:r>
              <a:rPr lang="en-IE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</a:t>
            </a:r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&lt;/body&gt;</a:t>
            </a:r>
          </a:p>
          <a:p>
            <a:r>
              <a:rPr lang="en-I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&lt;/html&gt;</a:t>
            </a:r>
            <a:endParaRPr lang="en-I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HTML page can be viewed as a network of interconnected nodes.</a:t>
            </a:r>
          </a:p>
          <a:p>
            <a:r>
              <a:rPr lang="en-IE" dirty="0" smtClean="0"/>
              <a:t>3 basic node types make up a HTML page</a:t>
            </a:r>
          </a:p>
          <a:p>
            <a:pPr lvl="1"/>
            <a:r>
              <a:rPr lang="en-IE" dirty="0" smtClean="0"/>
              <a:t>Element Nodes</a:t>
            </a:r>
          </a:p>
          <a:p>
            <a:pPr lvl="1"/>
            <a:r>
              <a:rPr lang="en-IE" dirty="0" smtClean="0"/>
              <a:t>Text Nodes</a:t>
            </a:r>
          </a:p>
          <a:p>
            <a:pPr lvl="1"/>
            <a:r>
              <a:rPr lang="en-IE" dirty="0" smtClean="0"/>
              <a:t>Attribute Nodes</a:t>
            </a:r>
          </a:p>
          <a:p>
            <a:pPr lvl="1"/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9" name="Picture 8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356992"/>
            <a:ext cx="21717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&lt;p title=“Paragraph Title”&gt;This is paragraph one&lt;/p&gt;</a:t>
            </a:r>
            <a:endParaRPr lang="en-IE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5</a:t>
            </a:fld>
            <a:endParaRPr lang="en-IE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492896"/>
            <a:ext cx="3476625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JavaScript &amp; The DOM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With JavaScript you can add, remove or modify HTML (and CSS) elements and attributes</a:t>
            </a:r>
          </a:p>
          <a:p>
            <a:endParaRPr lang="en-IE" dirty="0" smtClean="0"/>
          </a:p>
          <a:p>
            <a:r>
              <a:rPr lang="en-IE" dirty="0" smtClean="0"/>
              <a:t>JavaScript can also react to (or add) events</a:t>
            </a:r>
          </a:p>
          <a:p>
            <a:endParaRPr lang="en-IE" dirty="0" smtClean="0"/>
          </a:p>
          <a:p>
            <a:r>
              <a:rPr lang="en-IE" dirty="0" smtClean="0"/>
              <a:t>The DOM can be thought of as an API for accessing the HTML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Common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err="1" smtClean="0">
                <a:hlinkClick r:id="rId2"/>
              </a:rPr>
              <a:t>getElementById</a:t>
            </a:r>
            <a:r>
              <a:rPr lang="en-IE" dirty="0" smtClean="0">
                <a:hlinkClick r:id="rId2"/>
              </a:rPr>
              <a:t>()</a:t>
            </a:r>
            <a:endParaRPr lang="en-IE" dirty="0" smtClean="0"/>
          </a:p>
          <a:p>
            <a:pPr>
              <a:buNone/>
            </a:pP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&lt;h1 id="myh1"&gt;This is Heading One&lt;/h1&gt;</a:t>
            </a:r>
          </a:p>
          <a:p>
            <a:pPr>
              <a:buNone/>
            </a:pPr>
            <a:r>
              <a:rPr lang="en-IE" dirty="0" err="1" smtClean="0"/>
              <a:t>var</a:t>
            </a:r>
            <a:r>
              <a:rPr lang="en-IE" dirty="0" smtClean="0"/>
              <a:t> x = </a:t>
            </a:r>
            <a:r>
              <a:rPr lang="en-IE" dirty="0" err="1" smtClean="0"/>
              <a:t>document.getElementById</a:t>
            </a:r>
            <a:r>
              <a:rPr lang="en-IE" dirty="0" smtClean="0"/>
              <a:t>(“myh1”);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err="1" smtClean="0">
                <a:hlinkClick r:id="rId3"/>
              </a:rPr>
              <a:t>firstChild</a:t>
            </a:r>
            <a:endParaRPr lang="en-IE" dirty="0" smtClean="0"/>
          </a:p>
          <a:p>
            <a:pPr>
              <a:buNone/>
            </a:pPr>
            <a:r>
              <a:rPr lang="en-IE" sz="2800" dirty="0" err="1" smtClean="0"/>
              <a:t>var</a:t>
            </a:r>
            <a:r>
              <a:rPr lang="en-IE" sz="2800" dirty="0" smtClean="0"/>
              <a:t> x = </a:t>
            </a:r>
            <a:r>
              <a:rPr lang="en-IE" sz="2800" dirty="0" err="1" smtClean="0"/>
              <a:t>document.getElementById</a:t>
            </a:r>
            <a:r>
              <a:rPr lang="en-IE" sz="2800" dirty="0" smtClean="0"/>
              <a:t>(“myh1”).</a:t>
            </a:r>
            <a:r>
              <a:rPr lang="en-IE" sz="2800" dirty="0" err="1" smtClean="0"/>
              <a:t>firstChild</a:t>
            </a:r>
            <a:r>
              <a:rPr lang="en-IE" sz="2800" dirty="0" smtClean="0"/>
              <a:t>;</a:t>
            </a:r>
          </a:p>
          <a:p>
            <a:pPr>
              <a:buNone/>
            </a:pPr>
            <a:endParaRPr lang="en-IE" sz="2800" dirty="0" smtClean="0"/>
          </a:p>
          <a:p>
            <a:r>
              <a:rPr lang="en-IE" sz="2800" dirty="0" err="1" smtClean="0">
                <a:hlinkClick r:id="rId4"/>
              </a:rPr>
              <a:t>nodeValue</a:t>
            </a:r>
            <a:endParaRPr lang="en-IE" sz="2800" dirty="0" smtClean="0"/>
          </a:p>
          <a:p>
            <a:pPr>
              <a:buNone/>
            </a:pPr>
            <a:r>
              <a:rPr lang="en-IE" sz="2500" dirty="0" err="1" smtClean="0"/>
              <a:t>var</a:t>
            </a:r>
            <a:r>
              <a:rPr lang="en-IE" sz="2500" dirty="0" smtClean="0"/>
              <a:t> x = </a:t>
            </a:r>
            <a:r>
              <a:rPr lang="en-IE" sz="2500" dirty="0" err="1" smtClean="0"/>
              <a:t>document.getElementById</a:t>
            </a:r>
            <a:r>
              <a:rPr lang="en-IE" sz="2500" dirty="0" smtClean="0"/>
              <a:t>(“myh1”).</a:t>
            </a:r>
            <a:r>
              <a:rPr lang="en-IE" sz="2500" dirty="0" err="1" smtClean="0"/>
              <a:t>firstChild.nodeValue</a:t>
            </a:r>
            <a:r>
              <a:rPr lang="en-IE" sz="2500" dirty="0" smtClean="0"/>
              <a:t>;</a:t>
            </a:r>
          </a:p>
          <a:p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Common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&gt;First Item&lt;/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&gt;Second Item &lt;/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Thrid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Item&lt;/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IE" sz="16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780928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sz="2000" dirty="0" smtClean="0">
                <a:hlinkClick r:id="rId2"/>
              </a:rPr>
              <a:t> </a:t>
            </a:r>
            <a:r>
              <a:rPr lang="en-IE" sz="2000" dirty="0" err="1" smtClean="0">
                <a:hlinkClick r:id="rId2"/>
              </a:rPr>
              <a:t>getElementsByTagName</a:t>
            </a:r>
            <a:r>
              <a:rPr lang="en-IE" sz="2000" dirty="0" smtClean="0">
                <a:hlinkClick r:id="rId2"/>
              </a:rPr>
              <a:t>()</a:t>
            </a:r>
            <a:endParaRPr lang="en-IE" sz="2000" dirty="0" smtClean="0"/>
          </a:p>
          <a:p>
            <a:r>
              <a:rPr lang="en-IE" sz="2000" dirty="0" err="1" smtClean="0"/>
              <a:t>var</a:t>
            </a:r>
            <a:r>
              <a:rPr lang="en-IE" sz="2000" dirty="0" smtClean="0"/>
              <a:t> x = </a:t>
            </a:r>
            <a:r>
              <a:rPr lang="en-IE" sz="2000" dirty="0" err="1" smtClean="0"/>
              <a:t>document.getElementsByTagName</a:t>
            </a:r>
            <a:r>
              <a:rPr lang="en-IE" sz="2000" dirty="0" smtClean="0"/>
              <a:t>(“</a:t>
            </a:r>
            <a:r>
              <a:rPr lang="en-IE" sz="2000" dirty="0" err="1" smtClean="0"/>
              <a:t>ul</a:t>
            </a:r>
            <a:r>
              <a:rPr lang="en-IE" sz="2000" dirty="0" smtClean="0"/>
              <a:t>”);</a:t>
            </a:r>
          </a:p>
          <a:p>
            <a:endParaRPr lang="en-IE" sz="2000" dirty="0" smtClean="0"/>
          </a:p>
          <a:p>
            <a:r>
              <a:rPr lang="en-IE" sz="2000" dirty="0" smtClean="0"/>
              <a:t>How would you print out “First Item”, “Second Item”, “Third Item”? </a:t>
            </a:r>
            <a:endParaRPr lang="en-I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293096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&lt;=x.length-1; 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console.log(x[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firstChild.nodeValue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E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Common DOM Methods &amp;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&lt;h1 id="myh1"&gt;This is Heading One&lt;/h1&gt;</a:t>
            </a:r>
          </a:p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&lt;p class="main" id="one"&gt;Paragraph one&lt;/p&gt;</a:t>
            </a:r>
          </a:p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&lt;p id="two"&gt;Paragraph Two&lt;/p&gt;</a:t>
            </a:r>
          </a:p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&lt;h2 class="main"&gt;Heading Two&lt;/h2&gt;</a:t>
            </a:r>
          </a:p>
          <a:p>
            <a:pPr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&lt;div class="main"&gt;More Text&lt;/div&gt;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9695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 </a:t>
            </a:r>
            <a:r>
              <a:rPr lang="en-IE" dirty="0" err="1" smtClean="0"/>
              <a:t>getElementsByClassName</a:t>
            </a:r>
            <a:r>
              <a:rPr lang="en-IE" dirty="0" smtClean="0"/>
              <a:t>(“main”);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How would you print out the text associated with the class “main”? </a:t>
            </a:r>
          </a:p>
          <a:p>
            <a:pPr>
              <a:buFont typeface="Arial" pitchFamily="34" charset="0"/>
              <a:buChar char="•"/>
            </a:pP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21088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("main");</a:t>
            </a:r>
          </a:p>
          <a:p>
            <a:endParaRPr lang="en-IE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&lt;=x.length-1; 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console.log(x[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firstChild.nodeValue</a:t>
            </a:r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E" sz="16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673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Cross-Platform Mobile Application Development</vt:lpstr>
      <vt:lpstr>DOM</vt:lpstr>
      <vt:lpstr>HTML &amp; DOM</vt:lpstr>
      <vt:lpstr>DOM</vt:lpstr>
      <vt:lpstr>DOM</vt:lpstr>
      <vt:lpstr>JavaScript &amp; The DOM</vt:lpstr>
      <vt:lpstr>Common DOM Methods &amp; Properties</vt:lpstr>
      <vt:lpstr>Common DOM Methods &amp; Properties</vt:lpstr>
      <vt:lpstr>Common DOM Methods &amp; Properties</vt:lpstr>
      <vt:lpstr>Common DOM Methods &amp; Properties</vt:lpstr>
      <vt:lpstr>Common DOM Methods &amp; Properties</vt:lpstr>
      <vt:lpstr>More DOM Methods &amp; Properties</vt:lpstr>
      <vt:lpstr>Events</vt:lpstr>
      <vt:lpstr>Events</vt:lpstr>
      <vt:lpstr>Events</vt:lpstr>
      <vt:lpstr>onload</vt:lpstr>
      <vt:lpstr>onload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Gerard</cp:lastModifiedBy>
  <cp:revision>37</cp:revision>
  <dcterms:created xsi:type="dcterms:W3CDTF">2016-01-25T17:12:12Z</dcterms:created>
  <dcterms:modified xsi:type="dcterms:W3CDTF">2016-02-10T16:48:28Z</dcterms:modified>
</cp:coreProperties>
</file>