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8" r:id="rId3"/>
    <p:sldId id="319" r:id="rId4"/>
    <p:sldId id="320" r:id="rId5"/>
    <p:sldId id="321" r:id="rId6"/>
    <p:sldId id="323" r:id="rId7"/>
    <p:sldId id="324" r:id="rId8"/>
    <p:sldId id="326" r:id="rId9"/>
    <p:sldId id="325" r:id="rId10"/>
    <p:sldId id="327" r:id="rId11"/>
    <p:sldId id="331" r:id="rId12"/>
    <p:sldId id="322" r:id="rId13"/>
    <p:sldId id="328" r:id="rId14"/>
    <p:sldId id="329" r:id="rId15"/>
    <p:sldId id="330" r:id="rId16"/>
    <p:sldId id="332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88724" autoAdjust="0"/>
  </p:normalViewPr>
  <p:slideViewPr>
    <p:cSldViewPr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01/11/2016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01/11/2016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service/$htt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http#usage" TargetMode="External"/><Relationship Id="rId2" Type="http://schemas.openxmlformats.org/officeDocument/2006/relationships/hyperlink" Target="https://docs.angularjs.org/api/ng/service/$http#g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ghon/pen/JRqmLj" TargetMode="External"/><Relationship Id="rId2" Type="http://schemas.openxmlformats.org/officeDocument/2006/relationships/hyperlink" Target="http://codepen.io/ghon/pen/mAYzp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pen.io/ghon/pen/EgzrJ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serv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ghon/pen/QKRozL" TargetMode="External"/><Relationship Id="rId2" Type="http://schemas.openxmlformats.org/officeDocument/2006/relationships/hyperlink" Target="http://codepen.io/ghon/pen/ORYq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Integrated </a:t>
            </a:r>
            <a:r>
              <a:rPr lang="en-IE" dirty="0"/>
              <a:t>Mobile Applications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Converting many JavaScript Objects to JSON: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harry =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title:"Harry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Potter",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author:"J.K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Rowling",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price:20.99,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category:"fiction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daVinci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title:"The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DaVinci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author:"Dan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Brown",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price:8.7,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category:"thriller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books = [harry,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daVinci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jsonBooks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(books);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109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Converting a JavaScript Objects (defined using object constructor) to JSON: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Book(title, author, price, category)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title;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this.author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author;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this.price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price;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this.category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category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harry = new Book("Harry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Potter","J.K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Rowling",20.99,"fiction");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myJSON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(harry);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myJSON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//{“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title”:”Harry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Potter”,”author”:”J.K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Rowling”,…}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8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AngularJS AJAX - $http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$http is an AngularJS service for reading data from remote servers.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$http</a:t>
            </a:r>
            <a:r>
              <a:rPr lang="en-GB" dirty="0"/>
              <a:t> defines several “shortcut” methods for the most common types of HTTP requests including:</a:t>
            </a:r>
          </a:p>
          <a:p>
            <a:pPr lvl="1"/>
            <a:r>
              <a:rPr lang="en-GB" dirty="0"/>
              <a:t>GET</a:t>
            </a:r>
          </a:p>
          <a:p>
            <a:pPr lvl="1"/>
            <a:r>
              <a:rPr lang="en-GB" dirty="0"/>
              <a:t>PUT</a:t>
            </a:r>
          </a:p>
          <a:p>
            <a:pPr lvl="1"/>
            <a:r>
              <a:rPr lang="en-GB" dirty="0"/>
              <a:t>POST</a:t>
            </a:r>
          </a:p>
          <a:p>
            <a:pPr lvl="1"/>
            <a:r>
              <a:rPr lang="en-GB" dirty="0"/>
              <a:t>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790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AngularJS AJAX - $</a:t>
            </a:r>
            <a:r>
              <a:rPr lang="en-GB" dirty="0" err="1"/>
              <a:t>http.get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get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[config]);</a:t>
            </a:r>
          </a:p>
          <a:p>
            <a:pPr lvl="1"/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2000" dirty="0"/>
              <a:t> is the URL of the requested resource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config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/>
              <a:t>is an optional configuration object</a:t>
            </a:r>
          </a:p>
          <a:p>
            <a:pPr lvl="1"/>
            <a:endParaRPr lang="en-GB" sz="2000" dirty="0"/>
          </a:p>
          <a:p>
            <a:r>
              <a:rPr lang="en-GB" sz="2000" dirty="0"/>
              <a:t>Get is run asynchronously and returns a Response which includes the following properties: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08059"/>
              </p:ext>
            </p:extLst>
          </p:nvPr>
        </p:nvGraphicFramePr>
        <p:xfrm>
          <a:off x="827584" y="3787034"/>
          <a:ext cx="7704856" cy="239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4648296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38876854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response from the server e.g. 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4738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status from the server e.g. 200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6707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configuration object passed to the get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75148"/>
                  </a:ext>
                </a:extLst>
              </a:tr>
              <a:tr h="1206284">
                <a:tc>
                  <a:txBody>
                    <a:bodyPr/>
                    <a:lstStyle/>
                    <a:p>
                      <a:r>
                        <a:rPr lang="en-GB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statusText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 status text from the server</a:t>
                      </a:r>
                    </a:p>
                    <a:p>
                      <a:pPr marL="0" lvl="1" indent="0" algn="l" defTabSz="914400" rtl="0" eaLnBrk="1" latinLnBrk="0" hangingPunct="1">
                        <a:buNone/>
                      </a:pP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status 200 it would be “OK”</a:t>
                      </a:r>
                    </a:p>
                    <a:p>
                      <a:pPr marL="0" lvl="1" indent="0" algn="l" defTabSz="914400" rtl="0" eaLnBrk="1" latinLnBrk="0" hangingPunct="1">
                        <a:buNone/>
                      </a:pP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status 200 it would be “Not Found”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14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AngularJS AJAX - $</a:t>
            </a:r>
            <a:r>
              <a:rPr lang="en-GB" dirty="0" err="1"/>
              <a:t>http.get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$</a:t>
            </a:r>
            <a:r>
              <a:rPr lang="en-GB" dirty="0" err="1"/>
              <a:t>http.get</a:t>
            </a:r>
            <a:r>
              <a:rPr lang="en-GB" dirty="0"/>
              <a:t> returns a Promise.</a:t>
            </a:r>
          </a:p>
          <a:p>
            <a:r>
              <a:rPr lang="en-GB" dirty="0"/>
              <a:t>A Promise represents the eventual result of an asynchronous operation. </a:t>
            </a:r>
          </a:p>
          <a:p>
            <a:r>
              <a:rPr lang="en-GB" dirty="0"/>
              <a:t>A Promise takes one argument – A </a:t>
            </a:r>
            <a:r>
              <a:rPr lang="en-GB" dirty="0" err="1"/>
              <a:t>callback</a:t>
            </a:r>
            <a:r>
              <a:rPr lang="en-GB" dirty="0"/>
              <a:t> with two parameters:</a:t>
            </a:r>
          </a:p>
          <a:p>
            <a:pPr lvl="1"/>
            <a:r>
              <a:rPr lang="en-GB" dirty="0"/>
              <a:t>The first parameter will be executed if the Promise was resolved (everything was OK).</a:t>
            </a:r>
          </a:p>
          <a:p>
            <a:pPr lvl="1"/>
            <a:r>
              <a:rPr lang="en-GB" dirty="0"/>
              <a:t>The second parameter will be executed if the Promise as rejected (an error occurred while executing the Promise).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224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AngularJS AJAX - $</a:t>
            </a:r>
            <a:r>
              <a:rPr lang="en-GB" dirty="0" err="1"/>
              <a:t>http.get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683568" y="1692621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searchURL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).then(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funOK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funNOK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30804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funOK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(response)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alert("Website responded Successfully");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4548519"/>
            <a:ext cx="821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funNOK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(response)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alert("Error " +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response.status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 " +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response.statusText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2161691"/>
            <a:ext cx="229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Promise </a:t>
            </a:r>
            <a:r>
              <a:rPr lang="en-GB" dirty="0" err="1">
                <a:cs typeface="Consolas" panose="020B0609020204030204" pitchFamily="49" charset="0"/>
              </a:rPr>
              <a:t>Callback</a:t>
            </a:r>
            <a:endParaRPr lang="en-GB" dirty="0">
              <a:cs typeface="Consolas" panose="020B0609020204030204" pitchFamily="49" charset="0"/>
            </a:endParaRPr>
          </a:p>
        </p:txBody>
      </p:sp>
      <p:cxnSp>
        <p:nvCxnSpPr>
          <p:cNvPr id="15" name="Connector: Curved 14"/>
          <p:cNvCxnSpPr>
            <a:stCxn id="9" idx="1"/>
          </p:cNvCxnSpPr>
          <p:nvPr/>
        </p:nvCxnSpPr>
        <p:spPr>
          <a:xfrm rot="10800000">
            <a:off x="3635896" y="1996855"/>
            <a:ext cx="2592288" cy="349503"/>
          </a:xfrm>
          <a:prstGeom prst="curvedConnector3">
            <a:avLst>
              <a:gd name="adj1" fmla="val 1011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046548" y="2023489"/>
            <a:ext cx="2093404" cy="1164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67744" y="2023489"/>
            <a:ext cx="2920229" cy="2525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Book Data – 3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Given the following Book Data: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Display it in a Web Page</a:t>
            </a:r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123728" y="2132856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</a:t>
            </a:r>
            <a:r>
              <a:rPr lang="en-GB" b="1" dirty="0" err="1"/>
              <a:t>DaVinci</a:t>
            </a:r>
            <a:r>
              <a:rPr lang="en-GB" b="1" dirty="0"/>
              <a:t> Code</a:t>
            </a:r>
          </a:p>
          <a:p>
            <a:r>
              <a:rPr lang="en-GB" dirty="0"/>
              <a:t>Dan Brown</a:t>
            </a:r>
          </a:p>
          <a:p>
            <a:r>
              <a:rPr lang="en-GB" dirty="0"/>
              <a:t>$8.70</a:t>
            </a:r>
          </a:p>
          <a:p>
            <a:r>
              <a:rPr lang="en-GB" dirty="0"/>
              <a:t>thriller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32856"/>
            <a:ext cx="1810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Harry Potter</a:t>
            </a:r>
          </a:p>
          <a:p>
            <a:r>
              <a:rPr lang="en-GB" dirty="0"/>
              <a:t>J.K. Rowling</a:t>
            </a:r>
          </a:p>
          <a:p>
            <a:r>
              <a:rPr lang="en-GB" dirty="0"/>
              <a:t>$20.99</a:t>
            </a:r>
          </a:p>
          <a:p>
            <a:r>
              <a:rPr lang="en-GB" dirty="0"/>
              <a:t>fiction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2144748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Runaway Jury</a:t>
            </a:r>
          </a:p>
          <a:p>
            <a:r>
              <a:rPr lang="en-GB" dirty="0"/>
              <a:t>John Grisham</a:t>
            </a:r>
          </a:p>
          <a:p>
            <a:r>
              <a:rPr lang="en-GB" dirty="0"/>
              <a:t>$5.00</a:t>
            </a:r>
          </a:p>
          <a:p>
            <a:r>
              <a:rPr lang="en-GB" dirty="0"/>
              <a:t>thriller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07496" y="2124667"/>
            <a:ext cx="3014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Shawshank Redemption</a:t>
            </a:r>
          </a:p>
          <a:p>
            <a:r>
              <a:rPr lang="en-GB" dirty="0"/>
              <a:t>Stephen King</a:t>
            </a:r>
          </a:p>
          <a:p>
            <a:r>
              <a:rPr lang="en-GB" dirty="0"/>
              <a:t>$7.00</a:t>
            </a:r>
          </a:p>
          <a:p>
            <a:r>
              <a:rPr lang="en-GB" dirty="0"/>
              <a:t>fiction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31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Book Data – 3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 Stored in Controller:</a:t>
            </a:r>
          </a:p>
          <a:p>
            <a:pPr lvl="1"/>
            <a:r>
              <a:rPr lang="en-GB" dirty="0">
                <a:hlinkClick r:id="rId2"/>
              </a:rPr>
              <a:t>http://codepen.io/ghon/pen/mAYzpO</a:t>
            </a:r>
            <a:endParaRPr lang="en-GB" dirty="0"/>
          </a:p>
          <a:p>
            <a:pPr lvl="1"/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Stored in Service:</a:t>
            </a:r>
          </a:p>
          <a:p>
            <a:pPr marL="857250" lvl="1" indent="-457200"/>
            <a:r>
              <a:rPr lang="en-GB" dirty="0"/>
              <a:t>	</a:t>
            </a:r>
            <a:r>
              <a:rPr lang="en-GB" dirty="0">
                <a:hlinkClick r:id="rId3"/>
              </a:rPr>
              <a:t>http://codepen.io/ghon/pen/JRqmLj</a:t>
            </a:r>
            <a:endParaRPr lang="en-GB" dirty="0"/>
          </a:p>
          <a:p>
            <a:pPr marL="857250" lvl="1" indent="-457200"/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Stored online:</a:t>
            </a:r>
          </a:p>
          <a:p>
            <a:pPr marL="914400" lvl="1" indent="-514350"/>
            <a:r>
              <a:rPr lang="en-GB" dirty="0">
                <a:hlinkClick r:id="rId4"/>
              </a:rPr>
              <a:t>http://codepen.io/ghon/pen/EgzrJx</a:t>
            </a:r>
            <a:endParaRPr lang="en-GB" dirty="0"/>
          </a:p>
          <a:p>
            <a:pPr marL="914400" lvl="1" indent="-514350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398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AngularJS, a Service is an Object that provides some sort of service and can be reused.</a:t>
            </a:r>
            <a:endParaRPr lang="en-IE" dirty="0"/>
          </a:p>
          <a:p>
            <a:endParaRPr lang="en-IE" dirty="0"/>
          </a:p>
          <a:p>
            <a:r>
              <a:rPr lang="en-IE" dirty="0"/>
              <a:t>Services  contain reusable business logic, independent of Views.</a:t>
            </a:r>
          </a:p>
          <a:p>
            <a:endParaRPr lang="en-IE" dirty="0"/>
          </a:p>
          <a:p>
            <a:r>
              <a:rPr lang="en-IE" dirty="0"/>
              <a:t>Services have properties and methods, just like all JavaScript Objects.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169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 Services</a:t>
            </a:r>
          </a:p>
          <a:p>
            <a:pPr lvl="1"/>
            <a:r>
              <a:rPr lang="en-GB" dirty="0"/>
              <a:t>We create custom services ourselves to perform some piece of business logic that can then be Injected into a Controller (or Directive, Filter etc.)</a:t>
            </a:r>
          </a:p>
          <a:p>
            <a:pPr lvl="1"/>
            <a:endParaRPr lang="en-GB" dirty="0"/>
          </a:p>
          <a:p>
            <a:r>
              <a:rPr lang="en-GB" dirty="0"/>
              <a:t>Built-In </a:t>
            </a:r>
            <a:r>
              <a:rPr lang="en-GB" dirty="0">
                <a:hlinkClick r:id="rId2"/>
              </a:rPr>
              <a:t>Services</a:t>
            </a:r>
            <a:endParaRPr lang="en-GB" dirty="0"/>
          </a:p>
          <a:p>
            <a:pPr lvl="1"/>
            <a:r>
              <a:rPr lang="en-GB" dirty="0"/>
              <a:t>$http - Makes a request to a server, and lets your application handle the response.</a:t>
            </a:r>
          </a:p>
          <a:p>
            <a:pPr lvl="1"/>
            <a:r>
              <a:rPr lang="en-GB" dirty="0"/>
              <a:t>$log – Log messages to the console.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73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Controller builds the Model for the View.</a:t>
            </a:r>
          </a:p>
          <a:p>
            <a:endParaRPr lang="en-GB" dirty="0"/>
          </a:p>
          <a:p>
            <a:r>
              <a:rPr lang="en-GB" dirty="0"/>
              <a:t>It should not be too complicated with too much business logic.</a:t>
            </a:r>
          </a:p>
          <a:p>
            <a:endParaRPr lang="en-GB" dirty="0"/>
          </a:p>
          <a:p>
            <a:r>
              <a:rPr lang="en-GB" dirty="0"/>
              <a:t>Services can be used to encapsulate reusable business logic and this can be used by many Controllers.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775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Ionic Application with &amp; without Custom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with No Service:</a:t>
            </a:r>
          </a:p>
          <a:p>
            <a:pPr lvl="1"/>
            <a:r>
              <a:rPr lang="en-GB" dirty="0">
                <a:hlinkClick r:id="rId2"/>
              </a:rPr>
              <a:t>http://codepen.io/ghon/pen/ORYqva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Same Application with a Service</a:t>
            </a:r>
          </a:p>
          <a:p>
            <a:pPr lvl="1"/>
            <a:r>
              <a:rPr lang="en-GB" dirty="0">
                <a:hlinkClick r:id="rId3"/>
              </a:rPr>
              <a:t>http://codepen.io/ghon/pen/QKRozL</a:t>
            </a:r>
            <a:endParaRPr lang="en-GB" dirty="0"/>
          </a:p>
          <a:p>
            <a:pPr lvl="1"/>
            <a:endParaRPr lang="en-GB" dirty="0"/>
          </a:p>
          <a:p>
            <a:pPr marL="571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1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JSON (JavaScript Object Notation) is a lightweight text-based open standard for human-readable data interchange.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JSON is used for transmitting structured data over a network connection.</a:t>
            </a:r>
          </a:p>
          <a:p>
            <a:endParaRPr lang="en-GB" dirty="0"/>
          </a:p>
          <a:p>
            <a:r>
              <a:rPr lang="en-GB" dirty="0"/>
              <a:t>Web Services and APIs use JSON format to provide public data.</a:t>
            </a:r>
          </a:p>
          <a:p>
            <a:endParaRPr lang="en-GB" dirty="0"/>
          </a:p>
          <a:p>
            <a:r>
              <a:rPr lang="en-GB" dirty="0"/>
              <a:t>JSON is language independent but its syntax is a subset of JavaScript.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566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Converting JSON to a JavaScript Object: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harry = '{"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title":"Harry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Potter","author":"J.K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Rowling","price":20.99,"category":"fiction"}';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(harry);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jsonObj.title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//Harry Potter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990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Converting JSON to a JavaScript Object: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jsonBooks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'[{"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title":"Harry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Potter",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"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author":"J.K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Rowling",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"price":20.99,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"category":"fiction"},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{"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title":"The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DaVinci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"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author":"Dan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Brown",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"price":8.7,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"category":"thriller"}]';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arrayOfBooks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jsonBooks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arrayOfBooks.length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console.log(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arrayOfBooks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].title);  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//Harry Potter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                          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//The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DaVinci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542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Converting a JavaScript Object to JSON: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harry =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title:"Harry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Potter",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author:"J.K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Rowling",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price:20.99,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category:"fiction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jsonString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(harry);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888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9163</TotalTime>
  <Words>912</Words>
  <Application>Microsoft Office PowerPoint</Application>
  <PresentationFormat>On-screen Show (4:3)</PresentationFormat>
  <Paragraphs>221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Integrated Mobile Applications Development</vt:lpstr>
      <vt:lpstr>Services</vt:lpstr>
      <vt:lpstr>Service Types</vt:lpstr>
      <vt:lpstr>Why use Services?</vt:lpstr>
      <vt:lpstr>Ionic Application with &amp; without Custom Services</vt:lpstr>
      <vt:lpstr>JSON</vt:lpstr>
      <vt:lpstr>JSON</vt:lpstr>
      <vt:lpstr>JSON</vt:lpstr>
      <vt:lpstr>JSON</vt:lpstr>
      <vt:lpstr>JSON</vt:lpstr>
      <vt:lpstr>JSON</vt:lpstr>
      <vt:lpstr>AngularJS AJAX - $http</vt:lpstr>
      <vt:lpstr>AngularJS AJAX - $http.get</vt:lpstr>
      <vt:lpstr>AngularJS AJAX - $http.get</vt:lpstr>
      <vt:lpstr>AngularJS AJAX - $http.get</vt:lpstr>
      <vt:lpstr>Display Book Data – 3 Methods</vt:lpstr>
      <vt:lpstr>Display Book Data – 3 Methods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223</cp:revision>
  <dcterms:created xsi:type="dcterms:W3CDTF">2015-12-18T17:06:24Z</dcterms:created>
  <dcterms:modified xsi:type="dcterms:W3CDTF">2016-11-01T22:47:40Z</dcterms:modified>
</cp:coreProperties>
</file>