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1" r:id="rId5"/>
    <p:sldId id="264" r:id="rId6"/>
    <p:sldId id="265" r:id="rId7"/>
    <p:sldId id="266" r:id="rId8"/>
    <p:sldId id="267" r:id="rId9"/>
    <p:sldId id="259" r:id="rId10"/>
    <p:sldId id="260" r:id="rId11"/>
    <p:sldId id="270" r:id="rId12"/>
    <p:sldId id="262" r:id="rId13"/>
    <p:sldId id="271" r:id="rId14"/>
    <p:sldId id="268" r:id="rId15"/>
    <p:sldId id="272" r:id="rId16"/>
  </p:sldIdLst>
  <p:sldSz cx="12192000"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8863D-141C-4263-A683-83C7CBA0E3AF}" v="6" dt="2023-05-28T21:45:37.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82" d="100"/>
          <a:sy n="82" d="100"/>
        </p:scale>
        <p:origin x="6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irdre Gouta Mmolotsa" userId="6542ce18-3cb8-4d1f-a300-c0b123395099" providerId="ADAL" clId="{1828863D-141C-4263-A683-83C7CBA0E3AF}"/>
    <pc:docChg chg="undo redo custSel modSld">
      <pc:chgData name="Deirdre Gouta Mmolotsa" userId="6542ce18-3cb8-4d1f-a300-c0b123395099" providerId="ADAL" clId="{1828863D-141C-4263-A683-83C7CBA0E3AF}" dt="2023-05-29T08:08:53.990" v="710" actId="20577"/>
      <pc:docMkLst>
        <pc:docMk/>
      </pc:docMkLst>
      <pc:sldChg chg="modSp mod">
        <pc:chgData name="Deirdre Gouta Mmolotsa" userId="6542ce18-3cb8-4d1f-a300-c0b123395099" providerId="ADAL" clId="{1828863D-141C-4263-A683-83C7CBA0E3AF}" dt="2023-05-28T21:51:34.586" v="625" actId="20577"/>
        <pc:sldMkLst>
          <pc:docMk/>
          <pc:sldMk cId="357997889" sldId="259"/>
        </pc:sldMkLst>
        <pc:spChg chg="mod">
          <ac:chgData name="Deirdre Gouta Mmolotsa" userId="6542ce18-3cb8-4d1f-a300-c0b123395099" providerId="ADAL" clId="{1828863D-141C-4263-A683-83C7CBA0E3AF}" dt="2023-05-28T21:51:34.586" v="625" actId="20577"/>
          <ac:spMkLst>
            <pc:docMk/>
            <pc:sldMk cId="357997889" sldId="259"/>
            <ac:spMk id="6" creationId="{3469E413-BCF5-4E2F-BE4B-EB617C589FA5}"/>
          </ac:spMkLst>
        </pc:spChg>
      </pc:sldChg>
      <pc:sldChg chg="modSp mod">
        <pc:chgData name="Deirdre Gouta Mmolotsa" userId="6542ce18-3cb8-4d1f-a300-c0b123395099" providerId="ADAL" clId="{1828863D-141C-4263-A683-83C7CBA0E3AF}" dt="2023-05-28T21:54:23.905" v="657" actId="20577"/>
        <pc:sldMkLst>
          <pc:docMk/>
          <pc:sldMk cId="1024143239" sldId="260"/>
        </pc:sldMkLst>
        <pc:spChg chg="mod">
          <ac:chgData name="Deirdre Gouta Mmolotsa" userId="6542ce18-3cb8-4d1f-a300-c0b123395099" providerId="ADAL" clId="{1828863D-141C-4263-A683-83C7CBA0E3AF}" dt="2023-05-28T21:54:23.905" v="657" actId="20577"/>
          <ac:spMkLst>
            <pc:docMk/>
            <pc:sldMk cId="1024143239" sldId="260"/>
            <ac:spMk id="18" creationId="{35BAAF6D-52B4-DDE6-00E7-79B349C10ECB}"/>
          </ac:spMkLst>
        </pc:spChg>
      </pc:sldChg>
      <pc:sldChg chg="modTransition">
        <pc:chgData name="Deirdre Gouta Mmolotsa" userId="6542ce18-3cb8-4d1f-a300-c0b123395099" providerId="ADAL" clId="{1828863D-141C-4263-A683-83C7CBA0E3AF}" dt="2023-05-22T20:57:18.318" v="1"/>
        <pc:sldMkLst>
          <pc:docMk/>
          <pc:sldMk cId="22857315" sldId="265"/>
        </pc:sldMkLst>
      </pc:sldChg>
      <pc:sldChg chg="modSp mod">
        <pc:chgData name="Deirdre Gouta Mmolotsa" userId="6542ce18-3cb8-4d1f-a300-c0b123395099" providerId="ADAL" clId="{1828863D-141C-4263-A683-83C7CBA0E3AF}" dt="2023-05-28T21:45:16.475" v="270" actId="20577"/>
        <pc:sldMkLst>
          <pc:docMk/>
          <pc:sldMk cId="4040703976" sldId="266"/>
        </pc:sldMkLst>
        <pc:spChg chg="mod">
          <ac:chgData name="Deirdre Gouta Mmolotsa" userId="6542ce18-3cb8-4d1f-a300-c0b123395099" providerId="ADAL" clId="{1828863D-141C-4263-A683-83C7CBA0E3AF}" dt="2023-05-28T21:45:16.475" v="270" actId="20577"/>
          <ac:spMkLst>
            <pc:docMk/>
            <pc:sldMk cId="4040703976" sldId="266"/>
            <ac:spMk id="5" creationId="{783ABC1F-8B91-B607-8F07-0E2A32673524}"/>
          </ac:spMkLst>
        </pc:spChg>
      </pc:sldChg>
      <pc:sldChg chg="addSp delSp modSp mod">
        <pc:chgData name="Deirdre Gouta Mmolotsa" userId="6542ce18-3cb8-4d1f-a300-c0b123395099" providerId="ADAL" clId="{1828863D-141C-4263-A683-83C7CBA0E3AF}" dt="2023-05-29T08:08:53.990" v="710" actId="20577"/>
        <pc:sldMkLst>
          <pc:docMk/>
          <pc:sldMk cId="2408289338" sldId="267"/>
        </pc:sldMkLst>
        <pc:spChg chg="mod">
          <ac:chgData name="Deirdre Gouta Mmolotsa" userId="6542ce18-3cb8-4d1f-a300-c0b123395099" providerId="ADAL" clId="{1828863D-141C-4263-A683-83C7CBA0E3AF}" dt="2023-05-28T21:41:36.728" v="61" actId="14100"/>
          <ac:spMkLst>
            <pc:docMk/>
            <pc:sldMk cId="2408289338" sldId="267"/>
            <ac:spMk id="2" creationId="{28EBB386-7950-5FE6-3842-689532B92204}"/>
          </ac:spMkLst>
        </pc:spChg>
        <pc:spChg chg="mod">
          <ac:chgData name="Deirdre Gouta Mmolotsa" userId="6542ce18-3cb8-4d1f-a300-c0b123395099" providerId="ADAL" clId="{1828863D-141C-4263-A683-83C7CBA0E3AF}" dt="2023-05-28T21:41:45.171" v="63" actId="1076"/>
          <ac:spMkLst>
            <pc:docMk/>
            <pc:sldMk cId="2408289338" sldId="267"/>
            <ac:spMk id="4" creationId="{33E07D49-728F-A2A2-041C-D107EB064320}"/>
          </ac:spMkLst>
        </pc:spChg>
        <pc:spChg chg="add del mod">
          <ac:chgData name="Deirdre Gouta Mmolotsa" userId="6542ce18-3cb8-4d1f-a300-c0b123395099" providerId="ADAL" clId="{1828863D-141C-4263-A683-83C7CBA0E3AF}" dt="2023-05-28T21:42:29.564" v="79"/>
          <ac:spMkLst>
            <pc:docMk/>
            <pc:sldMk cId="2408289338" sldId="267"/>
            <ac:spMk id="8" creationId="{7407906C-8985-0FC9-0AB6-3152BD7C985F}"/>
          </ac:spMkLst>
        </pc:spChg>
        <pc:spChg chg="add mod">
          <ac:chgData name="Deirdre Gouta Mmolotsa" userId="6542ce18-3cb8-4d1f-a300-c0b123395099" providerId="ADAL" clId="{1828863D-141C-4263-A683-83C7CBA0E3AF}" dt="2023-05-29T08:08:53.990" v="710" actId="20577"/>
          <ac:spMkLst>
            <pc:docMk/>
            <pc:sldMk cId="2408289338" sldId="267"/>
            <ac:spMk id="9" creationId="{0B430705-D784-0997-965F-4B7B1F00E9A8}"/>
          </ac:spMkLst>
        </pc:spChg>
        <pc:picChg chg="add mod">
          <ac:chgData name="Deirdre Gouta Mmolotsa" userId="6542ce18-3cb8-4d1f-a300-c0b123395099" providerId="ADAL" clId="{1828863D-141C-4263-A683-83C7CBA0E3AF}" dt="2023-05-28T21:41:46.980" v="64" actId="1076"/>
          <ac:picMkLst>
            <pc:docMk/>
            <pc:sldMk cId="2408289338" sldId="267"/>
            <ac:picMk id="5" creationId="{23C0C7F0-DDA6-107D-52DF-489361CF1C3F}"/>
          </ac:picMkLst>
        </pc:picChg>
        <pc:picChg chg="add mod">
          <ac:chgData name="Deirdre Gouta Mmolotsa" userId="6542ce18-3cb8-4d1f-a300-c0b123395099" providerId="ADAL" clId="{1828863D-141C-4263-A683-83C7CBA0E3AF}" dt="2023-05-28T21:42:08.633" v="73" actId="1076"/>
          <ac:picMkLst>
            <pc:docMk/>
            <pc:sldMk cId="2408289338" sldId="267"/>
            <ac:picMk id="7" creationId="{F6FECEFC-37EE-CFF2-5F2D-1346786D8048}"/>
          </ac:picMkLst>
        </pc:picChg>
      </pc:sldChg>
      <pc:sldChg chg="modSp mod">
        <pc:chgData name="Deirdre Gouta Mmolotsa" userId="6542ce18-3cb8-4d1f-a300-c0b123395099" providerId="ADAL" clId="{1828863D-141C-4263-A683-83C7CBA0E3AF}" dt="2023-05-28T22:03:36.552" v="658" actId="20577"/>
        <pc:sldMkLst>
          <pc:docMk/>
          <pc:sldMk cId="1051480792" sldId="271"/>
        </pc:sldMkLst>
        <pc:spChg chg="mod">
          <ac:chgData name="Deirdre Gouta Mmolotsa" userId="6542ce18-3cb8-4d1f-a300-c0b123395099" providerId="ADAL" clId="{1828863D-141C-4263-A683-83C7CBA0E3AF}" dt="2023-05-28T22:03:36.552" v="658" actId="20577"/>
          <ac:spMkLst>
            <pc:docMk/>
            <pc:sldMk cId="1051480792" sldId="271"/>
            <ac:spMk id="7" creationId="{39E5771B-E93E-2826-9FD9-523E4B108843}"/>
          </ac:spMkLst>
        </pc:spChg>
      </pc:sldChg>
      <pc:sldChg chg="modSp mod">
        <pc:chgData name="Deirdre Gouta Mmolotsa" userId="6542ce18-3cb8-4d1f-a300-c0b123395099" providerId="ADAL" clId="{1828863D-141C-4263-A683-83C7CBA0E3AF}" dt="2023-05-28T22:04:14.207" v="677" actId="20577"/>
        <pc:sldMkLst>
          <pc:docMk/>
          <pc:sldMk cId="2447847435" sldId="272"/>
        </pc:sldMkLst>
        <pc:spChg chg="mod">
          <ac:chgData name="Deirdre Gouta Mmolotsa" userId="6542ce18-3cb8-4d1f-a300-c0b123395099" providerId="ADAL" clId="{1828863D-141C-4263-A683-83C7CBA0E3AF}" dt="2023-05-28T22:04:14.207" v="677" actId="20577"/>
          <ac:spMkLst>
            <pc:docMk/>
            <pc:sldMk cId="2447847435" sldId="272"/>
            <ac:spMk id="5" creationId="{A1C15644-5AC1-B81B-D95E-75B66B81BB1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6970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7A2730A-859E-B540-ADF3-E97069AD1FDB}" type="datetimeFigureOut">
              <a:rPr lang="en-US" smtClean="0"/>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6601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837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42827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49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52214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0332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177814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85109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4439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8395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1907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6092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83724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5/29/2023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47264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496282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2694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7A2730A-859E-B540-ADF3-E97069AD1FDB}" type="datetimeFigureOut">
              <a:rPr lang="en-US" smtClean="0"/>
              <a:t>5/29/2023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11440622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57" name="Straight Connector 56">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33FF9F0D-EB30-56F2-8CB9-0E5F48C867D4}"/>
              </a:ext>
            </a:extLst>
          </p:cNvPr>
          <p:cNvSpPr>
            <a:spLocks noGrp="1"/>
          </p:cNvSpPr>
          <p:nvPr>
            <p:ph type="ctrTitle"/>
          </p:nvPr>
        </p:nvSpPr>
        <p:spPr>
          <a:xfrm>
            <a:off x="684211" y="685799"/>
            <a:ext cx="8420877" cy="2971801"/>
          </a:xfrm>
        </p:spPr>
        <p:txBody>
          <a:bodyPr>
            <a:normAutofit/>
          </a:bodyPr>
          <a:lstStyle/>
          <a:p>
            <a:r>
              <a:rPr lang="en-GB" dirty="0"/>
              <a:t>EBAY PERFORMANCE DASHBORD PRESENTATION</a:t>
            </a:r>
            <a:endParaRPr lang="en-BW" dirty="0"/>
          </a:p>
        </p:txBody>
      </p:sp>
      <p:sp>
        <p:nvSpPr>
          <p:cNvPr id="3" name="Subtitle 2">
            <a:extLst>
              <a:ext uri="{FF2B5EF4-FFF2-40B4-BE49-F238E27FC236}">
                <a16:creationId xmlns:a16="http://schemas.microsoft.com/office/drawing/2014/main" id="{D46D69A5-8BFD-D67F-4A6C-7741BE09A701}"/>
              </a:ext>
            </a:extLst>
          </p:cNvPr>
          <p:cNvSpPr>
            <a:spLocks noGrp="1"/>
          </p:cNvSpPr>
          <p:nvPr>
            <p:ph type="subTitle" idx="1"/>
          </p:nvPr>
        </p:nvSpPr>
        <p:spPr>
          <a:xfrm>
            <a:off x="684212" y="3843867"/>
            <a:ext cx="6400800" cy="1947333"/>
          </a:xfrm>
        </p:spPr>
        <p:txBody>
          <a:bodyPr>
            <a:normAutofit/>
          </a:bodyPr>
          <a:lstStyle/>
          <a:p>
            <a:r>
              <a:rPr lang="en-GB" dirty="0">
                <a:solidFill>
                  <a:schemeClr val="tx2">
                    <a:lumMod val="75000"/>
                  </a:schemeClr>
                </a:solidFill>
              </a:rPr>
              <a:t>BY DEIRDRE GOUTA MMOLOTSA</a:t>
            </a:r>
            <a:endParaRPr lang="en-BW" dirty="0">
              <a:solidFill>
                <a:schemeClr val="tx2">
                  <a:lumMod val="75000"/>
                </a:schemeClr>
              </a:solidFill>
            </a:endParaRPr>
          </a:p>
        </p:txBody>
      </p:sp>
    </p:spTree>
    <p:extLst>
      <p:ext uri="{BB962C8B-B14F-4D97-AF65-F5344CB8AC3E}">
        <p14:creationId xmlns:p14="http://schemas.microsoft.com/office/powerpoint/2010/main" val="266042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57282D-CDAF-BAF9-A2C2-4B3856E8248A}"/>
              </a:ext>
            </a:extLst>
          </p:cNvPr>
          <p:cNvSpPr txBox="1"/>
          <p:nvPr/>
        </p:nvSpPr>
        <p:spPr>
          <a:xfrm>
            <a:off x="2499360" y="1178302"/>
            <a:ext cx="7604760" cy="1077218"/>
          </a:xfrm>
          <a:prstGeom prst="rect">
            <a:avLst/>
          </a:prstGeom>
          <a:noFill/>
        </p:spPr>
        <p:txBody>
          <a:bodyPr wrap="square" rtlCol="0">
            <a:spAutoFit/>
          </a:bodyPr>
          <a:lstStyle/>
          <a:p>
            <a:r>
              <a:rPr lang="en-GB" sz="3200" dirty="0"/>
              <a:t>INTERNAL STORAGE?</a:t>
            </a:r>
          </a:p>
          <a:p>
            <a:r>
              <a:rPr lang="en-GB" sz="3200" dirty="0"/>
              <a:t> </a:t>
            </a:r>
            <a:endParaRPr lang="en-BW" sz="3200" dirty="0"/>
          </a:p>
        </p:txBody>
      </p:sp>
      <p:sp>
        <p:nvSpPr>
          <p:cNvPr id="7" name="TextBox 6">
            <a:extLst>
              <a:ext uri="{FF2B5EF4-FFF2-40B4-BE49-F238E27FC236}">
                <a16:creationId xmlns:a16="http://schemas.microsoft.com/office/drawing/2014/main" id="{39E5771B-E93E-2826-9FD9-523E4B108843}"/>
              </a:ext>
            </a:extLst>
          </p:cNvPr>
          <p:cNvSpPr txBox="1"/>
          <p:nvPr/>
        </p:nvSpPr>
        <p:spPr>
          <a:xfrm>
            <a:off x="2011680" y="1915835"/>
            <a:ext cx="7162800" cy="3539430"/>
          </a:xfrm>
          <a:prstGeom prst="rect">
            <a:avLst/>
          </a:prstGeom>
          <a:noFill/>
        </p:spPr>
        <p:txBody>
          <a:bodyPr wrap="square" rtlCol="0">
            <a:spAutoFit/>
          </a:bodyPr>
          <a:lstStyle/>
          <a:p>
            <a:pPr marL="285750" indent="-285750">
              <a:buFont typeface="Wingdings" panose="05000000000000000000" pitchFamily="2" charset="2"/>
              <a:buChar char="Ø"/>
            </a:pPr>
            <a:r>
              <a:rPr lang="en-GB" sz="2800" dirty="0"/>
              <a:t>Nokia being the only brand that has the lowest internal memory of 128MB, does not provide a wide variety of models and of different colour categories.</a:t>
            </a:r>
          </a:p>
          <a:p>
            <a:pPr marL="285750" indent="-285750">
              <a:buFont typeface="Wingdings" panose="05000000000000000000" pitchFamily="2" charset="2"/>
              <a:buChar char="Ø"/>
            </a:pPr>
            <a:r>
              <a:rPr lang="en-GB" sz="2800" dirty="0"/>
              <a:t> Therefore this could be a possible reason as to why it has the lowest number of five star ratings.</a:t>
            </a:r>
            <a:endParaRPr lang="en-BW" sz="2800" dirty="0"/>
          </a:p>
        </p:txBody>
      </p:sp>
    </p:spTree>
    <p:extLst>
      <p:ext uri="{BB962C8B-B14F-4D97-AF65-F5344CB8AC3E}">
        <p14:creationId xmlns:p14="http://schemas.microsoft.com/office/powerpoint/2010/main" val="1051480792"/>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1365336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3" name="Straight Connector 12">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 name="Title 3">
            <a:extLst>
              <a:ext uri="{FF2B5EF4-FFF2-40B4-BE49-F238E27FC236}">
                <a16:creationId xmlns:a16="http://schemas.microsoft.com/office/drawing/2014/main" id="{95301791-C321-94DA-6540-CB861EF7584F}"/>
              </a:ext>
            </a:extLst>
          </p:cNvPr>
          <p:cNvSpPr>
            <a:spLocks noGrp="1"/>
          </p:cNvSpPr>
          <p:nvPr>
            <p:ph type="ctrTitle"/>
          </p:nvPr>
        </p:nvSpPr>
        <p:spPr>
          <a:xfrm>
            <a:off x="684211" y="685799"/>
            <a:ext cx="8420877" cy="2971801"/>
          </a:xfrm>
        </p:spPr>
        <p:txBody>
          <a:bodyPr>
            <a:normAutofit/>
          </a:bodyPr>
          <a:lstStyle/>
          <a:p>
            <a:r>
              <a:rPr lang="en-GB" dirty="0"/>
              <a:t>Conclusion</a:t>
            </a:r>
            <a:endParaRPr lang="en-BW" dirty="0"/>
          </a:p>
        </p:txBody>
      </p:sp>
      <p:sp>
        <p:nvSpPr>
          <p:cNvPr id="5" name="Subtitle 4">
            <a:extLst>
              <a:ext uri="{FF2B5EF4-FFF2-40B4-BE49-F238E27FC236}">
                <a16:creationId xmlns:a16="http://schemas.microsoft.com/office/drawing/2014/main" id="{A1C15644-5AC1-B81B-D95E-75B66B81BB1A}"/>
              </a:ext>
            </a:extLst>
          </p:cNvPr>
          <p:cNvSpPr>
            <a:spLocks noGrp="1"/>
          </p:cNvSpPr>
          <p:nvPr>
            <p:ph type="subTitle" idx="1"/>
          </p:nvPr>
        </p:nvSpPr>
        <p:spPr>
          <a:xfrm>
            <a:off x="684212" y="3843867"/>
            <a:ext cx="6400800" cy="1947333"/>
          </a:xfrm>
        </p:spPr>
        <p:txBody>
          <a:bodyPr>
            <a:normAutofit/>
          </a:bodyPr>
          <a:lstStyle/>
          <a:p>
            <a:r>
              <a:rPr lang="en-GB" dirty="0">
                <a:solidFill>
                  <a:schemeClr val="tx2">
                    <a:lumMod val="75000"/>
                  </a:schemeClr>
                </a:solidFill>
              </a:rPr>
              <a:t>These insights can be used in analysis, to help brands focus on producing models which are highly preferred by customers instead of  wasting resources to produce those that don’t even have good reviews.  </a:t>
            </a:r>
            <a:endParaRPr lang="en-BW" dirty="0">
              <a:solidFill>
                <a:schemeClr val="tx2">
                  <a:lumMod val="75000"/>
                </a:schemeClr>
              </a:solidFill>
            </a:endParaRPr>
          </a:p>
        </p:txBody>
      </p:sp>
    </p:spTree>
    <p:extLst>
      <p:ext uri="{BB962C8B-B14F-4D97-AF65-F5344CB8AC3E}">
        <p14:creationId xmlns:p14="http://schemas.microsoft.com/office/powerpoint/2010/main" val="24478474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9" name="Group 10">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60" name="Rectangle 17">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a:extLst>
              <a:ext uri="{FF2B5EF4-FFF2-40B4-BE49-F238E27FC236}">
                <a16:creationId xmlns:a16="http://schemas.microsoft.com/office/drawing/2014/main" id="{C793CE26-C081-4997-E564-98BF6DCC0F0A}"/>
              </a:ext>
            </a:extLst>
          </p:cNvPr>
          <p:cNvSpPr>
            <a:spLocks noGrp="1"/>
          </p:cNvSpPr>
          <p:nvPr>
            <p:ph type="title"/>
          </p:nvPr>
        </p:nvSpPr>
        <p:spPr>
          <a:xfrm>
            <a:off x="7447595" y="339994"/>
            <a:ext cx="3518748" cy="1142462"/>
          </a:xfrm>
        </p:spPr>
        <p:txBody>
          <a:bodyPr vert="horz" lIns="91440" tIns="45720" rIns="91440" bIns="45720" rtlCol="0" anchor="b">
            <a:normAutofit/>
          </a:bodyPr>
          <a:lstStyle/>
          <a:p>
            <a:r>
              <a:rPr lang="en-US" sz="3200" dirty="0"/>
              <a:t>RAW DATA</a:t>
            </a:r>
          </a:p>
        </p:txBody>
      </p:sp>
      <p:sp>
        <p:nvSpPr>
          <p:cNvPr id="62"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1151285B-7711-CABC-3249-F7B4E10B62CB}"/>
              </a:ext>
            </a:extLst>
          </p:cNvPr>
          <p:cNvPicPr>
            <a:picLocks noGrp="1" noChangeAspect="1"/>
          </p:cNvPicPr>
          <p:nvPr>
            <p:ph idx="1"/>
          </p:nvPr>
        </p:nvPicPr>
        <p:blipFill rotWithShape="1">
          <a:blip r:embed="rId2"/>
          <a:srcRect l="8962" r="20155" b="1"/>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63" name="Text Placeholder 3">
            <a:extLst>
              <a:ext uri="{FF2B5EF4-FFF2-40B4-BE49-F238E27FC236}">
                <a16:creationId xmlns:a16="http://schemas.microsoft.com/office/drawing/2014/main" id="{B7F9E090-B38E-2FC3-F40B-A5DAA4B1F0EC}"/>
              </a:ext>
            </a:extLst>
          </p:cNvPr>
          <p:cNvSpPr>
            <a:spLocks noGrp="1"/>
          </p:cNvSpPr>
          <p:nvPr>
            <p:ph type="body" sz="half" idx="2"/>
          </p:nvPr>
        </p:nvSpPr>
        <p:spPr>
          <a:xfrm>
            <a:off x="7499137" y="1557809"/>
            <a:ext cx="3479419" cy="4349751"/>
          </a:xfrm>
        </p:spPr>
        <p:txBody>
          <a:bodyPr vert="horz" lIns="91440" tIns="45720" rIns="91440" bIns="45720" rtlCol="0" anchor="t">
            <a:noAutofit/>
          </a:bodyPr>
          <a:lstStyle/>
          <a:p>
            <a:pPr>
              <a:buFont typeface="Wingdings 3" panose="05040102010807070707" pitchFamily="18" charset="2"/>
              <a:buChar char=""/>
            </a:pPr>
            <a:r>
              <a:rPr lang="en-US" sz="3200" dirty="0">
                <a:solidFill>
                  <a:schemeClr val="tx1"/>
                </a:solidFill>
              </a:rPr>
              <a:t>This is a view of eBay’s raw dataset in excel. There are missing, inconsistent and repetitive values  in the rows and columns.</a:t>
            </a:r>
          </a:p>
        </p:txBody>
      </p:sp>
      <p:grpSp>
        <p:nvGrpSpPr>
          <p:cNvPr id="22" name="Group 21">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1484749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AB529-F2F4-7CE2-A52B-1A930EF9C4C9}"/>
              </a:ext>
            </a:extLst>
          </p:cNvPr>
          <p:cNvSpPr>
            <a:spLocks noGrp="1"/>
          </p:cNvSpPr>
          <p:nvPr>
            <p:ph type="title"/>
          </p:nvPr>
        </p:nvSpPr>
        <p:spPr>
          <a:xfrm>
            <a:off x="775652" y="655320"/>
            <a:ext cx="3657600" cy="1371600"/>
          </a:xfrm>
        </p:spPr>
        <p:txBody>
          <a:bodyPr>
            <a:noAutofit/>
          </a:bodyPr>
          <a:lstStyle/>
          <a:p>
            <a:r>
              <a:rPr lang="en-GB" sz="3200" dirty="0"/>
              <a:t>Dataset in power query editor</a:t>
            </a:r>
            <a:endParaRPr lang="en-BW" sz="3200" dirty="0"/>
          </a:p>
        </p:txBody>
      </p:sp>
      <p:pic>
        <p:nvPicPr>
          <p:cNvPr id="6" name="Content Placeholder 5" descr="A screenshot of a computer&#10;&#10;Description automatically generated">
            <a:extLst>
              <a:ext uri="{FF2B5EF4-FFF2-40B4-BE49-F238E27FC236}">
                <a16:creationId xmlns:a16="http://schemas.microsoft.com/office/drawing/2014/main" id="{458FC54F-1615-D16C-0F16-F4987D5AA181}"/>
              </a:ext>
            </a:extLst>
          </p:cNvPr>
          <p:cNvPicPr>
            <a:picLocks noGrp="1" noChangeAspect="1"/>
          </p:cNvPicPr>
          <p:nvPr>
            <p:ph idx="1"/>
          </p:nvPr>
        </p:nvPicPr>
        <p:blipFill rotWithShape="1">
          <a:blip r:embed="rId2"/>
          <a:srcRect b="5053"/>
          <a:stretch/>
        </p:blipFill>
        <p:spPr>
          <a:xfrm>
            <a:off x="5257800" y="457200"/>
            <a:ext cx="6048693" cy="5638800"/>
          </a:xfrm>
        </p:spPr>
      </p:pic>
      <p:sp>
        <p:nvSpPr>
          <p:cNvPr id="4" name="Text Placeholder 3">
            <a:extLst>
              <a:ext uri="{FF2B5EF4-FFF2-40B4-BE49-F238E27FC236}">
                <a16:creationId xmlns:a16="http://schemas.microsoft.com/office/drawing/2014/main" id="{7C3413D6-1A32-D4A1-39A5-EAB23B1C9337}"/>
              </a:ext>
            </a:extLst>
          </p:cNvPr>
          <p:cNvSpPr>
            <a:spLocks noGrp="1"/>
          </p:cNvSpPr>
          <p:nvPr>
            <p:ph type="body" sz="half" idx="2"/>
          </p:nvPr>
        </p:nvSpPr>
        <p:spPr>
          <a:xfrm>
            <a:off x="775652" y="2072640"/>
            <a:ext cx="3657600" cy="4480560"/>
          </a:xfrm>
        </p:spPr>
        <p:txBody>
          <a:bodyPr>
            <a:noAutofit/>
          </a:bodyPr>
          <a:lstStyle/>
          <a:p>
            <a:pPr marL="342900" indent="-342900">
              <a:buFont typeface="Wingdings" panose="05000000000000000000" pitchFamily="2" charset="2"/>
              <a:buChar char="Ø"/>
            </a:pPr>
            <a:r>
              <a:rPr lang="en-GB" sz="2400" dirty="0">
                <a:solidFill>
                  <a:schemeClr val="tx1"/>
                </a:solidFill>
              </a:rPr>
              <a:t>After extracting the excel file and saving it as a csv file to OneDrive, on the POWER BI APP, get data (as an excel sheet) and select transform data, which will automatically open POWER QUERY EDITOR.</a:t>
            </a:r>
            <a:endParaRPr lang="en-BW" sz="2400" dirty="0">
              <a:solidFill>
                <a:schemeClr val="tx1"/>
              </a:solidFill>
            </a:endParaRPr>
          </a:p>
        </p:txBody>
      </p:sp>
    </p:spTree>
    <p:extLst>
      <p:ext uri="{BB962C8B-B14F-4D97-AF65-F5344CB8AC3E}">
        <p14:creationId xmlns:p14="http://schemas.microsoft.com/office/powerpoint/2010/main" val="2285731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3ABC1F-8B91-B607-8F07-0E2A32673524}"/>
              </a:ext>
            </a:extLst>
          </p:cNvPr>
          <p:cNvSpPr txBox="1"/>
          <p:nvPr/>
        </p:nvSpPr>
        <p:spPr>
          <a:xfrm>
            <a:off x="1691640" y="849481"/>
            <a:ext cx="7778931" cy="4893647"/>
          </a:xfrm>
          <a:prstGeom prst="rect">
            <a:avLst/>
          </a:prstGeom>
          <a:noFill/>
        </p:spPr>
        <p:txBody>
          <a:bodyPr wrap="square" rtlCol="0">
            <a:spAutoFit/>
          </a:bodyPr>
          <a:lstStyle/>
          <a:p>
            <a:pPr marL="342900" indent="-342900">
              <a:buFont typeface="Wingdings" panose="05000000000000000000" pitchFamily="2" charset="2"/>
              <a:buChar char="Ø"/>
            </a:pPr>
            <a:r>
              <a:rPr lang="en-GB" sz="2600" dirty="0"/>
              <a:t>Many operations / functions are applied to the different rows and columns to standardize the data.</a:t>
            </a:r>
            <a:r>
              <a:rPr lang="en-GB" sz="2600" dirty="0">
                <a:effectLst/>
                <a:ea typeface="Calibri" panose="020F0502020204030204" pitchFamily="34" charset="0"/>
                <a:cs typeface="Times New Roman" panose="02020603050405020304" pitchFamily="18" charset="0"/>
              </a:rPr>
              <a:t> </a:t>
            </a:r>
          </a:p>
          <a:p>
            <a:pPr marL="342900" indent="-342900">
              <a:buFont typeface="Wingdings" panose="05000000000000000000" pitchFamily="2" charset="2"/>
              <a:buChar char="Ø"/>
            </a:pPr>
            <a:r>
              <a:rPr lang="en-GB" sz="2600" dirty="0">
                <a:effectLst/>
                <a:ea typeface="Calibri" panose="020F0502020204030204" pitchFamily="34" charset="0"/>
                <a:cs typeface="Times New Roman" panose="02020603050405020304" pitchFamily="18" charset="0"/>
              </a:rPr>
              <a:t> Unnecessary columns were removed and  rows were filtered to remove inconsistencies.</a:t>
            </a:r>
          </a:p>
          <a:p>
            <a:pPr marL="342900" indent="-342900">
              <a:buFont typeface="Wingdings" panose="05000000000000000000" pitchFamily="2" charset="2"/>
              <a:buChar char="Ø"/>
            </a:pPr>
            <a:r>
              <a:rPr lang="en-GB" sz="2600" dirty="0">
                <a:effectLst/>
                <a:ea typeface="Calibri" panose="020F0502020204030204" pitchFamily="34" charset="0"/>
                <a:cs typeface="Times New Roman" panose="02020603050405020304" pitchFamily="18" charset="0"/>
              </a:rPr>
              <a:t> All steps taken to shape the data are recorded and each time the query connects to the data source, it automatically applies the steps to the dataset.</a:t>
            </a:r>
          </a:p>
          <a:p>
            <a:pPr marL="342900" indent="-342900">
              <a:buFont typeface="Wingdings" panose="05000000000000000000" pitchFamily="2" charset="2"/>
              <a:buChar char="Ø"/>
            </a:pPr>
            <a:r>
              <a:rPr lang="en-GB" sz="2600" dirty="0">
                <a:effectLst/>
                <a:ea typeface="Calibri" panose="020F0502020204030204" pitchFamily="34" charset="0"/>
                <a:cs typeface="Times New Roman" panose="02020603050405020304" pitchFamily="18" charset="0"/>
              </a:rPr>
              <a:t>After standardizing the data, </a:t>
            </a:r>
            <a:r>
              <a:rPr lang="en-GB" sz="2600" dirty="0">
                <a:ea typeface="Calibri" panose="020F0502020204030204" pitchFamily="34" charset="0"/>
                <a:cs typeface="Times New Roman" panose="02020603050405020304" pitchFamily="18" charset="0"/>
              </a:rPr>
              <a:t>apply changes and close the Power BI Query Editor.</a:t>
            </a:r>
            <a:endParaRPr lang="en-GB" sz="2600" dirty="0">
              <a:effectLst/>
              <a:ea typeface="Calibri" panose="020F0502020204030204" pitchFamily="34" charset="0"/>
              <a:cs typeface="Times New Roman" panose="02020603050405020304" pitchFamily="18" charset="0"/>
            </a:endParaRPr>
          </a:p>
          <a:p>
            <a:endParaRPr lang="en-BW" sz="2600" dirty="0"/>
          </a:p>
        </p:txBody>
      </p:sp>
    </p:spTree>
    <p:extLst>
      <p:ext uri="{BB962C8B-B14F-4D97-AF65-F5344CB8AC3E}">
        <p14:creationId xmlns:p14="http://schemas.microsoft.com/office/powerpoint/2010/main" val="40407039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B386-7950-5FE6-3842-689532B92204}"/>
              </a:ext>
            </a:extLst>
          </p:cNvPr>
          <p:cNvSpPr>
            <a:spLocks noGrp="1"/>
          </p:cNvSpPr>
          <p:nvPr>
            <p:ph type="ctrTitle"/>
          </p:nvPr>
        </p:nvSpPr>
        <p:spPr>
          <a:xfrm>
            <a:off x="292327" y="289249"/>
            <a:ext cx="8982302" cy="904724"/>
          </a:xfrm>
        </p:spPr>
        <p:txBody>
          <a:bodyPr/>
          <a:lstStyle/>
          <a:p>
            <a:r>
              <a:rPr lang="en-GB" dirty="0"/>
              <a:t>THE REPORT/ DASHBOARD</a:t>
            </a:r>
            <a:endParaRPr lang="en-BW" dirty="0"/>
          </a:p>
        </p:txBody>
      </p:sp>
      <p:sp>
        <p:nvSpPr>
          <p:cNvPr id="4" name="Subtitle 3">
            <a:extLst>
              <a:ext uri="{FF2B5EF4-FFF2-40B4-BE49-F238E27FC236}">
                <a16:creationId xmlns:a16="http://schemas.microsoft.com/office/drawing/2014/main" id="{33E07D49-728F-A2A2-041C-D107EB064320}"/>
              </a:ext>
            </a:extLst>
          </p:cNvPr>
          <p:cNvSpPr>
            <a:spLocks noGrp="1"/>
          </p:cNvSpPr>
          <p:nvPr>
            <p:ph type="subTitle" idx="1"/>
          </p:nvPr>
        </p:nvSpPr>
        <p:spPr>
          <a:xfrm>
            <a:off x="292327" y="1193973"/>
            <a:ext cx="6400800" cy="709471"/>
          </a:xfrm>
        </p:spPr>
        <p:txBody>
          <a:bodyPr>
            <a:normAutofit fontScale="92500" lnSpcReduction="10000"/>
          </a:bodyPr>
          <a:lstStyle/>
          <a:p>
            <a:r>
              <a:rPr lang="en-GB" sz="2400" dirty="0">
                <a:solidFill>
                  <a:schemeClr val="tx1"/>
                </a:solidFill>
              </a:rPr>
              <a:t>Building visuals, based on the standardized dataset on Power BI Report View</a:t>
            </a:r>
            <a:endParaRPr lang="en-BW" sz="2400" dirty="0">
              <a:solidFill>
                <a:schemeClr val="tx1"/>
              </a:solidFill>
            </a:endParaRPr>
          </a:p>
        </p:txBody>
      </p:sp>
      <p:pic>
        <p:nvPicPr>
          <p:cNvPr id="5" name="Picture 4">
            <a:extLst>
              <a:ext uri="{FF2B5EF4-FFF2-40B4-BE49-F238E27FC236}">
                <a16:creationId xmlns:a16="http://schemas.microsoft.com/office/drawing/2014/main" id="{23C0C7F0-DDA6-107D-52DF-489361CF1C3F}"/>
              </a:ext>
            </a:extLst>
          </p:cNvPr>
          <p:cNvPicPr>
            <a:picLocks noChangeAspect="1"/>
          </p:cNvPicPr>
          <p:nvPr/>
        </p:nvPicPr>
        <p:blipFill>
          <a:blip r:embed="rId2"/>
          <a:stretch>
            <a:fillRect/>
          </a:stretch>
        </p:blipFill>
        <p:spPr>
          <a:xfrm>
            <a:off x="292327" y="2098697"/>
            <a:ext cx="5342291" cy="2948128"/>
          </a:xfrm>
          <a:prstGeom prst="rect">
            <a:avLst/>
          </a:prstGeom>
        </p:spPr>
      </p:pic>
      <p:pic>
        <p:nvPicPr>
          <p:cNvPr id="7" name="Picture 6">
            <a:extLst>
              <a:ext uri="{FF2B5EF4-FFF2-40B4-BE49-F238E27FC236}">
                <a16:creationId xmlns:a16="http://schemas.microsoft.com/office/drawing/2014/main" id="{F6FECEFC-37EE-CFF2-5F2D-1346786D8048}"/>
              </a:ext>
            </a:extLst>
          </p:cNvPr>
          <p:cNvPicPr>
            <a:picLocks noChangeAspect="1"/>
          </p:cNvPicPr>
          <p:nvPr/>
        </p:nvPicPr>
        <p:blipFill>
          <a:blip r:embed="rId3"/>
          <a:stretch>
            <a:fillRect/>
          </a:stretch>
        </p:blipFill>
        <p:spPr>
          <a:xfrm>
            <a:off x="5796384" y="2098697"/>
            <a:ext cx="5515049" cy="2948128"/>
          </a:xfrm>
          <a:prstGeom prst="rect">
            <a:avLst/>
          </a:prstGeom>
        </p:spPr>
      </p:pic>
      <p:sp>
        <p:nvSpPr>
          <p:cNvPr id="9" name="TextBox 8">
            <a:extLst>
              <a:ext uri="{FF2B5EF4-FFF2-40B4-BE49-F238E27FC236}">
                <a16:creationId xmlns:a16="http://schemas.microsoft.com/office/drawing/2014/main" id="{0B430705-D784-0997-965F-4B7B1F00E9A8}"/>
              </a:ext>
            </a:extLst>
          </p:cNvPr>
          <p:cNvSpPr txBox="1"/>
          <p:nvPr/>
        </p:nvSpPr>
        <p:spPr>
          <a:xfrm>
            <a:off x="1688840" y="5362356"/>
            <a:ext cx="7436498" cy="1754326"/>
          </a:xfrm>
          <a:prstGeom prst="rect">
            <a:avLst/>
          </a:prstGeom>
          <a:noFill/>
        </p:spPr>
        <p:txBody>
          <a:bodyPr wrap="square" rtlCol="0">
            <a:spAutoFit/>
          </a:bodyPr>
          <a:lstStyle/>
          <a:p>
            <a:pPr marL="285750" indent="-285750">
              <a:buFont typeface="Wingdings" panose="05000000000000000000" pitchFamily="2" charset="2"/>
              <a:buChar char="Ø"/>
            </a:pPr>
            <a:r>
              <a:rPr lang="en-GB" dirty="0"/>
              <a:t>This is achieved by selecting graphs and charts( drag </a:t>
            </a:r>
            <a:r>
              <a:rPr lang="en-GB"/>
              <a:t>and drop on report pane) </a:t>
            </a:r>
            <a:r>
              <a:rPr lang="en-GB" dirty="0"/>
              <a:t>which will demonstrate how the data is related. </a:t>
            </a:r>
          </a:p>
          <a:p>
            <a:pPr marL="285750" indent="-285750">
              <a:buFont typeface="Wingdings" panose="05000000000000000000" pitchFamily="2" charset="2"/>
              <a:buChar char="Ø"/>
            </a:pPr>
            <a:r>
              <a:rPr lang="en-GB" dirty="0"/>
              <a:t>Filters are applied so that only data that we want to focus on appears on the visuals.</a:t>
            </a:r>
          </a:p>
          <a:p>
            <a:endParaRPr lang="en-BW" dirty="0"/>
          </a:p>
        </p:txBody>
      </p:sp>
    </p:spTree>
    <p:extLst>
      <p:ext uri="{BB962C8B-B14F-4D97-AF65-F5344CB8AC3E}">
        <p14:creationId xmlns:p14="http://schemas.microsoft.com/office/powerpoint/2010/main" val="240828933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74397"/>
            <a:ext cx="12192000" cy="1194512"/>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chemeClr val="tx1"/>
                </a:solidFill>
                <a:effectLst/>
                <a:ea typeface="Calibri" panose="020F0502020204030204" pitchFamily="34" charset="0"/>
                <a:cs typeface="Segoe UI Light" panose="020B0502040204020203" pitchFamily="34" charset="0"/>
              </a:rPr>
              <a:t>The REPORT FOCUSES </a:t>
            </a:r>
            <a:r>
              <a:rPr lang="en-GB" sz="1800" dirty="0">
                <a:solidFill>
                  <a:schemeClr val="tx1"/>
                </a:solidFill>
                <a:ea typeface="Calibri" panose="020F0502020204030204" pitchFamily="34" charset="0"/>
                <a:cs typeface="Segoe UI Light" panose="020B0502040204020203" pitchFamily="34" charset="0"/>
              </a:rPr>
              <a:t>THE NUMBER OF PHONES with a specific INTERNAL MEMORY type, Number of different model types and RATINGS OF THEIR MANUFACTURERS AND COLOR PREFERENCES..</a:t>
            </a:r>
            <a:endParaRPr lang="en-IE" sz="1200" dirty="0">
              <a:solidFill>
                <a:schemeClr val="tx1"/>
              </a:solidFill>
              <a:effectLst/>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5799788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35BAAF6D-52B4-DDE6-00E7-79B349C10ECB}"/>
              </a:ext>
            </a:extLst>
          </p:cNvPr>
          <p:cNvSpPr>
            <a:spLocks noGrp="1"/>
          </p:cNvSpPr>
          <p:nvPr>
            <p:ph type="title"/>
          </p:nvPr>
        </p:nvSpPr>
        <p:spPr>
          <a:xfrm>
            <a:off x="1205864" y="498341"/>
            <a:ext cx="10071735" cy="1702152"/>
          </a:xfrm>
        </p:spPr>
        <p:txBody>
          <a:bodyPr>
            <a:noAutofit/>
          </a:bodyPr>
          <a:lstStyle/>
          <a:p>
            <a:r>
              <a:rPr lang="en-GB" sz="1600" dirty="0">
                <a:solidFill>
                  <a:schemeClr val="tx1"/>
                </a:solidFill>
                <a:ea typeface="Calibri" panose="020F0502020204030204" pitchFamily="34" charset="0"/>
                <a:cs typeface="Segoe UI Light" panose="020B0502040204020203" pitchFamily="34" charset="0"/>
              </a:rPr>
              <a:t>*  This visual SHOWS THAT the manufacturer with the highest number of 5 star ratings is Apple and it has the highest phone model count as compared to other brands. </a:t>
            </a:r>
            <a:br>
              <a:rPr lang="en-GB" sz="1600" dirty="0">
                <a:solidFill>
                  <a:schemeClr val="tx1"/>
                </a:solidFill>
                <a:ea typeface="Calibri" panose="020F0502020204030204" pitchFamily="34" charset="0"/>
                <a:cs typeface="Segoe UI Light" panose="020B0502040204020203" pitchFamily="34" charset="0"/>
              </a:rPr>
            </a:br>
            <a:r>
              <a:rPr lang="en-GB" sz="1600" dirty="0">
                <a:solidFill>
                  <a:schemeClr val="tx1"/>
                </a:solidFill>
                <a:ea typeface="Calibri" panose="020F0502020204030204" pitchFamily="34" charset="0"/>
                <a:cs typeface="Segoe UI Light" panose="020B0502040204020203" pitchFamily="34" charset="0"/>
              </a:rPr>
              <a:t>*  it also ILLUSTRATES that range of thes</a:t>
            </a:r>
            <a:r>
              <a:rPr lang="en-GB" sz="1600" dirty="0">
                <a:ea typeface="Calibri" panose="020F0502020204030204" pitchFamily="34" charset="0"/>
                <a:cs typeface="Segoe UI Light" panose="020B0502040204020203" pitchFamily="34" charset="0"/>
              </a:rPr>
              <a:t>e </a:t>
            </a:r>
            <a:r>
              <a:rPr lang="en-GB" sz="1600" dirty="0" err="1">
                <a:ea typeface="Calibri" panose="020F0502020204030204" pitchFamily="34" charset="0"/>
                <a:cs typeface="Segoe UI Light" panose="020B0502040204020203" pitchFamily="34" charset="0"/>
              </a:rPr>
              <a:t>iphones’</a:t>
            </a:r>
            <a:r>
              <a:rPr lang="en-GB" sz="1600" dirty="0">
                <a:ea typeface="Calibri" panose="020F0502020204030204" pitchFamily="34" charset="0"/>
                <a:cs typeface="Segoe UI Light" panose="020B0502040204020203" pitchFamily="34" charset="0"/>
              </a:rPr>
              <a:t> internal memory  is fairly distributed across different STORAGE  capacities.</a:t>
            </a:r>
            <a:br>
              <a:rPr lang="en-GB" sz="1600" dirty="0">
                <a:ea typeface="Calibri" panose="020F0502020204030204" pitchFamily="34" charset="0"/>
                <a:cs typeface="Segoe UI Light" panose="020B0502040204020203" pitchFamily="34" charset="0"/>
              </a:rPr>
            </a:br>
            <a:r>
              <a:rPr lang="en-GB" sz="1600" dirty="0">
                <a:ea typeface="Calibri" panose="020F0502020204030204" pitchFamily="34" charset="0"/>
                <a:cs typeface="Segoe UI Light" panose="020B0502040204020203" pitchFamily="34" charset="0"/>
              </a:rPr>
              <a:t>* IPHONES HAVE A VARIETY OF COLOR CATEGORIES TO CHOOSE FROM WHICH  CORRELATE WITH THE AESTHETIC DESIGN OF THE DIFFERENT MODELS</a:t>
            </a:r>
            <a:r>
              <a:rPr lang="en-GB" sz="1800" dirty="0">
                <a:ea typeface="Calibri" panose="020F0502020204030204" pitchFamily="34" charset="0"/>
                <a:cs typeface="Segoe UI Light" panose="020B0502040204020203" pitchFamily="34" charset="0"/>
              </a:rPr>
              <a:t>. </a:t>
            </a:r>
            <a:endParaRPr lang="en-BW" sz="1800" dirty="0"/>
          </a:p>
        </p:txBody>
      </p:sp>
      <p:sp>
        <p:nvSpPr>
          <p:cNvPr id="19" name="Content Placeholder 18">
            <a:extLst>
              <a:ext uri="{FF2B5EF4-FFF2-40B4-BE49-F238E27FC236}">
                <a16:creationId xmlns:a16="http://schemas.microsoft.com/office/drawing/2014/main" id="{AEB01FDD-6F1D-ABA7-838C-33ECF1DDC9D6}"/>
              </a:ext>
            </a:extLst>
          </p:cNvPr>
          <p:cNvSpPr>
            <a:spLocks noGrp="1"/>
          </p:cNvSpPr>
          <p:nvPr>
            <p:ph idx="1"/>
          </p:nvPr>
        </p:nvSpPr>
        <p:spPr>
          <a:xfrm>
            <a:off x="684212" y="2279728"/>
            <a:ext cx="10823576" cy="4242992"/>
          </a:xfrm>
        </p:spPr>
        <p:txBody>
          <a:bodyPr/>
          <a:lstStyle/>
          <a:p>
            <a:endParaRPr lang="en-BW" dirty="0"/>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extLst>
                  <p:ext uri="{D42A27DB-BD31-4B8C-83A1-F6EECF244321}">
                    <p14:modId xmlns:p14="http://schemas.microsoft.com/office/powerpoint/2010/main" val="560043565"/>
                  </p:ext>
                </p:extLst>
              </p:nvPr>
            </p:nvGraphicFramePr>
            <p:xfrm>
              <a:off x="684212" y="2279728"/>
              <a:ext cx="10823576" cy="4242992"/>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684212" y="2279728"/>
                <a:ext cx="10823576" cy="4242992"/>
              </a:xfrm>
              <a:prstGeom prst="rect">
                <a:avLst/>
              </a:prstGeom>
            </p:spPr>
          </p:pic>
        </mc:Fallback>
      </mc:AlternateContent>
    </p:spTree>
    <p:extLst>
      <p:ext uri="{BB962C8B-B14F-4D97-AF65-F5344CB8AC3E}">
        <p14:creationId xmlns:p14="http://schemas.microsoft.com/office/powerpoint/2010/main" val="1024143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57282D-CDAF-BAF9-A2C2-4B3856E8248A}"/>
              </a:ext>
            </a:extLst>
          </p:cNvPr>
          <p:cNvSpPr txBox="1"/>
          <p:nvPr/>
        </p:nvSpPr>
        <p:spPr>
          <a:xfrm>
            <a:off x="2377440" y="1402080"/>
            <a:ext cx="7604760" cy="1077218"/>
          </a:xfrm>
          <a:prstGeom prst="rect">
            <a:avLst/>
          </a:prstGeom>
          <a:noFill/>
        </p:spPr>
        <p:txBody>
          <a:bodyPr wrap="square" rtlCol="0">
            <a:spAutoFit/>
          </a:bodyPr>
          <a:lstStyle/>
          <a:p>
            <a:r>
              <a:rPr lang="en-GB" sz="3200" dirty="0"/>
              <a:t>INTERNAL STORAGE?</a:t>
            </a:r>
          </a:p>
          <a:p>
            <a:r>
              <a:rPr lang="en-GB" sz="3200" dirty="0"/>
              <a:t> </a:t>
            </a:r>
            <a:endParaRPr lang="en-BW" sz="3200" dirty="0"/>
          </a:p>
        </p:txBody>
      </p:sp>
      <p:sp>
        <p:nvSpPr>
          <p:cNvPr id="7" name="TextBox 6">
            <a:extLst>
              <a:ext uri="{FF2B5EF4-FFF2-40B4-BE49-F238E27FC236}">
                <a16:creationId xmlns:a16="http://schemas.microsoft.com/office/drawing/2014/main" id="{39E5771B-E93E-2826-9FD9-523E4B108843}"/>
              </a:ext>
            </a:extLst>
          </p:cNvPr>
          <p:cNvSpPr txBox="1"/>
          <p:nvPr/>
        </p:nvSpPr>
        <p:spPr>
          <a:xfrm>
            <a:off x="2377440" y="2479298"/>
            <a:ext cx="7162800" cy="2246769"/>
          </a:xfrm>
          <a:prstGeom prst="rect">
            <a:avLst/>
          </a:prstGeom>
          <a:noFill/>
        </p:spPr>
        <p:txBody>
          <a:bodyPr wrap="square" rtlCol="0">
            <a:spAutoFit/>
          </a:bodyPr>
          <a:lstStyle/>
          <a:p>
            <a:pPr marL="285750" indent="-285750">
              <a:buFont typeface="Wingdings" panose="05000000000000000000" pitchFamily="2" charset="2"/>
              <a:buChar char="Ø"/>
            </a:pPr>
            <a:r>
              <a:rPr lang="en-GB" sz="2800" dirty="0"/>
              <a:t>The brand with the second highest number of five star rating is Samsung, which focuses on solely producing different models with an internal memory of 64GB. </a:t>
            </a:r>
          </a:p>
        </p:txBody>
      </p:sp>
    </p:spTree>
    <p:extLst>
      <p:ext uri="{BB962C8B-B14F-4D97-AF65-F5344CB8AC3E}">
        <p14:creationId xmlns:p14="http://schemas.microsoft.com/office/powerpoint/2010/main" val="2935462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3" name="Picture Placeholder 2">
            <a:extLst>
              <a:ext uri="{FF2B5EF4-FFF2-40B4-BE49-F238E27FC236}">
                <a16:creationId xmlns:a16="http://schemas.microsoft.com/office/drawing/2014/main" id="{073B1AE0-ED54-34BE-DCDB-270DBDA06A48}"/>
              </a:ext>
            </a:extLst>
          </p:cNvPr>
          <p:cNvSpPr>
            <a:spLocks noGrp="1"/>
          </p:cNvSpPr>
          <p:nvPr>
            <p:ph type="pic" idx="13"/>
          </p:nvPr>
        </p:nvSpPr>
        <p:spPr/>
      </p:sp>
      <p:sp>
        <p:nvSpPr>
          <p:cNvPr id="4" name="Text Placeholder 3">
            <a:extLst>
              <a:ext uri="{FF2B5EF4-FFF2-40B4-BE49-F238E27FC236}">
                <a16:creationId xmlns:a16="http://schemas.microsoft.com/office/drawing/2014/main" id="{4DD3FA98-7DB2-3748-E015-CE4A992ED8F5}"/>
              </a:ext>
            </a:extLst>
          </p:cNvPr>
          <p:cNvSpPr>
            <a:spLocks noGrp="1"/>
          </p:cNvSpPr>
          <p:nvPr>
            <p:ph type="body" sz="quarter" idx="14"/>
          </p:nvPr>
        </p:nvSpPr>
        <p:spPr/>
        <p:txBody>
          <a:bodyPr/>
          <a:lstStyle/>
          <a:p>
            <a:endParaRPr lang="en-BW" dirty="0"/>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extLst>
                  <p:ext uri="{D42A27DB-BD31-4B8C-83A1-F6EECF244321}">
                    <p14:modId xmlns:p14="http://schemas.microsoft.com/office/powerpoint/2010/main" val="2596208703"/>
                  </p:ext>
                </p:extLst>
              </p:nvPr>
            </p:nvGraphicFramePr>
            <p:xfrm>
              <a:off x="721012" y="51764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517649"/>
                <a:ext cx="10749976" cy="5335725"/>
              </a:xfrm>
              <a:prstGeom prst="rect">
                <a:avLst/>
              </a:prstGeom>
            </p:spPr>
          </p:pic>
        </mc:Fallback>
      </mc:AlternateContent>
    </p:spTree>
    <p:extLst>
      <p:ext uri="{BB962C8B-B14F-4D97-AF65-F5344CB8AC3E}">
        <p14:creationId xmlns:p14="http://schemas.microsoft.com/office/powerpoint/2010/main" val="32555831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ea3384a8-570c-4f6b-b9ff-3272bec6bdb0}" frozen="1">
  <we:reference id="WA200003233" version="2.0.0.3" store="en-GB" storeType="OMEX"/>
  <we:alternateReferences/>
  <we:properties>
    <we:property name="Microsoft.Office.CampaignId" value="&quot;none&quot;"/>
    <we:property name="backgroundColor" value="&quot;#FFFFFF&quot;"/>
    <we:property name="bookmark" value="&quot;H4sIAAAAAAAAA+1YS2/TQBD+K5EvXALyO25vbWgREqCqQUUCRdZ4d+yarL3Wel0aqvx3ZtcJ0LS4OYDUliSHrGfHs/P4Zj7HNw4v20bA8gNU6Bw6x1IuKlCLkeeMnfq2LA85y+MkmoToTjye+2ESkpZsdCnr1jm8cTSoAvVF2XYgjEESfpmPHRDiDApzlYNocew0qFpZgyi/Y69MW1p1uBo7eN0IqcCYnGnQaMxekTpdkyveq4BOBKbLK5wh0730HBup9OZ67LT9yrp0e88YswdOZa2hrMmwkeVeGLkQ+8w7cLnnx1mUhVZeCr1WyZYn142ieCjKZWPSMiXvCqlKBsKxfits2/UhUym6yq5ObslnslMMzzG3W7Uu9ZIsmeSiLusibaFqBKa5VClmsEyZrF5uFmmjJO+YTjmS66JNU9/1XffA9ezCcwMvTQN3kXJnRYk8U5LSbO2/lxzFyFbY7FzKb1OF5D13Dt3V+GdAR/wKakbS7WiOikJhAZsMnjz+ULvKbpx29bru0d3A5yRpyROxxuAvcHzs85GBml6C0gbj2VdCkAEC3SQVR3W8tFh4XaoNtPzxVgaeR9pW803Dkf7X3zprjf8+D48ynB7w85XZzfM4S7zkAOkbRJxFGEyeUYu/rSkKmqij91iZmuz7fPc+Z6JrKXvI+xD3Pf8ke/5uB/SNn0QJtXsSsdADN/bzhEP+58ZfP/Kc2k0/wTCJcsZdlkVeEsaeGxMw7h0OvTlj7WLztELgOFWysnbXj1cVaf67jIydHtGuqd+nS4L0uk41LzeIfLtVsHb3UvYXNoptKEHd5QSYTlEKLHouQHT28Y+MvyspM33fWTHd8OJIMEqfeGG1/6TTUFIGNd5IWTyg8u7N4PYHuShhUGMGVdvVxaDO548ndt8gbr563EyxVavnTROnNMJG9D9C/QWa4LLu9P9CDgOJe4rksD2gLDNwzIIgjmLXw3ji++iHWbwjMwQ5+Ix7/CAB7sduGMQ83zPDPcxAt0s1+omMnbjhWABbDM7bY/p9gBgEH1ZQsBxUOJctjh40MyvFFaphlQYYWXrovE+XJHwyJHKnrHsa2ZVGmhL3JPIkSeTuLLM0EntxgFHGQoQgmmTZxOWB8WsQBRqvdSavb4PAfn6XOBWqwr4ClZ1uzSA5g7of3U3vV4lWjzoLam4QaNeWbe6ZMuYdq2NPMa6vfgAfNaZM/RUAAA==&quot;"/>
    <we:property name="creatorSessionId" value="&quot;725305df-e22d-40dc-8a57-33deb0b9f603&quot;"/>
    <we:property name="creatorTenantId" value="&quot;ee292977-7b58-4df4-8138-50d0de7d28d8&quot;"/>
    <we:property name="creatorUserId" value="&quot;100320021A945D83&quot;"/>
    <we:property name="datasetId" value="&quot;83ce45c4-e3af-4980-af47-f1a1f5db909f&quot;"/>
    <we:property name="embedUrl" value="&quot;/reportEmbed?reportId=3384c7c2-0f2d-4b68-9055-d4f63c22aa7d&amp;config=eyJjbHVzdGVyVXJsIjoiaHR0cHM6Ly9XQUJJLU5PUlRILUVVUk9QRS1JLVBSSU1BUlktcmVkaXJlY3QuYW5hbHlzaXMud2luZG93cy5uZXQiLCJlbWJlZEZlYXR1cmVzIjp7Im1vZGVybkVtYmVkIjp0cnVlLCJ1c2FnZU1ldHJpY3NWTmV4dCI6dHJ1ZX19&amp;disableSensitivityBanner=true&quot;"/>
    <we:property name="initialStateBookmark" value="&quot;H4sIAAAAAAAAA+1YS2/bOBD+KwYvvXgXeliKkpvjdYqiTRrERQpsYQgUOVJYU6JAUdl4C//3HVJyt3FSxYcukGRtH0wNR8N5fDOfrG+Ei6aWdH1BSyAn5FSpVUn1auSTMal62ceP78+nV+/Ti+n5HMWqNkJVDTn5RgzVBZhr0bRUWgso/LIcEyrlJS3sVU5lA2NSg25URaX4Gzpl3DK6hc2YwF0tlabW5MJQA9bsLarjNZ7t/x7iiZQZcQsLYKaTXkGttNlej0nTrZxL9/esMXfgTFWGigoNW1nuTyKPxgHzjz3uB3EWZRMnF9L0Ktl6fldrjAejXNc2DzP0rlBaMCqJ81tD0/SHzJRsS7ea35MvVKsZXEHutiojzBot2QyDEVWRNrSsJaS50ilkdJ0yVf62XaS1VrxlJuWArssmTQMv8Lxjz3cL3wv9NA29VcrJBhN5qRWm2dk/VxzkyJXU7tyov2Ya0HtOTrzN+HtAU35LK4bS3WimRaGhoNsMzp9/qG3pNs7aqq979DDwJUoa9ET2GPwXHJ+6fGRUz26oNhbj2VdEkAUC3qQ0B326dlj4Q+gttILxTgZeR9o2y23Dof7XHzqrx3+Xh2cZTgf45cbu5nmcJX5yDPgNI84iCI9eUYu/qzAKnKijcyhtTQ59vn+fM9k2mD3gXYiHnn+RPf+wA7rGT6IE2z2J2MSnXhzkCaf5zxu/f8Y5c5tBApMkyhn3WBb5yST2vRiB8ehw6MxZa9fbpxUEx5lWpbPbP0+VqPnfZWRMOkR7tn6fbxDSfZ0qLraIfLdTsGb/UnYXLopdKNGqzREwrcYUOPRcU9m6xz80/kFgZrq+c2K84c1UMkyffOO0f6ZTY1IGNd4qVTyh8uHt4PaFWgk6qLGgZdNWxaDOn5/mbt8ibrl53kyxU6vXTRNnOMJG+D9C/wKa4Kpqzf+FHAYS9xLJYXdAOWbgkIVhHMWeD/FREEAwyeI9mSHMacC4z48TyoPYm4Qxzw/M8Agz4O1Kj74jYy9uOJWUrQbn7Sn+PkEMkg8raLoeVLhSDYyeNLMQ8hb0sEpNGVp66rzPNyh8MSTyoKwHGtmXRmoBBxJ5kSTycJY5Gon9OIQoYxOgYXSUZUceD61fgygwcGcydXcfBO7zo4SUoAv3ClS1prGD5JJW3eiuO78EOD3sLFpxi0C3dmzzyJSx71iJOwOdEZmEPfW7UDf/AD2ytCoeFgAA&quot;"/>
    <we:property name="isFiltersActionButtonVisible" value="true"/>
    <we:property name="pageDisplayName" value="&quot;Page 1&quot;"/>
    <we:property name="pageName" value="&quot;ReportSection&quot;"/>
    <we:property name="reportEmbeddedTime" value="&quot;2023-05-22T17:49:22.513Z&quot;"/>
    <we:property name="reportName" value="&quot;eBay Performance Dashboard&quot;"/>
    <we:property name="reportState" value="&quot;CONNECTED&quot;"/>
    <we:property name="reportUrl" value="&quot;/groups/me/reports/3384c7c2-0f2d-4b68-9055-d4f63c22aa7d/ReportSection?bookmarkGuid=5c87015a-c19d-4e39-97cf-4e09d9b00555&amp;bookmarkUsage=1&amp;ctid=ee292977-7b58-4df4-8138-50d0de7d28d8&amp;fromEntryPoint=expor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ea3384a8-570c-4f6b-b9ff-3272bec6bdb0}" frozen="1">
  <we:reference id="WA200003233" version="2.0.0.3" store="en-GB" storeType="OMEX"/>
  <we:alternateReferences/>
  <we:properties>
    <we:property name="Microsoft.Office.CampaignId" value="&quot;none&quot;"/>
    <we:property name="backgroundColor" value="&quot;#FFFFFF&quot;"/>
    <we:property name="bookmark" value="&quot;H4sIAAAAAAAAA+1XbW/bNhD+K4a+dAO0Qi+WrORb4iVFsCQokiIFNhgCRZ5k1pQoUFQWL/B/35Gy3NpplQzIsCSzA8Pi3el499xz5OXeYbypBVlekhKcQ+dYykVJ1GLkO65TbctomPgHxKcQUW/i5wn1fUArWWsuq8Y5vHc0UQXoG960RBiHKPxj5jpEiI+kMKuciAZcpwbVyIoI/hd0xqjSqoWV68BdLaQixuW1JhqM21s0xzWG4r8PcUdCNb+Fa6C6k15BLZXu167TdE82pG2dcWY3nMpKE16hYyPL/XHkkTig/oHH/CDOomxs5VzotUm2PLmrFeaDWS5rA8sUoyuk4pQIx8atoGnWm0ylaEv7dLIlv5atonAFuVVVmuslejLgguZVkTakrAWkuVQpZGSZUln+0j+ktZKspTplgKGLJk0DL/C8A8+3D74X+mkaeouUOSsE8qOSCLP1fyEZiJGtsNHM5Z9TBRg9cw69lbtJ6IjdkoqidDebo6JQUJAewZOXn2pbWsVpW63rHj1MfIaSBiMRaw5+JcenDo+MqOmcKG04nn1BBhki4EtSMVDHS8uFX7nqqRW4Owi8DdhWs77h0P7LN5215n+Hw4tMpyP8bGW0eR5niZ8cAP6FEaMRhJM31OJnFWaBJ+roAkpTk32fP73PqWgbRA9Yl+K+519lzz/sgK7xkyjBdk8iOvaJFwd5wkj+48ZfjzynVhkkME6inDKPZpGfjGPfi5EY3z0cOnfG200/rSA5TpUsrd/1eFWi5b+HiOt0jPZM/T7PkdLrOlWM94w82ylY8/RSdgubxS6VSNXmSJhWIQSWPTdEtHb8Q+fnHJHp+s6K8YV3R4IifOKdtf6RTY2gDFp8kLJ4xOT8w6D6Ui44GbS4JmXTVsWgze+fTqzeMG62etk3xU6t3vY1cYpH2Aj/j1DPcE0wWbX6/3I5DAD3Gi+H3QPKlp8Xc4FfbSJpQPRlw+AZ0eSC1Ebx3JG93wrFbNZQDPOMdRwoa6J40zOiX/3GK8NR1zmHXL88sjw4Uq56WAeP9fVhWeJ2BnAEA/NqK30pq8tWiJ+eHfoNqX92ZobF3Z39FcGLTST33xx5/+CG/M/47DqU0DkwC/KZhrILmjMwEXFo9kxznVsjX7e1Zy44o97MiQyyMIyj2PMhngQBBOMsfuKcGOYkoMxnBwlhQeyNw5jl+znxO3Mivi7VaHNPPGlSPBaELganr2P8fWRMFGzYQJHloMGVbGD0qJtrLm5BDZvUhKKnx/b7PEfhqxkpH5R1P1Q+daisOexHylc5Uj48y+w1EvtxCFFGx0DCaJJlE4+FdsAcYoGGO53Ju20S2M+O5G9hcwM3rxkAAA==&quot;"/>
    <we:property name="creatorSessionId" value="&quot;725305df-e22d-40dc-8a57-33deb0b9f603&quot;"/>
    <we:property name="creatorTenantId" value="&quot;ee292977-7b58-4df4-8138-50d0de7d28d8&quot;"/>
    <we:property name="creatorUserId" value="&quot;100320021A945D83&quot;"/>
    <we:property name="datasetId" value="&quot;83ce45c4-e3af-4980-af47-f1a1f5db909f&quot;"/>
    <we:property name="embedUrl" value="&quot;/reportEmbed?reportId=3384c7c2-0f2d-4b68-9055-d4f63c22aa7d&amp;config=eyJjbHVzdGVyVXJsIjoiaHR0cHM6Ly9XQUJJLU5PUlRILUVVUk9QRS1JLVBSSU1BUlktcmVkaXJlY3QuYW5hbHlzaXMud2luZG93cy5uZXQiLCJlbWJlZEZlYXR1cmVzIjp7Im1vZGVybkVtYmVkIjp0cnVlLCJ1c2FnZU1ldHJpY3NWTmV4dCI6dHJ1ZX19&amp;disableSensitivityBanner=true&quot;"/>
    <we:property name="initialStateBookmark" value="&quot;H4sIAAAAAAAAA+1YS2/bOBD+KwYvvXgXeliKkpvjdYqiTRrERQpsYQgUOVJYU6JAUdl4C//3HVJyt3FSxYcukGRtH0wNR8N5fDOfrG+Ei6aWdH1BSyAn5FSpVUn1auSTMal62ceP78+nV+/Ti+n5HMWqNkJVDTn5RgzVBZhr0bRUWgso/LIcEyrlJS3sVU5lA2NSg25URaX4Gzpl3DK6hc2YwF0tlabW5MJQA9bsLarjNZ7t/x7iiZQZcQsLYKaTXkGttNlej0nTrZxL9/esMXfgTFWGigoNW1nuTyKPxgHzjz3uB3EWZRMnF9L0Ktl6fldrjAejXNc2DzP0rlBaMCqJ81tD0/SHzJRsS7ea35MvVKsZXEHutiojzBot2QyDEVWRNrSsJaS50ilkdJ0yVf62XaS1VrxlJuWArssmTQMv8Lxjz3cL3wv9NA29VcrJBhN5qRWm2dk/VxzkyJXU7tyov2Ya0HtOTrzN+HtAU35LK4bS3WimRaGhoNsMzp9/qG3pNs7aqq979DDwJUoa9ET2GPwXHJ+6fGRUz26oNhbj2VdEkAUC3qQ0B326dlj4Q+gttILxTgZeR9o2y23Dof7XHzqrx3+Xh2cZTgf45cbu5nmcJX5yDPgNI84iCI9eUYu/qzAKnKijcyhtTQ59vn+fM9k2mD3gXYiHnn+RPf+wA7rGT6IE2z2J2MSnXhzkCaf5zxu/f8Y5c5tBApMkyhn3WBb5yST2vRiB8ehw6MxZa9fbpxUEx5lWpbPbP0+VqPnfZWRMOkR7tn6fbxDSfZ0qLraIfLdTsGb/UnYXLopdKNGqzREwrcYUOPRcU9m6xz80/kFgZrq+c2K84c1UMkyffOO0f6ZTY1IGNd4qVTyh8uHt4PaFWgk6qLGgZdNWxaDOn5/mbt8ibrl53kyxU6vXTRNnOMJG+D9C/wKa4Kpqzf+FHAYS9xLJYXdAOWbgkIVhHMWeD/FREEAwyeI9mSHMacC4z48TyoPYm4Qxzw/M8Agz4O1Kj74jYy9uOJWUrQbn7Sn+PkEMkg8raLoeVLhSDYyeNLMQ8hb0sEpNGVp66rzPNyh8MSTyoKwHGtmXRmoBBxJ5kSTycJY5Gon9OIQoYxOgYXSUZUceD61fgygwcGcydXcfBO7zo4SUoAv3ClS1prGD5JJW3eiuO78EOD3sLFpxi0C3dmzzyJSx71iJOwOdEZmEPfW7UDf/AD2ytCoeFgAA&quot;"/>
    <we:property name="isFiltersActionButtonVisible" value="true"/>
    <we:property name="pageDisplayName" value="&quot;Page 1&quot;"/>
    <we:property name="pageName" value="&quot;ReportSection&quot;"/>
    <we:property name="reportEmbeddedTime" value="&quot;2023-05-22T17:49:22.513Z&quot;"/>
    <we:property name="reportName" value="&quot;eBay Performance Dashboard&quot;"/>
    <we:property name="reportState" value="&quot;CONNECTED&quot;"/>
    <we:property name="reportUrl" value="&quot;/groups/me/reports/3384c7c2-0f2d-4b68-9055-d4f63c22aa7d/ReportSection?bookmarkGuid=5c87015a-c19d-4e39-97cf-4e09d9b00555&amp;bookmarkUsage=1&amp;ctid=ee292977-7b58-4df4-8138-50d0de7d28d8&amp;fromEntryPoint=expor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ea3384a8-570c-4f6b-b9ff-3272bec6bdb0}" frozen="1">
  <we:reference id="WA200003233" version="2.0.0.3" store="en-GB" storeType="OMEX"/>
  <we:alternateReferences/>
  <we:properties>
    <we:property name="Microsoft.Office.CampaignId" value="&quot;none&quot;"/>
    <we:property name="backgroundColor" value="&quot;#FFFFFF&quot;"/>
    <we:property name="bookmark" value="&quot;H4sIAAAAAAAAA+1ZbU/jOBD+K1W+cCf1Vnlp0pZv0AOEDhCiq13pVlU0sSdptk4cOQ5HD/Hfb+w0LBQorMRKwLVVReyZjmeeecZj02uH53UlYHkGBTq7zr6UiwLUouc5fae8PwdRGnosgTGGjHMYejgck5asdC7L2tm9djSoDPWXvG5AGIM0+W3Wd0CIc8jMKAVRY9+pUNWyBJH/i60yibRq8Kbv4FUlpAJjcqpBozF7Seo0Jle8TwGtCEznlzhFptvZC6yk0t2479Ttk3XpvswYswtOZKkhL8mwmUu9QehC5DNv7HLPj5IwGdj5XOiVSrI8uKoUxUNRLisDy4S8y6TKGQjH+q2wrleLTKRoCvt0cG9+KhvF8AJTKyp1rpdkyYCLOi+zuIaiEhinUsWYwDJmsvije4grJXnDdMyRXBd1HPuu77pj17MPnht4cRy4i5g7NwTkuZIEs7V/KjmKns2wkczlPxOF5D13dt2b/m1Ae/wSSkaz69HsZZnCDDoED95+qE1hBYdNucp7+DDwGc3U5IlYcfAHOT63eCSgJnNQ2nA8+U4MMkSgL0nFUe0vLRf+zFVHLb+/hsDHgO1m1hUc6X+/U1kr/rc4vMlwWsLPbow0TaNk5I3GSO8g5CzEYPiBSvy4pChoR+2dYmFysq3zl9c5E01N6CFvQ9zW/Lus+YcVMLNcyLO5oI82ztQousyR/xw0nEJlBK/t3Kd1b8x6NSNnj3nLhKICldcdL7rRX3lpONt3TjDVb48yj+0yFx24JzkJ2/L6AqIxlbUTDXpH+zukZzhFygWtaGAnPCi0ptRnsjxrhPjt1RNwy+7fnZmhc7vP/wDx9NaT6zu7YP0+iN13GLA5covzscai9TvnaJzKsd7yzaJ0aeZXJe6S3IpvjwSjcEQHgVHIBh64kZ+OOKRPHwlWl6FDK/RHOBiFKeMuS0JvNIg8N6KW8eixoTVn3ezuMdQ2DpUsrN3VxasgzV+Ha99pe51rUPk6p2a3InrJ865XHa+l/SdqoR3YKNabDJRNSq2kUQSBzYnNlbH97fEU7glG8Ikdq/2UTkWgbNQ4kjJ7RuXkaKP4TC5y2KgxhaJuymyjzt+fD6x8ttoA3/IZci1XH/sAeUiHm95Ug3qFAySXZaP/L8fGDcC9x2Pj+gZlOwPHJAiiMHI9jIa+j/4giV7YGYIUfMY9Ph4B9yN3EEQ83XaGRzoDfV2q3i0zXtQb9gWwxcb9dp/+PtMYBN+soGC5UeFC1th71sw0F5eoNqtUwMjSc+t9ndPku2kiD9K6bSMvbSNVjtsm8i6byMO9zLaRyIsCDBM2QAjCYZIMXR7Yf0NsYoHGK53Iq/sksK+7M3STVpn9cUQ2ujYbyTmU7dZdtX7ZW6C920LJkXf33CduTvaHme6eTq//APlvnYAYGgAA&quot;"/>
    <we:property name="creatorSessionId" value="&quot;725305df-e22d-40dc-8a57-33deb0b9f603&quot;"/>
    <we:property name="creatorTenantId" value="&quot;ee292977-7b58-4df4-8138-50d0de7d28d8&quot;"/>
    <we:property name="creatorUserId" value="&quot;100320021A945D83&quot;"/>
    <we:property name="datasetId" value="&quot;83ce45c4-e3af-4980-af47-f1a1f5db909f&quot;"/>
    <we:property name="embedUrl" value="&quot;/reportEmbed?reportId=3384c7c2-0f2d-4b68-9055-d4f63c22aa7d&amp;config=eyJjbHVzdGVyVXJsIjoiaHR0cHM6Ly9XQUJJLU5PUlRILUVVUk9QRS1JLVBSSU1BUlktcmVkaXJlY3QuYW5hbHlzaXMud2luZG93cy5uZXQiLCJlbWJlZEZlYXR1cmVzIjp7Im1vZGVybkVtYmVkIjp0cnVlLCJ1c2FnZU1ldHJpY3NWTmV4dCI6dHJ1ZX19&amp;disableSensitivityBanner=true&quot;"/>
    <we:property name="initialStateBookmark" value="&quot;H4sIAAAAAAAAA+1YS2/bOBD+KwYvvXgXeliKkpvjdYqiTRrERQpsYQgUOVJYU6JAUdl4C//3HVJyt3FSxYcukGRtH0wNR8N5fDOfrG+Ei6aWdH1BSyAn5FSpVUn1auSTMal62ceP78+nV+/Ti+n5HMWqNkJVDTn5RgzVBZhr0bRUWgso/LIcEyrlJS3sVU5lA2NSg25URaX4Gzpl3DK6hc2YwF0tlabW5MJQA9bsLarjNZ7t/x7iiZQZcQsLYKaTXkGttNlej0nTrZxL9/esMXfgTFWGigoNW1nuTyKPxgHzjz3uB3EWZRMnF9L0Ktl6fldrjAejXNc2DzP0rlBaMCqJ81tD0/SHzJRsS7ea35MvVKsZXEHutiojzBot2QyDEVWRNrSsJaS50ilkdJ0yVf62XaS1VrxlJuWArssmTQMv8Lxjz3cL3wv9NA29VcrJBhN5qRWm2dk/VxzkyJXU7tyov2Ya0HtOTrzN+HtAU35LK4bS3WimRaGhoNsMzp9/qG3pNs7aqq979DDwJUoa9ET2GPwXHJ+6fGRUz26oNhbj2VdEkAUC3qQ0B326dlj4Q+gttILxTgZeR9o2y23Dof7XHzqrx3+Xh2cZTgf45cbu5nmcJX5yDPgNI84iCI9eUYu/qzAKnKijcyhtTQ59vn+fM9k2mD3gXYiHnn+RPf+wA7rGT6IE2z2J2MSnXhzkCaf5zxu/f8Y5c5tBApMkyhn3WBb5yST2vRiB8ehw6MxZa9fbpxUEx5lWpbPbP0+VqPnfZWRMOkR7tn6fbxDSfZ0qLraIfLdTsGb/UnYXLopdKNGqzREwrcYUOPRcU9m6xz80/kFgZrq+c2K84c1UMkyffOO0f6ZTY1IGNd4qVTyh8uHt4PaFWgk6qLGgZdNWxaDOn5/mbt8ibrl53kyxU6vXTRNnOMJG+D9C/wKa4Kpqzf+FHAYS9xLJYXdAOWbgkIVhHMWeD/FREEAwyeI9mSHMacC4z48TyoPYm4Qxzw/M8Agz4O1Kj74jYy9uOJWUrQbn7Sn+PkEMkg8raLoeVLhSDYyeNLMQ8hb0sEpNGVp66rzPNyh8MSTyoKwHGtmXRmoBBxJ5kSTycJY5Gon9OIQoYxOgYXSUZUceD61fgygwcGcydXcfBO7zo4SUoAv3ClS1prGD5JJW3eiuO78EOD3sLFpxi0C3dmzzyJSx71iJOwOdEZmEPfW7UDf/AD2ytCoeFgAA&quot;"/>
    <we:property name="isFiltersActionButtonVisible" value="true"/>
    <we:property name="pageDisplayName" value="&quot;Page 1&quot;"/>
    <we:property name="pageName" value="&quot;ReportSection&quot;"/>
    <we:property name="reportEmbeddedTime" value="&quot;2023-05-22T17:49:22.513Z&quot;"/>
    <we:property name="reportName" value="&quot;eBay Performance Dashboard&quot;"/>
    <we:property name="reportState" value="&quot;CONNECTED&quot;"/>
    <we:property name="reportUrl" value="&quot;/groups/me/reports/3384c7c2-0f2d-4b68-9055-d4f63c22aa7d/ReportSection?bookmarkGuid=5c87015a-c19d-4e39-97cf-4e09d9b00555&amp;bookmarkUsage=1&amp;ctid=ee292977-7b58-4df4-8138-50d0de7d28d8&amp;fromEntryPoint=export&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ea3384a8-570c-4f6b-b9ff-3272bec6bdb0}" frozen="1">
  <we:reference id="WA200003233" version="2.0.0.3" store="en-GB" storeType="OMEX"/>
  <we:alternateReferences/>
  <we:properties>
    <we:property name="Microsoft.Office.CampaignId" value="&quot;none&quot;"/>
    <we:property name="backgroundColor" value="&quot;#FFFFFF&quot;"/>
    <we:property name="bookmark" value="&quot;H4sIAAAAAAAAA+1ZbU/jOBD+K1W+8KW3yksTAt+AgxU6WCG62pVuVUUTe5J6ceLIcTh6q/73GzsNLAUKJ+1JwBWEGs9MxvPyzIxNf3hctI2ExSeo0Nv3DpW6qkBfjQJv7NX3aeDHecBZGgVxCgX4ezEPSUo1Rqi69fZ/eAZ0ieaLaDuQViERv83GHkh5AaVdFSBbHHsN6lbVIMXf2AsTy+gOl2MPbxqpNFiVUwMGrdprEqc1mRJ8iGhHYEZc4xSZ6amX2ChthvXYa/snZ9J9nlXmNjxStQFRk2JLK4JJ7EMSsmDP50GY5HE+cXQhzUokXxzfNJr8IS8XjQ3LEVlXKi0YSM/ZrbFtV5scKdlV7un4Hn2qOs3wEgvHqo0wC9Jkg4tG1GXWQtVIzAqlM8xhkTFV/TY8ZI1WvGMm40imyzbLQj/0/T0/cA+BHwVZFvlXGfeWFMgLrSjMTv+54ihHLsOWM1d/HWkk67m37y/Htw4d8GuoGVHXvTkoS40lDBE8fv2udpVjnHT1Ku/xQ8dnRGnJErnC4B04PvfxyEEfzUEbi/H8OyHIAoFeUpqjPlw4LPwu9ACtcLwWgfcRtuVsKDiS//5TZa3w38fhVbrTA362tNyiSPI0SPeQfqOYsxij3XdU4qc1eUEddXSOlc3Jts5fXudMdi1FD3nv4rbm32TNP6yAmcOCKOeS/ow1pkU5ZI7s52DgHBrL+NXGfVi3xu7XMjL2lPdIqBrQoh1wMaz+ELXF7Ng7w8K8Psg81mUuh+CeCWL25fUFZGcraycI09H54Q4JLl0+CFd9w73z5pyMsJmw7921o/ZtIGzsMWBz5M7hU4NVb7fgaI0S2G4T33eTa8tYFZtvD/KOfzud0zilmZzGbBKAn4RFyqF4ejqv7iUnjhmmOEnjgnGf5XGQTpLAT6h7PzrBe3XO0OFKQR38RKvK6V3dgSqS/O8iO/b6sePbsHyd09xZQb3mYhgbp2uJ/xfV0C+cF+v9HuquoK7eaQqBS4rLltX97fEkHkhG4ZM7TvopmYaCslHio1LlMyJnHzeyP6krARslplC1XV1ulPnz87Hjz1wret3HubVcve+z3AmdM0Z02de/4CzHVd2Z/8sJbkPg3uIJbr1BucnAMY+iJE78AJPdMMRwkicvnAxRASHjAd9LgYeJP4kSXmwnwyOTgV5XenSLjBfNhkMJ7Gpjvz2kz2cGg+SbBTQsNgpcqhZHz6qZCnmNerNIA4w0Pbff1zkR38wQeZDW7Rh56RhpBG6HyJscIg97mRsjSZBEGOdsghDFu3m+6/PI/UdgEwoM3phc3dwHgfv5meJVqEv3PYXqTGsbyQXUfetuervcPdDdbqHmyIeb7hN3J/cdye2Nebn8B0zD8XajGQAA&quot;"/>
    <we:property name="creatorSessionId" value="&quot;725305df-e22d-40dc-8a57-33deb0b9f603&quot;"/>
    <we:property name="creatorTenantId" value="&quot;ee292977-7b58-4df4-8138-50d0de7d28d8&quot;"/>
    <we:property name="creatorUserId" value="&quot;100320021A945D83&quot;"/>
    <we:property name="datasetId" value="&quot;83ce45c4-e3af-4980-af47-f1a1f5db909f&quot;"/>
    <we:property name="embedUrl" value="&quot;/reportEmbed?reportId=3384c7c2-0f2d-4b68-9055-d4f63c22aa7d&amp;config=eyJjbHVzdGVyVXJsIjoiaHR0cHM6Ly9XQUJJLU5PUlRILUVVUk9QRS1JLVBSSU1BUlktcmVkaXJlY3QuYW5hbHlzaXMud2luZG93cy5uZXQiLCJlbWJlZEZlYXR1cmVzIjp7Im1vZGVybkVtYmVkIjp0cnVlLCJ1c2FnZU1ldHJpY3NWTmV4dCI6dHJ1ZX19&amp;disableSensitivityBanner=true&quot;"/>
    <we:property name="initialStateBookmark" value="&quot;H4sIAAAAAAAAA+1YS2/bOBD+KwYvvXgXeliKkpvjdYqiTRrERQpsYQgUOVJYU6JAUdl4C//3HVJyt3FSxYcukGRtH0wNR8N5fDOfrG+Ei6aWdH1BSyAn5FSpVUn1auSTMal62ceP78+nV+/Ti+n5HMWqNkJVDTn5RgzVBZhr0bRUWgso/LIcEyrlJS3sVU5lA2NSg25URaX4Gzpl3DK6hc2YwF0tlabW5MJQA9bsLarjNZ7t/x7iiZQZcQsLYKaTXkGttNlej0nTrZxL9/esMXfgTFWGigoNW1nuTyKPxgHzjz3uB3EWZRMnF9L0Ktl6fldrjAejXNc2DzP0rlBaMCqJ81tD0/SHzJRsS7ea35MvVKsZXEHutiojzBot2QyDEVWRNrSsJaS50ilkdJ0yVf62XaS1VrxlJuWArssmTQMv8Lxjz3cL3wv9NA29VcrJBhN5qRWm2dk/VxzkyJXU7tyov2Ya0HtOTrzN+HtAU35LK4bS3WimRaGhoNsMzp9/qG3pNs7aqq979DDwJUoa9ET2GPwXHJ+6fGRUz26oNhbj2VdEkAUC3qQ0B326dlj4Q+gttILxTgZeR9o2y23Dof7XHzqrx3+Xh2cZTgf45cbu5nmcJX5yDPgNI84iCI9eUYu/qzAKnKijcyhtTQ59vn+fM9k2mD3gXYiHnn+RPf+wA7rGT6IE2z2J2MSnXhzkCaf5zxu/f8Y5c5tBApMkyhn3WBb5yST2vRiB8ehw6MxZa9fbpxUEx5lWpbPbP0+VqPnfZWRMOkR7tn6fbxDSfZ0qLraIfLdTsGb/UnYXLopdKNGqzREwrcYUOPRcU9m6xz80/kFgZrq+c2K84c1UMkyffOO0f6ZTY1IGNd4qVTyh8uHt4PaFWgk6qLGgZdNWxaDOn5/mbt8ibrl53kyxU6vXTRNnOMJG+D9C/wKa4Kpqzf+FHAYS9xLJYXdAOWbgkIVhHMWeD/FREEAwyeI9mSHMacC4z48TyoPYm4Qxzw/M8Agz4O1Kj74jYy9uOJWUrQbn7Sn+PkEMkg8raLoeVLhSDYyeNLMQ8hb0sEpNGVp66rzPNyh8MSTyoKwHGtmXRmoBBxJ5kSTycJY5Gon9OIQoYxOgYXSUZUceD61fgygwcGcydXcfBO7zo4SUoAv3ClS1prGD5JJW3eiuO78EOD3sLFpxi0C3dmzzyJSx71iJOwOdEZmEPfW7UDf/AD2ytCoeFgAA&quot;"/>
    <we:property name="isFiltersActionButtonVisible" value="true"/>
    <we:property name="pageDisplayName" value="&quot;Page 1&quot;"/>
    <we:property name="pageName" value="&quot;ReportSection&quot;"/>
    <we:property name="reportEmbeddedTime" value="&quot;2023-05-22T17:49:22.513Z&quot;"/>
    <we:property name="reportName" value="&quot;eBay Performance Dashboard&quot;"/>
    <we:property name="reportState" value="&quot;CONNECTED&quot;"/>
    <we:property name="reportUrl" value="&quot;/groups/me/reports/3384c7c2-0f2d-4b68-9055-d4f63c22aa7d/ReportSection?bookmarkGuid=5c87015a-c19d-4e39-97cf-4e09d9b00555&amp;bookmarkUsage=1&amp;ctid=ee292977-7b58-4df4-8138-50d0de7d28d8&amp;fromEntryPoint=export&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Slice</Template>
  <TotalTime>1729</TotalTime>
  <Words>447</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Century Gothic</vt:lpstr>
      <vt:lpstr>Segoe UI Light</vt:lpstr>
      <vt:lpstr>Wingdings</vt:lpstr>
      <vt:lpstr>Wingdings 3</vt:lpstr>
      <vt:lpstr>Slice</vt:lpstr>
      <vt:lpstr>EBAY PERFORMANCE DASHBORD PRESENTATION</vt:lpstr>
      <vt:lpstr>RAW DATA</vt:lpstr>
      <vt:lpstr>Dataset in power query editor</vt:lpstr>
      <vt:lpstr>PowerPoint Presentation</vt:lpstr>
      <vt:lpstr>THE REPORT/ DASHBOARD</vt:lpstr>
      <vt:lpstr>The REPORT FOCUSES THE NUMBER OF PHONES with a specific INTERNAL MEMORY type, Number of different model types and RATINGS OF THEIR MANUFACTURERS AND COLOR PREFERENCES..</vt:lpstr>
      <vt:lpstr>*  This visual SHOWS THAT the manufacturer with the highest number of 5 star ratings is Apple and it has the highest phone model count as compared to other brands.  *  it also ILLUSTRATES that range of these iphones’ internal memory  is fairly distributed across different STORAGE  capacities. * IPHONES HAVE A VARIETY OF COLOR CATEGORIES TO CHOOSE FROM WHICH  CORRELATE WITH THE AESTHETIC DESIGN OF THE DIFFERENT MODELS. </vt:lpstr>
      <vt:lpstr>PowerPoint Presentation</vt:lpstr>
      <vt:lpstr>Microsoft Power BI</vt:lpstr>
      <vt:lpstr>PowerPoint Presentation</vt:lpstr>
      <vt:lpstr>Microsoft Power BI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Deirdre Gouta Mmolotsa</cp:lastModifiedBy>
  <cp:revision>3</cp:revision>
  <dcterms:created xsi:type="dcterms:W3CDTF">2018-06-07T21:39:02Z</dcterms:created>
  <dcterms:modified xsi:type="dcterms:W3CDTF">2023-05-29T08:09:00Z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