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8" r:id="rId3"/>
    <p:sldId id="259" r:id="rId4"/>
    <p:sldId id="260" r:id="rId5"/>
    <p:sldId id="261" r:id="rId6"/>
    <p:sldId id="262" r:id="rId7"/>
    <p:sldId id="263" r:id="rId8"/>
    <p:sldId id="264" r:id="rId9"/>
    <p:sldId id="265" r:id="rId10"/>
    <p:sldId id="266" r:id="rId11"/>
    <p:sldId id="269" r:id="rId12"/>
    <p:sldId id="270" r:id="rId13"/>
    <p:sldId id="309" r:id="rId14"/>
    <p:sldId id="271" r:id="rId15"/>
    <p:sldId id="305" r:id="rId16"/>
    <p:sldId id="306" r:id="rId17"/>
    <p:sldId id="314" r:id="rId18"/>
    <p:sldId id="315" r:id="rId19"/>
    <p:sldId id="316" r:id="rId20"/>
    <p:sldId id="317" r:id="rId21"/>
    <p:sldId id="273" r:id="rId22"/>
    <p:sldId id="282" r:id="rId23"/>
    <p:sldId id="307" r:id="rId24"/>
    <p:sldId id="308" r:id="rId25"/>
    <p:sldId id="289" r:id="rId26"/>
    <p:sldId id="295" r:id="rId27"/>
    <p:sldId id="296" r:id="rId28"/>
    <p:sldId id="298" r:id="rId29"/>
    <p:sldId id="299" r:id="rId30"/>
    <p:sldId id="300" r:id="rId31"/>
    <p:sldId id="301" r:id="rId32"/>
    <p:sldId id="302" r:id="rId33"/>
    <p:sldId id="319" r:id="rId34"/>
    <p:sldId id="303" r:id="rId35"/>
    <p:sldId id="304" r:id="rId36"/>
    <p:sldId id="320" r:id="rId37"/>
    <p:sldId id="321" r:id="rId38"/>
    <p:sldId id="322" r:id="rId39"/>
    <p:sldId id="323" r:id="rId40"/>
    <p:sldId id="324" r:id="rId41"/>
    <p:sldId id="318" r:id="rId42"/>
    <p:sldId id="310" r:id="rId43"/>
    <p:sldId id="311" r:id="rId44"/>
    <p:sldId id="312" r:id="rId45"/>
    <p:sldId id="31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94660"/>
  </p:normalViewPr>
  <p:slideViewPr>
    <p:cSldViewPr snapToGrid="0">
      <p:cViewPr varScale="1">
        <p:scale>
          <a:sx n="87" d="100"/>
          <a:sy n="87" d="100"/>
        </p:scale>
        <p:origin x="20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B2DC4-18C6-4128-AEFF-7E9D57221063}" type="datetimeFigureOut">
              <a:rPr lang="en-IE" smtClean="0"/>
              <a:t>10/09/2018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7B304-EFC4-48EB-AA6F-0EEFAA01A193}" type="slidenum">
              <a:rPr lang="en-IE" smtClean="0"/>
              <a:t>‹#›</a:t>
            </a:fld>
            <a:endParaRPr lang="en-IE"/>
          </a:p>
        </p:txBody>
      </p:sp>
    </p:spTree>
    <p:extLst>
      <p:ext uri="{BB962C8B-B14F-4D97-AF65-F5344CB8AC3E}">
        <p14:creationId xmlns:p14="http://schemas.microsoft.com/office/powerpoint/2010/main" val="283263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2998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0094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87933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Deirdre Dunlea</a:t>
            </a:r>
          </a:p>
        </p:txBody>
      </p:sp>
      <p:sp>
        <p:nvSpPr>
          <p:cNvPr id="7" name="Rectangle 7"/>
          <p:cNvSpPr>
            <a:spLocks noGrp="1" noChangeArrowheads="1"/>
          </p:cNvSpPr>
          <p:nvPr>
            <p:ph type="sldNum" sz="quarter" idx="5"/>
          </p:nvPr>
        </p:nvSpPr>
        <p:spPr>
          <a:ln/>
        </p:spPr>
        <p:txBody>
          <a:bodyPr/>
          <a:lstStyle/>
          <a:p>
            <a:fld id="{7576EA2B-7A35-41DC-89A2-C25B4928DDC1}" type="slidenum">
              <a:rPr lang="en-US" altLang="en-US"/>
              <a:pPr/>
              <a:t>22</a:t>
            </a:fld>
            <a:endParaRPr lang="en-US" altLang="en-US"/>
          </a:p>
        </p:txBody>
      </p:sp>
      <p:sp>
        <p:nvSpPr>
          <p:cNvPr id="10242" name="Rectangle 2"/>
          <p:cNvSpPr>
            <a:spLocks noGrp="1" noRot="1" noChangeAspect="1" noChangeArrowheads="1" noTextEdit="1"/>
          </p:cNvSpPr>
          <p:nvPr>
            <p:ph type="sldImg"/>
          </p:nvPr>
        </p:nvSpPr>
        <p:spPr>
          <a:xfrm>
            <a:off x="2286000" y="514350"/>
            <a:ext cx="4572000" cy="2571750"/>
          </a:xfrm>
          <a:ln/>
        </p:spPr>
      </p:sp>
      <p:sp>
        <p:nvSpPr>
          <p:cNvPr id="10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373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69856-3243-461E-B684-F55110B8290D}" type="slidenum">
              <a:rPr lang="en-US" altLang="en-US"/>
              <a:pPr/>
              <a:t>34</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009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smtClean="0">
                <a:solidFill>
                  <a:schemeClr val="tx1"/>
                </a:solidFill>
                <a:effectLst/>
                <a:latin typeface="+mn-lt"/>
                <a:ea typeface="+mn-ea"/>
                <a:cs typeface="+mn-cs"/>
              </a:rPr>
              <a:t>Java</a:t>
            </a:r>
            <a:r>
              <a:rPr lang="en-IE" sz="1200" b="0" i="0" kern="1200" dirty="0" smtClean="0">
                <a:solidFill>
                  <a:schemeClr val="tx1"/>
                </a:solidFill>
                <a:effectLst/>
                <a:latin typeface="+mn-lt"/>
                <a:ea typeface="+mn-ea"/>
                <a:cs typeface="+mn-cs"/>
              </a:rPr>
              <a:t>. In the </a:t>
            </a:r>
            <a:r>
              <a:rPr lang="en-IE" sz="1200" b="1" i="0" kern="1200" dirty="0" smtClean="0">
                <a:solidFill>
                  <a:schemeClr val="tx1"/>
                </a:solidFill>
                <a:effectLst/>
                <a:latin typeface="+mn-lt"/>
                <a:ea typeface="+mn-ea"/>
                <a:cs typeface="+mn-cs"/>
              </a:rPr>
              <a:t>Java</a:t>
            </a:r>
            <a:r>
              <a:rPr lang="en-IE" sz="1200" b="0" i="0" kern="1200" dirty="0" smtClean="0">
                <a:solidFill>
                  <a:schemeClr val="tx1"/>
                </a:solidFill>
                <a:effectLst/>
                <a:latin typeface="+mn-lt"/>
                <a:ea typeface="+mn-ea"/>
                <a:cs typeface="+mn-cs"/>
              </a:rPr>
              <a:t> programming language, a </a:t>
            </a:r>
            <a:r>
              <a:rPr lang="en-IE" sz="1200" b="1" i="0" kern="1200" dirty="0" smtClean="0">
                <a:solidFill>
                  <a:schemeClr val="tx1"/>
                </a:solidFill>
                <a:effectLst/>
                <a:latin typeface="+mn-lt"/>
                <a:ea typeface="+mn-ea"/>
                <a:cs typeface="+mn-cs"/>
              </a:rPr>
              <a:t>method signature</a:t>
            </a:r>
            <a:r>
              <a:rPr lang="en-IE" sz="1200" b="0" i="0" kern="1200" dirty="0" smtClean="0">
                <a:solidFill>
                  <a:schemeClr val="tx1"/>
                </a:solidFill>
                <a:effectLst/>
                <a:latin typeface="+mn-lt"/>
                <a:ea typeface="+mn-ea"/>
                <a:cs typeface="+mn-cs"/>
              </a:rPr>
              <a:t> is the </a:t>
            </a:r>
            <a:r>
              <a:rPr lang="en-IE" sz="1200" b="1" i="0" kern="1200" dirty="0" smtClean="0">
                <a:solidFill>
                  <a:schemeClr val="tx1"/>
                </a:solidFill>
                <a:effectLst/>
                <a:latin typeface="+mn-lt"/>
                <a:ea typeface="+mn-ea"/>
                <a:cs typeface="+mn-cs"/>
              </a:rPr>
              <a:t>method</a:t>
            </a:r>
            <a:r>
              <a:rPr lang="en-IE" sz="1200" b="0" i="0" kern="1200" dirty="0" smtClean="0">
                <a:solidFill>
                  <a:schemeClr val="tx1"/>
                </a:solidFill>
                <a:effectLst/>
                <a:latin typeface="+mn-lt"/>
                <a:ea typeface="+mn-ea"/>
                <a:cs typeface="+mn-cs"/>
              </a:rPr>
              <a:t> name and the number, type and order of its parameters. Return types and thrown exceptions are not considered to be a part of </a:t>
            </a:r>
            <a:r>
              <a:rPr lang="en-IE" sz="1200" b="0" i="0" kern="1200" dirty="0" err="1" smtClean="0">
                <a:solidFill>
                  <a:schemeClr val="tx1"/>
                </a:solidFill>
                <a:effectLst/>
                <a:latin typeface="+mn-lt"/>
                <a:ea typeface="+mn-ea"/>
                <a:cs typeface="+mn-cs"/>
              </a:rPr>
              <a:t>the</a:t>
            </a:r>
            <a:r>
              <a:rPr lang="en-IE" sz="1200" b="1" i="0" kern="1200" dirty="0" err="1" smtClean="0">
                <a:solidFill>
                  <a:schemeClr val="tx1"/>
                </a:solidFill>
                <a:effectLst/>
                <a:latin typeface="+mn-lt"/>
                <a:ea typeface="+mn-ea"/>
                <a:cs typeface="+mn-cs"/>
              </a:rPr>
              <a:t>method</a:t>
            </a:r>
            <a:r>
              <a:rPr lang="en-IE" sz="1200" b="1" i="0" kern="1200" dirty="0" smtClean="0">
                <a:solidFill>
                  <a:schemeClr val="tx1"/>
                </a:solidFill>
                <a:effectLst/>
                <a:latin typeface="+mn-lt"/>
                <a:ea typeface="+mn-ea"/>
                <a:cs typeface="+mn-cs"/>
              </a:rPr>
              <a:t> signature</a:t>
            </a:r>
            <a:r>
              <a:rPr lang="en-IE" sz="1200" b="0" i="0" kern="1200" dirty="0" smtClean="0">
                <a:solidFill>
                  <a:schemeClr val="tx1"/>
                </a:solidFill>
                <a:effectLst/>
                <a:latin typeface="+mn-lt"/>
                <a:ea typeface="+mn-ea"/>
                <a:cs typeface="+mn-cs"/>
              </a:rPr>
              <a:t>.</a:t>
            </a:r>
            <a:endParaRPr lang="en-IE" dirty="0"/>
          </a:p>
        </p:txBody>
      </p:sp>
      <p:sp>
        <p:nvSpPr>
          <p:cNvPr id="4" name="Slide Number Placeholder 3"/>
          <p:cNvSpPr>
            <a:spLocks noGrp="1"/>
          </p:cNvSpPr>
          <p:nvPr>
            <p:ph type="sldNum" sz="quarter" idx="10"/>
          </p:nvPr>
        </p:nvSpPr>
        <p:spPr/>
        <p:txBody>
          <a:bodyPr/>
          <a:lstStyle/>
          <a:p>
            <a:fld id="{51E7B304-EFC4-48EB-AA6F-0EEFAA01A193}" type="slidenum">
              <a:rPr lang="en-IE" smtClean="0"/>
              <a:t>39</a:t>
            </a:fld>
            <a:endParaRPr lang="en-IE"/>
          </a:p>
        </p:txBody>
      </p:sp>
    </p:spTree>
    <p:extLst>
      <p:ext uri="{BB962C8B-B14F-4D97-AF65-F5344CB8AC3E}">
        <p14:creationId xmlns:p14="http://schemas.microsoft.com/office/powerpoint/2010/main" val="97368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Deirdre Dunlea</a:t>
            </a:r>
          </a:p>
        </p:txBody>
      </p:sp>
      <p:sp>
        <p:nvSpPr>
          <p:cNvPr id="7" name="Rectangle 7"/>
          <p:cNvSpPr>
            <a:spLocks noGrp="1" noChangeArrowheads="1"/>
          </p:cNvSpPr>
          <p:nvPr>
            <p:ph type="sldNum" sz="quarter" idx="5"/>
          </p:nvPr>
        </p:nvSpPr>
        <p:spPr>
          <a:ln/>
        </p:spPr>
        <p:txBody>
          <a:bodyPr/>
          <a:lstStyle/>
          <a:p>
            <a:fld id="{D9168747-DFE0-4FAF-9918-7349D4693B01}" type="slidenum">
              <a:rPr lang="en-US" altLang="en-US"/>
              <a:pPr/>
              <a:t>40</a:t>
            </a:fld>
            <a:endParaRPr lang="en-US" altLang="en-US"/>
          </a:p>
        </p:txBody>
      </p:sp>
      <p:sp>
        <p:nvSpPr>
          <p:cNvPr id="12290" name="Rectangle 2"/>
          <p:cNvSpPr>
            <a:spLocks noGrp="1" noRot="1" noChangeAspect="1" noChangeArrowheads="1" noTextEdit="1"/>
          </p:cNvSpPr>
          <p:nvPr>
            <p:ph type="sldImg"/>
          </p:nvPr>
        </p:nvSpPr>
        <p:spPr>
          <a:xfrm>
            <a:off x="2286000" y="514350"/>
            <a:ext cx="4572000" cy="2571750"/>
          </a:xfrm>
          <a:ln/>
        </p:spPr>
      </p:sp>
      <p:sp>
        <p:nvSpPr>
          <p:cNvPr id="12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5907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3D232AF1-791E-4692-8A07-3764CE7C80CD}" type="datetimeFigureOut">
              <a:rPr lang="en-IE" smtClean="0"/>
              <a:t>10/09/2018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94951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D232AF1-791E-4692-8A07-3764CE7C80CD}" type="datetimeFigureOut">
              <a:rPr lang="en-IE" smtClean="0"/>
              <a:t>10/09/2018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4106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D232AF1-791E-4692-8A07-3764CE7C80CD}" type="datetimeFigureOut">
              <a:rPr lang="en-IE" smtClean="0"/>
              <a:t>10/09/2018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216308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D232AF1-791E-4692-8A07-3764CE7C80CD}" type="datetimeFigureOut">
              <a:rPr lang="en-IE" smtClean="0"/>
              <a:t>10/09/2018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268878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232AF1-791E-4692-8A07-3764CE7C80CD}" type="datetimeFigureOut">
              <a:rPr lang="en-IE" smtClean="0"/>
              <a:t>10/09/2018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231722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3D232AF1-791E-4692-8A07-3764CE7C80CD}" type="datetimeFigureOut">
              <a:rPr lang="en-IE" smtClean="0"/>
              <a:t>10/09/2018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36235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3D232AF1-791E-4692-8A07-3764CE7C80CD}" type="datetimeFigureOut">
              <a:rPr lang="en-IE" smtClean="0"/>
              <a:t>10/09/2018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375267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3D232AF1-791E-4692-8A07-3764CE7C80CD}" type="datetimeFigureOut">
              <a:rPr lang="en-IE" smtClean="0"/>
              <a:t>10/09/2018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190225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32AF1-791E-4692-8A07-3764CE7C80CD}" type="datetimeFigureOut">
              <a:rPr lang="en-IE" smtClean="0"/>
              <a:t>10/09/2018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48425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232AF1-791E-4692-8A07-3764CE7C80CD}" type="datetimeFigureOut">
              <a:rPr lang="en-IE" smtClean="0"/>
              <a:t>10/09/2018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76950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232AF1-791E-4692-8A07-3764CE7C80CD}" type="datetimeFigureOut">
              <a:rPr lang="en-IE" smtClean="0"/>
              <a:t>10/09/2018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7F6B436-BCCD-42FE-BF45-B8E323C54E08}" type="slidenum">
              <a:rPr lang="en-IE" smtClean="0"/>
              <a:t>‹#›</a:t>
            </a:fld>
            <a:endParaRPr lang="en-IE"/>
          </a:p>
        </p:txBody>
      </p:sp>
    </p:spTree>
    <p:extLst>
      <p:ext uri="{BB962C8B-B14F-4D97-AF65-F5344CB8AC3E}">
        <p14:creationId xmlns:p14="http://schemas.microsoft.com/office/powerpoint/2010/main" val="97605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32AF1-791E-4692-8A07-3764CE7C80CD}" type="datetimeFigureOut">
              <a:rPr lang="en-IE" smtClean="0"/>
              <a:t>10/09/2018</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6B436-BCCD-42FE-BF45-B8E323C54E08}" type="slidenum">
              <a:rPr lang="en-IE" smtClean="0"/>
              <a:t>‹#›</a:t>
            </a:fld>
            <a:endParaRPr lang="en-IE"/>
          </a:p>
        </p:txBody>
      </p:sp>
    </p:spTree>
    <p:extLst>
      <p:ext uri="{BB962C8B-B14F-4D97-AF65-F5344CB8AC3E}">
        <p14:creationId xmlns:p14="http://schemas.microsoft.com/office/powerpoint/2010/main" val="24095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upload.wikimedia.org/wikipedia/commons/6/6c/Agile_Software_Development_methodology.jp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5185401-884C-44FB-ACBA-4D3F9DFA6C42}" type="slidenum">
              <a:rPr lang="en-GB" altLang="en-US" sz="1400"/>
              <a:pPr>
                <a:spcBef>
                  <a:spcPct val="0"/>
                </a:spcBef>
                <a:buFontTx/>
                <a:buNone/>
              </a:pPr>
              <a:t>1</a:t>
            </a:fld>
            <a:endParaRPr lang="en-GB" altLang="en-US" sz="1400"/>
          </a:p>
        </p:txBody>
      </p:sp>
      <p:sp>
        <p:nvSpPr>
          <p:cNvPr id="4099" name="Text Box 4"/>
          <p:cNvSpPr txBox="1">
            <a:spLocks noChangeArrowheads="1"/>
          </p:cNvSpPr>
          <p:nvPr/>
        </p:nvSpPr>
        <p:spPr bwMode="auto">
          <a:xfrm>
            <a:off x="1981200" y="436563"/>
            <a:ext cx="82296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7763" indent="-233363">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b="1">
                <a:latin typeface="Arial" panose="020B0604020202020204" pitchFamily="34" charset="0"/>
              </a:rPr>
              <a:t>The First Step</a:t>
            </a:r>
          </a:p>
          <a:p>
            <a:pPr algn="ctr">
              <a:spcBef>
                <a:spcPct val="0"/>
              </a:spcBef>
              <a:buFontTx/>
              <a:buNone/>
            </a:pPr>
            <a:endParaRPr lang="en-GB" altLang="en-US" sz="2400" b="1">
              <a:latin typeface="Arial" panose="020B0604020202020204" pitchFamily="34" charset="0"/>
            </a:endParaRPr>
          </a:p>
          <a:p>
            <a:pPr>
              <a:spcBef>
                <a:spcPct val="0"/>
              </a:spcBef>
              <a:buFontTx/>
              <a:buNone/>
            </a:pPr>
            <a:r>
              <a:rPr lang="en-GB" altLang="en-US" sz="2400" b="1">
                <a:latin typeface="Arial" panose="020B0604020202020204" pitchFamily="34" charset="0"/>
              </a:rPr>
              <a:t>Learning objectives</a:t>
            </a:r>
          </a:p>
          <a:p>
            <a:pPr algn="just">
              <a:spcBef>
                <a:spcPct val="0"/>
              </a:spcBef>
              <a:buFontTx/>
              <a:buNone/>
            </a:pPr>
            <a:endParaRPr lang="en-GB" altLang="en-US" sz="2400" b="1">
              <a:latin typeface="Times" panose="02020603050405020304" pitchFamily="18" charset="0"/>
            </a:endParaRPr>
          </a:p>
          <a:p>
            <a:pPr algn="just">
              <a:spcBef>
                <a:spcPct val="0"/>
              </a:spcBef>
              <a:buFontTx/>
              <a:buNone/>
            </a:pPr>
            <a:r>
              <a:rPr lang="en-GB" altLang="en-US" sz="1800">
                <a:latin typeface="Times" panose="02020603050405020304" pitchFamily="18" charset="0"/>
              </a:rPr>
              <a:t>At the end of this lecture you should be able to:</a:t>
            </a:r>
          </a:p>
          <a:p>
            <a:pPr algn="just">
              <a:spcBef>
                <a:spcPct val="0"/>
              </a:spcBef>
              <a:buFontTx/>
              <a:buNone/>
            </a:pPr>
            <a:endParaRPr lang="en-GB" altLang="en-US" sz="1800" b="1">
              <a:latin typeface="Times" panose="02020603050405020304" pitchFamily="18" charset="0"/>
            </a:endParaRPr>
          </a:p>
          <a:p>
            <a:pPr lvl="2" algn="just">
              <a:spcBef>
                <a:spcPct val="0"/>
              </a:spcBef>
              <a:buFont typeface="Symbol" panose="05050102010706020507" pitchFamily="18" charset="2"/>
              <a:buChar char="·"/>
            </a:pPr>
            <a:r>
              <a:rPr lang="en-GB" altLang="en-US" sz="1800">
                <a:latin typeface="Times" panose="02020603050405020304" pitchFamily="18" charset="0"/>
              </a:rPr>
              <a:t>explain the meaning of the word </a:t>
            </a:r>
            <a:r>
              <a:rPr lang="en-GB" altLang="en-US" sz="1800" b="1">
                <a:latin typeface="Times" panose="02020603050405020304" pitchFamily="18" charset="0"/>
              </a:rPr>
              <a:t>software</a:t>
            </a:r>
            <a:r>
              <a:rPr lang="en-GB" altLang="en-US" sz="1800" i="1">
                <a:latin typeface="Times" panose="02020603050405020304" pitchFamily="18" charset="0"/>
              </a:rPr>
              <a:t>;</a:t>
            </a:r>
            <a:endParaRPr lang="en-GB" altLang="en-US" sz="1800">
              <a:latin typeface="Times" panose="02020603050405020304" pitchFamily="18" charset="0"/>
            </a:endParaRPr>
          </a:p>
          <a:p>
            <a:pPr lvl="2" algn="just">
              <a:spcBef>
                <a:spcPct val="0"/>
              </a:spcBef>
              <a:buFont typeface="Symbol" panose="05050102010706020507" pitchFamily="18" charset="2"/>
              <a:buChar char="·"/>
            </a:pPr>
            <a:r>
              <a:rPr lang="en-GB" altLang="en-US" sz="1800">
                <a:latin typeface="Times" panose="02020603050405020304" pitchFamily="18" charset="0"/>
              </a:rPr>
              <a:t>describe the way in which software is produced in industry;</a:t>
            </a:r>
          </a:p>
          <a:p>
            <a:pPr lvl="2" algn="just">
              <a:spcBef>
                <a:spcPct val="0"/>
              </a:spcBef>
              <a:buFont typeface="Symbol" panose="05050102010706020507" pitchFamily="18" charset="2"/>
              <a:buChar char="·"/>
            </a:pPr>
            <a:r>
              <a:rPr lang="en-GB" altLang="en-US" sz="1800">
                <a:latin typeface="Times" panose="02020603050405020304" pitchFamily="18" charset="0"/>
              </a:rPr>
              <a:t>explain the need for high level programming languages;</a:t>
            </a:r>
          </a:p>
          <a:p>
            <a:pPr lvl="2" algn="just">
              <a:spcBef>
                <a:spcPct val="0"/>
              </a:spcBef>
              <a:buFont typeface="Symbol" panose="05050102010706020507" pitchFamily="18" charset="2"/>
              <a:buChar char="·"/>
            </a:pPr>
            <a:r>
              <a:rPr lang="en-GB" altLang="en-US" sz="1800">
                <a:latin typeface="Times" panose="02020603050405020304" pitchFamily="18" charset="0"/>
              </a:rPr>
              <a:t>describe the way in which programs are compiled and run;</a:t>
            </a:r>
          </a:p>
          <a:p>
            <a:pPr lvl="2" algn="just">
              <a:spcBef>
                <a:spcPct val="0"/>
              </a:spcBef>
              <a:buFont typeface="Symbol" panose="05050102010706020507" pitchFamily="18" charset="2"/>
              <a:buChar char="·"/>
            </a:pPr>
            <a:r>
              <a:rPr lang="en-GB" altLang="en-US" sz="1800">
                <a:latin typeface="Times" panose="02020603050405020304" pitchFamily="18" charset="0"/>
              </a:rPr>
              <a:t>distinguish between </a:t>
            </a:r>
            <a:r>
              <a:rPr lang="en-GB" altLang="en-US" sz="1800" b="1">
                <a:latin typeface="Times" panose="02020603050405020304" pitchFamily="18" charset="0"/>
              </a:rPr>
              <a:t>compilation</a:t>
            </a:r>
            <a:r>
              <a:rPr lang="en-GB" altLang="en-US" sz="1800">
                <a:latin typeface="Times" panose="02020603050405020304" pitchFamily="18" charset="0"/>
              </a:rPr>
              <a:t> and </a:t>
            </a:r>
            <a:r>
              <a:rPr lang="en-GB" altLang="en-US" sz="1800" b="1">
                <a:latin typeface="Times" panose="02020603050405020304" pitchFamily="18" charset="0"/>
              </a:rPr>
              <a:t>interpretation</a:t>
            </a:r>
            <a:r>
              <a:rPr lang="en-GB" altLang="en-US" sz="1800">
                <a:latin typeface="Times" panose="02020603050405020304" pitchFamily="18" charset="0"/>
              </a:rPr>
              <a:t>;</a:t>
            </a:r>
          </a:p>
          <a:p>
            <a:pPr lvl="2" algn="just">
              <a:spcBef>
                <a:spcPct val="0"/>
              </a:spcBef>
              <a:buFont typeface="Symbol" panose="05050102010706020507" pitchFamily="18" charset="2"/>
              <a:buChar char="·"/>
            </a:pPr>
            <a:r>
              <a:rPr lang="en-GB" altLang="en-US" sz="1800">
                <a:latin typeface="Times" panose="02020603050405020304" pitchFamily="18" charset="0"/>
              </a:rPr>
              <a:t>explain how Java programs are compiled and executed;</a:t>
            </a:r>
          </a:p>
          <a:p>
            <a:pPr lvl="2" algn="just">
              <a:spcBef>
                <a:spcPct val="0"/>
              </a:spcBef>
              <a:buFont typeface="Symbol" panose="05050102010706020507" pitchFamily="18" charset="2"/>
              <a:buChar char="·"/>
            </a:pPr>
            <a:r>
              <a:rPr lang="en-GB" altLang="en-US" sz="1800">
                <a:latin typeface="Times" panose="02020603050405020304" pitchFamily="18" charset="0"/>
              </a:rPr>
              <a:t>write Java programs that display text on the screen.</a:t>
            </a:r>
          </a:p>
        </p:txBody>
      </p:sp>
      <p:sp>
        <p:nvSpPr>
          <p:cNvPr id="2" name="TextBox 1"/>
          <p:cNvSpPr txBox="1"/>
          <p:nvPr/>
        </p:nvSpPr>
        <p:spPr>
          <a:xfrm>
            <a:off x="1890584" y="5202195"/>
            <a:ext cx="4431534" cy="369332"/>
          </a:xfrm>
          <a:prstGeom prst="rect">
            <a:avLst/>
          </a:prstGeom>
          <a:noFill/>
        </p:spPr>
        <p:txBody>
          <a:bodyPr wrap="none" rtlCol="0">
            <a:spAutoFit/>
          </a:bodyPr>
          <a:lstStyle/>
          <a:p>
            <a:r>
              <a:rPr lang="en-US" dirty="0"/>
              <a:t>https://docs.oracle.com/javase/tutorial/java/</a:t>
            </a:r>
          </a:p>
        </p:txBody>
      </p:sp>
    </p:spTree>
    <p:extLst>
      <p:ext uri="{BB962C8B-B14F-4D97-AF65-F5344CB8AC3E}">
        <p14:creationId xmlns:p14="http://schemas.microsoft.com/office/powerpoint/2010/main" val="1398146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53ECDCF-C4F7-4F94-B0CC-6D84BFFF597C}" type="slidenum">
              <a:rPr lang="en-GB" altLang="en-US" sz="1400"/>
              <a:pPr>
                <a:spcBef>
                  <a:spcPct val="0"/>
                </a:spcBef>
                <a:buFontTx/>
                <a:buNone/>
              </a:pPr>
              <a:t>10</a:t>
            </a:fld>
            <a:endParaRPr lang="en-GB" altLang="en-US" sz="1400"/>
          </a:p>
        </p:txBody>
      </p:sp>
      <p:sp>
        <p:nvSpPr>
          <p:cNvPr id="16387" name="Text Box 3"/>
          <p:cNvSpPr txBox="1">
            <a:spLocks noChangeArrowheads="1"/>
          </p:cNvSpPr>
          <p:nvPr/>
        </p:nvSpPr>
        <p:spPr bwMode="auto">
          <a:xfrm>
            <a:off x="1981200" y="533400"/>
            <a:ext cx="8382000" cy="621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7763" indent="-233363">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b="1">
                <a:latin typeface="Arial" panose="020B0604020202020204" pitchFamily="34" charset="0"/>
              </a:rPr>
              <a:t>History of  programming languages</a:t>
            </a:r>
          </a:p>
          <a:p>
            <a:pPr algn="just"/>
            <a:endParaRPr lang="en-GB" altLang="en-US">
              <a:latin typeface="Times" panose="02020603050405020304" pitchFamily="18" charset="0"/>
            </a:endParaRPr>
          </a:p>
          <a:p>
            <a:pPr lvl="2" algn="just">
              <a:buFont typeface="Symbol" panose="05050102010706020507" pitchFamily="18" charset="2"/>
              <a:buChar char="·"/>
            </a:pPr>
            <a:r>
              <a:rPr lang="en-GB" altLang="en-US" sz="2000" b="1">
                <a:latin typeface="Times" panose="02020603050405020304" pitchFamily="18" charset="0"/>
              </a:rPr>
              <a:t>Assembly language (low-level language</a:t>
            </a:r>
            <a:r>
              <a:rPr lang="en-GB" altLang="en-US" sz="2000">
                <a:latin typeface="Times" panose="02020603050405020304" pitchFamily="18" charset="0"/>
              </a:rPr>
              <a:t>)</a:t>
            </a:r>
          </a:p>
          <a:p>
            <a:pPr lvl="2" algn="just">
              <a:buFont typeface="Symbol" panose="05050102010706020507" pitchFamily="18" charset="2"/>
              <a:buChar char="·"/>
            </a:pPr>
            <a:r>
              <a:rPr lang="en-GB" altLang="en-US" sz="2000" b="1">
                <a:latin typeface="Times" panose="02020603050405020304" pitchFamily="18" charset="0"/>
              </a:rPr>
              <a:t>High-level</a:t>
            </a:r>
            <a:r>
              <a:rPr lang="en-GB" altLang="en-US" sz="2000" b="1" i="1">
                <a:latin typeface="Times" panose="02020603050405020304" pitchFamily="18" charset="0"/>
              </a:rPr>
              <a:t> </a:t>
            </a:r>
            <a:r>
              <a:rPr lang="en-GB" altLang="en-US" sz="2000" b="1">
                <a:latin typeface="Times" panose="02020603050405020304" pitchFamily="18" charset="0"/>
              </a:rPr>
              <a:t>languages </a:t>
            </a:r>
            <a:r>
              <a:rPr lang="en-GB" altLang="en-US" sz="2000">
                <a:latin typeface="Times" panose="02020603050405020304" pitchFamily="18" charset="0"/>
              </a:rPr>
              <a:t>(</a:t>
            </a:r>
            <a:r>
              <a:rPr lang="en-GB" altLang="en-US" sz="2000" b="1">
                <a:latin typeface="Times" panose="02020603050405020304" pitchFamily="18" charset="0"/>
              </a:rPr>
              <a:t>third generation languages</a:t>
            </a:r>
            <a:r>
              <a:rPr lang="en-GB" altLang="en-US" sz="2000">
                <a:latin typeface="Times" panose="02020603050405020304" pitchFamily="18" charset="0"/>
              </a:rPr>
              <a:t> or </a:t>
            </a:r>
            <a:r>
              <a:rPr lang="en-GB" altLang="en-US" sz="2000" b="1">
                <a:latin typeface="Times" panose="02020603050405020304" pitchFamily="18" charset="0"/>
              </a:rPr>
              <a:t>3GL</a:t>
            </a:r>
            <a:r>
              <a:rPr lang="en-GB" altLang="en-US" sz="2000">
                <a:latin typeface="Times" panose="02020603050405020304" pitchFamily="18" charset="0"/>
              </a:rPr>
              <a:t>s)</a:t>
            </a:r>
          </a:p>
          <a:p>
            <a:pPr algn="just"/>
            <a:endParaRPr lang="en-GB" altLang="en-US" sz="2000">
              <a:latin typeface="Times" panose="02020603050405020304" pitchFamily="18" charset="0"/>
            </a:endParaRPr>
          </a:p>
          <a:p>
            <a:pPr lvl="3" algn="just"/>
            <a:r>
              <a:rPr lang="en-GB" altLang="en-US" sz="2000" u="sng">
                <a:latin typeface="Times" panose="02020603050405020304" pitchFamily="18" charset="0"/>
              </a:rPr>
              <a:t>Examples</a:t>
            </a:r>
          </a:p>
          <a:p>
            <a:pPr lvl="1" algn="just"/>
            <a:endParaRPr lang="en-GB" altLang="en-US" sz="2000">
              <a:latin typeface="Times" panose="02020603050405020304" pitchFamily="18" charset="0"/>
            </a:endParaRPr>
          </a:p>
          <a:p>
            <a:pPr lvl="3" algn="just"/>
            <a:r>
              <a:rPr lang="en-GB" altLang="en-US" sz="2000">
                <a:latin typeface="Times" panose="02020603050405020304" pitchFamily="18" charset="0"/>
              </a:rPr>
              <a:t>C</a:t>
            </a:r>
          </a:p>
          <a:p>
            <a:pPr lvl="3" algn="just"/>
            <a:r>
              <a:rPr lang="en-GB" altLang="en-US" sz="2000">
                <a:latin typeface="Times" panose="02020603050405020304" pitchFamily="18" charset="0"/>
              </a:rPr>
              <a:t>COBOL</a:t>
            </a:r>
          </a:p>
          <a:p>
            <a:pPr lvl="3" algn="just"/>
            <a:r>
              <a:rPr lang="en-GB" altLang="en-US" sz="2000">
                <a:latin typeface="Times" panose="02020603050405020304" pitchFamily="18" charset="0"/>
              </a:rPr>
              <a:t>BASIC</a:t>
            </a:r>
          </a:p>
          <a:p>
            <a:pPr lvl="3" algn="just"/>
            <a:r>
              <a:rPr lang="en-GB" altLang="en-US" sz="2000">
                <a:latin typeface="Times" panose="02020603050405020304" pitchFamily="18" charset="0"/>
              </a:rPr>
              <a:t>Pascal</a:t>
            </a:r>
          </a:p>
          <a:p>
            <a:pPr lvl="2" algn="just"/>
            <a:endParaRPr lang="en-GB" altLang="en-US" sz="2000">
              <a:latin typeface="Times" panose="02020603050405020304" pitchFamily="18" charset="0"/>
            </a:endParaRPr>
          </a:p>
          <a:p>
            <a:pPr lvl="2" algn="just">
              <a:buFont typeface="Symbol" panose="05050102010706020507" pitchFamily="18" charset="2"/>
              <a:buChar char="·"/>
            </a:pPr>
            <a:r>
              <a:rPr lang="en-GB" altLang="en-US" sz="2000" b="1">
                <a:latin typeface="Times" panose="02020603050405020304" pitchFamily="18" charset="0"/>
              </a:rPr>
              <a:t>Object-oriented programming languages</a:t>
            </a:r>
            <a:endParaRPr lang="en-GB" altLang="en-US" sz="2000">
              <a:latin typeface="Times" panose="02020603050405020304" pitchFamily="18" charset="0"/>
            </a:endParaRPr>
          </a:p>
          <a:p>
            <a:pPr lvl="3" algn="just"/>
            <a:endParaRPr lang="en-GB" altLang="en-US" sz="2000" u="sng">
              <a:latin typeface="Times" panose="02020603050405020304" pitchFamily="18" charset="0"/>
            </a:endParaRPr>
          </a:p>
          <a:p>
            <a:pPr lvl="3" algn="just"/>
            <a:r>
              <a:rPr lang="en-GB" altLang="en-US" sz="2000" u="sng">
                <a:latin typeface="Times" panose="02020603050405020304" pitchFamily="18" charset="0"/>
              </a:rPr>
              <a:t>Examples</a:t>
            </a:r>
          </a:p>
          <a:p>
            <a:pPr lvl="2" algn="just"/>
            <a:endParaRPr lang="en-GB" altLang="en-US" sz="2000">
              <a:latin typeface="Times" panose="02020603050405020304" pitchFamily="18" charset="0"/>
            </a:endParaRPr>
          </a:p>
          <a:p>
            <a:pPr lvl="3" algn="just"/>
            <a:r>
              <a:rPr lang="en-GB" altLang="en-US" sz="2000">
                <a:latin typeface="Times" panose="02020603050405020304" pitchFamily="18" charset="0"/>
              </a:rPr>
              <a:t>C++;</a:t>
            </a:r>
          </a:p>
          <a:p>
            <a:pPr lvl="3" algn="just"/>
            <a:r>
              <a:rPr lang="en-GB" altLang="en-US" sz="2000">
                <a:latin typeface="Times" panose="02020603050405020304" pitchFamily="18" charset="0"/>
              </a:rPr>
              <a:t>Java.</a:t>
            </a:r>
          </a:p>
          <a:p>
            <a:pPr>
              <a:spcBef>
                <a:spcPct val="50000"/>
              </a:spcBef>
            </a:pPr>
            <a:endParaRPr lang="en-GB" altLang="en-US" sz="2000"/>
          </a:p>
        </p:txBody>
      </p:sp>
    </p:spTree>
    <p:extLst>
      <p:ext uri="{BB962C8B-B14F-4D97-AF65-F5344CB8AC3E}">
        <p14:creationId xmlns:p14="http://schemas.microsoft.com/office/powerpoint/2010/main" val="3937239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DC5002-1AD8-4E5B-A4A4-B40AB11AC333}" type="slidenum">
              <a:rPr lang="en-GB" altLang="en-US" sz="1400"/>
              <a:pPr>
                <a:spcBef>
                  <a:spcPct val="0"/>
                </a:spcBef>
                <a:buFontTx/>
                <a:buNone/>
              </a:pPr>
              <a:t>11</a:t>
            </a:fld>
            <a:endParaRPr lang="en-GB" altLang="en-US" sz="1400"/>
          </a:p>
        </p:txBody>
      </p:sp>
      <p:grpSp>
        <p:nvGrpSpPr>
          <p:cNvPr id="19459" name="Group 2"/>
          <p:cNvGrpSpPr>
            <a:grpSpLocks/>
          </p:cNvGrpSpPr>
          <p:nvPr/>
        </p:nvGrpSpPr>
        <p:grpSpPr bwMode="auto">
          <a:xfrm>
            <a:off x="1655764" y="2057400"/>
            <a:ext cx="9012237" cy="3657600"/>
            <a:chOff x="1585" y="3240"/>
            <a:chExt cx="14183" cy="6170"/>
          </a:xfrm>
        </p:grpSpPr>
        <p:sp>
          <p:nvSpPr>
            <p:cNvPr id="19461" name="Text Box 3"/>
            <p:cNvSpPr txBox="1">
              <a:spLocks noChangeArrowheads="1"/>
            </p:cNvSpPr>
            <p:nvPr/>
          </p:nvSpPr>
          <p:spPr bwMode="auto">
            <a:xfrm>
              <a:off x="1585" y="3583"/>
              <a:ext cx="1377" cy="225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800"/>
                </a:spcBef>
                <a:buNone/>
              </a:pPr>
              <a:r>
                <a:rPr lang="en-GB" altLang="en-US" sz="1600">
                  <a:latin typeface="Arial" panose="020B0604020202020204" pitchFamily="34" charset="0"/>
                </a:rPr>
                <a:t>Source code </a:t>
              </a:r>
            </a:p>
          </p:txBody>
        </p:sp>
        <p:grpSp>
          <p:nvGrpSpPr>
            <p:cNvPr id="19462" name="Group 4"/>
            <p:cNvGrpSpPr>
              <a:grpSpLocks/>
            </p:cNvGrpSpPr>
            <p:nvPr/>
          </p:nvGrpSpPr>
          <p:grpSpPr bwMode="auto">
            <a:xfrm>
              <a:off x="3454" y="3240"/>
              <a:ext cx="1786" cy="2608"/>
              <a:chOff x="4320" y="12672"/>
              <a:chExt cx="1155" cy="945"/>
            </a:xfrm>
          </p:grpSpPr>
          <p:sp>
            <p:nvSpPr>
              <p:cNvPr id="19485" name="Text Box 5"/>
              <p:cNvSpPr txBox="1">
                <a:spLocks noChangeArrowheads="1"/>
              </p:cNvSpPr>
              <p:nvPr/>
            </p:nvSpPr>
            <p:spPr bwMode="auto">
              <a:xfrm>
                <a:off x="4320" y="12816"/>
                <a:ext cx="1155" cy="7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800"/>
                  </a:spcBef>
                  <a:buNone/>
                </a:pPr>
                <a:r>
                  <a:rPr lang="en-GB" altLang="en-US" sz="1600">
                    <a:latin typeface="Arial" panose="020B0604020202020204" pitchFamily="34" charset="0"/>
                  </a:rPr>
                  <a:t>compiler</a:t>
                </a:r>
              </a:p>
            </p:txBody>
          </p:sp>
          <p:sp>
            <p:nvSpPr>
              <p:cNvPr id="19486" name="Oval 6"/>
              <p:cNvSpPr>
                <a:spLocks noChangeArrowheads="1"/>
              </p:cNvSpPr>
              <p:nvPr/>
            </p:nvSpPr>
            <p:spPr bwMode="auto">
              <a:xfrm>
                <a:off x="4320" y="12672"/>
                <a:ext cx="1110" cy="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grpSp>
          <p:nvGrpSpPr>
            <p:cNvPr id="19463" name="Group 7"/>
            <p:cNvGrpSpPr>
              <a:grpSpLocks/>
            </p:cNvGrpSpPr>
            <p:nvPr/>
          </p:nvGrpSpPr>
          <p:grpSpPr bwMode="auto">
            <a:xfrm>
              <a:off x="7704" y="3297"/>
              <a:ext cx="1691" cy="2560"/>
              <a:chOff x="5999" y="2952"/>
              <a:chExt cx="925" cy="1232"/>
            </a:xfrm>
          </p:grpSpPr>
          <p:sp>
            <p:nvSpPr>
              <p:cNvPr id="19483" name="Text Box 8"/>
              <p:cNvSpPr txBox="1">
                <a:spLocks noChangeArrowheads="1"/>
              </p:cNvSpPr>
              <p:nvPr/>
            </p:nvSpPr>
            <p:spPr bwMode="auto">
              <a:xfrm>
                <a:off x="6108" y="3096"/>
                <a:ext cx="775" cy="1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800"/>
                  </a:spcBef>
                  <a:buNone/>
                </a:pPr>
                <a:r>
                  <a:rPr lang="en-GB" altLang="en-US" sz="1600">
                    <a:latin typeface="Arial" panose="020B0604020202020204" pitchFamily="34" charset="0"/>
                  </a:rPr>
                  <a:t>Linker</a:t>
                </a:r>
              </a:p>
            </p:txBody>
          </p:sp>
          <p:sp>
            <p:nvSpPr>
              <p:cNvPr id="19484" name="Oval 9"/>
              <p:cNvSpPr>
                <a:spLocks noChangeArrowheads="1"/>
              </p:cNvSpPr>
              <p:nvPr/>
            </p:nvSpPr>
            <p:spPr bwMode="auto">
              <a:xfrm>
                <a:off x="5999" y="2952"/>
                <a:ext cx="925" cy="1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19464" name="Text Box 10"/>
            <p:cNvSpPr txBox="1">
              <a:spLocks noChangeArrowheads="1"/>
            </p:cNvSpPr>
            <p:nvPr/>
          </p:nvSpPr>
          <p:spPr bwMode="auto">
            <a:xfrm>
              <a:off x="14018" y="3670"/>
              <a:ext cx="1750" cy="18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800">
                <a:latin typeface="Arial" panose="020B0604020202020204" pitchFamily="34" charset="0"/>
              </a:endParaRPr>
            </a:p>
            <a:p>
              <a:pPr algn="ctr">
                <a:spcBef>
                  <a:spcPct val="0"/>
                </a:spcBef>
                <a:buFontTx/>
                <a:buNone/>
              </a:pPr>
              <a:r>
                <a:rPr lang="en-GB" altLang="en-US" sz="1600">
                  <a:latin typeface="Arial" panose="020B0604020202020204" pitchFamily="34" charset="0"/>
                </a:rPr>
                <a:t>Running program</a:t>
              </a:r>
            </a:p>
          </p:txBody>
        </p:sp>
        <p:sp>
          <p:nvSpPr>
            <p:cNvPr id="19465" name="Text Box 11"/>
            <p:cNvSpPr txBox="1">
              <a:spLocks noChangeArrowheads="1"/>
            </p:cNvSpPr>
            <p:nvPr/>
          </p:nvSpPr>
          <p:spPr bwMode="auto">
            <a:xfrm>
              <a:off x="2263" y="7794"/>
              <a:ext cx="1926" cy="1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600">
                  <a:latin typeface="Arial" panose="020B0604020202020204" pitchFamily="34" charset="0"/>
                </a:rPr>
                <a:t>Edit and debug</a:t>
              </a:r>
            </a:p>
          </p:txBody>
        </p:sp>
        <p:sp>
          <p:nvSpPr>
            <p:cNvPr id="19466" name="Text Box 12"/>
            <p:cNvSpPr txBox="1">
              <a:spLocks noChangeArrowheads="1"/>
            </p:cNvSpPr>
            <p:nvPr/>
          </p:nvSpPr>
          <p:spPr bwMode="auto">
            <a:xfrm>
              <a:off x="7632" y="6978"/>
              <a:ext cx="1947" cy="2245"/>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900"/>
                </a:spcBef>
                <a:buNone/>
              </a:pPr>
              <a:r>
                <a:rPr lang="en-GB" altLang="en-US" sz="1600">
                  <a:latin typeface="Arial" panose="020B0604020202020204" pitchFamily="34" charset="0"/>
                </a:rPr>
                <a:t>Libraries and</a:t>
              </a:r>
            </a:p>
            <a:p>
              <a:pPr algn="ctr">
                <a:spcBef>
                  <a:spcPct val="0"/>
                </a:spcBef>
                <a:buFontTx/>
                <a:buNone/>
              </a:pPr>
              <a:r>
                <a:rPr lang="en-GB" altLang="en-US" sz="1600">
                  <a:latin typeface="Arial" panose="020B0604020202020204" pitchFamily="34" charset="0"/>
                </a:rPr>
                <a:t>other pre-compiled components</a:t>
              </a:r>
              <a:endParaRPr lang="en-GB" altLang="en-US" sz="800"/>
            </a:p>
          </p:txBody>
        </p:sp>
        <p:sp>
          <p:nvSpPr>
            <p:cNvPr id="19467" name="Line 13"/>
            <p:cNvSpPr>
              <a:spLocks noChangeShapeType="1"/>
            </p:cNvSpPr>
            <p:nvPr/>
          </p:nvSpPr>
          <p:spPr bwMode="auto">
            <a:xfrm>
              <a:off x="2972" y="4549"/>
              <a:ext cx="4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9468" name="Line 14"/>
            <p:cNvSpPr>
              <a:spLocks noChangeShapeType="1"/>
            </p:cNvSpPr>
            <p:nvPr/>
          </p:nvSpPr>
          <p:spPr bwMode="auto">
            <a:xfrm>
              <a:off x="7163" y="4549"/>
              <a:ext cx="54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9469" name="Line 15"/>
            <p:cNvSpPr>
              <a:spLocks noChangeShapeType="1"/>
            </p:cNvSpPr>
            <p:nvPr/>
          </p:nvSpPr>
          <p:spPr bwMode="auto">
            <a:xfrm>
              <a:off x="13759" y="4549"/>
              <a:ext cx="4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9470" name="Line 16"/>
            <p:cNvSpPr>
              <a:spLocks noChangeShapeType="1"/>
            </p:cNvSpPr>
            <p:nvPr/>
          </p:nvSpPr>
          <p:spPr bwMode="auto">
            <a:xfrm>
              <a:off x="4419" y="5857"/>
              <a:ext cx="0" cy="2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71" name="Line 17"/>
            <p:cNvSpPr>
              <a:spLocks noChangeShapeType="1"/>
            </p:cNvSpPr>
            <p:nvPr/>
          </p:nvSpPr>
          <p:spPr bwMode="auto">
            <a:xfrm flipH="1">
              <a:off x="3817" y="8287"/>
              <a:ext cx="6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9472" name="Line 18"/>
            <p:cNvSpPr>
              <a:spLocks noChangeShapeType="1"/>
            </p:cNvSpPr>
            <p:nvPr/>
          </p:nvSpPr>
          <p:spPr bwMode="auto">
            <a:xfrm flipH="1">
              <a:off x="2131" y="8287"/>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473" name="Line 19"/>
            <p:cNvSpPr>
              <a:spLocks noChangeShapeType="1"/>
            </p:cNvSpPr>
            <p:nvPr/>
          </p:nvSpPr>
          <p:spPr bwMode="auto">
            <a:xfrm flipV="1">
              <a:off x="2131" y="5857"/>
              <a:ext cx="0" cy="24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9474" name="Text Box 20"/>
            <p:cNvSpPr txBox="1">
              <a:spLocks noChangeArrowheads="1"/>
            </p:cNvSpPr>
            <p:nvPr/>
          </p:nvSpPr>
          <p:spPr bwMode="auto">
            <a:xfrm>
              <a:off x="5774" y="3484"/>
              <a:ext cx="1321" cy="2259"/>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800"/>
                </a:spcBef>
                <a:buNone/>
              </a:pPr>
              <a:r>
                <a:rPr lang="en-GB" altLang="en-US" sz="1600">
                  <a:latin typeface="Arial" panose="020B0604020202020204" pitchFamily="34" charset="0"/>
                </a:rPr>
                <a:t>Object code </a:t>
              </a:r>
            </a:p>
          </p:txBody>
        </p:sp>
        <p:sp>
          <p:nvSpPr>
            <p:cNvPr id="19475" name="Text Box 21"/>
            <p:cNvSpPr txBox="1">
              <a:spLocks noChangeArrowheads="1"/>
            </p:cNvSpPr>
            <p:nvPr/>
          </p:nvSpPr>
          <p:spPr bwMode="auto">
            <a:xfrm>
              <a:off x="9904" y="3427"/>
              <a:ext cx="1559" cy="2259"/>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800"/>
                </a:spcBef>
                <a:buNone/>
              </a:pPr>
              <a:r>
                <a:rPr lang="en-GB" altLang="en-US" sz="1500">
                  <a:latin typeface="Arial" panose="020B0604020202020204" pitchFamily="34" charset="0"/>
                </a:rPr>
                <a:t>Executable</a:t>
              </a:r>
            </a:p>
            <a:p>
              <a:pPr algn="ctr">
                <a:spcBef>
                  <a:spcPct val="0"/>
                </a:spcBef>
                <a:buFontTx/>
                <a:buNone/>
              </a:pPr>
              <a:r>
                <a:rPr lang="en-GB" altLang="en-US" sz="1500">
                  <a:latin typeface="Arial" panose="020B0604020202020204" pitchFamily="34" charset="0"/>
                </a:rPr>
                <a:t>Program</a:t>
              </a:r>
              <a:r>
                <a:rPr lang="en-GB" altLang="en-US" sz="800"/>
                <a:t> </a:t>
              </a:r>
            </a:p>
          </p:txBody>
        </p:sp>
        <p:sp>
          <p:nvSpPr>
            <p:cNvPr id="19476" name="Line 22"/>
            <p:cNvSpPr>
              <a:spLocks noChangeShapeType="1"/>
            </p:cNvSpPr>
            <p:nvPr/>
          </p:nvSpPr>
          <p:spPr bwMode="auto">
            <a:xfrm>
              <a:off x="9426" y="4549"/>
              <a:ext cx="47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grpSp>
          <p:nvGrpSpPr>
            <p:cNvPr id="19477" name="Group 23"/>
            <p:cNvGrpSpPr>
              <a:grpSpLocks/>
            </p:cNvGrpSpPr>
            <p:nvPr/>
          </p:nvGrpSpPr>
          <p:grpSpPr bwMode="auto">
            <a:xfrm>
              <a:off x="11954" y="3268"/>
              <a:ext cx="1805" cy="2509"/>
              <a:chOff x="8280" y="12379"/>
              <a:chExt cx="1080" cy="966"/>
            </a:xfrm>
          </p:grpSpPr>
          <p:sp>
            <p:nvSpPr>
              <p:cNvPr id="19481" name="Text Box 24"/>
              <p:cNvSpPr txBox="1">
                <a:spLocks noChangeArrowheads="1"/>
              </p:cNvSpPr>
              <p:nvPr/>
            </p:nvSpPr>
            <p:spPr bwMode="auto">
              <a:xfrm>
                <a:off x="8352" y="12475"/>
                <a:ext cx="905" cy="8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2200"/>
                  </a:spcBef>
                  <a:buNone/>
                </a:pPr>
                <a:r>
                  <a:rPr lang="en-GB" altLang="en-US" sz="1600">
                    <a:latin typeface="Arial" panose="020B0604020202020204" pitchFamily="34" charset="0"/>
                  </a:rPr>
                  <a:t>Loader </a:t>
                </a:r>
              </a:p>
            </p:txBody>
          </p:sp>
          <p:sp>
            <p:nvSpPr>
              <p:cNvPr id="19482" name="Oval 25"/>
              <p:cNvSpPr>
                <a:spLocks noChangeArrowheads="1"/>
              </p:cNvSpPr>
              <p:nvPr/>
            </p:nvSpPr>
            <p:spPr bwMode="auto">
              <a:xfrm>
                <a:off x="8280" y="12379"/>
                <a:ext cx="1080" cy="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19478" name="Line 26"/>
            <p:cNvSpPr>
              <a:spLocks noChangeShapeType="1"/>
            </p:cNvSpPr>
            <p:nvPr/>
          </p:nvSpPr>
          <p:spPr bwMode="auto">
            <a:xfrm>
              <a:off x="11472" y="4549"/>
              <a:ext cx="4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9479" name="Line 27"/>
            <p:cNvSpPr>
              <a:spLocks noChangeShapeType="1"/>
            </p:cNvSpPr>
            <p:nvPr/>
          </p:nvSpPr>
          <p:spPr bwMode="auto">
            <a:xfrm>
              <a:off x="5234" y="4549"/>
              <a:ext cx="4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9480" name="Line 28"/>
            <p:cNvSpPr>
              <a:spLocks noChangeShapeType="1"/>
            </p:cNvSpPr>
            <p:nvPr/>
          </p:nvSpPr>
          <p:spPr bwMode="auto">
            <a:xfrm flipV="1">
              <a:off x="8587" y="5733"/>
              <a:ext cx="0" cy="12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grpSp>
      <p:sp>
        <p:nvSpPr>
          <p:cNvPr id="19460" name="Text Box 29"/>
          <p:cNvSpPr txBox="1">
            <a:spLocks noChangeArrowheads="1"/>
          </p:cNvSpPr>
          <p:nvPr/>
        </p:nvSpPr>
        <p:spPr bwMode="auto">
          <a:xfrm>
            <a:off x="1752600" y="914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GB" altLang="en-US" sz="2400" b="1">
                <a:latin typeface="Arial" panose="020B0604020202020204" pitchFamily="34" charset="0"/>
              </a:rPr>
              <a:t>The traditional way of compiling programs</a:t>
            </a:r>
            <a:endParaRPr lang="en-GB" altLang="en-US" sz="2400"/>
          </a:p>
        </p:txBody>
      </p:sp>
    </p:spTree>
    <p:extLst>
      <p:ext uri="{BB962C8B-B14F-4D97-AF65-F5344CB8AC3E}">
        <p14:creationId xmlns:p14="http://schemas.microsoft.com/office/powerpoint/2010/main" val="1555198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CDB49DA-AF1D-4BF0-9B1F-5DCE48110708}" type="slidenum">
              <a:rPr lang="en-GB" altLang="en-US" sz="1400"/>
              <a:pPr>
                <a:spcBef>
                  <a:spcPct val="0"/>
                </a:spcBef>
                <a:buFontTx/>
                <a:buNone/>
              </a:pPr>
              <a:t>12</a:t>
            </a:fld>
            <a:endParaRPr lang="en-GB" altLang="en-US" sz="1400"/>
          </a:p>
        </p:txBody>
      </p:sp>
      <p:sp>
        <p:nvSpPr>
          <p:cNvPr id="20483" name="Text Box 5"/>
          <p:cNvSpPr txBox="1">
            <a:spLocks noChangeArrowheads="1"/>
          </p:cNvSpPr>
          <p:nvPr/>
        </p:nvSpPr>
        <p:spPr bwMode="auto">
          <a:xfrm>
            <a:off x="2057400" y="609601"/>
            <a:ext cx="8001000" cy="48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757238" indent="-180975">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2000" b="1">
                <a:latin typeface="Arial" panose="020B0604020202020204" pitchFamily="34" charset="0"/>
              </a:rPr>
              <a:t>Compilers and Interpreters</a:t>
            </a:r>
            <a:r>
              <a:rPr lang="en-GB" altLang="en-US" sz="2000" b="1"/>
              <a:t> </a:t>
            </a:r>
          </a:p>
          <a:p>
            <a:pPr algn="just">
              <a:spcBef>
                <a:spcPct val="0"/>
              </a:spcBef>
              <a:buFontTx/>
              <a:buNone/>
            </a:pPr>
            <a:endParaRPr lang="en-GB" altLang="en-US" sz="2000" b="1"/>
          </a:p>
          <a:p>
            <a:pPr algn="just">
              <a:spcBef>
                <a:spcPct val="0"/>
              </a:spcBef>
              <a:buFontTx/>
              <a:buNone/>
            </a:pPr>
            <a:r>
              <a:rPr lang="en-GB" altLang="en-US" sz="2000" b="1"/>
              <a:t>Compilers</a:t>
            </a:r>
          </a:p>
          <a:p>
            <a:pPr algn="just">
              <a:spcBef>
                <a:spcPct val="0"/>
              </a:spcBef>
              <a:buFontTx/>
              <a:buNone/>
            </a:pPr>
            <a:endParaRPr lang="en-GB" altLang="en-US" sz="2000"/>
          </a:p>
          <a:p>
            <a:pPr lvl="2" algn="just">
              <a:spcBef>
                <a:spcPct val="0"/>
              </a:spcBef>
              <a:buFont typeface="Symbol" panose="05050102010706020507" pitchFamily="18" charset="2"/>
              <a:buChar char="·"/>
            </a:pPr>
            <a:r>
              <a:rPr lang="en-GB" altLang="en-US" sz="2000"/>
              <a:t>operate on the entire program;</a:t>
            </a:r>
          </a:p>
          <a:p>
            <a:pPr algn="just">
              <a:spcBef>
                <a:spcPct val="0"/>
              </a:spcBef>
              <a:buFontTx/>
              <a:buNone/>
            </a:pPr>
            <a:endParaRPr lang="en-GB" altLang="en-US" sz="2000"/>
          </a:p>
          <a:p>
            <a:pPr lvl="2" algn="just">
              <a:spcBef>
                <a:spcPct val="0"/>
              </a:spcBef>
              <a:buFont typeface="Symbol" panose="05050102010706020507" pitchFamily="18" charset="2"/>
              <a:buChar char="·"/>
            </a:pPr>
            <a:r>
              <a:rPr lang="en-GB" altLang="en-US" sz="2000"/>
              <a:t>provide a permanent binary file which may be </a:t>
            </a:r>
            <a:r>
              <a:rPr lang="en-GB" altLang="en-US" sz="2000" b="1"/>
              <a:t>executed</a:t>
            </a:r>
            <a:r>
              <a:rPr lang="en-GB" altLang="en-US" sz="2000"/>
              <a:t> (or </a:t>
            </a:r>
            <a:r>
              <a:rPr lang="en-GB" altLang="en-US" sz="2000" b="1"/>
              <a:t>run</a:t>
            </a:r>
            <a:r>
              <a:rPr lang="en-GB" altLang="en-US" sz="2000"/>
              <a:t>).</a:t>
            </a:r>
          </a:p>
          <a:p>
            <a:pPr algn="just">
              <a:spcBef>
                <a:spcPct val="0"/>
              </a:spcBef>
              <a:buFontTx/>
              <a:buNone/>
            </a:pPr>
            <a:endParaRPr lang="en-GB" altLang="en-US" sz="2000"/>
          </a:p>
          <a:p>
            <a:pPr algn="just">
              <a:spcBef>
                <a:spcPct val="0"/>
              </a:spcBef>
              <a:buFontTx/>
              <a:buNone/>
            </a:pPr>
            <a:r>
              <a:rPr lang="en-GB" altLang="en-US" sz="2000" b="1"/>
              <a:t>Interpreters</a:t>
            </a:r>
          </a:p>
          <a:p>
            <a:pPr algn="just">
              <a:spcBef>
                <a:spcPct val="0"/>
              </a:spcBef>
              <a:buFontTx/>
              <a:buNone/>
            </a:pPr>
            <a:endParaRPr lang="en-GB" altLang="en-US" sz="2000"/>
          </a:p>
          <a:p>
            <a:pPr lvl="2" algn="just">
              <a:spcBef>
                <a:spcPct val="0"/>
              </a:spcBef>
              <a:buFont typeface="Symbol" panose="05050102010706020507" pitchFamily="18" charset="2"/>
              <a:buChar char="·"/>
            </a:pPr>
            <a:r>
              <a:rPr lang="en-GB" altLang="en-US" sz="2000"/>
              <a:t>translate and execute the program one line at a time. </a:t>
            </a:r>
          </a:p>
          <a:p>
            <a:pPr algn="just">
              <a:spcBef>
                <a:spcPct val="0"/>
              </a:spcBef>
              <a:buFontTx/>
              <a:buNone/>
            </a:pPr>
            <a:endParaRPr lang="en-GB" altLang="en-US" sz="2000"/>
          </a:p>
          <a:p>
            <a:pPr algn="just">
              <a:spcBef>
                <a:spcPct val="0"/>
              </a:spcBef>
              <a:buFontTx/>
              <a:buNone/>
            </a:pPr>
            <a:endParaRPr lang="en-GB" altLang="en-US" sz="2000"/>
          </a:p>
          <a:p>
            <a:pPr algn="just">
              <a:spcBef>
                <a:spcPct val="0"/>
              </a:spcBef>
              <a:buFontTx/>
              <a:buNone/>
            </a:pPr>
            <a:endParaRPr lang="en-GB" altLang="en-US" sz="2000"/>
          </a:p>
          <a:p>
            <a:pPr>
              <a:spcBef>
                <a:spcPct val="50000"/>
              </a:spcBef>
              <a:buFontTx/>
              <a:buNone/>
            </a:pPr>
            <a:endParaRPr lang="en-GB" altLang="en-US" sz="2000"/>
          </a:p>
        </p:txBody>
      </p:sp>
    </p:spTree>
    <p:extLst>
      <p:ext uri="{BB962C8B-B14F-4D97-AF65-F5344CB8AC3E}">
        <p14:creationId xmlns:p14="http://schemas.microsoft.com/office/powerpoint/2010/main" val="2667378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Basic Program Development</a:t>
            </a:r>
          </a:p>
        </p:txBody>
      </p:sp>
      <p:sp>
        <p:nvSpPr>
          <p:cNvPr id="68611" name="Line 3"/>
          <p:cNvSpPr>
            <a:spLocks noChangeShapeType="1"/>
          </p:cNvSpPr>
          <p:nvPr/>
        </p:nvSpPr>
        <p:spPr bwMode="auto">
          <a:xfrm>
            <a:off x="5181600" y="2514600"/>
            <a:ext cx="304800" cy="60960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IE"/>
          </a:p>
        </p:txBody>
      </p:sp>
      <p:sp>
        <p:nvSpPr>
          <p:cNvPr id="68612" name="Line 4"/>
          <p:cNvSpPr>
            <a:spLocks noChangeShapeType="1"/>
          </p:cNvSpPr>
          <p:nvPr/>
        </p:nvSpPr>
        <p:spPr bwMode="auto">
          <a:xfrm>
            <a:off x="7391400" y="4114800"/>
            <a:ext cx="381000" cy="68580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IE"/>
          </a:p>
        </p:txBody>
      </p:sp>
      <p:grpSp>
        <p:nvGrpSpPr>
          <p:cNvPr id="68613" name="Group 5"/>
          <p:cNvGrpSpPr>
            <a:grpSpLocks/>
          </p:cNvGrpSpPr>
          <p:nvPr/>
        </p:nvGrpSpPr>
        <p:grpSpPr bwMode="auto">
          <a:xfrm>
            <a:off x="5562601" y="2286001"/>
            <a:ext cx="1787525" cy="904875"/>
            <a:chOff x="2304" y="1440"/>
            <a:chExt cx="1126" cy="570"/>
          </a:xfrm>
        </p:grpSpPr>
        <p:cxnSp>
          <p:nvCxnSpPr>
            <p:cNvPr id="68614" name="AutoShape 6"/>
            <p:cNvCxnSpPr>
              <a:cxnSpLocks noChangeShapeType="1"/>
              <a:stCxn id="68620" idx="0"/>
            </p:cNvCxnSpPr>
            <p:nvPr/>
          </p:nvCxnSpPr>
          <p:spPr bwMode="auto">
            <a:xfrm rot="5400000" flipH="1">
              <a:off x="2307" y="1437"/>
              <a:ext cx="570" cy="576"/>
            </a:xfrm>
            <a:prstGeom prst="bentConnector2">
              <a:avLst/>
            </a:prstGeom>
            <a:noFill/>
            <a:ln w="31750">
              <a:solidFill>
                <a:srgbClr val="FF0000"/>
              </a:solidFill>
              <a:miter lim="800000"/>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15" name="Text Box 7"/>
            <p:cNvSpPr txBox="1">
              <a:spLocks noChangeArrowheads="1"/>
            </p:cNvSpPr>
            <p:nvPr/>
          </p:nvSpPr>
          <p:spPr bwMode="auto">
            <a:xfrm>
              <a:off x="2893" y="1520"/>
              <a:ext cx="53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000">
                  <a:latin typeface="Arial Unicode MS" pitchFamily="34" charset="-128"/>
                </a:rPr>
                <a:t>errors</a:t>
              </a:r>
            </a:p>
          </p:txBody>
        </p:sp>
      </p:grpSp>
      <p:grpSp>
        <p:nvGrpSpPr>
          <p:cNvPr id="68616" name="Group 8"/>
          <p:cNvGrpSpPr>
            <a:grpSpLocks/>
          </p:cNvGrpSpPr>
          <p:nvPr/>
        </p:nvGrpSpPr>
        <p:grpSpPr bwMode="auto">
          <a:xfrm>
            <a:off x="5562601" y="1905001"/>
            <a:ext cx="4049713" cy="2886075"/>
            <a:chOff x="2304" y="1200"/>
            <a:chExt cx="2551" cy="1818"/>
          </a:xfrm>
        </p:grpSpPr>
        <p:cxnSp>
          <p:nvCxnSpPr>
            <p:cNvPr id="68617" name="AutoShape 9"/>
            <p:cNvCxnSpPr>
              <a:cxnSpLocks noChangeShapeType="1"/>
              <a:stCxn id="68621" idx="0"/>
            </p:cNvCxnSpPr>
            <p:nvPr/>
          </p:nvCxnSpPr>
          <p:spPr bwMode="auto">
            <a:xfrm rot="5400000" flipH="1">
              <a:off x="2379" y="1125"/>
              <a:ext cx="1818" cy="1968"/>
            </a:xfrm>
            <a:prstGeom prst="bentConnector2">
              <a:avLst/>
            </a:prstGeom>
            <a:noFill/>
            <a:ln w="31750">
              <a:solidFill>
                <a:srgbClr val="FF0000"/>
              </a:solidFill>
              <a:miter lim="800000"/>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18" name="Text Box 10"/>
            <p:cNvSpPr txBox="1">
              <a:spLocks noChangeArrowheads="1"/>
            </p:cNvSpPr>
            <p:nvPr/>
          </p:nvSpPr>
          <p:spPr bwMode="auto">
            <a:xfrm>
              <a:off x="4318" y="1872"/>
              <a:ext cx="53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000">
                  <a:latin typeface="Arial Unicode MS" pitchFamily="34" charset="-128"/>
                </a:rPr>
                <a:t>errors</a:t>
              </a:r>
            </a:p>
          </p:txBody>
        </p:sp>
      </p:grpSp>
      <p:sp>
        <p:nvSpPr>
          <p:cNvPr id="68619" name="Rectangle 11"/>
          <p:cNvSpPr>
            <a:spLocks noChangeArrowheads="1"/>
          </p:cNvSpPr>
          <p:nvPr/>
        </p:nvSpPr>
        <p:spPr bwMode="auto">
          <a:xfrm>
            <a:off x="2971800" y="1600201"/>
            <a:ext cx="2590800"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b="1">
                <a:latin typeface="Arial Unicode MS" pitchFamily="34" charset="-128"/>
              </a:rPr>
              <a:t>Edit and</a:t>
            </a:r>
          </a:p>
          <a:p>
            <a:pPr algn="ctr"/>
            <a:r>
              <a:rPr lang="en-US" altLang="en-US" b="1">
                <a:latin typeface="Arial Unicode MS" pitchFamily="34" charset="-128"/>
              </a:rPr>
              <a:t>save program</a:t>
            </a:r>
          </a:p>
        </p:txBody>
      </p:sp>
      <p:sp>
        <p:nvSpPr>
          <p:cNvPr id="68620" name="Rectangle 12"/>
          <p:cNvSpPr>
            <a:spLocks noChangeArrowheads="1"/>
          </p:cNvSpPr>
          <p:nvPr/>
        </p:nvSpPr>
        <p:spPr bwMode="auto">
          <a:xfrm>
            <a:off x="5181600" y="3200401"/>
            <a:ext cx="2590800"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b="1">
                <a:latin typeface="Arial Unicode MS" pitchFamily="34" charset="-128"/>
              </a:rPr>
              <a:t>Compile program</a:t>
            </a:r>
          </a:p>
        </p:txBody>
      </p:sp>
      <p:sp>
        <p:nvSpPr>
          <p:cNvPr id="68621" name="Rectangle 13"/>
          <p:cNvSpPr>
            <a:spLocks noChangeArrowheads="1"/>
          </p:cNvSpPr>
          <p:nvPr/>
        </p:nvSpPr>
        <p:spPr bwMode="auto">
          <a:xfrm>
            <a:off x="7391400" y="4800601"/>
            <a:ext cx="2590800"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b="1">
                <a:latin typeface="Arial Unicode MS" pitchFamily="34" charset="-128"/>
              </a:rPr>
              <a:t>Execute program and</a:t>
            </a:r>
          </a:p>
          <a:p>
            <a:pPr algn="ctr"/>
            <a:r>
              <a:rPr lang="en-US" altLang="en-US" b="1">
                <a:latin typeface="Arial Unicode MS" pitchFamily="34" charset="-128"/>
              </a:rPr>
              <a:t>evaluate results</a:t>
            </a:r>
          </a:p>
        </p:txBody>
      </p:sp>
    </p:spTree>
    <p:extLst>
      <p:ext uri="{BB962C8B-B14F-4D97-AF65-F5344CB8AC3E}">
        <p14:creationId xmlns:p14="http://schemas.microsoft.com/office/powerpoint/2010/main" val="1419315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Effect transition="in" filter="wipe(up)">
                                      <p:cBhvr>
                                        <p:cTn id="7" dur="500"/>
                                        <p:tgtEl>
                                          <p:spTgt spid="68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up)">
                                      <p:cBhvr>
                                        <p:cTn id="12" dur="500"/>
                                        <p:tgtEl>
                                          <p:spTgt spid="68611"/>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8620"/>
                                        </p:tgtEl>
                                        <p:attrNameLst>
                                          <p:attrName>style.visibility</p:attrName>
                                        </p:attrNameLst>
                                      </p:cBhvr>
                                      <p:to>
                                        <p:strVal val="visible"/>
                                      </p:to>
                                    </p:set>
                                    <p:animEffect transition="in" filter="wipe(up)">
                                      <p:cBhvr>
                                        <p:cTn id="16" dur="500"/>
                                        <p:tgtEl>
                                          <p:spTgt spid="686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68613"/>
                                        </p:tgtEl>
                                        <p:attrNameLst>
                                          <p:attrName>style.visibility</p:attrName>
                                        </p:attrNameLst>
                                      </p:cBhvr>
                                      <p:to>
                                        <p:strVal val="visible"/>
                                      </p:to>
                                    </p:set>
                                    <p:animEffect transition="in" filter="wipe(down)">
                                      <p:cBhvr>
                                        <p:cTn id="21" dur="500"/>
                                        <p:tgtEl>
                                          <p:spTgt spid="686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8612"/>
                                        </p:tgtEl>
                                        <p:attrNameLst>
                                          <p:attrName>style.visibility</p:attrName>
                                        </p:attrNameLst>
                                      </p:cBhvr>
                                      <p:to>
                                        <p:strVal val="visible"/>
                                      </p:to>
                                    </p:set>
                                    <p:animEffect transition="in" filter="wipe(up)">
                                      <p:cBhvr>
                                        <p:cTn id="26" dur="500"/>
                                        <p:tgtEl>
                                          <p:spTgt spid="68612"/>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68621"/>
                                        </p:tgtEl>
                                        <p:attrNameLst>
                                          <p:attrName>style.visibility</p:attrName>
                                        </p:attrNameLst>
                                      </p:cBhvr>
                                      <p:to>
                                        <p:strVal val="visible"/>
                                      </p:to>
                                    </p:set>
                                    <p:animEffect transition="in" filter="wipe(up)">
                                      <p:cBhvr>
                                        <p:cTn id="30" dur="500"/>
                                        <p:tgtEl>
                                          <p:spTgt spid="686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68616"/>
                                        </p:tgtEl>
                                        <p:attrNameLst>
                                          <p:attrName>style.visibility</p:attrName>
                                        </p:attrNameLst>
                                      </p:cBhvr>
                                      <p:to>
                                        <p:strVal val="visible"/>
                                      </p:to>
                                    </p:set>
                                    <p:animEffect transition="in" filter="wipe(down)">
                                      <p:cBhvr>
                                        <p:cTn id="35"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nimBg="1"/>
      <p:bldP spid="68612" grpId="0" animBg="1"/>
      <p:bldP spid="68619" grpId="0" animBg="1" autoUpdateAnimBg="0"/>
      <p:bldP spid="68620" grpId="0" animBg="1" autoUpdateAnimBg="0"/>
      <p:bldP spid="6862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C16B5F-2BFB-4DC8-A271-00EE2EB21EAD}" type="slidenum">
              <a:rPr lang="en-GB" altLang="en-US" sz="1400"/>
              <a:pPr>
                <a:spcBef>
                  <a:spcPct val="0"/>
                </a:spcBef>
                <a:buFontTx/>
                <a:buNone/>
              </a:pPr>
              <a:t>14</a:t>
            </a:fld>
            <a:endParaRPr lang="en-GB" altLang="en-US" sz="1400"/>
          </a:p>
        </p:txBody>
      </p:sp>
      <p:grpSp>
        <p:nvGrpSpPr>
          <p:cNvPr id="21507" name="Group 2"/>
          <p:cNvGrpSpPr>
            <a:grpSpLocks/>
          </p:cNvGrpSpPr>
          <p:nvPr/>
        </p:nvGrpSpPr>
        <p:grpSpPr bwMode="auto">
          <a:xfrm>
            <a:off x="2549526" y="1752600"/>
            <a:ext cx="8118475" cy="3836988"/>
            <a:chOff x="2376" y="1886"/>
            <a:chExt cx="12783" cy="6041"/>
          </a:xfrm>
        </p:grpSpPr>
        <p:sp>
          <p:nvSpPr>
            <p:cNvPr id="21510" name="Text Box 3"/>
            <p:cNvSpPr txBox="1">
              <a:spLocks noChangeArrowheads="1"/>
            </p:cNvSpPr>
            <p:nvPr/>
          </p:nvSpPr>
          <p:spPr bwMode="auto">
            <a:xfrm>
              <a:off x="2376" y="2030"/>
              <a:ext cx="1758" cy="2204"/>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800">
                  <a:latin typeface="Arial" panose="020B0604020202020204" pitchFamily="34" charset="0"/>
                </a:rPr>
                <a:t>Source code </a:t>
              </a:r>
            </a:p>
          </p:txBody>
        </p:sp>
        <p:grpSp>
          <p:nvGrpSpPr>
            <p:cNvPr id="21511" name="Group 4"/>
            <p:cNvGrpSpPr>
              <a:grpSpLocks/>
            </p:cNvGrpSpPr>
            <p:nvPr/>
          </p:nvGrpSpPr>
          <p:grpSpPr bwMode="auto">
            <a:xfrm>
              <a:off x="4860" y="1886"/>
              <a:ext cx="2184" cy="2394"/>
              <a:chOff x="4320" y="12672"/>
              <a:chExt cx="1155" cy="945"/>
            </a:xfrm>
          </p:grpSpPr>
          <p:sp>
            <p:nvSpPr>
              <p:cNvPr id="21547" name="Text Box 5"/>
              <p:cNvSpPr txBox="1">
                <a:spLocks noChangeArrowheads="1"/>
              </p:cNvSpPr>
              <p:nvPr/>
            </p:nvSpPr>
            <p:spPr bwMode="auto">
              <a:xfrm>
                <a:off x="4320" y="12816"/>
                <a:ext cx="1155" cy="7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800">
                    <a:latin typeface="Arial" panose="020B0604020202020204" pitchFamily="34" charset="0"/>
                  </a:rPr>
                  <a:t>Java compiler</a:t>
                </a:r>
              </a:p>
            </p:txBody>
          </p:sp>
          <p:sp>
            <p:nvSpPr>
              <p:cNvPr id="21548" name="Oval 6"/>
              <p:cNvSpPr>
                <a:spLocks noChangeArrowheads="1"/>
              </p:cNvSpPr>
              <p:nvPr/>
            </p:nvSpPr>
            <p:spPr bwMode="auto">
              <a:xfrm>
                <a:off x="4320" y="12672"/>
                <a:ext cx="1110" cy="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21512" name="Text Box 7"/>
            <p:cNvSpPr txBox="1">
              <a:spLocks noChangeArrowheads="1"/>
            </p:cNvSpPr>
            <p:nvPr/>
          </p:nvSpPr>
          <p:spPr bwMode="auto">
            <a:xfrm>
              <a:off x="7758" y="2068"/>
              <a:ext cx="1758" cy="2205"/>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800">
                  <a:latin typeface="Arial" panose="020B0604020202020204" pitchFamily="34" charset="0"/>
                </a:rPr>
                <a:t>Java byte code </a:t>
              </a:r>
            </a:p>
          </p:txBody>
        </p:sp>
        <p:grpSp>
          <p:nvGrpSpPr>
            <p:cNvPr id="21513" name="Group 8"/>
            <p:cNvGrpSpPr>
              <a:grpSpLocks/>
            </p:cNvGrpSpPr>
            <p:nvPr/>
          </p:nvGrpSpPr>
          <p:grpSpPr bwMode="auto">
            <a:xfrm>
              <a:off x="10605" y="1886"/>
              <a:ext cx="2183" cy="2394"/>
              <a:chOff x="7122" y="8076"/>
              <a:chExt cx="1155" cy="945"/>
            </a:xfrm>
          </p:grpSpPr>
          <p:sp>
            <p:nvSpPr>
              <p:cNvPr id="21545" name="Text Box 9"/>
              <p:cNvSpPr txBox="1">
                <a:spLocks noChangeArrowheads="1"/>
              </p:cNvSpPr>
              <p:nvPr/>
            </p:nvSpPr>
            <p:spPr bwMode="auto">
              <a:xfrm>
                <a:off x="7122" y="8094"/>
                <a:ext cx="1155" cy="8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800">
                    <a:latin typeface="Arial" panose="020B0604020202020204" pitchFamily="34" charset="0"/>
                  </a:rPr>
                  <a:t>Java interpreter </a:t>
                </a:r>
              </a:p>
              <a:p>
                <a:pPr algn="ctr">
                  <a:spcBef>
                    <a:spcPct val="0"/>
                  </a:spcBef>
                  <a:buFontTx/>
                  <a:buNone/>
                </a:pPr>
                <a:r>
                  <a:rPr lang="en-GB" altLang="en-US" sz="800">
                    <a:latin typeface="Arial" panose="020B0604020202020204" pitchFamily="34" charset="0"/>
                  </a:rPr>
                  <a:t>or JVM</a:t>
                </a:r>
                <a:endParaRPr lang="en-GB" altLang="en-US" sz="800"/>
              </a:p>
            </p:txBody>
          </p:sp>
          <p:sp>
            <p:nvSpPr>
              <p:cNvPr id="21546" name="Oval 10"/>
              <p:cNvSpPr>
                <a:spLocks noChangeArrowheads="1"/>
              </p:cNvSpPr>
              <p:nvPr/>
            </p:nvSpPr>
            <p:spPr bwMode="auto">
              <a:xfrm>
                <a:off x="7128" y="8076"/>
                <a:ext cx="1110" cy="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21514" name="Text Box 11"/>
            <p:cNvSpPr txBox="1">
              <a:spLocks noChangeArrowheads="1"/>
            </p:cNvSpPr>
            <p:nvPr/>
          </p:nvSpPr>
          <p:spPr bwMode="auto">
            <a:xfrm>
              <a:off x="12981" y="2282"/>
              <a:ext cx="2178" cy="1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800">
                  <a:latin typeface="Arial" panose="020B0604020202020204" pitchFamily="34" charset="0"/>
                </a:rPr>
                <a:t>Running program</a:t>
              </a:r>
            </a:p>
          </p:txBody>
        </p:sp>
        <p:sp>
          <p:nvSpPr>
            <p:cNvPr id="21515" name="Text Box 12"/>
            <p:cNvSpPr txBox="1">
              <a:spLocks noChangeArrowheads="1"/>
            </p:cNvSpPr>
            <p:nvPr/>
          </p:nvSpPr>
          <p:spPr bwMode="auto">
            <a:xfrm>
              <a:off x="3233" y="6103"/>
              <a:ext cx="2177" cy="18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600">
                  <a:latin typeface="Arial" panose="020B0604020202020204" pitchFamily="34" charset="0"/>
                </a:rPr>
                <a:t>Edit and debug</a:t>
              </a:r>
            </a:p>
          </p:txBody>
        </p:sp>
        <p:sp>
          <p:nvSpPr>
            <p:cNvPr id="21516" name="Text Box 13"/>
            <p:cNvSpPr txBox="1">
              <a:spLocks noChangeArrowheads="1"/>
            </p:cNvSpPr>
            <p:nvPr/>
          </p:nvSpPr>
          <p:spPr bwMode="auto">
            <a:xfrm>
              <a:off x="7758" y="5565"/>
              <a:ext cx="1758" cy="2207"/>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800">
                <a:latin typeface="Arial" panose="020B0604020202020204" pitchFamily="34" charset="0"/>
              </a:endParaRPr>
            </a:p>
            <a:p>
              <a:pPr algn="ctr">
                <a:spcBef>
                  <a:spcPct val="0"/>
                </a:spcBef>
                <a:buFontTx/>
                <a:buNone/>
              </a:pPr>
              <a:r>
                <a:rPr lang="en-GB" altLang="en-US" sz="800">
                  <a:latin typeface="Arial" panose="020B0604020202020204" pitchFamily="34" charset="0"/>
                </a:rPr>
                <a:t>Libraries</a:t>
              </a:r>
              <a:r>
                <a:rPr lang="en-GB" altLang="en-US" sz="800"/>
                <a:t> </a:t>
              </a:r>
            </a:p>
          </p:txBody>
        </p:sp>
        <p:sp>
          <p:nvSpPr>
            <p:cNvPr id="21517" name="Line 14"/>
            <p:cNvSpPr>
              <a:spLocks noChangeShapeType="1"/>
            </p:cNvSpPr>
            <p:nvPr/>
          </p:nvSpPr>
          <p:spPr bwMode="auto">
            <a:xfrm>
              <a:off x="4089" y="3012"/>
              <a:ext cx="7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18" name="Line 15"/>
            <p:cNvSpPr>
              <a:spLocks noChangeShapeType="1"/>
            </p:cNvSpPr>
            <p:nvPr/>
          </p:nvSpPr>
          <p:spPr bwMode="auto">
            <a:xfrm>
              <a:off x="6925" y="3012"/>
              <a:ext cx="83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19" name="Line 16"/>
            <p:cNvSpPr>
              <a:spLocks noChangeShapeType="1"/>
            </p:cNvSpPr>
            <p:nvPr/>
          </p:nvSpPr>
          <p:spPr bwMode="auto">
            <a:xfrm>
              <a:off x="9528" y="3012"/>
              <a:ext cx="10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20" name="Line 17"/>
            <p:cNvSpPr>
              <a:spLocks noChangeShapeType="1"/>
            </p:cNvSpPr>
            <p:nvPr/>
          </p:nvSpPr>
          <p:spPr bwMode="auto">
            <a:xfrm>
              <a:off x="9528" y="6660"/>
              <a:ext cx="21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1521" name="Line 18"/>
            <p:cNvSpPr>
              <a:spLocks noChangeShapeType="1"/>
            </p:cNvSpPr>
            <p:nvPr/>
          </p:nvSpPr>
          <p:spPr bwMode="auto">
            <a:xfrm flipV="1">
              <a:off x="11705" y="4290"/>
              <a:ext cx="0" cy="23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22" name="Line 19"/>
            <p:cNvSpPr>
              <a:spLocks noChangeShapeType="1"/>
            </p:cNvSpPr>
            <p:nvPr/>
          </p:nvSpPr>
          <p:spPr bwMode="auto">
            <a:xfrm>
              <a:off x="5949" y="4290"/>
              <a:ext cx="0" cy="23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1523" name="Line 20"/>
            <p:cNvSpPr>
              <a:spLocks noChangeShapeType="1"/>
            </p:cNvSpPr>
            <p:nvPr/>
          </p:nvSpPr>
          <p:spPr bwMode="auto">
            <a:xfrm flipH="1">
              <a:off x="4996" y="6660"/>
              <a:ext cx="9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24" name="Line 21"/>
            <p:cNvSpPr>
              <a:spLocks noChangeShapeType="1"/>
            </p:cNvSpPr>
            <p:nvPr/>
          </p:nvSpPr>
          <p:spPr bwMode="auto">
            <a:xfrm flipH="1">
              <a:off x="2683" y="6660"/>
              <a:ext cx="8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1525" name="Line 22"/>
            <p:cNvSpPr>
              <a:spLocks noChangeShapeType="1"/>
            </p:cNvSpPr>
            <p:nvPr/>
          </p:nvSpPr>
          <p:spPr bwMode="auto">
            <a:xfrm flipV="1">
              <a:off x="2683" y="4290"/>
              <a:ext cx="0" cy="23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26" name="Text Box 23"/>
            <p:cNvSpPr txBox="1">
              <a:spLocks noChangeArrowheads="1"/>
            </p:cNvSpPr>
            <p:nvPr/>
          </p:nvSpPr>
          <p:spPr bwMode="auto">
            <a:xfrm>
              <a:off x="2376" y="2030"/>
              <a:ext cx="1758" cy="2204"/>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800"/>
                </a:spcBef>
                <a:buNone/>
              </a:pPr>
              <a:r>
                <a:rPr lang="en-GB" altLang="en-US" sz="1600">
                  <a:latin typeface="Arial" panose="020B0604020202020204" pitchFamily="34" charset="0"/>
                </a:rPr>
                <a:t>Source code </a:t>
              </a:r>
            </a:p>
          </p:txBody>
        </p:sp>
        <p:grpSp>
          <p:nvGrpSpPr>
            <p:cNvPr id="21527" name="Group 24"/>
            <p:cNvGrpSpPr>
              <a:grpSpLocks/>
            </p:cNvGrpSpPr>
            <p:nvPr/>
          </p:nvGrpSpPr>
          <p:grpSpPr bwMode="auto">
            <a:xfrm>
              <a:off x="4860" y="1886"/>
              <a:ext cx="2184" cy="2394"/>
              <a:chOff x="4320" y="12672"/>
              <a:chExt cx="1155" cy="945"/>
            </a:xfrm>
          </p:grpSpPr>
          <p:sp>
            <p:nvSpPr>
              <p:cNvPr id="21543" name="Text Box 25"/>
              <p:cNvSpPr txBox="1">
                <a:spLocks noChangeArrowheads="1"/>
              </p:cNvSpPr>
              <p:nvPr/>
            </p:nvSpPr>
            <p:spPr bwMode="auto">
              <a:xfrm>
                <a:off x="4320" y="12816"/>
                <a:ext cx="1155" cy="7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600"/>
                  </a:spcBef>
                  <a:buNone/>
                </a:pPr>
                <a:r>
                  <a:rPr lang="en-GB" altLang="en-US" sz="1600">
                    <a:latin typeface="Arial" panose="020B0604020202020204" pitchFamily="34" charset="0"/>
                  </a:rPr>
                  <a:t>Java compiler</a:t>
                </a:r>
              </a:p>
            </p:txBody>
          </p:sp>
          <p:sp>
            <p:nvSpPr>
              <p:cNvPr id="21544" name="Oval 26"/>
              <p:cNvSpPr>
                <a:spLocks noChangeArrowheads="1"/>
              </p:cNvSpPr>
              <p:nvPr/>
            </p:nvSpPr>
            <p:spPr bwMode="auto">
              <a:xfrm>
                <a:off x="4320" y="12672"/>
                <a:ext cx="1110" cy="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21528" name="Text Box 27"/>
            <p:cNvSpPr txBox="1">
              <a:spLocks noChangeArrowheads="1"/>
            </p:cNvSpPr>
            <p:nvPr/>
          </p:nvSpPr>
          <p:spPr bwMode="auto">
            <a:xfrm>
              <a:off x="7758" y="2068"/>
              <a:ext cx="1758" cy="2205"/>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800">
                <a:latin typeface="Arial" panose="020B0604020202020204" pitchFamily="34" charset="0"/>
              </a:endParaRPr>
            </a:p>
            <a:p>
              <a:pPr algn="ctr">
                <a:spcBef>
                  <a:spcPct val="0"/>
                </a:spcBef>
                <a:buFontTx/>
                <a:buNone/>
              </a:pPr>
              <a:r>
                <a:rPr lang="en-GB" altLang="en-US" sz="1600">
                  <a:latin typeface="Arial" panose="020B0604020202020204" pitchFamily="34" charset="0"/>
                </a:rPr>
                <a:t>Java byte code </a:t>
              </a:r>
            </a:p>
          </p:txBody>
        </p:sp>
        <p:grpSp>
          <p:nvGrpSpPr>
            <p:cNvPr id="21529" name="Group 28"/>
            <p:cNvGrpSpPr>
              <a:grpSpLocks/>
            </p:cNvGrpSpPr>
            <p:nvPr/>
          </p:nvGrpSpPr>
          <p:grpSpPr bwMode="auto">
            <a:xfrm>
              <a:off x="10605" y="1886"/>
              <a:ext cx="2183" cy="2394"/>
              <a:chOff x="7122" y="8076"/>
              <a:chExt cx="1155" cy="945"/>
            </a:xfrm>
          </p:grpSpPr>
          <p:sp>
            <p:nvSpPr>
              <p:cNvPr id="21541" name="Text Box 29"/>
              <p:cNvSpPr txBox="1">
                <a:spLocks noChangeArrowheads="1"/>
              </p:cNvSpPr>
              <p:nvPr/>
            </p:nvSpPr>
            <p:spPr bwMode="auto">
              <a:xfrm>
                <a:off x="7122" y="8094"/>
                <a:ext cx="1155" cy="8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800">
                  <a:latin typeface="Arial" panose="020B0604020202020204" pitchFamily="34" charset="0"/>
                </a:endParaRPr>
              </a:p>
              <a:p>
                <a:pPr algn="ctr">
                  <a:spcBef>
                    <a:spcPct val="0"/>
                  </a:spcBef>
                  <a:buFontTx/>
                  <a:buNone/>
                </a:pPr>
                <a:r>
                  <a:rPr lang="en-GB" altLang="en-US" sz="1600">
                    <a:latin typeface="Arial" panose="020B0604020202020204" pitchFamily="34" charset="0"/>
                  </a:rPr>
                  <a:t>Java interpreter </a:t>
                </a:r>
              </a:p>
              <a:p>
                <a:pPr algn="ctr">
                  <a:spcBef>
                    <a:spcPct val="0"/>
                  </a:spcBef>
                  <a:buFontTx/>
                  <a:buNone/>
                </a:pPr>
                <a:r>
                  <a:rPr lang="en-GB" altLang="en-US" sz="1600">
                    <a:latin typeface="Arial" panose="020B0604020202020204" pitchFamily="34" charset="0"/>
                  </a:rPr>
                  <a:t>or JVM</a:t>
                </a:r>
                <a:endParaRPr lang="en-GB" altLang="en-US" sz="800"/>
              </a:p>
            </p:txBody>
          </p:sp>
          <p:sp>
            <p:nvSpPr>
              <p:cNvPr id="21542" name="Oval 30"/>
              <p:cNvSpPr>
                <a:spLocks noChangeArrowheads="1"/>
              </p:cNvSpPr>
              <p:nvPr/>
            </p:nvSpPr>
            <p:spPr bwMode="auto">
              <a:xfrm>
                <a:off x="7128" y="8076"/>
                <a:ext cx="1110" cy="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
          <p:nvSpPr>
            <p:cNvPr id="21530" name="Text Box 31"/>
            <p:cNvSpPr txBox="1">
              <a:spLocks noChangeArrowheads="1"/>
            </p:cNvSpPr>
            <p:nvPr/>
          </p:nvSpPr>
          <p:spPr bwMode="auto">
            <a:xfrm>
              <a:off x="12981" y="2282"/>
              <a:ext cx="2178" cy="1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800">
                <a:latin typeface="Arial" panose="020B0604020202020204" pitchFamily="34" charset="0"/>
              </a:endParaRPr>
            </a:p>
            <a:p>
              <a:pPr algn="ctr">
                <a:spcBef>
                  <a:spcPct val="0"/>
                </a:spcBef>
                <a:buFontTx/>
                <a:buNone/>
              </a:pPr>
              <a:r>
                <a:rPr lang="en-GB" altLang="en-US" sz="1600">
                  <a:latin typeface="Arial" panose="020B0604020202020204" pitchFamily="34" charset="0"/>
                </a:rPr>
                <a:t>Running program</a:t>
              </a:r>
            </a:p>
          </p:txBody>
        </p:sp>
        <p:sp>
          <p:nvSpPr>
            <p:cNvPr id="21531" name="Text Box 32"/>
            <p:cNvSpPr txBox="1">
              <a:spLocks noChangeArrowheads="1"/>
            </p:cNvSpPr>
            <p:nvPr/>
          </p:nvSpPr>
          <p:spPr bwMode="auto">
            <a:xfrm>
              <a:off x="7758" y="5565"/>
              <a:ext cx="1758" cy="2207"/>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800">
                <a:latin typeface="Arial" panose="020B0604020202020204" pitchFamily="34" charset="0"/>
              </a:endParaRPr>
            </a:p>
            <a:p>
              <a:pPr algn="ctr">
                <a:spcBef>
                  <a:spcPct val="0"/>
                </a:spcBef>
                <a:buFontTx/>
                <a:buNone/>
              </a:pPr>
              <a:endParaRPr lang="en-GB" altLang="en-US" sz="800">
                <a:latin typeface="Arial" panose="020B0604020202020204" pitchFamily="34" charset="0"/>
              </a:endParaRPr>
            </a:p>
            <a:p>
              <a:pPr algn="ctr">
                <a:spcBef>
                  <a:spcPct val="0"/>
                </a:spcBef>
                <a:buFontTx/>
                <a:buNone/>
              </a:pPr>
              <a:r>
                <a:rPr lang="en-GB" altLang="en-US" sz="1600">
                  <a:latin typeface="Arial" panose="020B0604020202020204" pitchFamily="34" charset="0"/>
                </a:rPr>
                <a:t>Libraries</a:t>
              </a:r>
              <a:r>
                <a:rPr lang="en-GB" altLang="en-US" sz="1600"/>
                <a:t> </a:t>
              </a:r>
            </a:p>
          </p:txBody>
        </p:sp>
        <p:sp>
          <p:nvSpPr>
            <p:cNvPr id="21532" name="Line 33"/>
            <p:cNvSpPr>
              <a:spLocks noChangeShapeType="1"/>
            </p:cNvSpPr>
            <p:nvPr/>
          </p:nvSpPr>
          <p:spPr bwMode="auto">
            <a:xfrm>
              <a:off x="6925" y="3012"/>
              <a:ext cx="83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33" name="Line 34"/>
            <p:cNvSpPr>
              <a:spLocks noChangeShapeType="1"/>
            </p:cNvSpPr>
            <p:nvPr/>
          </p:nvSpPr>
          <p:spPr bwMode="auto">
            <a:xfrm>
              <a:off x="9528" y="3012"/>
              <a:ext cx="10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34" name="Line 35"/>
            <p:cNvSpPr>
              <a:spLocks noChangeShapeType="1"/>
            </p:cNvSpPr>
            <p:nvPr/>
          </p:nvSpPr>
          <p:spPr bwMode="auto">
            <a:xfrm>
              <a:off x="9528" y="6660"/>
              <a:ext cx="21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1535" name="Line 36"/>
            <p:cNvSpPr>
              <a:spLocks noChangeShapeType="1"/>
            </p:cNvSpPr>
            <p:nvPr/>
          </p:nvSpPr>
          <p:spPr bwMode="auto">
            <a:xfrm flipV="1">
              <a:off x="11705" y="4290"/>
              <a:ext cx="0" cy="23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36" name="Line 37"/>
            <p:cNvSpPr>
              <a:spLocks noChangeShapeType="1"/>
            </p:cNvSpPr>
            <p:nvPr/>
          </p:nvSpPr>
          <p:spPr bwMode="auto">
            <a:xfrm>
              <a:off x="5949" y="4290"/>
              <a:ext cx="0" cy="23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1537" name="Line 38"/>
            <p:cNvSpPr>
              <a:spLocks noChangeShapeType="1"/>
            </p:cNvSpPr>
            <p:nvPr/>
          </p:nvSpPr>
          <p:spPr bwMode="auto">
            <a:xfrm flipH="1">
              <a:off x="4996" y="6660"/>
              <a:ext cx="9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38" name="Line 39"/>
            <p:cNvSpPr>
              <a:spLocks noChangeShapeType="1"/>
            </p:cNvSpPr>
            <p:nvPr/>
          </p:nvSpPr>
          <p:spPr bwMode="auto">
            <a:xfrm flipH="1">
              <a:off x="2683" y="6660"/>
              <a:ext cx="8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1539" name="Line 40"/>
            <p:cNvSpPr>
              <a:spLocks noChangeShapeType="1"/>
            </p:cNvSpPr>
            <p:nvPr/>
          </p:nvSpPr>
          <p:spPr bwMode="auto">
            <a:xfrm flipV="1">
              <a:off x="2683" y="4290"/>
              <a:ext cx="0" cy="23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540" name="Line 41"/>
            <p:cNvSpPr>
              <a:spLocks noChangeShapeType="1"/>
            </p:cNvSpPr>
            <p:nvPr/>
          </p:nvSpPr>
          <p:spPr bwMode="auto">
            <a:xfrm flipV="1">
              <a:off x="12771" y="3163"/>
              <a:ext cx="70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grpSp>
      <p:sp>
        <p:nvSpPr>
          <p:cNvPr id="21508" name="Text Box 42"/>
          <p:cNvSpPr txBox="1">
            <a:spLocks noChangeArrowheads="1"/>
          </p:cNvSpPr>
          <p:nvPr/>
        </p:nvSpPr>
        <p:spPr bwMode="auto">
          <a:xfrm>
            <a:off x="2057400" y="609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GB" altLang="en-US" sz="2400" b="1">
                <a:latin typeface="Arial" panose="020B0604020202020204" pitchFamily="34" charset="0"/>
              </a:rPr>
              <a:t>Compiling, interpreting and running Java Programs</a:t>
            </a:r>
            <a:endParaRPr lang="en-GB" altLang="en-US" sz="2400"/>
          </a:p>
        </p:txBody>
      </p:sp>
      <p:sp>
        <p:nvSpPr>
          <p:cNvPr id="21509" name="TextBox 1"/>
          <p:cNvSpPr txBox="1">
            <a:spLocks noChangeArrowheads="1"/>
          </p:cNvSpPr>
          <p:nvPr/>
        </p:nvSpPr>
        <p:spPr bwMode="auto">
          <a:xfrm>
            <a:off x="2744502" y="5685833"/>
            <a:ext cx="825578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E" altLang="en-US" sz="2000" dirty="0"/>
              <a:t>The </a:t>
            </a:r>
            <a:r>
              <a:rPr lang="en-IE" altLang="en-US" sz="2000" dirty="0" err="1"/>
              <a:t>jre</a:t>
            </a:r>
            <a:r>
              <a:rPr lang="en-IE" altLang="en-US" sz="2000" dirty="0"/>
              <a:t> is installed on each device and this interprets the java byte codes</a:t>
            </a:r>
            <a:r>
              <a:rPr lang="en-IE" altLang="en-US" sz="2400" dirty="0"/>
              <a:t>.</a:t>
            </a:r>
          </a:p>
          <a:p>
            <a:pPr>
              <a:spcBef>
                <a:spcPct val="0"/>
              </a:spcBef>
              <a:buFontTx/>
              <a:buNone/>
            </a:pPr>
            <a:r>
              <a:rPr lang="en-IE" altLang="en-US" sz="2400" dirty="0"/>
              <a:t>The </a:t>
            </a:r>
            <a:r>
              <a:rPr lang="en-IE" altLang="en-US" sz="2400" dirty="0" err="1"/>
              <a:t>jre</a:t>
            </a:r>
            <a:r>
              <a:rPr lang="en-IE" altLang="en-US" sz="2400" dirty="0"/>
              <a:t> contains the </a:t>
            </a:r>
            <a:r>
              <a:rPr lang="en-IE" altLang="en-US" sz="2400" dirty="0" smtClean="0"/>
              <a:t>interpreter and generates local machine code.</a:t>
            </a:r>
          </a:p>
          <a:p>
            <a:pPr>
              <a:spcBef>
                <a:spcPct val="0"/>
              </a:spcBef>
              <a:buFontTx/>
              <a:buNone/>
            </a:pPr>
            <a:r>
              <a:rPr lang="en-IE" altLang="en-US" sz="2400" dirty="0" smtClean="0"/>
              <a:t>This is what makes java multiplatform.</a:t>
            </a:r>
            <a:endParaRPr lang="en-IE" altLang="en-US" sz="2400" dirty="0"/>
          </a:p>
        </p:txBody>
      </p:sp>
    </p:spTree>
    <p:extLst>
      <p:ext uri="{BB962C8B-B14F-4D97-AF65-F5344CB8AC3E}">
        <p14:creationId xmlns:p14="http://schemas.microsoft.com/office/powerpoint/2010/main" val="13838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09800" y="685800"/>
            <a:ext cx="7772400" cy="5410200"/>
          </a:xfrm>
        </p:spPr>
        <p:txBody>
          <a:bodyPr/>
          <a:lstStyle/>
          <a:p>
            <a:pPr lvl="2">
              <a:buFontTx/>
              <a:buNone/>
            </a:pPr>
            <a:r>
              <a:rPr lang="en-GB" altLang="en-US" dirty="0"/>
              <a:t>					Program is created in </a:t>
            </a:r>
          </a:p>
          <a:p>
            <a:pPr lvl="1">
              <a:buFontTx/>
              <a:buNone/>
            </a:pPr>
            <a:r>
              <a:rPr lang="en-GB" altLang="en-US" sz="2000" dirty="0"/>
              <a:t>Editor		Disk		the editor and stored</a:t>
            </a:r>
          </a:p>
          <a:p>
            <a:pPr lvl="1">
              <a:buFontTx/>
              <a:buNone/>
            </a:pPr>
            <a:r>
              <a:rPr lang="en-GB" altLang="en-US" sz="2000" dirty="0"/>
              <a:t>						on disk.</a:t>
            </a:r>
          </a:p>
          <a:p>
            <a:pPr lvl="1">
              <a:buFontTx/>
              <a:buNone/>
            </a:pPr>
            <a:endParaRPr lang="en-GB" altLang="en-US" sz="2000" dirty="0"/>
          </a:p>
          <a:p>
            <a:pPr lvl="1">
              <a:buFontTx/>
              <a:buNone/>
            </a:pPr>
            <a:r>
              <a:rPr lang="en-GB" altLang="en-US" sz="2000" dirty="0"/>
              <a:t>						Compiler creates</a:t>
            </a:r>
          </a:p>
          <a:p>
            <a:pPr lvl="1">
              <a:buFontTx/>
              <a:buNone/>
            </a:pPr>
            <a:r>
              <a:rPr lang="en-GB" altLang="en-US" sz="2000" dirty="0"/>
              <a:t>Compiler		Disk		bytecodes and stores</a:t>
            </a:r>
          </a:p>
          <a:p>
            <a:pPr lvl="1">
              <a:buFontTx/>
              <a:buNone/>
            </a:pPr>
            <a:r>
              <a:rPr lang="en-GB" altLang="en-US" sz="2000" dirty="0"/>
              <a:t>						them on disk.</a:t>
            </a:r>
          </a:p>
          <a:p>
            <a:pPr lvl="1">
              <a:buFontTx/>
              <a:buNone/>
            </a:pPr>
            <a:r>
              <a:rPr lang="en-GB" altLang="en-US" sz="2000" dirty="0"/>
              <a:t>						</a:t>
            </a:r>
          </a:p>
          <a:p>
            <a:pPr lvl="1">
              <a:buFontTx/>
              <a:buNone/>
            </a:pPr>
            <a:r>
              <a:rPr lang="en-GB" altLang="en-US" sz="2000" dirty="0"/>
              <a:t>				Primary</a:t>
            </a:r>
          </a:p>
          <a:p>
            <a:pPr lvl="1">
              <a:buFontTx/>
              <a:buNone/>
            </a:pPr>
            <a:r>
              <a:rPr lang="en-GB" altLang="en-US" sz="2000" dirty="0"/>
              <a:t>				Memory</a:t>
            </a:r>
          </a:p>
          <a:p>
            <a:pPr lvl="1">
              <a:buFontTx/>
              <a:buNone/>
            </a:pPr>
            <a:r>
              <a:rPr lang="en-GB" altLang="en-US" sz="2000" dirty="0"/>
              <a:t>Class Loader				Class Loader puts </a:t>
            </a:r>
          </a:p>
          <a:p>
            <a:pPr lvl="1">
              <a:buFontTx/>
              <a:buNone/>
            </a:pPr>
            <a:r>
              <a:rPr lang="en-GB" altLang="en-US" sz="2000" dirty="0"/>
              <a:t>						bytecodes in memory</a:t>
            </a:r>
          </a:p>
          <a:p>
            <a:pPr lvl="1">
              <a:buFontTx/>
              <a:buNone/>
            </a:pPr>
            <a:r>
              <a:rPr lang="en-GB" altLang="en-US" sz="2000" dirty="0"/>
              <a:t>	Disk</a:t>
            </a:r>
          </a:p>
          <a:p>
            <a:pPr lvl="1">
              <a:buFontTx/>
              <a:buNone/>
            </a:pPr>
            <a:r>
              <a:rPr lang="en-GB" altLang="en-US" sz="2000" dirty="0"/>
              <a:t>						</a:t>
            </a:r>
            <a:endParaRPr lang="en-US" altLang="en-US" sz="2000" dirty="0"/>
          </a:p>
        </p:txBody>
      </p:sp>
      <p:sp>
        <p:nvSpPr>
          <p:cNvPr id="2052" name="Rectangle 4"/>
          <p:cNvSpPr>
            <a:spLocks noChangeArrowheads="1"/>
          </p:cNvSpPr>
          <p:nvPr/>
        </p:nvSpPr>
        <p:spPr bwMode="auto">
          <a:xfrm>
            <a:off x="2438400" y="990600"/>
            <a:ext cx="1447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53" name="Rectangle 5"/>
          <p:cNvSpPr>
            <a:spLocks noChangeArrowheads="1"/>
          </p:cNvSpPr>
          <p:nvPr/>
        </p:nvSpPr>
        <p:spPr bwMode="auto">
          <a:xfrm>
            <a:off x="2514600" y="2438400"/>
            <a:ext cx="1447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54" name="Rectangle 6"/>
          <p:cNvSpPr>
            <a:spLocks noChangeArrowheads="1"/>
          </p:cNvSpPr>
          <p:nvPr/>
        </p:nvSpPr>
        <p:spPr bwMode="auto">
          <a:xfrm>
            <a:off x="2590800" y="42672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55" name="Oval 7"/>
          <p:cNvSpPr>
            <a:spLocks noChangeArrowheads="1"/>
          </p:cNvSpPr>
          <p:nvPr/>
        </p:nvSpPr>
        <p:spPr bwMode="auto">
          <a:xfrm>
            <a:off x="4953000" y="990600"/>
            <a:ext cx="685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56" name="Oval 8"/>
          <p:cNvSpPr>
            <a:spLocks noChangeArrowheads="1"/>
          </p:cNvSpPr>
          <p:nvPr/>
        </p:nvSpPr>
        <p:spPr bwMode="auto">
          <a:xfrm>
            <a:off x="4953000" y="2514600"/>
            <a:ext cx="685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57" name="Oval 9"/>
          <p:cNvSpPr>
            <a:spLocks noChangeArrowheads="1"/>
          </p:cNvSpPr>
          <p:nvPr/>
        </p:nvSpPr>
        <p:spPr bwMode="auto">
          <a:xfrm>
            <a:off x="2971800" y="5029200"/>
            <a:ext cx="685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58" name="Line 10"/>
          <p:cNvSpPr>
            <a:spLocks noChangeShapeType="1"/>
          </p:cNvSpPr>
          <p:nvPr/>
        </p:nvSpPr>
        <p:spPr bwMode="auto">
          <a:xfrm>
            <a:off x="6553200" y="6858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59" name="Line 11"/>
          <p:cNvSpPr>
            <a:spLocks noChangeShapeType="1"/>
          </p:cNvSpPr>
          <p:nvPr/>
        </p:nvSpPr>
        <p:spPr bwMode="auto">
          <a:xfrm>
            <a:off x="6248400" y="685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60" name="Line 12"/>
          <p:cNvSpPr>
            <a:spLocks noChangeShapeType="1"/>
          </p:cNvSpPr>
          <p:nvPr/>
        </p:nvSpPr>
        <p:spPr bwMode="auto">
          <a:xfrm>
            <a:off x="6248400" y="1752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61" name="Line 13"/>
          <p:cNvSpPr>
            <a:spLocks noChangeShapeType="1"/>
          </p:cNvSpPr>
          <p:nvPr/>
        </p:nvSpPr>
        <p:spPr bwMode="auto">
          <a:xfrm>
            <a:off x="6553200" y="22098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62" name="Line 14"/>
          <p:cNvSpPr>
            <a:spLocks noChangeShapeType="1"/>
          </p:cNvSpPr>
          <p:nvPr/>
        </p:nvSpPr>
        <p:spPr bwMode="auto">
          <a:xfrm>
            <a:off x="6248400" y="2209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63" name="Line 15"/>
          <p:cNvSpPr>
            <a:spLocks noChangeShapeType="1"/>
          </p:cNvSpPr>
          <p:nvPr/>
        </p:nvSpPr>
        <p:spPr bwMode="auto">
          <a:xfrm>
            <a:off x="6248400" y="3276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64" name="Line 16"/>
          <p:cNvSpPr>
            <a:spLocks noChangeShapeType="1"/>
          </p:cNvSpPr>
          <p:nvPr/>
        </p:nvSpPr>
        <p:spPr bwMode="auto">
          <a:xfrm>
            <a:off x="6629400" y="4267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65" name="Line 17"/>
          <p:cNvSpPr>
            <a:spLocks noChangeShapeType="1"/>
          </p:cNvSpPr>
          <p:nvPr/>
        </p:nvSpPr>
        <p:spPr bwMode="auto">
          <a:xfrm>
            <a:off x="6324600" y="4267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66" name="Line 18"/>
          <p:cNvSpPr>
            <a:spLocks noChangeShapeType="1"/>
          </p:cNvSpPr>
          <p:nvPr/>
        </p:nvSpPr>
        <p:spPr bwMode="auto">
          <a:xfrm>
            <a:off x="6324600" y="5334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83" name="Line 35"/>
          <p:cNvSpPr>
            <a:spLocks noChangeShapeType="1"/>
          </p:cNvSpPr>
          <p:nvPr/>
        </p:nvSpPr>
        <p:spPr bwMode="auto">
          <a:xfrm>
            <a:off x="5029200" y="4343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84" name="Line 36"/>
          <p:cNvSpPr>
            <a:spLocks noChangeShapeType="1"/>
          </p:cNvSpPr>
          <p:nvPr/>
        </p:nvSpPr>
        <p:spPr bwMode="auto">
          <a:xfrm>
            <a:off x="5029200" y="4343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85" name="Line 37"/>
          <p:cNvSpPr>
            <a:spLocks noChangeShapeType="1"/>
          </p:cNvSpPr>
          <p:nvPr/>
        </p:nvSpPr>
        <p:spPr bwMode="auto">
          <a:xfrm>
            <a:off x="6096000" y="4343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86" name="Line 38"/>
          <p:cNvSpPr>
            <a:spLocks noChangeShapeType="1"/>
          </p:cNvSpPr>
          <p:nvPr/>
        </p:nvSpPr>
        <p:spPr bwMode="auto">
          <a:xfrm>
            <a:off x="5029200" y="5715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87" name="Line 39"/>
          <p:cNvSpPr>
            <a:spLocks noChangeShapeType="1"/>
          </p:cNvSpPr>
          <p:nvPr/>
        </p:nvSpPr>
        <p:spPr bwMode="auto">
          <a:xfrm>
            <a:off x="5029200" y="4648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88" name="Line 40"/>
          <p:cNvSpPr>
            <a:spLocks noChangeShapeType="1"/>
          </p:cNvSpPr>
          <p:nvPr/>
        </p:nvSpPr>
        <p:spPr bwMode="auto">
          <a:xfrm>
            <a:off x="5029200" y="5029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89" name="Line 41"/>
          <p:cNvSpPr>
            <a:spLocks noChangeShapeType="1"/>
          </p:cNvSpPr>
          <p:nvPr/>
        </p:nvSpPr>
        <p:spPr bwMode="auto">
          <a:xfrm>
            <a:off x="5029200" y="5410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90" name="Text Box 42"/>
          <p:cNvSpPr txBox="1">
            <a:spLocks noChangeArrowheads="1"/>
          </p:cNvSpPr>
          <p:nvPr/>
        </p:nvSpPr>
        <p:spPr bwMode="auto">
          <a:xfrm>
            <a:off x="2498726" y="41275"/>
            <a:ext cx="38477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 typical Java Environment (Part 1 of 2)</a:t>
            </a:r>
            <a:endParaRPr lang="en-US" altLang="en-US"/>
          </a:p>
        </p:txBody>
      </p:sp>
    </p:spTree>
    <p:extLst>
      <p:ext uri="{BB962C8B-B14F-4D97-AF65-F5344CB8AC3E}">
        <p14:creationId xmlns:p14="http://schemas.microsoft.com/office/powerpoint/2010/main" val="282353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09800" y="381000"/>
            <a:ext cx="7772400" cy="304800"/>
          </a:xfrm>
        </p:spPr>
        <p:txBody>
          <a:bodyPr>
            <a:normAutofit fontScale="90000"/>
          </a:bodyPr>
          <a:lstStyle/>
          <a:p>
            <a:pPr algn="l"/>
            <a:r>
              <a:rPr lang="en-GB" altLang="en-US" sz="2400"/>
              <a:t>A typical Java Environment (Part 2 of 2)</a:t>
            </a:r>
            <a:r>
              <a:rPr lang="en-US" altLang="en-US" sz="2400"/>
              <a:t/>
            </a:r>
            <a:br>
              <a:rPr lang="en-US" altLang="en-US" sz="2400"/>
            </a:br>
            <a:endParaRPr lang="en-US" altLang="en-US" sz="2400"/>
          </a:p>
        </p:txBody>
      </p:sp>
      <p:sp>
        <p:nvSpPr>
          <p:cNvPr id="3075" name="Rectangle 3"/>
          <p:cNvSpPr>
            <a:spLocks noGrp="1" noChangeArrowheads="1"/>
          </p:cNvSpPr>
          <p:nvPr>
            <p:ph type="body" idx="1"/>
          </p:nvPr>
        </p:nvSpPr>
        <p:spPr>
          <a:xfrm>
            <a:off x="2209800" y="685800"/>
            <a:ext cx="7772400" cy="5410200"/>
          </a:xfrm>
        </p:spPr>
        <p:txBody>
          <a:bodyPr/>
          <a:lstStyle/>
          <a:p>
            <a:pPr lvl="1">
              <a:buFontTx/>
              <a:buNone/>
            </a:pPr>
            <a:r>
              <a:rPr lang="en-GB" altLang="en-US" sz="1800" dirty="0"/>
              <a:t>				Primary</a:t>
            </a:r>
          </a:p>
          <a:p>
            <a:pPr lvl="1">
              <a:buFontTx/>
              <a:buNone/>
            </a:pPr>
            <a:r>
              <a:rPr lang="en-GB" altLang="en-US" sz="1800" dirty="0"/>
              <a:t>				Memory</a:t>
            </a:r>
          </a:p>
          <a:p>
            <a:pPr lvl="1">
              <a:buFontTx/>
              <a:buNone/>
            </a:pPr>
            <a:r>
              <a:rPr lang="en-GB" altLang="en-US" sz="1800" dirty="0" err="1"/>
              <a:t>Bytecode</a:t>
            </a:r>
            <a:r>
              <a:rPr lang="en-GB" altLang="en-US" sz="1800" dirty="0"/>
              <a:t> Verifier			</a:t>
            </a:r>
            <a:r>
              <a:rPr lang="en-GB" altLang="en-US" sz="1800" dirty="0" err="1"/>
              <a:t>Bytecode</a:t>
            </a:r>
            <a:r>
              <a:rPr lang="en-GB" altLang="en-US" sz="1800" dirty="0"/>
              <a:t> Verifier confirms </a:t>
            </a:r>
          </a:p>
          <a:p>
            <a:pPr lvl="1">
              <a:buFontTx/>
              <a:buNone/>
            </a:pPr>
            <a:r>
              <a:rPr lang="en-GB" altLang="en-US" sz="1800" dirty="0"/>
              <a:t>						that all </a:t>
            </a:r>
            <a:r>
              <a:rPr lang="en-GB" altLang="en-US" sz="1800" dirty="0" err="1"/>
              <a:t>bytecodes</a:t>
            </a:r>
            <a:r>
              <a:rPr lang="en-GB" altLang="en-US" sz="1800" dirty="0"/>
              <a:t> are valid 						and do not violate Java’s 						security restrictions</a:t>
            </a:r>
          </a:p>
          <a:p>
            <a:pPr lvl="1">
              <a:buFontTx/>
              <a:buNone/>
            </a:pPr>
            <a:endParaRPr lang="en-GB" altLang="en-US" sz="1800" dirty="0"/>
          </a:p>
          <a:p>
            <a:pPr lvl="1">
              <a:buFontTx/>
              <a:buNone/>
            </a:pPr>
            <a:r>
              <a:rPr lang="en-GB" altLang="en-US" sz="1800" dirty="0"/>
              <a:t>				Primary</a:t>
            </a:r>
          </a:p>
          <a:p>
            <a:pPr lvl="1">
              <a:buFontTx/>
              <a:buNone/>
            </a:pPr>
            <a:r>
              <a:rPr lang="en-GB" altLang="en-US" sz="1800" dirty="0"/>
              <a:t>				Memory</a:t>
            </a:r>
          </a:p>
          <a:p>
            <a:pPr lvl="1">
              <a:buFontTx/>
              <a:buNone/>
            </a:pPr>
            <a:r>
              <a:rPr lang="en-GB" altLang="en-US" sz="1800" dirty="0"/>
              <a:t>Interpreter				Interpreter reads </a:t>
            </a:r>
            <a:r>
              <a:rPr lang="en-GB" altLang="en-US" sz="1800" dirty="0" err="1"/>
              <a:t>bytecodes</a:t>
            </a:r>
            <a:r>
              <a:rPr lang="en-GB" altLang="en-US" sz="1800" dirty="0"/>
              <a:t> 						and translates them into a 						language that the computer 						can understand, possibly 						storing data values as the 						program executes</a:t>
            </a:r>
          </a:p>
          <a:p>
            <a:pPr lvl="1">
              <a:buFontTx/>
              <a:buNone/>
            </a:pPr>
            <a:r>
              <a:rPr lang="en-GB" altLang="en-US" sz="1800" dirty="0"/>
              <a:t>									</a:t>
            </a:r>
            <a:endParaRPr lang="en-US" altLang="en-US" dirty="0"/>
          </a:p>
        </p:txBody>
      </p:sp>
      <p:sp>
        <p:nvSpPr>
          <p:cNvPr id="3076" name="Rectangle 4"/>
          <p:cNvSpPr>
            <a:spLocks noChangeArrowheads="1"/>
          </p:cNvSpPr>
          <p:nvPr/>
        </p:nvSpPr>
        <p:spPr bwMode="auto">
          <a:xfrm>
            <a:off x="2743200" y="1371600"/>
            <a:ext cx="1905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7" name="Rectangle 5"/>
          <p:cNvSpPr>
            <a:spLocks noChangeArrowheads="1"/>
          </p:cNvSpPr>
          <p:nvPr/>
        </p:nvSpPr>
        <p:spPr bwMode="auto">
          <a:xfrm>
            <a:off x="2590800" y="3429000"/>
            <a:ext cx="1447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85" name="Line 13"/>
          <p:cNvSpPr>
            <a:spLocks noChangeShapeType="1"/>
          </p:cNvSpPr>
          <p:nvPr/>
        </p:nvSpPr>
        <p:spPr bwMode="auto">
          <a:xfrm>
            <a:off x="4953000" y="13716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86" name="Line 14"/>
          <p:cNvSpPr>
            <a:spLocks noChangeShapeType="1"/>
          </p:cNvSpPr>
          <p:nvPr/>
        </p:nvSpPr>
        <p:spPr bwMode="auto">
          <a:xfrm>
            <a:off x="4953000" y="13716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87" name="Line 15"/>
          <p:cNvSpPr>
            <a:spLocks noChangeShapeType="1"/>
          </p:cNvSpPr>
          <p:nvPr/>
        </p:nvSpPr>
        <p:spPr bwMode="auto">
          <a:xfrm>
            <a:off x="6019800" y="13716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88" name="Line 16"/>
          <p:cNvSpPr>
            <a:spLocks noChangeShapeType="1"/>
          </p:cNvSpPr>
          <p:nvPr/>
        </p:nvSpPr>
        <p:spPr bwMode="auto">
          <a:xfrm>
            <a:off x="4953000" y="2743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89" name="Line 17"/>
          <p:cNvSpPr>
            <a:spLocks noChangeShapeType="1"/>
          </p:cNvSpPr>
          <p:nvPr/>
        </p:nvSpPr>
        <p:spPr bwMode="auto">
          <a:xfrm>
            <a:off x="4953000" y="1676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0" name="Line 18"/>
          <p:cNvSpPr>
            <a:spLocks noChangeShapeType="1"/>
          </p:cNvSpPr>
          <p:nvPr/>
        </p:nvSpPr>
        <p:spPr bwMode="auto">
          <a:xfrm>
            <a:off x="4953000" y="2057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1" name="Line 19"/>
          <p:cNvSpPr>
            <a:spLocks noChangeShapeType="1"/>
          </p:cNvSpPr>
          <p:nvPr/>
        </p:nvSpPr>
        <p:spPr bwMode="auto">
          <a:xfrm>
            <a:off x="4953000" y="2438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2" name="Line 20"/>
          <p:cNvSpPr>
            <a:spLocks noChangeShapeType="1"/>
          </p:cNvSpPr>
          <p:nvPr/>
        </p:nvSpPr>
        <p:spPr bwMode="auto">
          <a:xfrm>
            <a:off x="4876800" y="3581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3" name="Line 21"/>
          <p:cNvSpPr>
            <a:spLocks noChangeShapeType="1"/>
          </p:cNvSpPr>
          <p:nvPr/>
        </p:nvSpPr>
        <p:spPr bwMode="auto">
          <a:xfrm>
            <a:off x="4876800" y="3581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4" name="Line 22"/>
          <p:cNvSpPr>
            <a:spLocks noChangeShapeType="1"/>
          </p:cNvSpPr>
          <p:nvPr/>
        </p:nvSpPr>
        <p:spPr bwMode="auto">
          <a:xfrm>
            <a:off x="5943600" y="3581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5" name="Line 23"/>
          <p:cNvSpPr>
            <a:spLocks noChangeShapeType="1"/>
          </p:cNvSpPr>
          <p:nvPr/>
        </p:nvSpPr>
        <p:spPr bwMode="auto">
          <a:xfrm>
            <a:off x="4876800" y="4953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6" name="Line 24"/>
          <p:cNvSpPr>
            <a:spLocks noChangeShapeType="1"/>
          </p:cNvSpPr>
          <p:nvPr/>
        </p:nvSpPr>
        <p:spPr bwMode="auto">
          <a:xfrm>
            <a:off x="4876800" y="3886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7" name="Line 25"/>
          <p:cNvSpPr>
            <a:spLocks noChangeShapeType="1"/>
          </p:cNvSpPr>
          <p:nvPr/>
        </p:nvSpPr>
        <p:spPr bwMode="auto">
          <a:xfrm>
            <a:off x="4876800" y="4267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98" name="Line 26"/>
          <p:cNvSpPr>
            <a:spLocks noChangeShapeType="1"/>
          </p:cNvSpPr>
          <p:nvPr/>
        </p:nvSpPr>
        <p:spPr bwMode="auto">
          <a:xfrm>
            <a:off x="4876800" y="4648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 name="TextBox 1"/>
          <p:cNvSpPr txBox="1"/>
          <p:nvPr/>
        </p:nvSpPr>
        <p:spPr>
          <a:xfrm>
            <a:off x="2743200" y="5661248"/>
            <a:ext cx="3440814" cy="369332"/>
          </a:xfrm>
          <a:prstGeom prst="rect">
            <a:avLst/>
          </a:prstGeom>
          <a:noFill/>
        </p:spPr>
        <p:txBody>
          <a:bodyPr wrap="none" rtlCol="0">
            <a:spAutoFit/>
          </a:bodyPr>
          <a:lstStyle/>
          <a:p>
            <a:r>
              <a:rPr lang="en-IE" dirty="0"/>
              <a:t>Bytecode verifier </a:t>
            </a:r>
            <a:r>
              <a:rPr lang="en-IE" dirty="0" smtClean="0"/>
              <a:t>is </a:t>
            </a:r>
            <a:r>
              <a:rPr lang="en-IE" dirty="0"/>
              <a:t>part of the </a:t>
            </a:r>
            <a:r>
              <a:rPr lang="en-IE" dirty="0" err="1"/>
              <a:t>jre</a:t>
            </a:r>
            <a:r>
              <a:rPr lang="en-IE" dirty="0"/>
              <a:t>.</a:t>
            </a:r>
          </a:p>
        </p:txBody>
      </p:sp>
    </p:spTree>
    <p:extLst>
      <p:ext uri="{BB962C8B-B14F-4D97-AF65-F5344CB8AC3E}">
        <p14:creationId xmlns:p14="http://schemas.microsoft.com/office/powerpoint/2010/main" val="159328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vert="horz" lIns="92075" tIns="46038" rIns="92075" bIns="46038" rtlCol="0" anchor="ctr">
            <a:normAutofit/>
          </a:bodyPr>
          <a:lstStyle/>
          <a:p>
            <a:r>
              <a:rPr lang="en-US" altLang="en-US"/>
              <a:t>Language Levels</a:t>
            </a:r>
          </a:p>
        </p:txBody>
      </p:sp>
      <p:sp>
        <p:nvSpPr>
          <p:cNvPr id="61443" name="Rectangle 3"/>
          <p:cNvSpPr>
            <a:spLocks noGrp="1" noChangeArrowheads="1"/>
          </p:cNvSpPr>
          <p:nvPr>
            <p:ph type="body" idx="1"/>
          </p:nvPr>
        </p:nvSpPr>
        <p:spPr>
          <a:noFill/>
          <a:ln/>
        </p:spPr>
        <p:txBody>
          <a:bodyPr vert="horz" lIns="92075" tIns="46038" rIns="92075" bIns="46038" rtlCol="0">
            <a:normAutofit/>
          </a:bodyPr>
          <a:lstStyle/>
          <a:p>
            <a:r>
              <a:rPr lang="en-US" altLang="en-US"/>
              <a:t>There are four programming language levels:</a:t>
            </a:r>
          </a:p>
          <a:p>
            <a:pPr lvl="1"/>
            <a:r>
              <a:rPr lang="en-US" altLang="en-US"/>
              <a:t>machine language</a:t>
            </a:r>
          </a:p>
          <a:p>
            <a:pPr lvl="1"/>
            <a:r>
              <a:rPr lang="en-US" altLang="en-US"/>
              <a:t>assembly language</a:t>
            </a:r>
          </a:p>
          <a:p>
            <a:pPr lvl="1"/>
            <a:r>
              <a:rPr lang="en-US" altLang="en-US"/>
              <a:t>high-level language</a:t>
            </a:r>
          </a:p>
          <a:p>
            <a:pPr lvl="1"/>
            <a:r>
              <a:rPr lang="en-US" altLang="en-US"/>
              <a:t>fourth-generation language</a:t>
            </a:r>
          </a:p>
          <a:p>
            <a:pPr>
              <a:spcBef>
                <a:spcPct val="75000"/>
              </a:spcBef>
            </a:pPr>
            <a:r>
              <a:rPr lang="en-US" altLang="en-US"/>
              <a:t>Each type of CPU has its own specific </a:t>
            </a:r>
            <a:r>
              <a:rPr lang="en-US" altLang="en-US" i="1"/>
              <a:t>machine language</a:t>
            </a:r>
          </a:p>
          <a:p>
            <a:pPr>
              <a:spcBef>
                <a:spcPct val="75000"/>
              </a:spcBef>
            </a:pPr>
            <a:r>
              <a:rPr lang="en-US" altLang="en-US"/>
              <a:t>The other levels were created to make it easier for a human being to read and write programs</a:t>
            </a:r>
          </a:p>
        </p:txBody>
      </p:sp>
    </p:spTree>
    <p:extLst>
      <p:ext uri="{BB962C8B-B14F-4D97-AF65-F5344CB8AC3E}">
        <p14:creationId xmlns:p14="http://schemas.microsoft.com/office/powerpoint/2010/main" val="101210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vert="horz" lIns="92075" tIns="46038" rIns="92075" bIns="46038" rtlCol="0" anchor="ctr">
            <a:normAutofit/>
          </a:bodyPr>
          <a:lstStyle/>
          <a:p>
            <a:r>
              <a:rPr lang="en-US" altLang="en-US"/>
              <a:t>Programming Languages</a:t>
            </a:r>
          </a:p>
        </p:txBody>
      </p:sp>
      <p:sp>
        <p:nvSpPr>
          <p:cNvPr id="62467" name="Rectangle 3"/>
          <p:cNvSpPr>
            <a:spLocks noGrp="1" noChangeArrowheads="1"/>
          </p:cNvSpPr>
          <p:nvPr>
            <p:ph type="body" idx="1"/>
          </p:nvPr>
        </p:nvSpPr>
        <p:spPr>
          <a:xfrm>
            <a:off x="2514600" y="1219200"/>
            <a:ext cx="7924800" cy="5410200"/>
          </a:xfrm>
          <a:noFill/>
          <a:ln/>
        </p:spPr>
        <p:txBody>
          <a:bodyPr vert="horz" lIns="92075" tIns="46038" rIns="92075" bIns="46038" rtlCol="0">
            <a:normAutofit/>
          </a:bodyPr>
          <a:lstStyle/>
          <a:p>
            <a:pPr>
              <a:spcBef>
                <a:spcPct val="75000"/>
              </a:spcBef>
            </a:pPr>
            <a:r>
              <a:rPr lang="en-US" altLang="en-US"/>
              <a:t>Each type of CPU executes only a particular </a:t>
            </a:r>
            <a:r>
              <a:rPr lang="en-US" altLang="en-US" i="1"/>
              <a:t>machine language</a:t>
            </a:r>
          </a:p>
          <a:p>
            <a:pPr>
              <a:spcBef>
                <a:spcPct val="75000"/>
              </a:spcBef>
            </a:pPr>
            <a:r>
              <a:rPr lang="en-US" altLang="en-US"/>
              <a:t>A program must be translated into machine language before it can be executed</a:t>
            </a:r>
          </a:p>
          <a:p>
            <a:pPr>
              <a:spcBef>
                <a:spcPct val="75000"/>
              </a:spcBef>
            </a:pPr>
            <a:r>
              <a:rPr lang="en-US" altLang="en-US"/>
              <a:t>A </a:t>
            </a:r>
            <a:r>
              <a:rPr lang="en-US" altLang="en-US" i="1"/>
              <a:t>compiler</a:t>
            </a:r>
            <a:r>
              <a:rPr lang="en-US" altLang="en-US"/>
              <a:t> is a software tool which translates </a:t>
            </a:r>
            <a:r>
              <a:rPr lang="en-US" altLang="en-US" i="1"/>
              <a:t>source code</a:t>
            </a:r>
            <a:r>
              <a:rPr lang="en-US" altLang="en-US"/>
              <a:t> into a specific target language</a:t>
            </a:r>
          </a:p>
          <a:p>
            <a:pPr>
              <a:spcBef>
                <a:spcPct val="75000"/>
              </a:spcBef>
            </a:pPr>
            <a:r>
              <a:rPr lang="en-US" altLang="en-US"/>
              <a:t>Often, that target language is the machine language for a particular CPU type</a:t>
            </a:r>
          </a:p>
          <a:p>
            <a:pPr>
              <a:spcBef>
                <a:spcPct val="75000"/>
              </a:spcBef>
            </a:pPr>
            <a:r>
              <a:rPr lang="en-US" altLang="en-US"/>
              <a:t>The Java approach is somewhat different</a:t>
            </a:r>
          </a:p>
        </p:txBody>
      </p:sp>
    </p:spTree>
    <p:extLst>
      <p:ext uri="{BB962C8B-B14F-4D97-AF65-F5344CB8AC3E}">
        <p14:creationId xmlns:p14="http://schemas.microsoft.com/office/powerpoint/2010/main" val="3375830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vert="horz" lIns="92075" tIns="46038" rIns="92075" bIns="46038" rtlCol="0" anchor="ctr">
            <a:normAutofit/>
          </a:bodyPr>
          <a:lstStyle/>
          <a:p>
            <a:r>
              <a:rPr lang="en-US" altLang="en-US"/>
              <a:t>Java Translation</a:t>
            </a:r>
          </a:p>
        </p:txBody>
      </p:sp>
      <p:sp>
        <p:nvSpPr>
          <p:cNvPr id="63491" name="Rectangle 3"/>
          <p:cNvSpPr>
            <a:spLocks noGrp="1" noChangeArrowheads="1"/>
          </p:cNvSpPr>
          <p:nvPr>
            <p:ph type="body" idx="1"/>
          </p:nvPr>
        </p:nvSpPr>
        <p:spPr>
          <a:noFill/>
          <a:ln/>
        </p:spPr>
        <p:txBody>
          <a:bodyPr vert="horz" lIns="92075" tIns="46038" rIns="92075" bIns="46038" rtlCol="0">
            <a:normAutofit/>
          </a:bodyPr>
          <a:lstStyle/>
          <a:p>
            <a:pPr>
              <a:spcBef>
                <a:spcPct val="75000"/>
              </a:spcBef>
            </a:pPr>
            <a:r>
              <a:rPr lang="en-US" altLang="en-US"/>
              <a:t>The Java compiler translates Java source code into a special representation called </a:t>
            </a:r>
            <a:r>
              <a:rPr lang="en-US" altLang="en-US" i="1"/>
              <a:t>bytecode</a:t>
            </a:r>
          </a:p>
          <a:p>
            <a:pPr>
              <a:spcBef>
                <a:spcPct val="75000"/>
              </a:spcBef>
            </a:pPr>
            <a:r>
              <a:rPr lang="en-US" altLang="en-US"/>
              <a:t>Java bytecode is not the machine language for any traditional CPU</a:t>
            </a:r>
          </a:p>
          <a:p>
            <a:pPr>
              <a:spcBef>
                <a:spcPct val="75000"/>
              </a:spcBef>
            </a:pPr>
            <a:r>
              <a:rPr lang="en-US" altLang="en-US"/>
              <a:t>Another software tool, called an </a:t>
            </a:r>
            <a:r>
              <a:rPr lang="en-US" altLang="en-US" i="1"/>
              <a:t>interpreter</a:t>
            </a:r>
            <a:r>
              <a:rPr lang="en-US" altLang="en-US"/>
              <a:t>, translates bytecode into machine language and executes it</a:t>
            </a:r>
          </a:p>
          <a:p>
            <a:pPr>
              <a:spcBef>
                <a:spcPct val="75000"/>
              </a:spcBef>
            </a:pPr>
            <a:r>
              <a:rPr lang="en-US" altLang="en-US"/>
              <a:t>Therefore the Java compiler is not tied to any particular machine</a:t>
            </a:r>
          </a:p>
          <a:p>
            <a:pPr>
              <a:spcBef>
                <a:spcPct val="75000"/>
              </a:spcBef>
            </a:pPr>
            <a:r>
              <a:rPr lang="en-US" altLang="en-US"/>
              <a:t>Java is considered to be </a:t>
            </a:r>
            <a:r>
              <a:rPr lang="en-US" altLang="en-US" i="1"/>
              <a:t>architecture-neutral</a:t>
            </a:r>
          </a:p>
        </p:txBody>
      </p:sp>
    </p:spTree>
    <p:extLst>
      <p:ext uri="{BB962C8B-B14F-4D97-AF65-F5344CB8AC3E}">
        <p14:creationId xmlns:p14="http://schemas.microsoft.com/office/powerpoint/2010/main" val="1427786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B289B15-C3C0-4D5A-AE47-2EE984DE727A}" type="slidenum">
              <a:rPr lang="en-GB" altLang="en-US" sz="1400"/>
              <a:pPr>
                <a:spcBef>
                  <a:spcPct val="0"/>
                </a:spcBef>
                <a:buFontTx/>
                <a:buNone/>
              </a:pPr>
              <a:t>2</a:t>
            </a:fld>
            <a:endParaRPr lang="en-GB" altLang="en-US" sz="1400"/>
          </a:p>
        </p:txBody>
      </p:sp>
      <p:sp>
        <p:nvSpPr>
          <p:cNvPr id="6147" name="Text Box 4"/>
          <p:cNvSpPr txBox="1">
            <a:spLocks noChangeArrowheads="1"/>
          </p:cNvSpPr>
          <p:nvPr/>
        </p:nvSpPr>
        <p:spPr bwMode="auto">
          <a:xfrm>
            <a:off x="1981200" y="228601"/>
            <a:ext cx="7696200" cy="616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57238" indent="-300038">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lgn="ctr">
              <a:lnSpc>
                <a:spcPct val="104000"/>
              </a:lnSpc>
              <a:spcBef>
                <a:spcPts val="3000"/>
              </a:spcBef>
              <a:spcAft>
                <a:spcPts val="1200"/>
              </a:spcAft>
              <a:buNone/>
            </a:pPr>
            <a:r>
              <a:rPr lang="en-GB" altLang="en-US" sz="2400" b="1">
                <a:latin typeface="Arial" panose="020B0604020202020204" pitchFamily="34" charset="0"/>
              </a:rPr>
              <a:t>Software</a:t>
            </a:r>
          </a:p>
          <a:p>
            <a:pPr lvl="1" algn="ctr">
              <a:lnSpc>
                <a:spcPct val="104000"/>
              </a:lnSpc>
              <a:spcBef>
                <a:spcPts val="3000"/>
              </a:spcBef>
              <a:spcAft>
                <a:spcPts val="1200"/>
              </a:spcAft>
              <a:buNone/>
            </a:pPr>
            <a:endParaRPr lang="en-GB" altLang="en-US" sz="1200" b="1">
              <a:latin typeface="Arial" panose="020B0604020202020204" pitchFamily="34" charset="0"/>
            </a:endParaRPr>
          </a:p>
          <a:p>
            <a:pPr lvl="1" algn="just">
              <a:spcBef>
                <a:spcPct val="0"/>
              </a:spcBef>
              <a:buFont typeface="Symbol" panose="05050102010706020507" pitchFamily="18" charset="2"/>
              <a:buChar char="·"/>
            </a:pPr>
            <a:r>
              <a:rPr lang="en-GB" altLang="en-US" sz="2400">
                <a:latin typeface="Times" panose="02020603050405020304" pitchFamily="18" charset="0"/>
              </a:rPr>
              <a:t>a set of instructions given to a computer is called a </a:t>
            </a:r>
            <a:r>
              <a:rPr lang="en-GB" altLang="en-US" sz="2400" b="1">
                <a:latin typeface="Times" panose="02020603050405020304" pitchFamily="18" charset="0"/>
              </a:rPr>
              <a:t>program;</a:t>
            </a:r>
          </a:p>
          <a:p>
            <a:pPr lvl="1" algn="just">
              <a:spcBef>
                <a:spcPct val="0"/>
              </a:spcBef>
              <a:buFont typeface="Symbol" panose="05050102010706020507" pitchFamily="18" charset="2"/>
              <a:buChar char="·"/>
            </a:pPr>
            <a:endParaRPr lang="en-GB" altLang="en-US" sz="2400" b="1">
              <a:latin typeface="Times" panose="02020603050405020304" pitchFamily="18" charset="0"/>
            </a:endParaRPr>
          </a:p>
          <a:p>
            <a:pPr lvl="1" algn="just">
              <a:spcBef>
                <a:spcPct val="0"/>
              </a:spcBef>
              <a:buFont typeface="Symbol" panose="05050102010706020507" pitchFamily="18" charset="2"/>
              <a:buChar char="·"/>
            </a:pPr>
            <a:endParaRPr lang="en-GB" altLang="en-US" sz="2400" b="1">
              <a:latin typeface="Times" panose="02020603050405020304" pitchFamily="18" charset="0"/>
            </a:endParaRPr>
          </a:p>
          <a:p>
            <a:pPr lvl="1" algn="just">
              <a:spcBef>
                <a:spcPct val="0"/>
              </a:spcBef>
              <a:buFont typeface="Symbol" panose="05050102010706020507" pitchFamily="18" charset="2"/>
              <a:buChar char="·"/>
            </a:pPr>
            <a:r>
              <a:rPr lang="en-GB" altLang="en-US" sz="2400">
                <a:latin typeface="Times" panose="02020603050405020304" pitchFamily="18" charset="0"/>
              </a:rPr>
              <a:t>It is a </a:t>
            </a:r>
            <a:r>
              <a:rPr lang="en-GB" altLang="en-US" sz="2400" b="1">
                <a:latin typeface="Times" panose="02020603050405020304" pitchFamily="18" charset="0"/>
              </a:rPr>
              <a:t>sequence</a:t>
            </a:r>
            <a:r>
              <a:rPr lang="en-GB" altLang="en-US" sz="2400">
                <a:latin typeface="Times" panose="02020603050405020304" pitchFamily="18" charset="0"/>
              </a:rPr>
              <a:t> of </a:t>
            </a:r>
            <a:r>
              <a:rPr lang="en-GB" altLang="en-US" sz="2400" b="1">
                <a:latin typeface="Times" panose="02020603050405020304" pitchFamily="18" charset="0"/>
              </a:rPr>
              <a:t>separate commands </a:t>
            </a:r>
            <a:r>
              <a:rPr lang="en-GB" altLang="en-US" sz="2400">
                <a:latin typeface="Times" panose="02020603050405020304" pitchFamily="18" charset="0"/>
              </a:rPr>
              <a:t>one after the other.</a:t>
            </a:r>
          </a:p>
          <a:p>
            <a:pPr lvl="1" algn="just">
              <a:spcBef>
                <a:spcPct val="0"/>
              </a:spcBef>
              <a:buFont typeface="Symbol" panose="05050102010706020507" pitchFamily="18" charset="2"/>
              <a:buChar char="·"/>
            </a:pPr>
            <a:endParaRPr lang="en-GB" altLang="en-US" sz="2400">
              <a:latin typeface="Times" panose="02020603050405020304" pitchFamily="18" charset="0"/>
            </a:endParaRPr>
          </a:p>
          <a:p>
            <a:pPr lvl="1" algn="just">
              <a:spcBef>
                <a:spcPct val="0"/>
              </a:spcBef>
              <a:buFont typeface="Symbol" panose="05050102010706020507" pitchFamily="18" charset="2"/>
              <a:buChar char="·"/>
            </a:pPr>
            <a:r>
              <a:rPr lang="en-GB" altLang="en-US" sz="2400">
                <a:latin typeface="Times" panose="02020603050405020304" pitchFamily="18" charset="0"/>
              </a:rPr>
              <a:t>With programming you are giving directions to the computer.</a:t>
            </a:r>
          </a:p>
          <a:p>
            <a:pPr lvl="1" algn="just">
              <a:spcBef>
                <a:spcPct val="0"/>
              </a:spcBef>
              <a:buFont typeface="Symbol" panose="05050102010706020507" pitchFamily="18" charset="2"/>
              <a:buChar char="·"/>
            </a:pPr>
            <a:endParaRPr lang="en-GB" altLang="en-US" sz="2400">
              <a:latin typeface="Times" panose="02020603050405020304" pitchFamily="18" charset="0"/>
            </a:endParaRPr>
          </a:p>
          <a:p>
            <a:pPr algn="just">
              <a:spcBef>
                <a:spcPct val="0"/>
              </a:spcBef>
              <a:buFont typeface="Symbol" panose="05050102010706020507" pitchFamily="18" charset="2"/>
              <a:buChar char="·"/>
            </a:pPr>
            <a:endParaRPr lang="en-GB" altLang="en-US" sz="2400" b="1">
              <a:latin typeface="Times" panose="02020603050405020304" pitchFamily="18" charset="0"/>
            </a:endParaRPr>
          </a:p>
          <a:p>
            <a:pPr lvl="1" algn="just">
              <a:spcBef>
                <a:spcPct val="0"/>
              </a:spcBef>
              <a:buFont typeface="Symbol" panose="05050102010706020507" pitchFamily="18" charset="2"/>
              <a:buChar char="·"/>
            </a:pPr>
            <a:r>
              <a:rPr lang="en-GB" altLang="en-US" sz="2400" b="1">
                <a:latin typeface="Times" panose="02020603050405020304" pitchFamily="18" charset="0"/>
              </a:rPr>
              <a:t>Software</a:t>
            </a:r>
            <a:r>
              <a:rPr lang="en-GB" altLang="en-US" sz="2400">
                <a:latin typeface="Times" panose="02020603050405020304" pitchFamily="18" charset="0"/>
              </a:rPr>
              <a:t> is the name given to a single program or a set of programs. </a:t>
            </a:r>
          </a:p>
        </p:txBody>
      </p:sp>
    </p:spTree>
    <p:extLst>
      <p:ext uri="{BB962C8B-B14F-4D97-AF65-F5344CB8AC3E}">
        <p14:creationId xmlns:p14="http://schemas.microsoft.com/office/powerpoint/2010/main" val="3297715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vert="horz" lIns="92075" tIns="46038" rIns="92075" bIns="46038" rtlCol="0" anchor="ctr">
            <a:normAutofit/>
          </a:bodyPr>
          <a:lstStyle/>
          <a:p>
            <a:r>
              <a:rPr lang="en-US" altLang="en-US"/>
              <a:t>Java Translation</a:t>
            </a:r>
          </a:p>
        </p:txBody>
      </p:sp>
      <p:sp>
        <p:nvSpPr>
          <p:cNvPr id="64515" name="Line 3"/>
          <p:cNvSpPr>
            <a:spLocks noChangeShapeType="1"/>
          </p:cNvSpPr>
          <p:nvPr/>
        </p:nvSpPr>
        <p:spPr bwMode="auto">
          <a:xfrm>
            <a:off x="4522788" y="2216150"/>
            <a:ext cx="0" cy="520700"/>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516" name="Line 4"/>
          <p:cNvSpPr>
            <a:spLocks noChangeShapeType="1"/>
          </p:cNvSpPr>
          <p:nvPr/>
        </p:nvSpPr>
        <p:spPr bwMode="auto">
          <a:xfrm flipV="1">
            <a:off x="5121275" y="2195514"/>
            <a:ext cx="1493838" cy="1017587"/>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517" name="Line 5"/>
          <p:cNvSpPr>
            <a:spLocks noChangeShapeType="1"/>
          </p:cNvSpPr>
          <p:nvPr/>
        </p:nvSpPr>
        <p:spPr bwMode="auto">
          <a:xfrm flipH="1">
            <a:off x="6875463" y="2516188"/>
            <a:ext cx="438150" cy="696912"/>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518" name="Line 6"/>
          <p:cNvSpPr>
            <a:spLocks noChangeShapeType="1"/>
          </p:cNvSpPr>
          <p:nvPr/>
        </p:nvSpPr>
        <p:spPr bwMode="auto">
          <a:xfrm>
            <a:off x="7847014" y="2516189"/>
            <a:ext cx="306387" cy="674687"/>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519" name="Line 7"/>
          <p:cNvSpPr>
            <a:spLocks noChangeShapeType="1"/>
          </p:cNvSpPr>
          <p:nvPr/>
        </p:nvSpPr>
        <p:spPr bwMode="auto">
          <a:xfrm>
            <a:off x="8369300" y="4116388"/>
            <a:ext cx="0" cy="411162"/>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520" name="Oval 8"/>
          <p:cNvSpPr>
            <a:spLocks noChangeArrowheads="1"/>
          </p:cNvSpPr>
          <p:nvPr/>
        </p:nvSpPr>
        <p:spPr bwMode="auto">
          <a:xfrm>
            <a:off x="3503613" y="1371600"/>
            <a:ext cx="2044700" cy="8255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Times New Roman" pitchFamily="18" charset="0"/>
              </a:rPr>
              <a:t>Java source</a:t>
            </a:r>
          </a:p>
          <a:p>
            <a:pPr algn="ctr"/>
            <a:r>
              <a:rPr lang="en-US" altLang="en-US" sz="2000">
                <a:latin typeface="Times New Roman" pitchFamily="18" charset="0"/>
              </a:rPr>
              <a:t>code</a:t>
            </a:r>
          </a:p>
        </p:txBody>
      </p:sp>
      <p:sp>
        <p:nvSpPr>
          <p:cNvPr id="64521" name="Oval 9"/>
          <p:cNvSpPr>
            <a:spLocks noChangeArrowheads="1"/>
          </p:cNvSpPr>
          <p:nvPr/>
        </p:nvSpPr>
        <p:spPr bwMode="auto">
          <a:xfrm>
            <a:off x="7542214" y="4586288"/>
            <a:ext cx="1601787" cy="8255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Times New Roman" pitchFamily="18" charset="0"/>
              </a:rPr>
              <a:t>Machine</a:t>
            </a:r>
          </a:p>
          <a:p>
            <a:pPr algn="ctr"/>
            <a:r>
              <a:rPr lang="en-US" altLang="en-US" sz="2000">
                <a:latin typeface="Times New Roman" pitchFamily="18" charset="0"/>
              </a:rPr>
              <a:t>code</a:t>
            </a:r>
          </a:p>
        </p:txBody>
      </p:sp>
      <p:sp>
        <p:nvSpPr>
          <p:cNvPr id="64522" name="Oval 10"/>
          <p:cNvSpPr>
            <a:spLocks noChangeArrowheads="1"/>
          </p:cNvSpPr>
          <p:nvPr/>
        </p:nvSpPr>
        <p:spPr bwMode="auto">
          <a:xfrm>
            <a:off x="6665914" y="1731963"/>
            <a:ext cx="1804987" cy="82391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Times New Roman" pitchFamily="18" charset="0"/>
              </a:rPr>
              <a:t>Java</a:t>
            </a:r>
          </a:p>
          <a:p>
            <a:pPr algn="ctr"/>
            <a:r>
              <a:rPr lang="en-US" altLang="en-US" sz="2000">
                <a:latin typeface="Times New Roman" pitchFamily="18" charset="0"/>
              </a:rPr>
              <a:t>bytecode</a:t>
            </a:r>
          </a:p>
        </p:txBody>
      </p:sp>
      <p:sp>
        <p:nvSpPr>
          <p:cNvPr id="64523" name="Rectangle 11"/>
          <p:cNvSpPr>
            <a:spLocks noChangeArrowheads="1"/>
          </p:cNvSpPr>
          <p:nvPr/>
        </p:nvSpPr>
        <p:spPr bwMode="auto">
          <a:xfrm>
            <a:off x="6138864" y="3228976"/>
            <a:ext cx="1228725"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Times New Roman" pitchFamily="18" charset="0"/>
              </a:rPr>
              <a:t>Bytecode</a:t>
            </a:r>
          </a:p>
          <a:p>
            <a:pPr algn="ctr"/>
            <a:r>
              <a:rPr lang="en-US" altLang="en-US" sz="2000">
                <a:latin typeface="Times New Roman" pitchFamily="18" charset="0"/>
              </a:rPr>
              <a:t>interpreter</a:t>
            </a:r>
          </a:p>
        </p:txBody>
      </p:sp>
      <p:sp>
        <p:nvSpPr>
          <p:cNvPr id="64524" name="Rectangle 12"/>
          <p:cNvSpPr>
            <a:spLocks noChangeArrowheads="1"/>
          </p:cNvSpPr>
          <p:nvPr/>
        </p:nvSpPr>
        <p:spPr bwMode="auto">
          <a:xfrm>
            <a:off x="7742239" y="3228976"/>
            <a:ext cx="1228725"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Times New Roman" pitchFamily="18" charset="0"/>
              </a:rPr>
              <a:t>Bytecode</a:t>
            </a:r>
          </a:p>
          <a:p>
            <a:pPr algn="ctr"/>
            <a:r>
              <a:rPr lang="en-US" altLang="en-US" sz="2000">
                <a:latin typeface="Times New Roman" pitchFamily="18" charset="0"/>
              </a:rPr>
              <a:t>compiler</a:t>
            </a:r>
          </a:p>
        </p:txBody>
      </p:sp>
      <p:sp>
        <p:nvSpPr>
          <p:cNvPr id="64525" name="Rectangle 13"/>
          <p:cNvSpPr>
            <a:spLocks noChangeArrowheads="1"/>
          </p:cNvSpPr>
          <p:nvPr/>
        </p:nvSpPr>
        <p:spPr bwMode="auto">
          <a:xfrm>
            <a:off x="3887789" y="2774951"/>
            <a:ext cx="1228725"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Times New Roman" pitchFamily="18" charset="0"/>
              </a:rPr>
              <a:t>Java</a:t>
            </a:r>
          </a:p>
          <a:p>
            <a:pPr algn="ctr"/>
            <a:r>
              <a:rPr lang="en-US" altLang="en-US" sz="2000">
                <a:latin typeface="Times New Roman" pitchFamily="18" charset="0"/>
              </a:rPr>
              <a:t>compiler</a:t>
            </a:r>
          </a:p>
        </p:txBody>
      </p:sp>
    </p:spTree>
    <p:extLst>
      <p:ext uri="{BB962C8B-B14F-4D97-AF65-F5344CB8AC3E}">
        <p14:creationId xmlns:p14="http://schemas.microsoft.com/office/powerpoint/2010/main" val="290798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wipe(up)">
                                      <p:cBhvr>
                                        <p:cTn id="7" dur="500"/>
                                        <p:tgtEl>
                                          <p:spTgt spid="64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wipe(up)">
                                      <p:cBhvr>
                                        <p:cTn id="12" dur="500"/>
                                        <p:tgtEl>
                                          <p:spTgt spid="64515"/>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4525"/>
                                        </p:tgtEl>
                                        <p:attrNameLst>
                                          <p:attrName>style.visibility</p:attrName>
                                        </p:attrNameLst>
                                      </p:cBhvr>
                                      <p:to>
                                        <p:strVal val="visible"/>
                                      </p:to>
                                    </p:set>
                                    <p:animEffect transition="in" filter="wipe(up)">
                                      <p:cBhvr>
                                        <p:cTn id="16" dur="500"/>
                                        <p:tgtEl>
                                          <p:spTgt spid="645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516"/>
                                        </p:tgtEl>
                                        <p:attrNameLst>
                                          <p:attrName>style.visibility</p:attrName>
                                        </p:attrNameLst>
                                      </p:cBhvr>
                                      <p:to>
                                        <p:strVal val="visible"/>
                                      </p:to>
                                    </p:set>
                                    <p:animEffect transition="in" filter="wipe(left)">
                                      <p:cBhvr>
                                        <p:cTn id="21" dur="500"/>
                                        <p:tgtEl>
                                          <p:spTgt spid="64516"/>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4522"/>
                                        </p:tgtEl>
                                        <p:attrNameLst>
                                          <p:attrName>style.visibility</p:attrName>
                                        </p:attrNameLst>
                                      </p:cBhvr>
                                      <p:to>
                                        <p:strVal val="visible"/>
                                      </p:to>
                                    </p:set>
                                    <p:animEffect transition="in" filter="wipe(left)">
                                      <p:cBhvr>
                                        <p:cTn id="25" dur="500"/>
                                        <p:tgtEl>
                                          <p:spTgt spid="645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4517"/>
                                        </p:tgtEl>
                                        <p:attrNameLst>
                                          <p:attrName>style.visibility</p:attrName>
                                        </p:attrNameLst>
                                      </p:cBhvr>
                                      <p:to>
                                        <p:strVal val="visible"/>
                                      </p:to>
                                    </p:set>
                                    <p:animEffect transition="in" filter="wipe(up)">
                                      <p:cBhvr>
                                        <p:cTn id="30" dur="500"/>
                                        <p:tgtEl>
                                          <p:spTgt spid="64517"/>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64523"/>
                                        </p:tgtEl>
                                        <p:attrNameLst>
                                          <p:attrName>style.visibility</p:attrName>
                                        </p:attrNameLst>
                                      </p:cBhvr>
                                      <p:to>
                                        <p:strVal val="visible"/>
                                      </p:to>
                                    </p:set>
                                    <p:animEffect transition="in" filter="wipe(up)">
                                      <p:cBhvr>
                                        <p:cTn id="34" dur="500"/>
                                        <p:tgtEl>
                                          <p:spTgt spid="645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4518"/>
                                        </p:tgtEl>
                                        <p:attrNameLst>
                                          <p:attrName>style.visibility</p:attrName>
                                        </p:attrNameLst>
                                      </p:cBhvr>
                                      <p:to>
                                        <p:strVal val="visible"/>
                                      </p:to>
                                    </p:set>
                                    <p:animEffect transition="in" filter="wipe(up)">
                                      <p:cBhvr>
                                        <p:cTn id="39" dur="500"/>
                                        <p:tgtEl>
                                          <p:spTgt spid="64518"/>
                                        </p:tgtEl>
                                      </p:cBhvr>
                                    </p:animEffect>
                                  </p:childTnLst>
                                </p:cTn>
                              </p:par>
                            </p:childTnLst>
                          </p:cTn>
                        </p:par>
                        <p:par>
                          <p:cTn id="40" fill="hold" nodeType="afterGroup">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64524"/>
                                        </p:tgtEl>
                                        <p:attrNameLst>
                                          <p:attrName>style.visibility</p:attrName>
                                        </p:attrNameLst>
                                      </p:cBhvr>
                                      <p:to>
                                        <p:strVal val="visible"/>
                                      </p:to>
                                    </p:set>
                                    <p:animEffect transition="in" filter="wipe(up)">
                                      <p:cBhvr>
                                        <p:cTn id="43" dur="500"/>
                                        <p:tgtEl>
                                          <p:spTgt spid="645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4519"/>
                                        </p:tgtEl>
                                        <p:attrNameLst>
                                          <p:attrName>style.visibility</p:attrName>
                                        </p:attrNameLst>
                                      </p:cBhvr>
                                      <p:to>
                                        <p:strVal val="visible"/>
                                      </p:to>
                                    </p:set>
                                    <p:animEffect transition="in" filter="wipe(up)">
                                      <p:cBhvr>
                                        <p:cTn id="48" dur="500"/>
                                        <p:tgtEl>
                                          <p:spTgt spid="64519"/>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64521"/>
                                        </p:tgtEl>
                                        <p:attrNameLst>
                                          <p:attrName>style.visibility</p:attrName>
                                        </p:attrNameLst>
                                      </p:cBhvr>
                                      <p:to>
                                        <p:strVal val="visible"/>
                                      </p:to>
                                    </p:set>
                                    <p:animEffect transition="in" filter="wipe(up)">
                                      <p:cBhvr>
                                        <p:cTn id="52" dur="500"/>
                                        <p:tgtEl>
                                          <p:spTgt spid="6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p:bldP spid="64516" grpId="0" animBg="1"/>
      <p:bldP spid="64517" grpId="0" animBg="1"/>
      <p:bldP spid="64518" grpId="0" animBg="1"/>
      <p:bldP spid="64519" grpId="0" animBg="1"/>
      <p:bldP spid="64520" grpId="0" animBg="1" autoUpdateAnimBg="0"/>
      <p:bldP spid="64521" grpId="0" animBg="1" autoUpdateAnimBg="0"/>
      <p:bldP spid="64522" grpId="0" animBg="1" autoUpdateAnimBg="0"/>
      <p:bldP spid="64523" grpId="0" animBg="1" autoUpdateAnimBg="0"/>
      <p:bldP spid="64524" grpId="0" animBg="1" autoUpdateAnimBg="0"/>
      <p:bldP spid="6452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51E203D-AF6C-4380-B2B3-43CF4EB7F1AD}" type="slidenum">
              <a:rPr lang="en-GB" altLang="en-US" sz="1400"/>
              <a:pPr>
                <a:spcBef>
                  <a:spcPct val="0"/>
                </a:spcBef>
                <a:buFontTx/>
                <a:buNone/>
              </a:pPr>
              <a:t>21</a:t>
            </a:fld>
            <a:endParaRPr lang="en-GB" altLang="en-US" sz="1400"/>
          </a:p>
        </p:txBody>
      </p:sp>
      <p:sp>
        <p:nvSpPr>
          <p:cNvPr id="23555" name="Text Box 7"/>
          <p:cNvSpPr txBox="1">
            <a:spLocks noChangeArrowheads="1"/>
          </p:cNvSpPr>
          <p:nvPr/>
        </p:nvSpPr>
        <p:spPr bwMode="auto">
          <a:xfrm>
            <a:off x="2971800" y="6096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GB" altLang="en-US" sz="2400" b="1" dirty="0">
                <a:latin typeface="Arial" panose="020B0604020202020204" pitchFamily="34" charset="0"/>
              </a:rPr>
              <a:t>Program </a:t>
            </a:r>
            <a:endParaRPr lang="en-GB" altLang="en-US" sz="2400" dirty="0"/>
          </a:p>
        </p:txBody>
      </p:sp>
      <p:sp>
        <p:nvSpPr>
          <p:cNvPr id="23556" name="Text Box 9"/>
          <p:cNvSpPr txBox="1">
            <a:spLocks noChangeArrowheads="1"/>
          </p:cNvSpPr>
          <p:nvPr/>
        </p:nvSpPr>
        <p:spPr bwMode="auto">
          <a:xfrm>
            <a:off x="1913753" y="609600"/>
            <a:ext cx="8382000" cy="6237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04000"/>
              </a:lnSpc>
              <a:spcBef>
                <a:spcPct val="0"/>
              </a:spcBef>
              <a:buFontTx/>
              <a:buNone/>
            </a:pPr>
            <a:endParaRPr lang="en-GB" altLang="en-US" sz="2400" dirty="0">
              <a:latin typeface="Courier New" panose="02070309020205020404" pitchFamily="49" charset="0"/>
            </a:endParaRPr>
          </a:p>
          <a:p>
            <a:pPr algn="just">
              <a:lnSpc>
                <a:spcPct val="104000"/>
              </a:lnSpc>
              <a:spcBef>
                <a:spcPct val="0"/>
              </a:spcBef>
              <a:buFontTx/>
              <a:buNone/>
            </a:pPr>
            <a:r>
              <a:rPr lang="en-GB" altLang="en-US" sz="2400" dirty="0">
                <a:latin typeface="Courier New" panose="02070309020205020404" pitchFamily="49" charset="0"/>
              </a:rPr>
              <a:t>class Hello</a:t>
            </a:r>
          </a:p>
          <a:p>
            <a:pPr algn="just">
              <a:lnSpc>
                <a:spcPct val="104000"/>
              </a:lnSpc>
              <a:spcBef>
                <a:spcPct val="0"/>
              </a:spcBef>
              <a:buFontTx/>
              <a:buNone/>
            </a:pPr>
            <a:r>
              <a:rPr lang="en-GB" altLang="en-US" sz="2400" dirty="0">
                <a:latin typeface="Courier New" panose="02070309020205020404" pitchFamily="49" charset="0"/>
              </a:rPr>
              <a:t>{</a:t>
            </a:r>
          </a:p>
          <a:p>
            <a:pPr algn="just">
              <a:lnSpc>
                <a:spcPct val="104000"/>
              </a:lnSpc>
              <a:spcBef>
                <a:spcPct val="0"/>
              </a:spcBef>
              <a:buFontTx/>
              <a:buNone/>
            </a:pPr>
            <a:r>
              <a:rPr lang="en-GB" altLang="en-US" sz="2400" dirty="0">
                <a:latin typeface="Courier New" panose="02070309020205020404" pitchFamily="49" charset="0"/>
              </a:rPr>
              <a:t>  public static void main(String[] </a:t>
            </a:r>
            <a:r>
              <a:rPr lang="en-GB" altLang="en-US" sz="2400" dirty="0" err="1">
                <a:latin typeface="Courier New" panose="02070309020205020404" pitchFamily="49" charset="0"/>
              </a:rPr>
              <a:t>args</a:t>
            </a:r>
            <a:r>
              <a:rPr lang="en-GB" altLang="en-US" sz="2400" dirty="0">
                <a:latin typeface="Courier New" panose="02070309020205020404" pitchFamily="49" charset="0"/>
              </a:rPr>
              <a:t>)</a:t>
            </a:r>
          </a:p>
          <a:p>
            <a:pPr algn="just">
              <a:lnSpc>
                <a:spcPct val="104000"/>
              </a:lnSpc>
              <a:spcBef>
                <a:spcPct val="0"/>
              </a:spcBef>
              <a:buFontTx/>
              <a:buNone/>
            </a:pPr>
            <a:r>
              <a:rPr lang="en-GB" altLang="en-US" sz="2400" dirty="0">
                <a:latin typeface="Courier New" panose="02070309020205020404" pitchFamily="49" charset="0"/>
              </a:rPr>
              <a:t>  {</a:t>
            </a:r>
          </a:p>
          <a:p>
            <a:pPr algn="just">
              <a:lnSpc>
                <a:spcPct val="104000"/>
              </a:lnSpc>
              <a:spcBef>
                <a:spcPct val="0"/>
              </a:spcBef>
              <a:buFontTx/>
              <a:buNone/>
            </a:pPr>
            <a:r>
              <a:rPr lang="en-GB" altLang="en-US" sz="2400" dirty="0">
                <a:latin typeface="Courier New" panose="02070309020205020404" pitchFamily="49" charset="0"/>
              </a:rPr>
              <a:t>     </a:t>
            </a:r>
            <a:r>
              <a:rPr lang="en-GB" altLang="en-US" sz="2400" dirty="0" err="1">
                <a:latin typeface="Courier New" panose="02070309020205020404" pitchFamily="49" charset="0"/>
              </a:rPr>
              <a:t>System.out.print</a:t>
            </a:r>
            <a:r>
              <a:rPr lang="en-GB" altLang="en-US" sz="2400" dirty="0">
                <a:latin typeface="Courier New" panose="02070309020205020404" pitchFamily="49" charset="0"/>
              </a:rPr>
              <a:t>("Hello world");</a:t>
            </a:r>
          </a:p>
          <a:p>
            <a:pPr algn="just">
              <a:lnSpc>
                <a:spcPct val="104000"/>
              </a:lnSpc>
              <a:spcBef>
                <a:spcPct val="0"/>
              </a:spcBef>
              <a:buFontTx/>
              <a:buNone/>
            </a:pPr>
            <a:r>
              <a:rPr lang="en-GB" altLang="en-US" sz="2400" dirty="0">
                <a:latin typeface="Courier New" panose="02070309020205020404" pitchFamily="49" charset="0"/>
              </a:rPr>
              <a:t>	</a:t>
            </a:r>
          </a:p>
          <a:p>
            <a:pPr>
              <a:lnSpc>
                <a:spcPct val="104000"/>
              </a:lnSpc>
              <a:spcBef>
                <a:spcPct val="0"/>
              </a:spcBef>
              <a:buFontTx/>
              <a:buNone/>
            </a:pPr>
            <a:r>
              <a:rPr lang="en-GB" altLang="en-US" sz="2400" dirty="0">
                <a:latin typeface="Courier New" panose="02070309020205020404" pitchFamily="49" charset="0"/>
              </a:rPr>
              <a:t>  }</a:t>
            </a:r>
          </a:p>
          <a:p>
            <a:pPr algn="just">
              <a:lnSpc>
                <a:spcPct val="104000"/>
              </a:lnSpc>
              <a:spcBef>
                <a:spcPct val="0"/>
              </a:spcBef>
              <a:buFontTx/>
              <a:buNone/>
            </a:pPr>
            <a:r>
              <a:rPr lang="en-GB" altLang="en-US" sz="2400" dirty="0">
                <a:latin typeface="Courier New" panose="02070309020205020404" pitchFamily="49" charset="0"/>
              </a:rPr>
              <a:t>}</a:t>
            </a:r>
          </a:p>
          <a:p>
            <a:pPr algn="just">
              <a:lnSpc>
                <a:spcPct val="104000"/>
              </a:lnSpc>
              <a:spcBef>
                <a:spcPct val="0"/>
              </a:spcBef>
              <a:buFontTx/>
              <a:buNone/>
            </a:pPr>
            <a:endParaRPr lang="en-GB" altLang="en-US" sz="2400" dirty="0"/>
          </a:p>
          <a:p>
            <a:pPr algn="just">
              <a:lnSpc>
                <a:spcPct val="104000"/>
              </a:lnSpc>
              <a:spcBef>
                <a:spcPct val="0"/>
              </a:spcBef>
              <a:buFontTx/>
              <a:buNone/>
            </a:pPr>
            <a:r>
              <a:rPr lang="en-GB" altLang="en-US" sz="2400" dirty="0">
                <a:latin typeface="Courier New" panose="02070309020205020404" pitchFamily="49" charset="0"/>
              </a:rPr>
              <a:t>System is a predefined final class, out is a </a:t>
            </a:r>
            <a:r>
              <a:rPr lang="en-GB" altLang="en-US" sz="2400" dirty="0" err="1">
                <a:latin typeface="Courier New" panose="02070309020205020404" pitchFamily="49" charset="0"/>
              </a:rPr>
              <a:t>PrintStream</a:t>
            </a:r>
            <a:r>
              <a:rPr lang="en-GB" altLang="en-US" sz="2400" dirty="0">
                <a:latin typeface="Courier New" panose="02070309020205020404" pitchFamily="49" charset="0"/>
              </a:rPr>
              <a:t> Object and </a:t>
            </a:r>
            <a:r>
              <a:rPr lang="en-GB" altLang="en-US" sz="2400" dirty="0" err="1">
                <a:latin typeface="Courier New" panose="02070309020205020404" pitchFamily="49" charset="0"/>
              </a:rPr>
              <a:t>println</a:t>
            </a:r>
            <a:r>
              <a:rPr lang="en-GB" altLang="en-US" sz="2400" dirty="0">
                <a:latin typeface="Courier New" panose="02070309020205020404" pitchFamily="49" charset="0"/>
              </a:rPr>
              <a:t> is a built-in overloaded method in the out object.</a:t>
            </a:r>
            <a:endParaRPr lang="en-GB" altLang="en-US" sz="2400" dirty="0"/>
          </a:p>
          <a:p>
            <a:pPr algn="just">
              <a:lnSpc>
                <a:spcPct val="104000"/>
              </a:lnSpc>
              <a:spcBef>
                <a:spcPct val="0"/>
              </a:spcBef>
              <a:buFontTx/>
              <a:buNone/>
            </a:pPr>
            <a:endParaRPr lang="en-GB" altLang="en-US" sz="2400" dirty="0"/>
          </a:p>
          <a:p>
            <a:pPr algn="just">
              <a:lnSpc>
                <a:spcPct val="104000"/>
              </a:lnSpc>
              <a:spcBef>
                <a:spcPct val="0"/>
              </a:spcBef>
              <a:buFontTx/>
              <a:buNone/>
            </a:pPr>
            <a:endParaRPr lang="en-GB" altLang="en-US" sz="2400" dirty="0"/>
          </a:p>
          <a:p>
            <a:pPr algn="just">
              <a:lnSpc>
                <a:spcPct val="104000"/>
              </a:lnSpc>
              <a:spcBef>
                <a:spcPct val="0"/>
              </a:spcBef>
              <a:buFontTx/>
              <a:buNone/>
            </a:pPr>
            <a:endParaRPr lang="en-GB" altLang="en-US" sz="2400" dirty="0"/>
          </a:p>
        </p:txBody>
      </p:sp>
    </p:spTree>
    <p:extLst>
      <p:ext uri="{BB962C8B-B14F-4D97-AF65-F5344CB8AC3E}">
        <p14:creationId xmlns:p14="http://schemas.microsoft.com/office/powerpoint/2010/main" val="1774638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286000"/>
            <a:ext cx="7772400" cy="1143000"/>
          </a:xfrm>
        </p:spPr>
        <p:txBody>
          <a:bodyPr/>
          <a:lstStyle/>
          <a:p>
            <a:r>
              <a:rPr lang="en-GB" altLang="en-US" b="1" dirty="0"/>
              <a:t>Introduction to Java</a:t>
            </a:r>
            <a:endParaRPr lang="en-US" altLang="en-US" b="1" dirty="0"/>
          </a:p>
        </p:txBody>
      </p:sp>
      <p:sp>
        <p:nvSpPr>
          <p:cNvPr id="2051" name="Rectangle 3"/>
          <p:cNvSpPr>
            <a:spLocks noGrp="1" noChangeArrowheads="1"/>
          </p:cNvSpPr>
          <p:nvPr>
            <p:ph type="subTitle" idx="1"/>
          </p:nvPr>
        </p:nvSpPr>
        <p:spPr/>
        <p:txBody>
          <a:bodyPr/>
          <a:lstStyle/>
          <a:p>
            <a:r>
              <a:rPr lang="en-US" altLang="en-US" dirty="0" smtClean="0"/>
              <a:t> </a:t>
            </a:r>
            <a:endParaRPr lang="en-US" altLang="en-US" dirty="0"/>
          </a:p>
        </p:txBody>
      </p:sp>
    </p:spTree>
    <p:extLst>
      <p:ext uri="{BB962C8B-B14F-4D97-AF65-F5344CB8AC3E}">
        <p14:creationId xmlns:p14="http://schemas.microsoft.com/office/powerpoint/2010/main" val="196745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8E545FE-7854-49BB-A843-43BA4622AE54}" type="slidenum">
              <a:rPr lang="en-GB" altLang="en-US" sz="1400"/>
              <a:pPr>
                <a:spcBef>
                  <a:spcPct val="0"/>
                </a:spcBef>
                <a:buFontTx/>
                <a:buNone/>
              </a:pPr>
              <a:t>23</a:t>
            </a:fld>
            <a:endParaRPr lang="en-GB" altLang="en-US" sz="1400"/>
          </a:p>
        </p:txBody>
      </p:sp>
      <p:sp>
        <p:nvSpPr>
          <p:cNvPr id="9219" name="Text Box 3"/>
          <p:cNvSpPr txBox="1">
            <a:spLocks noChangeArrowheads="1"/>
          </p:cNvSpPr>
          <p:nvPr/>
        </p:nvSpPr>
        <p:spPr bwMode="auto">
          <a:xfrm>
            <a:off x="1981200" y="533401"/>
            <a:ext cx="8382000"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7763" indent="-233363">
              <a:defRPr sz="2400">
                <a:solidFill>
                  <a:schemeClr val="tx1"/>
                </a:solidFill>
                <a:latin typeface="Times New Roman" pitchFamily="18" charset="0"/>
              </a:defRPr>
            </a:lvl3pPr>
            <a:lvl4pPr>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GB" sz="2800" b="1" dirty="0">
                <a:latin typeface="Arial" pitchFamily="34" charset="0"/>
              </a:rPr>
              <a:t>History of  Java</a:t>
            </a:r>
          </a:p>
          <a:p>
            <a:pPr algn="just">
              <a:defRPr/>
            </a:pPr>
            <a:endParaRPr lang="en-GB" sz="2000" dirty="0">
              <a:latin typeface="Times"/>
            </a:endParaRPr>
          </a:p>
          <a:p>
            <a:pPr lvl="2" algn="just">
              <a:buFont typeface="Symbol" pitchFamily="18" charset="2"/>
              <a:buChar char="·"/>
              <a:defRPr/>
            </a:pPr>
            <a:r>
              <a:rPr lang="en-GB" sz="2000" b="1" dirty="0">
                <a:latin typeface="Times"/>
              </a:rPr>
              <a:t>1991 “The Green Project” </a:t>
            </a:r>
            <a:r>
              <a:rPr lang="en-GB" sz="2000" dirty="0">
                <a:latin typeface="Times"/>
              </a:rPr>
              <a:t>was</a:t>
            </a:r>
            <a:r>
              <a:rPr lang="en-GB" sz="2000" b="1" dirty="0">
                <a:latin typeface="Times"/>
              </a:rPr>
              <a:t> </a:t>
            </a:r>
            <a:r>
              <a:rPr lang="en-GB" sz="2000" dirty="0">
                <a:latin typeface="Times"/>
              </a:rPr>
              <a:t>created by Sun</a:t>
            </a:r>
            <a:r>
              <a:rPr lang="en-GB" sz="2000" b="1" dirty="0">
                <a:latin typeface="Times"/>
              </a:rPr>
              <a:t>  -  Portable</a:t>
            </a:r>
          </a:p>
          <a:p>
            <a:pPr marL="914400" lvl="2" indent="0" algn="just">
              <a:defRPr/>
            </a:pPr>
            <a:endParaRPr lang="en-GB" sz="2000" dirty="0">
              <a:latin typeface="Times"/>
            </a:endParaRPr>
          </a:p>
          <a:p>
            <a:pPr lvl="2" algn="just">
              <a:buFont typeface="Symbol" pitchFamily="18" charset="2"/>
              <a:buChar char="·"/>
              <a:defRPr/>
            </a:pPr>
            <a:r>
              <a:rPr lang="en-GB" sz="2000" dirty="0">
                <a:latin typeface="Times"/>
              </a:rPr>
              <a:t>Originally named </a:t>
            </a:r>
            <a:r>
              <a:rPr lang="en-GB" sz="2000" b="1" dirty="0">
                <a:latin typeface="Times"/>
              </a:rPr>
              <a:t>“OAK”  </a:t>
            </a:r>
            <a:r>
              <a:rPr lang="en-GB" sz="2000" dirty="0">
                <a:latin typeface="Times"/>
              </a:rPr>
              <a:t>renamed to </a:t>
            </a:r>
            <a:r>
              <a:rPr lang="en-GB" sz="2000" b="1" dirty="0">
                <a:latin typeface="Times"/>
              </a:rPr>
              <a:t>Java </a:t>
            </a:r>
            <a:r>
              <a:rPr lang="en-GB" sz="2000" dirty="0">
                <a:latin typeface="Times"/>
              </a:rPr>
              <a:t>in</a:t>
            </a:r>
            <a:r>
              <a:rPr lang="en-GB" sz="2000" b="1" dirty="0">
                <a:latin typeface="Times"/>
              </a:rPr>
              <a:t> 1995 (Public)</a:t>
            </a:r>
          </a:p>
          <a:p>
            <a:pPr lvl="3" algn="just">
              <a:defRPr/>
            </a:pPr>
            <a:endParaRPr lang="en-GB" sz="2000" b="1" dirty="0">
              <a:latin typeface="Times"/>
            </a:endParaRPr>
          </a:p>
          <a:p>
            <a:pPr lvl="3" algn="just">
              <a:defRPr/>
            </a:pPr>
            <a:r>
              <a:rPr lang="en-GB" sz="2000" b="1" dirty="0">
                <a:latin typeface="Times"/>
              </a:rPr>
              <a:t>	Write once / Run anywhere</a:t>
            </a:r>
          </a:p>
          <a:p>
            <a:pPr marL="914400" lvl="2" indent="0" algn="just">
              <a:defRPr/>
            </a:pPr>
            <a:r>
              <a:rPr lang="en-GB" sz="2000" b="1" dirty="0">
                <a:latin typeface="Times"/>
              </a:rPr>
              <a:t>       </a:t>
            </a:r>
          </a:p>
          <a:p>
            <a:pPr marL="914400" lvl="2" indent="0" algn="just">
              <a:defRPr/>
            </a:pPr>
            <a:r>
              <a:rPr lang="en-GB" sz="2000" b="1" dirty="0">
                <a:latin typeface="Times"/>
              </a:rPr>
              <a:t>	Java Development Kit  (JDK) </a:t>
            </a:r>
          </a:p>
          <a:p>
            <a:pPr marL="1257300" lvl="2" indent="-342900" algn="just">
              <a:buFont typeface="Arial" pitchFamily="34" charset="0"/>
              <a:buChar char="•"/>
              <a:defRPr/>
            </a:pPr>
            <a:endParaRPr lang="en-GB" sz="2000" dirty="0">
              <a:latin typeface="Times"/>
            </a:endParaRPr>
          </a:p>
          <a:p>
            <a:pPr marL="1257300" lvl="2" indent="-342900" algn="just">
              <a:buFont typeface="Arial" pitchFamily="34" charset="0"/>
              <a:buChar char="•"/>
              <a:defRPr/>
            </a:pPr>
            <a:r>
              <a:rPr lang="en-GB" sz="2000" dirty="0">
                <a:latin typeface="Times"/>
              </a:rPr>
              <a:t>2010 Oracle buys Sun</a:t>
            </a:r>
          </a:p>
          <a:p>
            <a:pPr marL="1824037" lvl="4" algn="just">
              <a:defRPr/>
            </a:pPr>
            <a:r>
              <a:rPr lang="en-GB" sz="2000" b="1" dirty="0">
                <a:latin typeface="Times"/>
              </a:rPr>
              <a:t>	</a:t>
            </a:r>
          </a:p>
          <a:p>
            <a:pPr marL="1824037" lvl="4" algn="just">
              <a:defRPr/>
            </a:pPr>
            <a:r>
              <a:rPr lang="en-GB" sz="2000" b="1" dirty="0">
                <a:latin typeface="Times"/>
              </a:rPr>
              <a:t>	J2SE7 = Java Platform, Standard Edition version 7</a:t>
            </a:r>
          </a:p>
          <a:p>
            <a:pPr marL="1824037" lvl="4" algn="just">
              <a:defRPr/>
            </a:pPr>
            <a:r>
              <a:rPr lang="en-GB" sz="2000" dirty="0">
                <a:latin typeface="Times"/>
              </a:rPr>
              <a:t>I’m now using jdk1.8.0_25 use the latest stable version.</a:t>
            </a:r>
          </a:p>
          <a:p>
            <a:pPr lvl="1" algn="just">
              <a:defRPr/>
            </a:pPr>
            <a:endParaRPr lang="en-GB" sz="2000" dirty="0">
              <a:latin typeface="Times"/>
            </a:endParaRPr>
          </a:p>
          <a:p>
            <a:pPr>
              <a:spcBef>
                <a:spcPct val="50000"/>
              </a:spcBef>
              <a:defRPr/>
            </a:pPr>
            <a:endParaRPr lang="en-GB" sz="2000" dirty="0"/>
          </a:p>
        </p:txBody>
      </p:sp>
    </p:spTree>
    <p:extLst>
      <p:ext uri="{BB962C8B-B14F-4D97-AF65-F5344CB8AC3E}">
        <p14:creationId xmlns:p14="http://schemas.microsoft.com/office/powerpoint/2010/main" val="2396059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D0CEE6D-C59A-4F7B-B3D9-7887867DD5AA}" type="slidenum">
              <a:rPr lang="en-GB" altLang="en-US" sz="1400"/>
              <a:pPr>
                <a:spcBef>
                  <a:spcPct val="0"/>
                </a:spcBef>
                <a:buFontTx/>
                <a:buNone/>
              </a:pPr>
              <a:t>24</a:t>
            </a:fld>
            <a:endParaRPr lang="en-GB" altLang="en-US" sz="1400"/>
          </a:p>
        </p:txBody>
      </p:sp>
      <p:sp>
        <p:nvSpPr>
          <p:cNvPr id="9219" name="Text Box 3"/>
          <p:cNvSpPr txBox="1">
            <a:spLocks noChangeArrowheads="1"/>
          </p:cNvSpPr>
          <p:nvPr/>
        </p:nvSpPr>
        <p:spPr bwMode="auto">
          <a:xfrm>
            <a:off x="1828800" y="87313"/>
            <a:ext cx="8382000" cy="70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7763" indent="-233363">
              <a:defRPr sz="2400">
                <a:solidFill>
                  <a:schemeClr val="tx1"/>
                </a:solidFill>
                <a:latin typeface="Times New Roman" pitchFamily="18" charset="0"/>
              </a:defRPr>
            </a:lvl3pPr>
            <a:lvl4pPr>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GB" b="1" dirty="0">
                <a:latin typeface="Arial" pitchFamily="34" charset="0"/>
              </a:rPr>
              <a:t>The 5 principles of Java</a:t>
            </a:r>
          </a:p>
          <a:p>
            <a:pPr algn="just">
              <a:defRPr/>
            </a:pPr>
            <a:endParaRPr lang="en-GB" sz="2000" dirty="0">
              <a:latin typeface="Times"/>
            </a:endParaRPr>
          </a:p>
          <a:p>
            <a:pPr lvl="2" algn="just">
              <a:buFont typeface="Symbol" pitchFamily="18" charset="2"/>
              <a:buChar char="·"/>
              <a:defRPr/>
            </a:pPr>
            <a:r>
              <a:rPr lang="en-GB" sz="2000" b="1" dirty="0">
                <a:latin typeface="Times"/>
              </a:rPr>
              <a:t>Simple, object-oriented, and familiar</a:t>
            </a:r>
          </a:p>
          <a:p>
            <a:pPr marL="914400" lvl="2" indent="0" algn="just">
              <a:defRPr/>
            </a:pPr>
            <a:endParaRPr lang="en-GB" sz="2000" b="1" dirty="0">
              <a:latin typeface="Times"/>
            </a:endParaRPr>
          </a:p>
          <a:p>
            <a:pPr marL="914400" lvl="2" indent="0" algn="just">
              <a:defRPr/>
            </a:pPr>
            <a:r>
              <a:rPr lang="en-GB" sz="2000" dirty="0">
                <a:latin typeface="Times"/>
              </a:rPr>
              <a:t>no deviations – c-style language, </a:t>
            </a:r>
            <a:r>
              <a:rPr lang="en-US" sz="2000" dirty="0"/>
              <a:t>focuses design on the data (=objects) and on the interfaces to it. </a:t>
            </a:r>
            <a:endParaRPr lang="en-GB" sz="2000" b="1" dirty="0">
              <a:latin typeface="Times"/>
            </a:endParaRPr>
          </a:p>
          <a:p>
            <a:pPr marL="914400" lvl="2" indent="0" algn="just">
              <a:defRPr/>
            </a:pPr>
            <a:endParaRPr lang="en-GB" sz="2000" b="1" dirty="0">
              <a:latin typeface="Times"/>
            </a:endParaRPr>
          </a:p>
          <a:p>
            <a:pPr lvl="2" algn="just">
              <a:buFont typeface="Symbol" pitchFamily="18" charset="2"/>
              <a:buChar char="·"/>
              <a:defRPr/>
            </a:pPr>
            <a:r>
              <a:rPr lang="en-GB" sz="2000" b="1" dirty="0">
                <a:latin typeface="Times"/>
              </a:rPr>
              <a:t>Robust and secure </a:t>
            </a:r>
          </a:p>
          <a:p>
            <a:pPr lvl="2" algn="just">
              <a:buFont typeface="Symbol" pitchFamily="18" charset="2"/>
              <a:buChar char="·"/>
              <a:defRPr/>
            </a:pPr>
            <a:endParaRPr lang="en-GB" sz="2000" b="1" dirty="0">
              <a:latin typeface="Times"/>
            </a:endParaRPr>
          </a:p>
          <a:p>
            <a:pPr marL="914400" lvl="2" indent="0" algn="just">
              <a:defRPr/>
            </a:pPr>
            <a:r>
              <a:rPr lang="en-US" sz="2000" dirty="0"/>
              <a:t>Java is intended for writing programs that must be reliable in a variety of ways. Java puts a lot of emphasis on early checking for possible problems, later dynamic (runtime) checking, and eliminating situations that are error prone. </a:t>
            </a:r>
            <a:r>
              <a:rPr lang="en-GB" sz="2000" b="1" dirty="0">
                <a:latin typeface="Times"/>
              </a:rPr>
              <a:t>	</a:t>
            </a:r>
          </a:p>
          <a:p>
            <a:pPr marL="914400" lvl="2" indent="0" algn="just">
              <a:defRPr/>
            </a:pPr>
            <a:endParaRPr lang="en-GB" sz="2000" b="1" dirty="0">
              <a:latin typeface="Times"/>
            </a:endParaRPr>
          </a:p>
          <a:p>
            <a:pPr lvl="2" algn="just">
              <a:buFont typeface="Symbol" pitchFamily="18" charset="2"/>
              <a:buChar char="·"/>
              <a:defRPr/>
            </a:pPr>
            <a:r>
              <a:rPr lang="en-GB" sz="2000" b="1" dirty="0">
                <a:latin typeface="Times"/>
              </a:rPr>
              <a:t>Architecture-neutral and portable</a:t>
            </a:r>
          </a:p>
          <a:p>
            <a:pPr marL="914400" lvl="2" indent="0" algn="just">
              <a:defRPr/>
            </a:pPr>
            <a:endParaRPr lang="en-GB" sz="2000" b="1" dirty="0">
              <a:latin typeface="Times"/>
            </a:endParaRPr>
          </a:p>
          <a:p>
            <a:pPr lvl="2" algn="just">
              <a:buFont typeface="Symbol" pitchFamily="18" charset="2"/>
              <a:buChar char="·"/>
              <a:defRPr/>
            </a:pPr>
            <a:r>
              <a:rPr lang="en-GB" sz="2000" b="1" dirty="0">
                <a:latin typeface="Times"/>
              </a:rPr>
              <a:t>High performance </a:t>
            </a:r>
            <a:r>
              <a:rPr lang="en-GB" sz="2000" dirty="0">
                <a:latin typeface="Times"/>
              </a:rPr>
              <a:t>multi-threaded, dynamic – can change data types at runtime – fast</a:t>
            </a:r>
          </a:p>
          <a:p>
            <a:pPr lvl="2" algn="just">
              <a:buFont typeface="Symbol" pitchFamily="18" charset="2"/>
              <a:buChar char="·"/>
              <a:defRPr/>
            </a:pPr>
            <a:endParaRPr lang="en-GB" sz="2000" b="1" dirty="0">
              <a:latin typeface="Times"/>
            </a:endParaRPr>
          </a:p>
          <a:p>
            <a:pPr lvl="2" algn="just">
              <a:buFont typeface="Symbol" pitchFamily="18" charset="2"/>
              <a:buChar char="·"/>
              <a:defRPr/>
            </a:pPr>
            <a:r>
              <a:rPr lang="en-GB" sz="2000" b="1" dirty="0">
                <a:latin typeface="Times"/>
              </a:rPr>
              <a:t>Interpreted </a:t>
            </a:r>
            <a:r>
              <a:rPr lang="en-GB" sz="2000" dirty="0">
                <a:latin typeface="Times"/>
              </a:rPr>
              <a:t>– byte code  not machine code.</a:t>
            </a:r>
          </a:p>
          <a:p>
            <a:pPr marL="914400" lvl="2" indent="0" algn="just">
              <a:defRPr/>
            </a:pPr>
            <a:r>
              <a:rPr lang="en-GB" sz="2000" dirty="0">
                <a:latin typeface="Times"/>
              </a:rPr>
              <a:t>Compiled to a format interpretative at runtime</a:t>
            </a:r>
          </a:p>
          <a:p>
            <a:pPr>
              <a:spcBef>
                <a:spcPct val="50000"/>
              </a:spcBef>
              <a:defRPr/>
            </a:pPr>
            <a:endParaRPr lang="en-GB" sz="2000" dirty="0"/>
          </a:p>
        </p:txBody>
      </p:sp>
    </p:spTree>
    <p:extLst>
      <p:ext uri="{BB962C8B-B14F-4D97-AF65-F5344CB8AC3E}">
        <p14:creationId xmlns:p14="http://schemas.microsoft.com/office/powerpoint/2010/main" val="2801798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Program Development</a:t>
            </a:r>
          </a:p>
        </p:txBody>
      </p:sp>
      <p:sp>
        <p:nvSpPr>
          <p:cNvPr id="81923" name="Rectangle 3"/>
          <p:cNvSpPr>
            <a:spLocks noGrp="1" noChangeArrowheads="1"/>
          </p:cNvSpPr>
          <p:nvPr>
            <p:ph type="body" idx="1"/>
          </p:nvPr>
        </p:nvSpPr>
        <p:spPr/>
        <p:txBody>
          <a:bodyPr>
            <a:normAutofit/>
          </a:bodyPr>
          <a:lstStyle/>
          <a:p>
            <a:pPr>
              <a:spcBef>
                <a:spcPct val="70000"/>
              </a:spcBef>
            </a:pPr>
            <a:r>
              <a:rPr lang="en-US" altLang="en-US"/>
              <a:t>The mechanics of developing a program include several activities</a:t>
            </a:r>
          </a:p>
          <a:p>
            <a:pPr lvl="1">
              <a:spcBef>
                <a:spcPct val="70000"/>
              </a:spcBef>
            </a:pPr>
            <a:r>
              <a:rPr lang="en-US" altLang="en-US"/>
              <a:t>writing the program in a specific programming language (such as Java)</a:t>
            </a:r>
          </a:p>
          <a:p>
            <a:pPr lvl="1">
              <a:spcBef>
                <a:spcPct val="70000"/>
              </a:spcBef>
            </a:pPr>
            <a:r>
              <a:rPr lang="en-US" altLang="en-US"/>
              <a:t>translating the program into a form that the computer can execute</a:t>
            </a:r>
          </a:p>
          <a:p>
            <a:pPr lvl="1">
              <a:spcBef>
                <a:spcPct val="70000"/>
              </a:spcBef>
            </a:pPr>
            <a:r>
              <a:rPr lang="en-US" altLang="en-US"/>
              <a:t>investigating and fixing various types of errors that can occur</a:t>
            </a:r>
          </a:p>
          <a:p>
            <a:pPr>
              <a:spcBef>
                <a:spcPct val="70000"/>
              </a:spcBef>
            </a:pPr>
            <a:r>
              <a:rPr lang="en-US" altLang="en-US"/>
              <a:t>Software tools can be used to help with all parts of this process</a:t>
            </a:r>
          </a:p>
        </p:txBody>
      </p:sp>
    </p:spTree>
    <p:extLst>
      <p:ext uri="{BB962C8B-B14F-4D97-AF65-F5344CB8AC3E}">
        <p14:creationId xmlns:p14="http://schemas.microsoft.com/office/powerpoint/2010/main" val="464950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vert="horz" lIns="92075" tIns="46038" rIns="92075" bIns="46038" rtlCol="0" anchor="ctr">
            <a:normAutofit/>
          </a:bodyPr>
          <a:lstStyle/>
          <a:p>
            <a:r>
              <a:rPr lang="en-US" altLang="en-US"/>
              <a:t>Syntax and Semantics</a:t>
            </a:r>
          </a:p>
        </p:txBody>
      </p:sp>
      <p:sp>
        <p:nvSpPr>
          <p:cNvPr id="66563" name="Rectangle 3"/>
          <p:cNvSpPr>
            <a:spLocks noGrp="1" noChangeArrowheads="1"/>
          </p:cNvSpPr>
          <p:nvPr>
            <p:ph type="body" idx="1"/>
          </p:nvPr>
        </p:nvSpPr>
        <p:spPr>
          <a:noFill/>
          <a:ln/>
        </p:spPr>
        <p:txBody>
          <a:bodyPr vert="horz" lIns="92075" tIns="46038" rIns="92075" bIns="46038" rtlCol="0">
            <a:normAutofit/>
          </a:bodyPr>
          <a:lstStyle/>
          <a:p>
            <a:pPr>
              <a:spcBef>
                <a:spcPct val="75000"/>
              </a:spcBef>
            </a:pPr>
            <a:r>
              <a:rPr lang="en-US" altLang="en-US"/>
              <a:t>The </a:t>
            </a:r>
            <a:r>
              <a:rPr lang="en-US" altLang="en-US" i="1"/>
              <a:t>syntax rules</a:t>
            </a:r>
            <a:r>
              <a:rPr lang="en-US" altLang="en-US"/>
              <a:t> of a language define how we can put together symbols, reserved words, and identifiers to make a valid program</a:t>
            </a:r>
          </a:p>
          <a:p>
            <a:pPr>
              <a:spcBef>
                <a:spcPct val="75000"/>
              </a:spcBef>
            </a:pPr>
            <a:r>
              <a:rPr lang="en-US" altLang="en-US"/>
              <a:t>The </a:t>
            </a:r>
            <a:r>
              <a:rPr lang="en-US" altLang="en-US" i="1"/>
              <a:t>semantics</a:t>
            </a:r>
            <a:r>
              <a:rPr lang="en-US" altLang="en-US"/>
              <a:t> of a program statement define what that statement means (its purpose or role in a program)</a:t>
            </a:r>
          </a:p>
          <a:p>
            <a:pPr>
              <a:spcBef>
                <a:spcPct val="75000"/>
              </a:spcBef>
            </a:pPr>
            <a:r>
              <a:rPr lang="en-US" altLang="en-US"/>
              <a:t>A program that is syntactically correct is not necessarily logically (semantically) correct</a:t>
            </a:r>
          </a:p>
          <a:p>
            <a:pPr>
              <a:spcBef>
                <a:spcPct val="75000"/>
              </a:spcBef>
            </a:pPr>
            <a:r>
              <a:rPr lang="en-US" altLang="en-US"/>
              <a:t>A program will always do what we tell it to do, not what we </a:t>
            </a:r>
            <a:r>
              <a:rPr lang="en-US" altLang="en-US" u="sng"/>
              <a:t>meant</a:t>
            </a:r>
            <a:r>
              <a:rPr lang="en-US" altLang="en-US"/>
              <a:t> to tell it to do</a:t>
            </a:r>
          </a:p>
        </p:txBody>
      </p:sp>
    </p:spTree>
    <p:extLst>
      <p:ext uri="{BB962C8B-B14F-4D97-AF65-F5344CB8AC3E}">
        <p14:creationId xmlns:p14="http://schemas.microsoft.com/office/powerpoint/2010/main" val="243640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vert="horz" lIns="92075" tIns="46038" rIns="92075" bIns="46038" rtlCol="0" anchor="ctr">
            <a:normAutofit/>
          </a:bodyPr>
          <a:lstStyle/>
          <a:p>
            <a:r>
              <a:rPr lang="en-US" altLang="en-US"/>
              <a:t>Errors</a:t>
            </a:r>
          </a:p>
        </p:txBody>
      </p:sp>
      <p:sp>
        <p:nvSpPr>
          <p:cNvPr id="67587" name="Rectangle 3"/>
          <p:cNvSpPr>
            <a:spLocks noGrp="1" noChangeArrowheads="1"/>
          </p:cNvSpPr>
          <p:nvPr>
            <p:ph type="body" idx="1"/>
          </p:nvPr>
        </p:nvSpPr>
        <p:spPr>
          <a:noFill/>
          <a:ln/>
        </p:spPr>
        <p:txBody>
          <a:bodyPr vert="horz" lIns="92075" tIns="46038" rIns="92075" bIns="46038" rtlCol="0">
            <a:normAutofit fontScale="92500"/>
          </a:bodyPr>
          <a:lstStyle/>
          <a:p>
            <a:pPr>
              <a:spcBef>
                <a:spcPct val="75000"/>
              </a:spcBef>
            </a:pPr>
            <a:r>
              <a:rPr lang="en-US" altLang="en-US"/>
              <a:t>A program can have three types of errors</a:t>
            </a:r>
          </a:p>
          <a:p>
            <a:pPr>
              <a:spcBef>
                <a:spcPct val="75000"/>
              </a:spcBef>
            </a:pPr>
            <a:r>
              <a:rPr lang="en-US" altLang="en-US"/>
              <a:t>The compiler will find syntax errors and other basic problems (</a:t>
            </a:r>
            <a:r>
              <a:rPr lang="en-US" altLang="en-US" i="1"/>
              <a:t>compile-time errors</a:t>
            </a:r>
            <a:r>
              <a:rPr lang="en-US" altLang="en-US"/>
              <a:t>)</a:t>
            </a:r>
          </a:p>
          <a:p>
            <a:pPr lvl="1">
              <a:spcBef>
                <a:spcPct val="75000"/>
              </a:spcBef>
            </a:pPr>
            <a:r>
              <a:rPr lang="en-US" altLang="en-US"/>
              <a:t>If compile-time errors exist, an executable version of the program is not created</a:t>
            </a:r>
          </a:p>
          <a:p>
            <a:pPr>
              <a:spcBef>
                <a:spcPct val="75000"/>
              </a:spcBef>
            </a:pPr>
            <a:r>
              <a:rPr lang="en-US" altLang="en-US"/>
              <a:t>A problem can occur during program execution, such as trying to divide by zero, which causes a program to terminate abnormally (</a:t>
            </a:r>
            <a:r>
              <a:rPr lang="en-US" altLang="en-US" i="1"/>
              <a:t>run-time errors</a:t>
            </a:r>
            <a:r>
              <a:rPr lang="en-US" altLang="en-US"/>
              <a:t>)</a:t>
            </a:r>
          </a:p>
          <a:p>
            <a:pPr>
              <a:spcBef>
                <a:spcPct val="75000"/>
              </a:spcBef>
            </a:pPr>
            <a:r>
              <a:rPr lang="en-US" altLang="en-US"/>
              <a:t>A program may run, but produce incorrect results, perhaps using an incorrect formula (</a:t>
            </a:r>
            <a:r>
              <a:rPr lang="en-US" altLang="en-US" i="1"/>
              <a:t>logical errors</a:t>
            </a:r>
            <a:r>
              <a:rPr lang="en-US" altLang="en-US"/>
              <a:t>) </a:t>
            </a:r>
          </a:p>
        </p:txBody>
      </p:sp>
    </p:spTree>
    <p:extLst>
      <p:ext uri="{BB962C8B-B14F-4D97-AF65-F5344CB8AC3E}">
        <p14:creationId xmlns:p14="http://schemas.microsoft.com/office/powerpoint/2010/main" val="485358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Problem Solving</a:t>
            </a:r>
          </a:p>
        </p:txBody>
      </p:sp>
      <p:sp>
        <p:nvSpPr>
          <p:cNvPr id="83971" name="Rectangle 3"/>
          <p:cNvSpPr>
            <a:spLocks noGrp="1" noChangeArrowheads="1"/>
          </p:cNvSpPr>
          <p:nvPr>
            <p:ph type="body" idx="1"/>
          </p:nvPr>
        </p:nvSpPr>
        <p:spPr/>
        <p:txBody>
          <a:bodyPr>
            <a:normAutofit/>
          </a:bodyPr>
          <a:lstStyle/>
          <a:p>
            <a:pPr>
              <a:spcBef>
                <a:spcPct val="70000"/>
              </a:spcBef>
            </a:pPr>
            <a:r>
              <a:rPr lang="en-US" altLang="en-US"/>
              <a:t>The purpose of writing a program is to solve a problem</a:t>
            </a:r>
          </a:p>
          <a:p>
            <a:pPr>
              <a:spcBef>
                <a:spcPct val="70000"/>
              </a:spcBef>
            </a:pPr>
            <a:r>
              <a:rPr lang="en-US" altLang="en-US"/>
              <a:t>Solving a problem consists of multiple activities:</a:t>
            </a:r>
          </a:p>
          <a:p>
            <a:pPr lvl="1">
              <a:spcBef>
                <a:spcPct val="70000"/>
              </a:spcBef>
            </a:pPr>
            <a:r>
              <a:rPr lang="en-US" altLang="en-US"/>
              <a:t>Understand the problem</a:t>
            </a:r>
          </a:p>
          <a:p>
            <a:pPr lvl="1">
              <a:spcBef>
                <a:spcPct val="30000"/>
              </a:spcBef>
            </a:pPr>
            <a:r>
              <a:rPr lang="en-US" altLang="en-US"/>
              <a:t>Design a solution</a:t>
            </a:r>
          </a:p>
          <a:p>
            <a:pPr lvl="1">
              <a:spcBef>
                <a:spcPct val="30000"/>
              </a:spcBef>
            </a:pPr>
            <a:r>
              <a:rPr lang="en-US" altLang="en-US"/>
              <a:t>Consider alternatives and refine the solution</a:t>
            </a:r>
          </a:p>
          <a:p>
            <a:pPr lvl="1">
              <a:spcBef>
                <a:spcPct val="30000"/>
              </a:spcBef>
            </a:pPr>
            <a:r>
              <a:rPr lang="en-US" altLang="en-US"/>
              <a:t>Implement the solution</a:t>
            </a:r>
          </a:p>
          <a:p>
            <a:pPr lvl="1">
              <a:spcBef>
                <a:spcPct val="30000"/>
              </a:spcBef>
            </a:pPr>
            <a:r>
              <a:rPr lang="en-US" altLang="en-US"/>
              <a:t>Test the solution</a:t>
            </a:r>
          </a:p>
          <a:p>
            <a:pPr>
              <a:spcBef>
                <a:spcPct val="70000"/>
              </a:spcBef>
            </a:pPr>
            <a:r>
              <a:rPr lang="en-US" altLang="en-US"/>
              <a:t>These activities are not purely linear – they overlap and interact</a:t>
            </a:r>
          </a:p>
        </p:txBody>
      </p:sp>
    </p:spTree>
    <p:extLst>
      <p:ext uri="{BB962C8B-B14F-4D97-AF65-F5344CB8AC3E}">
        <p14:creationId xmlns:p14="http://schemas.microsoft.com/office/powerpoint/2010/main" val="379084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Problem Solving</a:t>
            </a:r>
          </a:p>
        </p:txBody>
      </p:sp>
      <p:sp>
        <p:nvSpPr>
          <p:cNvPr id="84995" name="Rectangle 3"/>
          <p:cNvSpPr>
            <a:spLocks noGrp="1" noChangeArrowheads="1"/>
          </p:cNvSpPr>
          <p:nvPr>
            <p:ph type="body" idx="1"/>
          </p:nvPr>
        </p:nvSpPr>
        <p:spPr/>
        <p:txBody>
          <a:bodyPr>
            <a:normAutofit/>
          </a:bodyPr>
          <a:lstStyle/>
          <a:p>
            <a:pPr>
              <a:spcBef>
                <a:spcPct val="70000"/>
              </a:spcBef>
            </a:pPr>
            <a:r>
              <a:rPr lang="en-US" altLang="en-US"/>
              <a:t>The key to designing a solution is breaking it down into manageable pieces</a:t>
            </a:r>
          </a:p>
          <a:p>
            <a:pPr>
              <a:spcBef>
                <a:spcPct val="70000"/>
              </a:spcBef>
            </a:pPr>
            <a:r>
              <a:rPr lang="en-US" altLang="en-US"/>
              <a:t>When writing software, we design separate pieces that are responsible for certain parts of the solution</a:t>
            </a:r>
          </a:p>
          <a:p>
            <a:pPr>
              <a:spcBef>
                <a:spcPct val="70000"/>
              </a:spcBef>
            </a:pPr>
            <a:r>
              <a:rPr lang="en-US" altLang="en-US"/>
              <a:t>An </a:t>
            </a:r>
            <a:r>
              <a:rPr lang="en-US" altLang="en-US" i="1"/>
              <a:t>object-oriented approach</a:t>
            </a:r>
            <a:r>
              <a:rPr lang="en-US" altLang="en-US"/>
              <a:t> lends itself to this kind of solution decomposition</a:t>
            </a:r>
          </a:p>
          <a:p>
            <a:pPr>
              <a:spcBef>
                <a:spcPct val="70000"/>
              </a:spcBef>
            </a:pPr>
            <a:r>
              <a:rPr lang="en-US" altLang="en-US"/>
              <a:t>We will dissect our solutions into pieces called objects and classes</a:t>
            </a:r>
          </a:p>
        </p:txBody>
      </p:sp>
    </p:spTree>
    <p:extLst>
      <p:ext uri="{BB962C8B-B14F-4D97-AF65-F5344CB8AC3E}">
        <p14:creationId xmlns:p14="http://schemas.microsoft.com/office/powerpoint/2010/main" val="232461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469A9C5-BFDE-44C0-8E43-77FEF518BCC2}" type="slidenum">
              <a:rPr lang="en-GB" altLang="en-US" sz="1400"/>
              <a:pPr>
                <a:spcBef>
                  <a:spcPct val="0"/>
                </a:spcBef>
                <a:buFontTx/>
                <a:buNone/>
              </a:pPr>
              <a:t>3</a:t>
            </a:fld>
            <a:endParaRPr lang="en-GB" altLang="en-US" sz="1400"/>
          </a:p>
        </p:txBody>
      </p:sp>
      <p:sp>
        <p:nvSpPr>
          <p:cNvPr id="7171" name="Text Box 3"/>
          <p:cNvSpPr txBox="1">
            <a:spLocks noChangeArrowheads="1"/>
          </p:cNvSpPr>
          <p:nvPr/>
        </p:nvSpPr>
        <p:spPr bwMode="auto">
          <a:xfrm>
            <a:off x="2286000" y="1447801"/>
            <a:ext cx="77724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4826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2400" b="1">
                <a:latin typeface="Arial" panose="020B0604020202020204" pitchFamily="34" charset="0"/>
              </a:rPr>
              <a:t>Programming</a:t>
            </a:r>
            <a:endParaRPr lang="en-GB" altLang="en-US" sz="2400" b="1">
              <a:latin typeface="Times" panose="02020603050405020304" pitchFamily="18" charset="0"/>
            </a:endParaRPr>
          </a:p>
          <a:p>
            <a:pPr algn="just">
              <a:spcBef>
                <a:spcPct val="0"/>
              </a:spcBef>
              <a:buFontTx/>
              <a:buNone/>
            </a:pPr>
            <a:r>
              <a:rPr lang="en-GB" altLang="en-US" sz="2400">
                <a:latin typeface="Times" panose="02020603050405020304" pitchFamily="18" charset="0"/>
              </a:rPr>
              <a:t> </a:t>
            </a:r>
          </a:p>
          <a:p>
            <a:pPr lvl="1" algn="just">
              <a:spcBef>
                <a:spcPct val="0"/>
              </a:spcBef>
              <a:buFontTx/>
              <a:buNone/>
            </a:pPr>
            <a:r>
              <a:rPr lang="en-GB" altLang="en-US" sz="2400">
                <a:latin typeface="Times" panose="02020603050405020304" pitchFamily="18" charset="0"/>
              </a:rPr>
              <a:t>is the ability to take an idea in your head – break it apart into it’s individual pieces and know how to write these pieces into the programming language you are using at the time – writing your statements in the right order using the right syntax</a:t>
            </a:r>
          </a:p>
          <a:p>
            <a:pPr algn="just">
              <a:spcBef>
                <a:spcPct val="0"/>
              </a:spcBef>
              <a:buFontTx/>
              <a:buNone/>
            </a:pPr>
            <a:endParaRPr lang="en-GB" altLang="en-US" sz="2400">
              <a:latin typeface="Times" panose="02020603050405020304" pitchFamily="18" charset="0"/>
            </a:endParaRPr>
          </a:p>
        </p:txBody>
      </p:sp>
    </p:spTree>
    <p:extLst>
      <p:ext uri="{BB962C8B-B14F-4D97-AF65-F5344CB8AC3E}">
        <p14:creationId xmlns:p14="http://schemas.microsoft.com/office/powerpoint/2010/main" val="873928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Object-Oriented Programming</a:t>
            </a:r>
          </a:p>
        </p:txBody>
      </p:sp>
      <p:sp>
        <p:nvSpPr>
          <p:cNvPr id="82947" name="Rectangle 3"/>
          <p:cNvSpPr>
            <a:spLocks noGrp="1" noChangeArrowheads="1"/>
          </p:cNvSpPr>
          <p:nvPr>
            <p:ph type="body" idx="1"/>
          </p:nvPr>
        </p:nvSpPr>
        <p:spPr/>
        <p:txBody>
          <a:bodyPr>
            <a:normAutofit lnSpcReduction="10000"/>
          </a:bodyPr>
          <a:lstStyle/>
          <a:p>
            <a:pPr>
              <a:spcBef>
                <a:spcPct val="70000"/>
              </a:spcBef>
            </a:pPr>
            <a:r>
              <a:rPr lang="en-US" altLang="en-US"/>
              <a:t>Java is an object-oriented programming language</a:t>
            </a:r>
          </a:p>
          <a:p>
            <a:pPr>
              <a:spcBef>
                <a:spcPct val="70000"/>
              </a:spcBef>
            </a:pPr>
            <a:r>
              <a:rPr lang="en-US" altLang="en-US"/>
              <a:t>As the term implies, an object is a fundamental entity in a Java program</a:t>
            </a:r>
          </a:p>
          <a:p>
            <a:pPr>
              <a:spcBef>
                <a:spcPct val="70000"/>
              </a:spcBef>
            </a:pPr>
            <a:r>
              <a:rPr lang="en-US" altLang="en-US"/>
              <a:t>Objects can be used effectively to represent real-world entities</a:t>
            </a:r>
          </a:p>
          <a:p>
            <a:pPr>
              <a:spcBef>
                <a:spcPct val="70000"/>
              </a:spcBef>
            </a:pPr>
            <a:r>
              <a:rPr lang="en-US" altLang="en-US"/>
              <a:t>For instance, an object might represent a particular employee in a company</a:t>
            </a:r>
          </a:p>
          <a:p>
            <a:pPr>
              <a:spcBef>
                <a:spcPct val="70000"/>
              </a:spcBef>
            </a:pPr>
            <a:r>
              <a:rPr lang="en-US" altLang="en-US"/>
              <a:t>Each employee object handles the processing and data management related to that employee</a:t>
            </a:r>
          </a:p>
        </p:txBody>
      </p:sp>
    </p:spTree>
    <p:extLst>
      <p:ext uri="{BB962C8B-B14F-4D97-AF65-F5344CB8AC3E}">
        <p14:creationId xmlns:p14="http://schemas.microsoft.com/office/powerpoint/2010/main" val="1649521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vert="horz" lIns="92075" tIns="46038" rIns="92075" bIns="46038" rtlCol="0" anchor="ctr">
            <a:normAutofit/>
          </a:bodyPr>
          <a:lstStyle/>
          <a:p>
            <a:r>
              <a:rPr lang="en-US" altLang="en-US"/>
              <a:t>Objects</a:t>
            </a:r>
          </a:p>
        </p:txBody>
      </p:sp>
      <p:sp>
        <p:nvSpPr>
          <p:cNvPr id="94211" name="Rectangle 3"/>
          <p:cNvSpPr>
            <a:spLocks noGrp="1" noChangeArrowheads="1"/>
          </p:cNvSpPr>
          <p:nvPr>
            <p:ph type="body" idx="1"/>
          </p:nvPr>
        </p:nvSpPr>
        <p:spPr>
          <a:noFill/>
          <a:ln/>
        </p:spPr>
        <p:txBody>
          <a:bodyPr vert="horz" lIns="92075" tIns="46038" rIns="92075" bIns="46038" rtlCol="0">
            <a:normAutofit/>
          </a:bodyPr>
          <a:lstStyle/>
          <a:p>
            <a:pPr>
              <a:spcBef>
                <a:spcPct val="70000"/>
              </a:spcBef>
            </a:pPr>
            <a:r>
              <a:rPr lang="en-US" altLang="en-US"/>
              <a:t>An object has:</a:t>
            </a:r>
          </a:p>
          <a:p>
            <a:pPr lvl="1">
              <a:spcBef>
                <a:spcPct val="70000"/>
              </a:spcBef>
            </a:pPr>
            <a:r>
              <a:rPr lang="en-US" altLang="en-US" i="1"/>
              <a:t>state</a:t>
            </a:r>
            <a:r>
              <a:rPr lang="en-US" altLang="en-US"/>
              <a:t>  -  descriptive characteristics</a:t>
            </a:r>
          </a:p>
          <a:p>
            <a:pPr lvl="1">
              <a:spcBef>
                <a:spcPct val="70000"/>
              </a:spcBef>
            </a:pPr>
            <a:r>
              <a:rPr lang="en-US" altLang="en-US" i="1"/>
              <a:t>behaviors</a:t>
            </a:r>
            <a:r>
              <a:rPr lang="en-US" altLang="en-US"/>
              <a:t>  -  what it can do (or what can be done to it)</a:t>
            </a:r>
          </a:p>
          <a:p>
            <a:pPr>
              <a:spcBef>
                <a:spcPct val="70000"/>
              </a:spcBef>
            </a:pPr>
            <a:r>
              <a:rPr lang="en-US" altLang="en-US"/>
              <a:t>The state of a bank account includes its current balance</a:t>
            </a:r>
          </a:p>
          <a:p>
            <a:pPr>
              <a:spcBef>
                <a:spcPct val="70000"/>
              </a:spcBef>
            </a:pPr>
            <a:r>
              <a:rPr lang="en-US" altLang="en-US"/>
              <a:t>The behaviors associated with a bank account include the ability to make deposits and withdrawals</a:t>
            </a:r>
          </a:p>
          <a:p>
            <a:pPr>
              <a:spcBef>
                <a:spcPct val="70000"/>
              </a:spcBef>
            </a:pPr>
            <a:r>
              <a:rPr lang="en-US" altLang="en-US"/>
              <a:t>Note that the behavior of an object might change its state</a:t>
            </a:r>
          </a:p>
        </p:txBody>
      </p:sp>
    </p:spTree>
    <p:extLst>
      <p:ext uri="{BB962C8B-B14F-4D97-AF65-F5344CB8AC3E}">
        <p14:creationId xmlns:p14="http://schemas.microsoft.com/office/powerpoint/2010/main" val="3896705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vert="horz" lIns="92075" tIns="46038" rIns="92075" bIns="46038" rtlCol="0" anchor="ctr">
            <a:normAutofit/>
          </a:bodyPr>
          <a:lstStyle/>
          <a:p>
            <a:r>
              <a:rPr lang="en-US" altLang="en-US"/>
              <a:t>Classes</a:t>
            </a:r>
          </a:p>
        </p:txBody>
      </p:sp>
      <p:sp>
        <p:nvSpPr>
          <p:cNvPr id="73731" name="Rectangle 3"/>
          <p:cNvSpPr>
            <a:spLocks noGrp="1" noChangeArrowheads="1"/>
          </p:cNvSpPr>
          <p:nvPr>
            <p:ph type="body" idx="1"/>
          </p:nvPr>
        </p:nvSpPr>
        <p:spPr>
          <a:noFill/>
          <a:ln/>
        </p:spPr>
        <p:txBody>
          <a:bodyPr vert="horz" lIns="92075" tIns="46038" rIns="92075" bIns="46038" rtlCol="0">
            <a:normAutofit lnSpcReduction="10000"/>
          </a:bodyPr>
          <a:lstStyle/>
          <a:p>
            <a:pPr>
              <a:spcBef>
                <a:spcPct val="60000"/>
              </a:spcBef>
            </a:pPr>
            <a:r>
              <a:rPr lang="en-US" altLang="en-US"/>
              <a:t>An object is defined by a </a:t>
            </a:r>
            <a:r>
              <a:rPr lang="en-US" altLang="en-US" i="1"/>
              <a:t>class</a:t>
            </a:r>
          </a:p>
          <a:p>
            <a:pPr>
              <a:spcBef>
                <a:spcPct val="60000"/>
              </a:spcBef>
            </a:pPr>
            <a:r>
              <a:rPr lang="en-US" altLang="en-US"/>
              <a:t>A class is the blueprint of an object</a:t>
            </a:r>
          </a:p>
          <a:p>
            <a:pPr>
              <a:spcBef>
                <a:spcPct val="60000"/>
              </a:spcBef>
            </a:pPr>
            <a:r>
              <a:rPr lang="en-US" altLang="en-US"/>
              <a:t>The class uses methods to define the behaviors of the object</a:t>
            </a:r>
          </a:p>
          <a:p>
            <a:pPr>
              <a:spcBef>
                <a:spcPct val="60000"/>
              </a:spcBef>
            </a:pPr>
            <a:r>
              <a:rPr lang="en-US" altLang="en-US"/>
              <a:t>The class that contains the main method of a Java program represents the entire program</a:t>
            </a:r>
          </a:p>
          <a:p>
            <a:pPr>
              <a:spcBef>
                <a:spcPct val="60000"/>
              </a:spcBef>
            </a:pPr>
            <a:r>
              <a:rPr lang="en-US" altLang="en-US"/>
              <a:t>A class represents a concept, and an object represents the embodiment of that concept</a:t>
            </a:r>
          </a:p>
          <a:p>
            <a:pPr>
              <a:spcBef>
                <a:spcPct val="60000"/>
              </a:spcBef>
            </a:pPr>
            <a:r>
              <a:rPr lang="en-US" altLang="en-US"/>
              <a:t>Multiple objects can be created from the same class</a:t>
            </a:r>
          </a:p>
        </p:txBody>
      </p:sp>
    </p:spTree>
    <p:extLst>
      <p:ext uri="{BB962C8B-B14F-4D97-AF65-F5344CB8AC3E}">
        <p14:creationId xmlns:p14="http://schemas.microsoft.com/office/powerpoint/2010/main" val="544530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67EF423-3CE0-4411-854B-0469CE22B631}" type="slidenum">
              <a:rPr lang="en-GB" altLang="en-US" sz="1400"/>
              <a:pPr>
                <a:spcBef>
                  <a:spcPct val="0"/>
                </a:spcBef>
                <a:buFontTx/>
                <a:buNone/>
              </a:pPr>
              <a:t>33</a:t>
            </a:fld>
            <a:endParaRPr lang="en-GB" altLang="en-US" sz="1400"/>
          </a:p>
        </p:txBody>
      </p:sp>
      <p:grpSp>
        <p:nvGrpSpPr>
          <p:cNvPr id="25603" name="Group 8"/>
          <p:cNvGrpSpPr>
            <a:grpSpLocks/>
          </p:cNvGrpSpPr>
          <p:nvPr/>
        </p:nvGrpSpPr>
        <p:grpSpPr bwMode="auto">
          <a:xfrm>
            <a:off x="4343400" y="1371601"/>
            <a:ext cx="3409950" cy="4125913"/>
            <a:chOff x="1776" y="864"/>
            <a:chExt cx="2148" cy="2599"/>
          </a:xfrm>
        </p:grpSpPr>
        <p:sp>
          <p:nvSpPr>
            <p:cNvPr id="25605" name="Text Box 3"/>
            <p:cNvSpPr txBox="1">
              <a:spLocks noChangeArrowheads="1"/>
            </p:cNvSpPr>
            <p:nvPr/>
          </p:nvSpPr>
          <p:spPr bwMode="auto">
            <a:xfrm>
              <a:off x="1776" y="864"/>
              <a:ext cx="2148" cy="601"/>
            </a:xfrm>
            <a:prstGeom prst="rect">
              <a:avLst/>
            </a:prstGeom>
            <a:solidFill>
              <a:srgbClr val="FFFFFF"/>
            </a:solidFill>
            <a:ln w="9525">
              <a:solidFill>
                <a:srgbClr val="000000"/>
              </a:solidFill>
              <a:miter lim="800000"/>
              <a:headEnd/>
              <a:tailEnd/>
            </a:ln>
          </p:spPr>
          <p:txBody>
            <a:bodyPr b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600" i="1">
                  <a:latin typeface="Arial" panose="020B0604020202020204" pitchFamily="34" charset="0"/>
                </a:rPr>
                <a:t>The name of the class goes in this box</a:t>
              </a:r>
              <a:endParaRPr lang="en-GB" altLang="en-US" sz="1600">
                <a:latin typeface="Arial" panose="020B0604020202020204" pitchFamily="34" charset="0"/>
              </a:endParaRPr>
            </a:p>
          </p:txBody>
        </p:sp>
        <p:sp>
          <p:nvSpPr>
            <p:cNvPr id="25606" name="Text Box 4"/>
            <p:cNvSpPr txBox="1">
              <a:spLocks noChangeArrowheads="1"/>
            </p:cNvSpPr>
            <p:nvPr/>
          </p:nvSpPr>
          <p:spPr bwMode="auto">
            <a:xfrm>
              <a:off x="1776" y="1457"/>
              <a:ext cx="2148" cy="1075"/>
            </a:xfrm>
            <a:prstGeom prst="rect">
              <a:avLst/>
            </a:prstGeom>
            <a:solidFill>
              <a:srgbClr val="FFFFFF"/>
            </a:solidFill>
            <a:ln w="9525">
              <a:solidFill>
                <a:srgbClr val="000000"/>
              </a:solidFill>
              <a:miter lim="800000"/>
              <a:headEnd/>
              <a:tailEnd/>
            </a:ln>
          </p:spPr>
          <p:txBody>
            <a:bodyPr tIns="0" bIns="18288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1600" i="1">
                <a:latin typeface="Arial" panose="020B0604020202020204" pitchFamily="34" charset="0"/>
              </a:endParaRPr>
            </a:p>
            <a:p>
              <a:pPr algn="ctr">
                <a:spcBef>
                  <a:spcPct val="0"/>
                </a:spcBef>
                <a:buFontTx/>
                <a:buNone/>
              </a:pPr>
              <a:r>
                <a:rPr lang="en-GB" altLang="en-US" sz="1600" i="1">
                  <a:latin typeface="Arial" panose="020B0604020202020204" pitchFamily="34" charset="0"/>
                </a:rPr>
                <a:t>The attributes of the class are listed in this box</a:t>
              </a:r>
              <a:endParaRPr lang="en-GB" altLang="en-US" sz="800">
                <a:latin typeface="Arial" panose="020B0604020202020204" pitchFamily="34" charset="0"/>
              </a:endParaRPr>
            </a:p>
          </p:txBody>
        </p:sp>
        <p:sp>
          <p:nvSpPr>
            <p:cNvPr id="25607" name="Text Box 5"/>
            <p:cNvSpPr txBox="1">
              <a:spLocks noChangeArrowheads="1"/>
            </p:cNvSpPr>
            <p:nvPr/>
          </p:nvSpPr>
          <p:spPr bwMode="auto">
            <a:xfrm>
              <a:off x="1776" y="2410"/>
              <a:ext cx="2148" cy="1053"/>
            </a:xfrm>
            <a:prstGeom prst="rect">
              <a:avLst/>
            </a:prstGeom>
            <a:solidFill>
              <a:srgbClr val="FFFFFF"/>
            </a:solidFill>
            <a:ln w="9525">
              <a:solidFill>
                <a:srgbClr val="000000"/>
              </a:solidFill>
              <a:miter lim="800000"/>
              <a:headEnd/>
              <a:tailEnd/>
            </a:ln>
          </p:spPr>
          <p:txBody>
            <a:bodyPr tIns="0" bIns="9144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1600" i="1"/>
            </a:p>
            <a:p>
              <a:pPr algn="ctr">
                <a:spcBef>
                  <a:spcPct val="0"/>
                </a:spcBef>
                <a:buFontTx/>
                <a:buNone/>
              </a:pPr>
              <a:r>
                <a:rPr lang="en-GB" altLang="en-US" sz="1600" i="1">
                  <a:latin typeface="Arial" panose="020B0604020202020204" pitchFamily="34" charset="0"/>
                </a:rPr>
                <a:t>The methods of the class are listed in this box</a:t>
              </a:r>
              <a:endParaRPr lang="en-GB" altLang="en-US" sz="800">
                <a:latin typeface="Arial" panose="020B0604020202020204" pitchFamily="34" charset="0"/>
              </a:endParaRPr>
            </a:p>
          </p:txBody>
        </p:sp>
      </p:grpSp>
      <p:sp>
        <p:nvSpPr>
          <p:cNvPr id="25604" name="Text Box 7"/>
          <p:cNvSpPr txBox="1">
            <a:spLocks noChangeArrowheads="1"/>
          </p:cNvSpPr>
          <p:nvPr/>
        </p:nvSpPr>
        <p:spPr bwMode="auto">
          <a:xfrm>
            <a:off x="2971800" y="6096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GB" altLang="en-US" sz="2400" b="1">
                <a:latin typeface="Arial" panose="020B0604020202020204" pitchFamily="34" charset="0"/>
              </a:rPr>
              <a:t>UML Diagrams</a:t>
            </a:r>
            <a:endParaRPr lang="en-GB" altLang="en-US" sz="2400"/>
          </a:p>
        </p:txBody>
      </p:sp>
    </p:spTree>
    <p:extLst>
      <p:ext uri="{BB962C8B-B14F-4D97-AF65-F5344CB8AC3E}">
        <p14:creationId xmlns:p14="http://schemas.microsoft.com/office/powerpoint/2010/main" val="2369542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Objects and Classes</a:t>
            </a:r>
          </a:p>
        </p:txBody>
      </p:sp>
      <p:grpSp>
        <p:nvGrpSpPr>
          <p:cNvPr id="74765" name="Group 13"/>
          <p:cNvGrpSpPr>
            <a:grpSpLocks/>
          </p:cNvGrpSpPr>
          <p:nvPr/>
        </p:nvGrpSpPr>
        <p:grpSpPr bwMode="auto">
          <a:xfrm>
            <a:off x="3330576" y="1582738"/>
            <a:ext cx="2384425" cy="1936750"/>
            <a:chOff x="1138" y="997"/>
            <a:chExt cx="1502" cy="1220"/>
          </a:xfrm>
        </p:grpSpPr>
        <p:sp>
          <p:nvSpPr>
            <p:cNvPr id="74756" name="Oval 4"/>
            <p:cNvSpPr>
              <a:spLocks noChangeArrowheads="1"/>
            </p:cNvSpPr>
            <p:nvPr/>
          </p:nvSpPr>
          <p:spPr bwMode="auto">
            <a:xfrm>
              <a:off x="1138" y="1644"/>
              <a:ext cx="1502" cy="573"/>
            </a:xfrm>
            <a:prstGeom prst="ellipse">
              <a:avLst/>
            </a:prstGeom>
            <a:solidFill>
              <a:srgbClr val="FF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Bank Account</a:t>
              </a:r>
            </a:p>
          </p:txBody>
        </p:sp>
        <p:sp>
          <p:nvSpPr>
            <p:cNvPr id="74757" name="Text Box 5"/>
            <p:cNvSpPr txBox="1">
              <a:spLocks noChangeArrowheads="1"/>
            </p:cNvSpPr>
            <p:nvPr/>
          </p:nvSpPr>
          <p:spPr bwMode="auto">
            <a:xfrm>
              <a:off x="1345" y="997"/>
              <a:ext cx="1060"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000" b="1">
                  <a:solidFill>
                    <a:srgbClr val="FFCC00"/>
                  </a:solidFill>
                  <a:latin typeface="Arial Unicode MS" pitchFamily="34" charset="-128"/>
                </a:rPr>
                <a:t>A class</a:t>
              </a:r>
            </a:p>
            <a:p>
              <a:pPr algn="ctr"/>
              <a:r>
                <a:rPr lang="en-US" altLang="en-US" sz="2000" b="1">
                  <a:solidFill>
                    <a:srgbClr val="FFCC00"/>
                  </a:solidFill>
                  <a:latin typeface="Arial Unicode MS" pitchFamily="34" charset="-128"/>
                </a:rPr>
                <a:t>(the concept)</a:t>
              </a:r>
            </a:p>
          </p:txBody>
        </p:sp>
      </p:grpSp>
      <p:grpSp>
        <p:nvGrpSpPr>
          <p:cNvPr id="74766" name="Group 14"/>
          <p:cNvGrpSpPr>
            <a:grpSpLocks/>
          </p:cNvGrpSpPr>
          <p:nvPr/>
        </p:nvGrpSpPr>
        <p:grpSpPr bwMode="auto">
          <a:xfrm>
            <a:off x="6400801" y="1587501"/>
            <a:ext cx="2790825" cy="1812925"/>
            <a:chOff x="3072" y="1000"/>
            <a:chExt cx="1758" cy="1142"/>
          </a:xfrm>
        </p:grpSpPr>
        <p:sp>
          <p:nvSpPr>
            <p:cNvPr id="74759" name="Rectangle 7"/>
            <p:cNvSpPr>
              <a:spLocks noChangeArrowheads="1"/>
            </p:cNvSpPr>
            <p:nvPr/>
          </p:nvSpPr>
          <p:spPr bwMode="auto">
            <a:xfrm>
              <a:off x="3072" y="1726"/>
              <a:ext cx="1758" cy="416"/>
            </a:xfrm>
            <a:prstGeom prst="rect">
              <a:avLst/>
            </a:prstGeom>
            <a:solidFill>
              <a:srgbClr val="FFFFFF"/>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John’s Bank Account</a:t>
              </a:r>
            </a:p>
            <a:p>
              <a:pPr algn="ctr"/>
              <a:r>
                <a:rPr lang="en-US" altLang="en-US">
                  <a:latin typeface="Verdana" pitchFamily="34" charset="0"/>
                </a:rPr>
                <a:t>Balance: $5,257</a:t>
              </a:r>
            </a:p>
          </p:txBody>
        </p:sp>
        <p:sp>
          <p:nvSpPr>
            <p:cNvPr id="74760" name="Text Box 8"/>
            <p:cNvSpPr txBox="1">
              <a:spLocks noChangeArrowheads="1"/>
            </p:cNvSpPr>
            <p:nvPr/>
          </p:nvSpPr>
          <p:spPr bwMode="auto">
            <a:xfrm>
              <a:off x="3354" y="1000"/>
              <a:ext cx="1232"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000" b="1">
                  <a:solidFill>
                    <a:srgbClr val="FFCC00"/>
                  </a:solidFill>
                  <a:latin typeface="Arial Unicode MS" pitchFamily="34" charset="-128"/>
                </a:rPr>
                <a:t>An object</a:t>
              </a:r>
            </a:p>
            <a:p>
              <a:pPr algn="ctr"/>
              <a:r>
                <a:rPr lang="en-US" altLang="en-US" sz="2000" b="1">
                  <a:solidFill>
                    <a:srgbClr val="FFCC00"/>
                  </a:solidFill>
                  <a:latin typeface="Arial Unicode MS" pitchFamily="34" charset="-128"/>
                </a:rPr>
                <a:t>(the realization)</a:t>
              </a:r>
            </a:p>
          </p:txBody>
        </p:sp>
      </p:grpSp>
      <p:grpSp>
        <p:nvGrpSpPr>
          <p:cNvPr id="74769" name="Group 17"/>
          <p:cNvGrpSpPr>
            <a:grpSpLocks/>
          </p:cNvGrpSpPr>
          <p:nvPr/>
        </p:nvGrpSpPr>
        <p:grpSpPr bwMode="auto">
          <a:xfrm>
            <a:off x="3170238" y="3687763"/>
            <a:ext cx="6021388" cy="1693862"/>
            <a:chOff x="1037" y="2323"/>
            <a:chExt cx="3793" cy="1067"/>
          </a:xfrm>
        </p:grpSpPr>
        <p:grpSp>
          <p:nvGrpSpPr>
            <p:cNvPr id="74761" name="Group 9"/>
            <p:cNvGrpSpPr>
              <a:grpSpLocks/>
            </p:cNvGrpSpPr>
            <p:nvPr/>
          </p:nvGrpSpPr>
          <p:grpSpPr bwMode="auto">
            <a:xfrm>
              <a:off x="1037" y="2323"/>
              <a:ext cx="3793" cy="1067"/>
              <a:chOff x="1037" y="2323"/>
              <a:chExt cx="3793" cy="1067"/>
            </a:xfrm>
          </p:grpSpPr>
          <p:sp>
            <p:nvSpPr>
              <p:cNvPr id="74762" name="Rectangle 10"/>
              <p:cNvSpPr>
                <a:spLocks noChangeArrowheads="1"/>
              </p:cNvSpPr>
              <p:nvPr/>
            </p:nvSpPr>
            <p:spPr bwMode="auto">
              <a:xfrm>
                <a:off x="3072" y="2323"/>
                <a:ext cx="1758" cy="416"/>
              </a:xfrm>
              <a:prstGeom prst="rect">
                <a:avLst/>
              </a:prstGeom>
              <a:solidFill>
                <a:srgbClr val="FFFFFF"/>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Bill’s Bank Account</a:t>
                </a:r>
              </a:p>
              <a:p>
                <a:pPr algn="ctr"/>
                <a:r>
                  <a:rPr lang="en-US" altLang="en-US">
                    <a:latin typeface="Verdana" pitchFamily="34" charset="0"/>
                  </a:rPr>
                  <a:t>Balance: $1,245,069</a:t>
                </a:r>
              </a:p>
            </p:txBody>
          </p:sp>
          <p:sp>
            <p:nvSpPr>
              <p:cNvPr id="74763" name="Rectangle 11"/>
              <p:cNvSpPr>
                <a:spLocks noChangeArrowheads="1"/>
              </p:cNvSpPr>
              <p:nvPr/>
            </p:nvSpPr>
            <p:spPr bwMode="auto">
              <a:xfrm>
                <a:off x="3072" y="2974"/>
                <a:ext cx="1758" cy="416"/>
              </a:xfrm>
              <a:prstGeom prst="rect">
                <a:avLst/>
              </a:prstGeom>
              <a:solidFill>
                <a:srgbClr val="FFFFFF"/>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Mary’s Bank Account</a:t>
                </a:r>
              </a:p>
              <a:p>
                <a:pPr algn="ctr"/>
                <a:r>
                  <a:rPr lang="en-US" altLang="en-US">
                    <a:latin typeface="Verdana" pitchFamily="34" charset="0"/>
                  </a:rPr>
                  <a:t>Balance: $16,833</a:t>
                </a:r>
              </a:p>
            </p:txBody>
          </p:sp>
          <p:sp>
            <p:nvSpPr>
              <p:cNvPr id="74764" name="Text Box 12"/>
              <p:cNvSpPr txBox="1">
                <a:spLocks noChangeArrowheads="1"/>
              </p:cNvSpPr>
              <p:nvPr/>
            </p:nvSpPr>
            <p:spPr bwMode="auto">
              <a:xfrm>
                <a:off x="1037" y="2670"/>
                <a:ext cx="1564"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000" b="1">
                    <a:solidFill>
                      <a:srgbClr val="FFCC00"/>
                    </a:solidFill>
                    <a:latin typeface="Arial Unicode MS" pitchFamily="34" charset="-128"/>
                  </a:rPr>
                  <a:t>Multiple objects</a:t>
                </a:r>
              </a:p>
              <a:p>
                <a:pPr algn="ctr"/>
                <a:r>
                  <a:rPr lang="en-US" altLang="en-US" sz="2000" b="1">
                    <a:solidFill>
                      <a:srgbClr val="FFCC00"/>
                    </a:solidFill>
                    <a:latin typeface="Arial Unicode MS" pitchFamily="34" charset="-128"/>
                  </a:rPr>
                  <a:t>from the same class</a:t>
                </a:r>
              </a:p>
            </p:txBody>
          </p:sp>
        </p:grpSp>
        <p:sp>
          <p:nvSpPr>
            <p:cNvPr id="74767" name="Line 15"/>
            <p:cNvSpPr>
              <a:spLocks noChangeShapeType="1"/>
            </p:cNvSpPr>
            <p:nvPr/>
          </p:nvSpPr>
          <p:spPr bwMode="auto">
            <a:xfrm flipV="1">
              <a:off x="2592" y="2736"/>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4768" name="Line 16"/>
            <p:cNvSpPr>
              <a:spLocks noChangeShapeType="1"/>
            </p:cNvSpPr>
            <p:nvPr/>
          </p:nvSpPr>
          <p:spPr bwMode="auto">
            <a:xfrm>
              <a:off x="2592" y="2832"/>
              <a:ext cx="28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Tree>
    <p:extLst>
      <p:ext uri="{BB962C8B-B14F-4D97-AF65-F5344CB8AC3E}">
        <p14:creationId xmlns:p14="http://schemas.microsoft.com/office/powerpoint/2010/main" val="2564528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65"/>
                                        </p:tgtEl>
                                        <p:attrNameLst>
                                          <p:attrName>style.visibility</p:attrName>
                                        </p:attrNameLst>
                                      </p:cBhvr>
                                      <p:to>
                                        <p:strVal val="visible"/>
                                      </p:to>
                                    </p:set>
                                    <p:anim calcmode="lin" valueType="num">
                                      <p:cBhvr additive="base">
                                        <p:cTn id="7" dur="500" fill="hold"/>
                                        <p:tgtEl>
                                          <p:spTgt spid="74765"/>
                                        </p:tgtEl>
                                        <p:attrNameLst>
                                          <p:attrName>ppt_x</p:attrName>
                                        </p:attrNameLst>
                                      </p:cBhvr>
                                      <p:tavLst>
                                        <p:tav tm="0">
                                          <p:val>
                                            <p:strVal val="#ppt_x"/>
                                          </p:val>
                                        </p:tav>
                                        <p:tav tm="100000">
                                          <p:val>
                                            <p:strVal val="#ppt_x"/>
                                          </p:val>
                                        </p:tav>
                                      </p:tavLst>
                                    </p:anim>
                                    <p:anim calcmode="lin" valueType="num">
                                      <p:cBhvr additive="base">
                                        <p:cTn id="8" dur="500" fill="hold"/>
                                        <p:tgtEl>
                                          <p:spTgt spid="747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4766"/>
                                        </p:tgtEl>
                                        <p:attrNameLst>
                                          <p:attrName>style.visibility</p:attrName>
                                        </p:attrNameLst>
                                      </p:cBhvr>
                                      <p:to>
                                        <p:strVal val="visible"/>
                                      </p:to>
                                    </p:set>
                                    <p:anim calcmode="lin" valueType="num">
                                      <p:cBhvr additive="base">
                                        <p:cTn id="13" dur="500" fill="hold"/>
                                        <p:tgtEl>
                                          <p:spTgt spid="74766"/>
                                        </p:tgtEl>
                                        <p:attrNameLst>
                                          <p:attrName>ppt_x</p:attrName>
                                        </p:attrNameLst>
                                      </p:cBhvr>
                                      <p:tavLst>
                                        <p:tav tm="0">
                                          <p:val>
                                            <p:strVal val="#ppt_x"/>
                                          </p:val>
                                        </p:tav>
                                        <p:tav tm="100000">
                                          <p:val>
                                            <p:strVal val="#ppt_x"/>
                                          </p:val>
                                        </p:tav>
                                      </p:tavLst>
                                    </p:anim>
                                    <p:anim calcmode="lin" valueType="num">
                                      <p:cBhvr additive="base">
                                        <p:cTn id="14" dur="500" fill="hold"/>
                                        <p:tgtEl>
                                          <p:spTgt spid="747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4769"/>
                                        </p:tgtEl>
                                        <p:attrNameLst>
                                          <p:attrName>style.visibility</p:attrName>
                                        </p:attrNameLst>
                                      </p:cBhvr>
                                      <p:to>
                                        <p:strVal val="visible"/>
                                      </p:to>
                                    </p:set>
                                    <p:anim calcmode="lin" valueType="num">
                                      <p:cBhvr additive="base">
                                        <p:cTn id="19" dur="500" fill="hold"/>
                                        <p:tgtEl>
                                          <p:spTgt spid="74769"/>
                                        </p:tgtEl>
                                        <p:attrNameLst>
                                          <p:attrName>ppt_x</p:attrName>
                                        </p:attrNameLst>
                                      </p:cBhvr>
                                      <p:tavLst>
                                        <p:tav tm="0">
                                          <p:val>
                                            <p:strVal val="#ppt_x"/>
                                          </p:val>
                                        </p:tav>
                                        <p:tav tm="100000">
                                          <p:val>
                                            <p:strVal val="#ppt_x"/>
                                          </p:val>
                                        </p:tav>
                                      </p:tavLst>
                                    </p:anim>
                                    <p:anim calcmode="lin" valueType="num">
                                      <p:cBhvr additive="base">
                                        <p:cTn id="20" dur="500" fill="hold"/>
                                        <p:tgtEl>
                                          <p:spTgt spid="747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Inheritance</a:t>
            </a:r>
          </a:p>
        </p:txBody>
      </p:sp>
      <p:sp>
        <p:nvSpPr>
          <p:cNvPr id="76803" name="Rectangle 3"/>
          <p:cNvSpPr>
            <a:spLocks noGrp="1" noChangeArrowheads="1"/>
          </p:cNvSpPr>
          <p:nvPr>
            <p:ph type="body" idx="1"/>
          </p:nvPr>
        </p:nvSpPr>
        <p:spPr>
          <a:xfrm>
            <a:off x="2514600" y="1066800"/>
            <a:ext cx="7924800" cy="1828800"/>
          </a:xfrm>
        </p:spPr>
        <p:txBody>
          <a:bodyPr>
            <a:normAutofit/>
          </a:bodyPr>
          <a:lstStyle/>
          <a:p>
            <a:pPr>
              <a:spcBef>
                <a:spcPct val="60000"/>
              </a:spcBef>
            </a:pPr>
            <a:r>
              <a:rPr lang="en-US" altLang="en-US"/>
              <a:t>One class can be used to derive another via </a:t>
            </a:r>
            <a:r>
              <a:rPr lang="en-US" altLang="en-US" i="1"/>
              <a:t>inheritance</a:t>
            </a:r>
          </a:p>
          <a:p>
            <a:pPr>
              <a:spcBef>
                <a:spcPct val="60000"/>
              </a:spcBef>
            </a:pPr>
            <a:r>
              <a:rPr lang="en-US" altLang="en-US"/>
              <a:t>Classes can be organized into hierarchies</a:t>
            </a:r>
          </a:p>
        </p:txBody>
      </p:sp>
      <p:grpSp>
        <p:nvGrpSpPr>
          <p:cNvPr id="76804" name="Group 4"/>
          <p:cNvGrpSpPr>
            <a:grpSpLocks/>
          </p:cNvGrpSpPr>
          <p:nvPr/>
        </p:nvGrpSpPr>
        <p:grpSpPr bwMode="auto">
          <a:xfrm>
            <a:off x="3124200" y="2654300"/>
            <a:ext cx="6629400" cy="3386138"/>
            <a:chOff x="768" y="1720"/>
            <a:chExt cx="4176" cy="2133"/>
          </a:xfrm>
        </p:grpSpPr>
        <p:sp>
          <p:nvSpPr>
            <p:cNvPr id="76805" name="Oval 5"/>
            <p:cNvSpPr>
              <a:spLocks noChangeArrowheads="1"/>
            </p:cNvSpPr>
            <p:nvPr/>
          </p:nvSpPr>
          <p:spPr bwMode="auto">
            <a:xfrm>
              <a:off x="2736" y="2344"/>
              <a:ext cx="1392" cy="573"/>
            </a:xfrm>
            <a:prstGeom prst="ellipse">
              <a:avLst/>
            </a:prstGeom>
            <a:solidFill>
              <a:srgbClr val="FF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Bank Account</a:t>
              </a:r>
            </a:p>
          </p:txBody>
        </p:sp>
        <p:sp>
          <p:nvSpPr>
            <p:cNvPr id="76806" name="Oval 6"/>
            <p:cNvSpPr>
              <a:spLocks noChangeArrowheads="1"/>
            </p:cNvSpPr>
            <p:nvPr/>
          </p:nvSpPr>
          <p:spPr bwMode="auto">
            <a:xfrm>
              <a:off x="1584" y="1720"/>
              <a:ext cx="1747" cy="327"/>
            </a:xfrm>
            <a:prstGeom prst="ellipse">
              <a:avLst/>
            </a:prstGeom>
            <a:solidFill>
              <a:srgbClr val="FF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Account</a:t>
              </a:r>
            </a:p>
          </p:txBody>
        </p:sp>
        <p:sp>
          <p:nvSpPr>
            <p:cNvPr id="76807" name="Oval 7"/>
            <p:cNvSpPr>
              <a:spLocks noChangeArrowheads="1"/>
            </p:cNvSpPr>
            <p:nvPr/>
          </p:nvSpPr>
          <p:spPr bwMode="auto">
            <a:xfrm>
              <a:off x="768" y="2341"/>
              <a:ext cx="1392" cy="573"/>
            </a:xfrm>
            <a:prstGeom prst="ellipse">
              <a:avLst/>
            </a:prstGeom>
            <a:solidFill>
              <a:srgbClr val="FF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Charge Account</a:t>
              </a:r>
            </a:p>
          </p:txBody>
        </p:sp>
        <p:sp>
          <p:nvSpPr>
            <p:cNvPr id="76808" name="Oval 8"/>
            <p:cNvSpPr>
              <a:spLocks noChangeArrowheads="1"/>
            </p:cNvSpPr>
            <p:nvPr/>
          </p:nvSpPr>
          <p:spPr bwMode="auto">
            <a:xfrm>
              <a:off x="1968" y="3278"/>
              <a:ext cx="1392" cy="573"/>
            </a:xfrm>
            <a:prstGeom prst="ellipse">
              <a:avLst/>
            </a:prstGeom>
            <a:solidFill>
              <a:srgbClr val="FF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Savings Account</a:t>
              </a:r>
            </a:p>
          </p:txBody>
        </p:sp>
        <p:sp>
          <p:nvSpPr>
            <p:cNvPr id="76809" name="Oval 9"/>
            <p:cNvSpPr>
              <a:spLocks noChangeArrowheads="1"/>
            </p:cNvSpPr>
            <p:nvPr/>
          </p:nvSpPr>
          <p:spPr bwMode="auto">
            <a:xfrm>
              <a:off x="3504" y="3280"/>
              <a:ext cx="1440" cy="573"/>
            </a:xfrm>
            <a:prstGeom prst="ellipse">
              <a:avLst/>
            </a:prstGeom>
            <a:solidFill>
              <a:srgbClr val="FF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a:latin typeface="Verdana" pitchFamily="34" charset="0"/>
                </a:rPr>
                <a:t>Checking Account</a:t>
              </a:r>
            </a:p>
          </p:txBody>
        </p:sp>
        <p:cxnSp>
          <p:nvCxnSpPr>
            <p:cNvPr id="76810" name="AutoShape 10"/>
            <p:cNvCxnSpPr>
              <a:cxnSpLocks noChangeShapeType="1"/>
              <a:stCxn id="76807" idx="0"/>
              <a:endCxn id="76806" idx="4"/>
            </p:cNvCxnSpPr>
            <p:nvPr/>
          </p:nvCxnSpPr>
          <p:spPr bwMode="auto">
            <a:xfrm rot="5400000" flipH="1" flipV="1">
              <a:off x="1814" y="1697"/>
              <a:ext cx="294" cy="994"/>
            </a:xfrm>
            <a:prstGeom prst="bentConnector3">
              <a:avLst>
                <a:gd name="adj1" fmla="val 50000"/>
              </a:avLst>
            </a:prstGeom>
            <a:noFill/>
            <a:ln w="1905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1" name="AutoShape 11"/>
            <p:cNvCxnSpPr>
              <a:cxnSpLocks noChangeShapeType="1"/>
              <a:stCxn id="76805" idx="0"/>
              <a:endCxn id="76806" idx="4"/>
            </p:cNvCxnSpPr>
            <p:nvPr/>
          </p:nvCxnSpPr>
          <p:spPr bwMode="auto">
            <a:xfrm rot="16200000" flipV="1">
              <a:off x="2796" y="1708"/>
              <a:ext cx="297" cy="974"/>
            </a:xfrm>
            <a:prstGeom prst="bentConnector3">
              <a:avLst>
                <a:gd name="adj1" fmla="val 50000"/>
              </a:avLst>
            </a:prstGeom>
            <a:noFill/>
            <a:ln w="1905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2" name="AutoShape 12"/>
            <p:cNvCxnSpPr>
              <a:cxnSpLocks noChangeShapeType="1"/>
              <a:stCxn id="76808" idx="0"/>
              <a:endCxn id="76805" idx="4"/>
            </p:cNvCxnSpPr>
            <p:nvPr/>
          </p:nvCxnSpPr>
          <p:spPr bwMode="auto">
            <a:xfrm rot="5400000" flipH="1" flipV="1">
              <a:off x="2868" y="2714"/>
              <a:ext cx="361" cy="768"/>
            </a:xfrm>
            <a:prstGeom prst="bentConnector3">
              <a:avLst>
                <a:gd name="adj1" fmla="val 50000"/>
              </a:avLst>
            </a:prstGeom>
            <a:noFill/>
            <a:ln w="1905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3" name="AutoShape 13"/>
            <p:cNvCxnSpPr>
              <a:cxnSpLocks noChangeShapeType="1"/>
              <a:stCxn id="76809" idx="0"/>
              <a:endCxn id="76805" idx="4"/>
            </p:cNvCxnSpPr>
            <p:nvPr/>
          </p:nvCxnSpPr>
          <p:spPr bwMode="auto">
            <a:xfrm rot="16200000" flipV="1">
              <a:off x="3647" y="2702"/>
              <a:ext cx="363" cy="792"/>
            </a:xfrm>
            <a:prstGeom prst="bentConnector3">
              <a:avLst>
                <a:gd name="adj1" fmla="val 50000"/>
              </a:avLst>
            </a:prstGeom>
            <a:noFill/>
            <a:ln w="19050">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0929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ppt_x"/>
                                          </p:val>
                                        </p:tav>
                                        <p:tav tm="100000">
                                          <p:val>
                                            <p:strVal val="#ppt_x"/>
                                          </p:val>
                                        </p:tav>
                                      </p:tavLst>
                                    </p:anim>
                                    <p:anim calcmode="lin" valueType="num">
                                      <p:cBhvr additive="base">
                                        <p:cTn id="8"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dirty="0" smtClean="0"/>
              <a:t> </a:t>
            </a:r>
            <a:endParaRPr lang="en-US" altLang="en-US" dirty="0"/>
          </a:p>
        </p:txBody>
      </p:sp>
      <p:sp>
        <p:nvSpPr>
          <p:cNvPr id="6" name="Slide Number Placeholder 5"/>
          <p:cNvSpPr>
            <a:spLocks noGrp="1"/>
          </p:cNvSpPr>
          <p:nvPr>
            <p:ph type="sldNum" sz="quarter" idx="12"/>
          </p:nvPr>
        </p:nvSpPr>
        <p:spPr/>
        <p:txBody>
          <a:bodyPr/>
          <a:lstStyle/>
          <a:p>
            <a:fld id="{3AE8DC00-110F-407F-B186-97BFBF59C5C6}" type="slidenum">
              <a:rPr lang="en-US" altLang="en-US"/>
              <a:pPr/>
              <a:t>36</a:t>
            </a:fld>
            <a:endParaRPr lang="en-US" altLang="en-US"/>
          </a:p>
        </p:txBody>
      </p:sp>
      <p:sp>
        <p:nvSpPr>
          <p:cNvPr id="4098" name="Rectangle 2"/>
          <p:cNvSpPr>
            <a:spLocks noGrp="1" noChangeArrowheads="1"/>
          </p:cNvSpPr>
          <p:nvPr>
            <p:ph type="title"/>
          </p:nvPr>
        </p:nvSpPr>
        <p:spPr>
          <a:xfrm>
            <a:off x="2209800" y="609600"/>
            <a:ext cx="7772400" cy="381000"/>
          </a:xfrm>
        </p:spPr>
        <p:txBody>
          <a:bodyPr>
            <a:normAutofit fontScale="90000"/>
          </a:bodyPr>
          <a:lstStyle/>
          <a:p>
            <a:r>
              <a:rPr lang="en-GB" altLang="en-US" sz="3200" b="1" dirty="0"/>
              <a:t> </a:t>
            </a:r>
          </a:p>
        </p:txBody>
      </p:sp>
      <p:sp>
        <p:nvSpPr>
          <p:cNvPr id="4099" name="Rectangle 3"/>
          <p:cNvSpPr>
            <a:spLocks noGrp="1" noChangeArrowheads="1"/>
          </p:cNvSpPr>
          <p:nvPr>
            <p:ph type="body" idx="1"/>
          </p:nvPr>
        </p:nvSpPr>
        <p:spPr>
          <a:xfrm>
            <a:off x="2209800" y="1066800"/>
            <a:ext cx="7772400" cy="5029200"/>
          </a:xfrm>
        </p:spPr>
        <p:txBody>
          <a:bodyPr/>
          <a:lstStyle/>
          <a:p>
            <a:r>
              <a:rPr lang="en-GB" altLang="en-US" sz="2000"/>
              <a:t>We use Java because it is</a:t>
            </a:r>
          </a:p>
          <a:p>
            <a:pPr>
              <a:buFontTx/>
              <a:buNone/>
            </a:pPr>
            <a:r>
              <a:rPr lang="en-GB" altLang="en-US" sz="2000"/>
              <a:t>	- object-oriented	- small &amp; beautiful		- extendible</a:t>
            </a:r>
          </a:p>
          <a:p>
            <a:pPr>
              <a:buFontTx/>
              <a:buNone/>
            </a:pPr>
            <a:r>
              <a:rPr lang="en-GB" altLang="en-US" sz="2000"/>
              <a:t>	- robust		- concurrent		- C/C++ syntax</a:t>
            </a:r>
          </a:p>
          <a:p>
            <a:pPr>
              <a:buFontTx/>
              <a:buNone/>
            </a:pPr>
            <a:r>
              <a:rPr lang="en-GB" altLang="en-US" sz="2000"/>
              <a:t>	- general-purpose	- platform-independent	-secure </a:t>
            </a:r>
          </a:p>
          <a:p>
            <a:pPr>
              <a:buFontTx/>
              <a:buNone/>
            </a:pPr>
            <a:r>
              <a:rPr lang="en-GB" altLang="en-US" sz="2000"/>
              <a:t>	- internet support	- </a:t>
            </a:r>
            <a:r>
              <a:rPr lang="en-GB" altLang="en-US" sz="2000" i="1"/>
              <a:t>fun!</a:t>
            </a:r>
            <a:endParaRPr lang="en-GB" altLang="en-US" sz="2000"/>
          </a:p>
          <a:p>
            <a:pPr>
              <a:buFontTx/>
              <a:buNone/>
            </a:pPr>
            <a:endParaRPr lang="en-GB" altLang="en-US" sz="2000"/>
          </a:p>
          <a:p>
            <a:r>
              <a:rPr lang="en-GB" altLang="en-US" sz="2000"/>
              <a:t>The main components of a Java program are classes (objects) , variables, parameters and methods.</a:t>
            </a:r>
          </a:p>
          <a:p>
            <a:endParaRPr lang="en-GB" altLang="en-US" sz="2000"/>
          </a:p>
          <a:p>
            <a:r>
              <a:rPr lang="en-GB" altLang="en-US" sz="2000"/>
              <a:t>A method is similar to a procedure or function in C.</a:t>
            </a:r>
          </a:p>
          <a:p>
            <a:endParaRPr lang="en-GB" altLang="en-US" sz="2000"/>
          </a:p>
          <a:p>
            <a:r>
              <a:rPr lang="en-GB" altLang="en-US" sz="2000"/>
              <a:t>Each method has a given identity or “signature”.</a:t>
            </a:r>
            <a:endParaRPr lang="en-US" altLang="en-US" sz="2000"/>
          </a:p>
        </p:txBody>
      </p:sp>
    </p:spTree>
    <p:extLst>
      <p:ext uri="{BB962C8B-B14F-4D97-AF65-F5344CB8AC3E}">
        <p14:creationId xmlns:p14="http://schemas.microsoft.com/office/powerpoint/2010/main" val="626243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dirty="0" smtClean="0"/>
              <a:t> </a:t>
            </a:r>
            <a:endParaRPr lang="en-US" altLang="en-US" dirty="0"/>
          </a:p>
        </p:txBody>
      </p:sp>
      <p:sp>
        <p:nvSpPr>
          <p:cNvPr id="6" name="Slide Number Placeholder 5"/>
          <p:cNvSpPr>
            <a:spLocks noGrp="1"/>
          </p:cNvSpPr>
          <p:nvPr>
            <p:ph type="sldNum" sz="quarter" idx="12"/>
          </p:nvPr>
        </p:nvSpPr>
        <p:spPr/>
        <p:txBody>
          <a:bodyPr/>
          <a:lstStyle/>
          <a:p>
            <a:fld id="{2E8AA652-D039-4FA0-9DAD-F2062293BF40}" type="slidenum">
              <a:rPr lang="en-US" altLang="en-US"/>
              <a:pPr/>
              <a:t>37</a:t>
            </a:fld>
            <a:endParaRPr lang="en-US" altLang="en-US"/>
          </a:p>
        </p:txBody>
      </p:sp>
      <p:sp>
        <p:nvSpPr>
          <p:cNvPr id="5122" name="Rectangle 2"/>
          <p:cNvSpPr>
            <a:spLocks noGrp="1" noChangeArrowheads="1"/>
          </p:cNvSpPr>
          <p:nvPr>
            <p:ph type="title"/>
          </p:nvPr>
        </p:nvSpPr>
        <p:spPr>
          <a:xfrm>
            <a:off x="2209800" y="609600"/>
            <a:ext cx="7772400" cy="381000"/>
          </a:xfrm>
        </p:spPr>
        <p:txBody>
          <a:bodyPr>
            <a:normAutofit fontScale="90000"/>
          </a:bodyPr>
          <a:lstStyle/>
          <a:p>
            <a:r>
              <a:rPr lang="en-GB" altLang="en-US" sz="3200" b="1" dirty="0"/>
              <a:t> </a:t>
            </a:r>
          </a:p>
        </p:txBody>
      </p:sp>
      <p:sp>
        <p:nvSpPr>
          <p:cNvPr id="5123" name="Rectangle 3"/>
          <p:cNvSpPr>
            <a:spLocks noGrp="1" noChangeArrowheads="1"/>
          </p:cNvSpPr>
          <p:nvPr>
            <p:ph type="body" idx="1"/>
          </p:nvPr>
        </p:nvSpPr>
        <p:spPr>
          <a:xfrm>
            <a:off x="2209800" y="1066800"/>
            <a:ext cx="7772400" cy="5029200"/>
          </a:xfrm>
        </p:spPr>
        <p:txBody>
          <a:bodyPr>
            <a:normAutofit fontScale="92500" lnSpcReduction="10000"/>
          </a:bodyPr>
          <a:lstStyle/>
          <a:p>
            <a:pPr>
              <a:lnSpc>
                <a:spcPct val="90000"/>
              </a:lnSpc>
            </a:pPr>
            <a:r>
              <a:rPr lang="en-GB" altLang="en-US" sz="2000" dirty="0"/>
              <a:t>For each method we know its signature by </a:t>
            </a:r>
          </a:p>
          <a:p>
            <a:pPr>
              <a:lnSpc>
                <a:spcPct val="90000"/>
              </a:lnSpc>
              <a:buFontTx/>
              <a:buNone/>
            </a:pPr>
            <a:endParaRPr lang="en-GB" altLang="en-US" sz="2000" dirty="0"/>
          </a:p>
          <a:p>
            <a:pPr>
              <a:lnSpc>
                <a:spcPct val="90000"/>
              </a:lnSpc>
              <a:buFontTx/>
              <a:buNone/>
            </a:pPr>
            <a:r>
              <a:rPr lang="en-GB" altLang="en-US" sz="2000" dirty="0"/>
              <a:t>		- method name</a:t>
            </a:r>
          </a:p>
          <a:p>
            <a:pPr>
              <a:lnSpc>
                <a:spcPct val="90000"/>
              </a:lnSpc>
              <a:buFontTx/>
              <a:buNone/>
            </a:pPr>
            <a:r>
              <a:rPr lang="en-GB" altLang="en-US" sz="2000" dirty="0"/>
              <a:t>		- how many parameters</a:t>
            </a:r>
          </a:p>
          <a:p>
            <a:pPr>
              <a:lnSpc>
                <a:spcPct val="90000"/>
              </a:lnSpc>
              <a:buFontTx/>
              <a:buNone/>
            </a:pPr>
            <a:r>
              <a:rPr lang="en-GB" altLang="en-US" sz="2000" dirty="0"/>
              <a:t>		- in what order</a:t>
            </a:r>
          </a:p>
          <a:p>
            <a:pPr>
              <a:lnSpc>
                <a:spcPct val="90000"/>
              </a:lnSpc>
              <a:buFontTx/>
              <a:buNone/>
            </a:pPr>
            <a:r>
              <a:rPr lang="en-GB" altLang="en-US" sz="2000" dirty="0"/>
              <a:t>		- what type of data each must be</a:t>
            </a:r>
          </a:p>
          <a:p>
            <a:pPr>
              <a:lnSpc>
                <a:spcPct val="90000"/>
              </a:lnSpc>
              <a:buFontTx/>
              <a:buNone/>
            </a:pPr>
            <a:endParaRPr lang="en-GB" altLang="en-US" sz="2000" dirty="0"/>
          </a:p>
          <a:p>
            <a:pPr>
              <a:lnSpc>
                <a:spcPct val="90000"/>
              </a:lnSpc>
            </a:pPr>
            <a:r>
              <a:rPr lang="en-GB" altLang="en-US" sz="2000" dirty="0"/>
              <a:t>E.g. credit check requires, say,</a:t>
            </a:r>
          </a:p>
          <a:p>
            <a:pPr>
              <a:lnSpc>
                <a:spcPct val="90000"/>
              </a:lnSpc>
              <a:buFontTx/>
              <a:buNone/>
            </a:pPr>
            <a:r>
              <a:rPr lang="en-GB" altLang="en-US" sz="2000" dirty="0"/>
              <a:t>		</a:t>
            </a:r>
          </a:p>
          <a:p>
            <a:pPr>
              <a:lnSpc>
                <a:spcPct val="90000"/>
              </a:lnSpc>
              <a:buFontTx/>
              <a:buNone/>
            </a:pPr>
            <a:r>
              <a:rPr lang="en-GB" altLang="en-US" sz="2000" dirty="0"/>
              <a:t>		- 2 parameters</a:t>
            </a:r>
          </a:p>
          <a:p>
            <a:pPr>
              <a:lnSpc>
                <a:spcPct val="90000"/>
              </a:lnSpc>
              <a:buFontTx/>
              <a:buNone/>
            </a:pPr>
            <a:r>
              <a:rPr lang="en-GB" altLang="en-US" sz="2000" dirty="0"/>
              <a:t>		- the first must be a customer object</a:t>
            </a:r>
          </a:p>
          <a:p>
            <a:pPr>
              <a:lnSpc>
                <a:spcPct val="90000"/>
              </a:lnSpc>
              <a:buFontTx/>
              <a:buNone/>
            </a:pPr>
            <a:r>
              <a:rPr lang="en-GB" altLang="en-US" sz="2000" dirty="0"/>
              <a:t>		- the second must be an amount of money</a:t>
            </a:r>
          </a:p>
          <a:p>
            <a:pPr>
              <a:lnSpc>
                <a:spcPct val="90000"/>
              </a:lnSpc>
              <a:buFontTx/>
              <a:buNone/>
            </a:pPr>
            <a:endParaRPr lang="en-GB" altLang="en-US" sz="2000" dirty="0"/>
          </a:p>
          <a:p>
            <a:pPr>
              <a:lnSpc>
                <a:spcPct val="90000"/>
              </a:lnSpc>
            </a:pPr>
            <a:r>
              <a:rPr lang="en-GB" altLang="en-US" sz="2000" dirty="0"/>
              <a:t>Messages that don’t match signatures are erroneous.</a:t>
            </a:r>
          </a:p>
        </p:txBody>
      </p:sp>
    </p:spTree>
    <p:extLst>
      <p:ext uri="{BB962C8B-B14F-4D97-AF65-F5344CB8AC3E}">
        <p14:creationId xmlns:p14="http://schemas.microsoft.com/office/powerpoint/2010/main" val="2556785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dirty="0" smtClean="0"/>
              <a:t> </a:t>
            </a:r>
            <a:endParaRPr lang="en-US" altLang="en-US" dirty="0"/>
          </a:p>
        </p:txBody>
      </p:sp>
      <p:sp>
        <p:nvSpPr>
          <p:cNvPr id="6" name="Slide Number Placeholder 5"/>
          <p:cNvSpPr>
            <a:spLocks noGrp="1"/>
          </p:cNvSpPr>
          <p:nvPr>
            <p:ph type="sldNum" sz="quarter" idx="12"/>
          </p:nvPr>
        </p:nvSpPr>
        <p:spPr/>
        <p:txBody>
          <a:bodyPr/>
          <a:lstStyle/>
          <a:p>
            <a:fld id="{8FBA0A8C-07D9-4EA1-810F-A30515EC64D2}" type="slidenum">
              <a:rPr lang="en-US" altLang="en-US"/>
              <a:pPr/>
              <a:t>38</a:t>
            </a:fld>
            <a:endParaRPr lang="en-US" altLang="en-US"/>
          </a:p>
        </p:txBody>
      </p:sp>
      <p:sp>
        <p:nvSpPr>
          <p:cNvPr id="6146" name="Rectangle 2"/>
          <p:cNvSpPr>
            <a:spLocks noGrp="1" noChangeArrowheads="1"/>
          </p:cNvSpPr>
          <p:nvPr>
            <p:ph type="title"/>
          </p:nvPr>
        </p:nvSpPr>
        <p:spPr>
          <a:xfrm>
            <a:off x="2209800" y="609600"/>
            <a:ext cx="7772400" cy="381000"/>
          </a:xfrm>
        </p:spPr>
        <p:txBody>
          <a:bodyPr>
            <a:normAutofit fontScale="90000"/>
          </a:bodyPr>
          <a:lstStyle/>
          <a:p>
            <a:r>
              <a:rPr lang="en-GB" altLang="en-US" sz="3200" b="1" dirty="0"/>
              <a:t> </a:t>
            </a:r>
          </a:p>
        </p:txBody>
      </p:sp>
      <p:sp>
        <p:nvSpPr>
          <p:cNvPr id="6147" name="Rectangle 3"/>
          <p:cNvSpPr>
            <a:spLocks noGrp="1" noChangeArrowheads="1"/>
          </p:cNvSpPr>
          <p:nvPr>
            <p:ph type="body" idx="1"/>
          </p:nvPr>
        </p:nvSpPr>
        <p:spPr>
          <a:xfrm>
            <a:off x="2209800" y="1219200"/>
            <a:ext cx="7772400" cy="4876800"/>
          </a:xfrm>
        </p:spPr>
        <p:txBody>
          <a:bodyPr>
            <a:normAutofit fontScale="92500" lnSpcReduction="10000"/>
          </a:bodyPr>
          <a:lstStyle/>
          <a:p>
            <a:pPr>
              <a:lnSpc>
                <a:spcPct val="90000"/>
              </a:lnSpc>
            </a:pPr>
            <a:r>
              <a:rPr lang="en-GB" altLang="en-US" sz="2000" dirty="0"/>
              <a:t>Now lets consider an object </a:t>
            </a:r>
            <a:r>
              <a:rPr lang="en-GB" altLang="en-US" sz="2000" i="1" dirty="0"/>
              <a:t>A</a:t>
            </a:r>
            <a:r>
              <a:rPr lang="en-GB" altLang="en-US" sz="2000" dirty="0"/>
              <a:t> that sends a message to object </a:t>
            </a:r>
            <a:r>
              <a:rPr lang="en-GB" altLang="en-US" sz="2000" i="1" dirty="0"/>
              <a:t>B</a:t>
            </a:r>
            <a:r>
              <a:rPr lang="en-GB" altLang="en-US" sz="2000" dirty="0"/>
              <a:t>.  </a:t>
            </a:r>
            <a:r>
              <a:rPr lang="en-GB" altLang="en-US" sz="2000" i="1" dirty="0"/>
              <a:t>A</a:t>
            </a:r>
            <a:r>
              <a:rPr lang="en-GB" altLang="en-US" sz="2000" dirty="0"/>
              <a:t> wants </a:t>
            </a:r>
            <a:r>
              <a:rPr lang="en-GB" altLang="en-US" sz="2000" i="1" dirty="0"/>
              <a:t>B</a:t>
            </a:r>
            <a:r>
              <a:rPr lang="en-GB" altLang="en-US" sz="2000" dirty="0"/>
              <a:t> to perform a particular action.</a:t>
            </a:r>
          </a:p>
          <a:p>
            <a:pPr>
              <a:lnSpc>
                <a:spcPct val="90000"/>
              </a:lnSpc>
            </a:pPr>
            <a:endParaRPr lang="en-GB" altLang="en-US" sz="2000" dirty="0"/>
          </a:p>
          <a:p>
            <a:pPr>
              <a:lnSpc>
                <a:spcPct val="90000"/>
              </a:lnSpc>
            </a:pPr>
            <a:r>
              <a:rPr lang="en-GB" altLang="en-US" sz="2000" dirty="0"/>
              <a:t>In </a:t>
            </a:r>
            <a:r>
              <a:rPr lang="en-GB" altLang="en-US" sz="2000" i="1" dirty="0"/>
              <a:t>sequential execution</a:t>
            </a:r>
            <a:r>
              <a:rPr lang="en-GB" altLang="en-US" sz="2000" dirty="0"/>
              <a:t>,</a:t>
            </a:r>
          </a:p>
          <a:p>
            <a:pPr>
              <a:lnSpc>
                <a:spcPct val="90000"/>
              </a:lnSpc>
            </a:pPr>
            <a:endParaRPr lang="en-GB" altLang="en-US" sz="2000" dirty="0"/>
          </a:p>
          <a:p>
            <a:pPr>
              <a:lnSpc>
                <a:spcPct val="90000"/>
              </a:lnSpc>
              <a:buFontTx/>
              <a:buNone/>
            </a:pPr>
            <a:r>
              <a:rPr lang="en-GB" altLang="en-US" sz="2000" dirty="0"/>
              <a:t>	- </a:t>
            </a:r>
            <a:r>
              <a:rPr lang="en-GB" altLang="en-US" sz="2000" i="1" dirty="0"/>
              <a:t>B</a:t>
            </a:r>
            <a:r>
              <a:rPr lang="en-GB" altLang="en-US" sz="2000" dirty="0"/>
              <a:t> executes the requested behaviour</a:t>
            </a:r>
          </a:p>
          <a:p>
            <a:pPr>
              <a:lnSpc>
                <a:spcPct val="90000"/>
              </a:lnSpc>
              <a:buFontTx/>
              <a:buNone/>
            </a:pPr>
            <a:r>
              <a:rPr lang="en-GB" altLang="en-US" sz="2000" dirty="0"/>
              <a:t>	- meanwhile, </a:t>
            </a:r>
            <a:r>
              <a:rPr lang="en-GB" altLang="en-US" sz="2000" i="1" dirty="0"/>
              <a:t>A</a:t>
            </a:r>
            <a:r>
              <a:rPr lang="en-GB" altLang="en-US" sz="2000" dirty="0"/>
              <a:t> waits (doing nothing)</a:t>
            </a:r>
          </a:p>
          <a:p>
            <a:pPr>
              <a:lnSpc>
                <a:spcPct val="90000"/>
              </a:lnSpc>
              <a:buFontTx/>
              <a:buNone/>
            </a:pPr>
            <a:r>
              <a:rPr lang="en-GB" altLang="en-US" sz="2000" dirty="0"/>
              <a:t>	- when </a:t>
            </a:r>
            <a:r>
              <a:rPr lang="en-GB" altLang="en-US" sz="2000" i="1" dirty="0"/>
              <a:t>B</a:t>
            </a:r>
            <a:r>
              <a:rPr lang="en-GB" altLang="en-US" sz="2000" dirty="0"/>
              <a:t> finishes, </a:t>
            </a:r>
            <a:r>
              <a:rPr lang="en-GB" altLang="en-US" sz="2000" i="1" dirty="0"/>
              <a:t>A </a:t>
            </a:r>
            <a:r>
              <a:rPr lang="en-GB" altLang="en-US" sz="2000" dirty="0"/>
              <a:t>resumes</a:t>
            </a:r>
          </a:p>
          <a:p>
            <a:pPr>
              <a:lnSpc>
                <a:spcPct val="90000"/>
              </a:lnSpc>
              <a:buFontTx/>
              <a:buNone/>
            </a:pPr>
            <a:endParaRPr lang="en-GB" altLang="en-US" sz="2000" dirty="0"/>
          </a:p>
          <a:p>
            <a:pPr>
              <a:lnSpc>
                <a:spcPct val="90000"/>
              </a:lnSpc>
            </a:pPr>
            <a:r>
              <a:rPr lang="en-GB" altLang="en-US" sz="2000" dirty="0"/>
              <a:t>In </a:t>
            </a:r>
            <a:r>
              <a:rPr lang="en-GB" altLang="en-US" sz="2000" i="1" dirty="0"/>
              <a:t>concurrent execution A</a:t>
            </a:r>
            <a:r>
              <a:rPr lang="en-GB" altLang="en-US" sz="2000" dirty="0"/>
              <a:t> continues with other work while </a:t>
            </a:r>
            <a:r>
              <a:rPr lang="en-GB" altLang="en-US" sz="2000" i="1" dirty="0"/>
              <a:t>B</a:t>
            </a:r>
            <a:r>
              <a:rPr lang="en-GB" altLang="en-US" sz="2000" dirty="0"/>
              <a:t> is executing the method.</a:t>
            </a:r>
            <a:endParaRPr lang="en-GB" altLang="en-US" sz="2000" i="1" dirty="0"/>
          </a:p>
          <a:p>
            <a:pPr>
              <a:lnSpc>
                <a:spcPct val="90000"/>
              </a:lnSpc>
            </a:pPr>
            <a:endParaRPr lang="en-GB" altLang="en-US" sz="2000" dirty="0"/>
          </a:p>
          <a:p>
            <a:pPr>
              <a:lnSpc>
                <a:spcPct val="90000"/>
              </a:lnSpc>
            </a:pPr>
            <a:r>
              <a:rPr lang="en-GB" altLang="en-US" sz="2000" dirty="0"/>
              <a:t>Some methods produce a result that they return to the invoking object</a:t>
            </a:r>
          </a:p>
          <a:p>
            <a:pPr>
              <a:lnSpc>
                <a:spcPct val="90000"/>
              </a:lnSpc>
              <a:buFontTx/>
              <a:buNone/>
            </a:pPr>
            <a:r>
              <a:rPr lang="en-GB" altLang="en-US" sz="2000" dirty="0"/>
              <a:t>	_ E.g. my tea brewing method returns a cup of tea object</a:t>
            </a:r>
            <a:endParaRPr lang="en-US" altLang="en-US" sz="2000" dirty="0"/>
          </a:p>
          <a:p>
            <a:pPr>
              <a:lnSpc>
                <a:spcPct val="90000"/>
              </a:lnSpc>
            </a:pPr>
            <a:endParaRPr lang="en-US" altLang="en-US" sz="2000" dirty="0"/>
          </a:p>
        </p:txBody>
      </p:sp>
    </p:spTree>
    <p:extLst>
      <p:ext uri="{BB962C8B-B14F-4D97-AF65-F5344CB8AC3E}">
        <p14:creationId xmlns:p14="http://schemas.microsoft.com/office/powerpoint/2010/main" val="166598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dirty="0" smtClean="0"/>
              <a:t> </a:t>
            </a:r>
            <a:endParaRPr lang="en-US" altLang="en-US" dirty="0"/>
          </a:p>
        </p:txBody>
      </p:sp>
      <p:sp>
        <p:nvSpPr>
          <p:cNvPr id="6" name="Slide Number Placeholder 5"/>
          <p:cNvSpPr>
            <a:spLocks noGrp="1"/>
          </p:cNvSpPr>
          <p:nvPr>
            <p:ph type="sldNum" sz="quarter" idx="12"/>
          </p:nvPr>
        </p:nvSpPr>
        <p:spPr/>
        <p:txBody>
          <a:bodyPr/>
          <a:lstStyle/>
          <a:p>
            <a:fld id="{2A1080B6-CCBF-47AD-833F-2BD86D0EF71E}" type="slidenum">
              <a:rPr lang="en-US" altLang="en-US"/>
              <a:pPr/>
              <a:t>39</a:t>
            </a:fld>
            <a:endParaRPr lang="en-US" altLang="en-US"/>
          </a:p>
        </p:txBody>
      </p:sp>
      <p:sp>
        <p:nvSpPr>
          <p:cNvPr id="7170" name="Rectangle 2"/>
          <p:cNvSpPr>
            <a:spLocks noGrp="1" noChangeArrowheads="1"/>
          </p:cNvSpPr>
          <p:nvPr>
            <p:ph type="title"/>
          </p:nvPr>
        </p:nvSpPr>
        <p:spPr>
          <a:xfrm>
            <a:off x="2209800" y="609600"/>
            <a:ext cx="7772400" cy="381000"/>
          </a:xfrm>
        </p:spPr>
        <p:txBody>
          <a:bodyPr>
            <a:normAutofit fontScale="90000"/>
          </a:bodyPr>
          <a:lstStyle/>
          <a:p>
            <a:r>
              <a:rPr lang="en-GB" altLang="en-US" sz="3200" b="1" dirty="0"/>
              <a:t> </a:t>
            </a:r>
          </a:p>
        </p:txBody>
      </p:sp>
      <p:sp>
        <p:nvSpPr>
          <p:cNvPr id="7171" name="Rectangle 3"/>
          <p:cNvSpPr>
            <a:spLocks noGrp="1" noChangeArrowheads="1"/>
          </p:cNvSpPr>
          <p:nvPr>
            <p:ph type="body" idx="1"/>
          </p:nvPr>
        </p:nvSpPr>
        <p:spPr>
          <a:xfrm>
            <a:off x="2209800" y="1066800"/>
            <a:ext cx="7772400" cy="5029200"/>
          </a:xfrm>
        </p:spPr>
        <p:txBody>
          <a:bodyPr>
            <a:normAutofit lnSpcReduction="10000"/>
          </a:bodyPr>
          <a:lstStyle/>
          <a:p>
            <a:pPr>
              <a:lnSpc>
                <a:spcPct val="90000"/>
              </a:lnSpc>
            </a:pPr>
            <a:r>
              <a:rPr lang="en-GB" altLang="en-US" sz="2000"/>
              <a:t>Other methods do not return a result.</a:t>
            </a:r>
          </a:p>
          <a:p>
            <a:pPr>
              <a:lnSpc>
                <a:spcPct val="90000"/>
              </a:lnSpc>
            </a:pPr>
            <a:endParaRPr lang="en-GB" altLang="en-US" sz="2000"/>
          </a:p>
          <a:p>
            <a:pPr>
              <a:lnSpc>
                <a:spcPct val="90000"/>
              </a:lnSpc>
            </a:pPr>
            <a:r>
              <a:rPr lang="en-GB" altLang="en-US" sz="2000"/>
              <a:t>To understand a method, we will want to know its name, what it does, its signature and what type of data is returned (if any).</a:t>
            </a:r>
          </a:p>
          <a:p>
            <a:pPr>
              <a:lnSpc>
                <a:spcPct val="90000"/>
              </a:lnSpc>
            </a:pPr>
            <a:endParaRPr lang="en-GB" altLang="en-US" sz="2000"/>
          </a:p>
          <a:p>
            <a:pPr>
              <a:lnSpc>
                <a:spcPct val="90000"/>
              </a:lnSpc>
            </a:pPr>
            <a:r>
              <a:rPr lang="en-GB" altLang="en-US" sz="2000"/>
              <a:t>The signature plus the type of data it returns is sometimes called the method’s </a:t>
            </a:r>
            <a:r>
              <a:rPr lang="en-GB" altLang="en-US" sz="2000" b="1"/>
              <a:t>prototype</a:t>
            </a:r>
            <a:r>
              <a:rPr lang="en-GB" altLang="en-US" sz="2000"/>
              <a:t>.</a:t>
            </a:r>
          </a:p>
          <a:p>
            <a:pPr>
              <a:lnSpc>
                <a:spcPct val="90000"/>
              </a:lnSpc>
              <a:buFontTx/>
              <a:buNone/>
            </a:pPr>
            <a:endParaRPr lang="en-GB" altLang="en-US" sz="2000"/>
          </a:p>
          <a:p>
            <a:pPr>
              <a:lnSpc>
                <a:spcPct val="90000"/>
              </a:lnSpc>
            </a:pPr>
            <a:r>
              <a:rPr lang="en-GB" altLang="en-US" sz="2000"/>
              <a:t>Java programs give an abstract idea of the way the world works: objects (having state &amp; behaviour) get things done by invoking the behaviour of other objects.</a:t>
            </a:r>
          </a:p>
          <a:p>
            <a:pPr>
              <a:lnSpc>
                <a:spcPct val="90000"/>
              </a:lnSpc>
            </a:pPr>
            <a:endParaRPr lang="en-GB" altLang="en-US" sz="2000"/>
          </a:p>
          <a:p>
            <a:pPr>
              <a:lnSpc>
                <a:spcPct val="90000"/>
              </a:lnSpc>
            </a:pPr>
            <a:r>
              <a:rPr lang="en-GB" altLang="en-US" sz="2000"/>
              <a:t>A Java program when it runs will be exactly like this: objects (having instance variables &amp; methods) will be created and will get things done by invoking the methods of other objects.</a:t>
            </a:r>
          </a:p>
          <a:p>
            <a:pPr>
              <a:lnSpc>
                <a:spcPct val="90000"/>
              </a:lnSpc>
            </a:pPr>
            <a:endParaRPr lang="en-US" altLang="en-US" sz="2000"/>
          </a:p>
        </p:txBody>
      </p:sp>
    </p:spTree>
    <p:extLst>
      <p:ext uri="{BB962C8B-B14F-4D97-AF65-F5344CB8AC3E}">
        <p14:creationId xmlns:p14="http://schemas.microsoft.com/office/powerpoint/2010/main" val="293720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F152B4-A5D7-4DA5-8958-C6E2BBAB9CB8}" type="slidenum">
              <a:rPr lang="en-GB" altLang="en-US" sz="1400"/>
              <a:pPr>
                <a:spcBef>
                  <a:spcPct val="0"/>
                </a:spcBef>
                <a:buFontTx/>
                <a:buNone/>
              </a:pPr>
              <a:t>4</a:t>
            </a:fld>
            <a:endParaRPr lang="en-GB" altLang="en-US" sz="1400"/>
          </a:p>
        </p:txBody>
      </p:sp>
      <p:sp>
        <p:nvSpPr>
          <p:cNvPr id="9219" name="Text Box 3"/>
          <p:cNvSpPr txBox="1">
            <a:spLocks noChangeArrowheads="1"/>
          </p:cNvSpPr>
          <p:nvPr/>
        </p:nvSpPr>
        <p:spPr bwMode="auto">
          <a:xfrm>
            <a:off x="2286000" y="1447800"/>
            <a:ext cx="7772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482600">
              <a:spcBef>
                <a:spcPct val="20000"/>
              </a:spcBef>
              <a:buChar char="–"/>
              <a:defRPr sz="2800">
                <a:solidFill>
                  <a:schemeClr val="tx1"/>
                </a:solidFill>
                <a:latin typeface="Times New Roman" panose="02020603050405020304" pitchFamily="18" charset="0"/>
              </a:defRPr>
            </a:lvl2pPr>
            <a:lvl3pPr marL="1147763" indent="-233363">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2400" b="1">
                <a:latin typeface="Arial" panose="020B0604020202020204" pitchFamily="34" charset="0"/>
              </a:rPr>
              <a:t>Application</a:t>
            </a:r>
            <a:r>
              <a:rPr lang="en-GB" altLang="en-US" sz="2400">
                <a:latin typeface="Arial" panose="020B0604020202020204" pitchFamily="34" charset="0"/>
              </a:rPr>
              <a:t> </a:t>
            </a:r>
            <a:r>
              <a:rPr lang="en-GB" altLang="en-US" sz="2400" b="1">
                <a:latin typeface="Arial" panose="020B0604020202020204" pitchFamily="34" charset="0"/>
              </a:rPr>
              <a:t>software</a:t>
            </a:r>
            <a:endParaRPr lang="en-GB" altLang="en-US" sz="2400" b="1">
              <a:latin typeface="Times" panose="02020603050405020304" pitchFamily="18" charset="0"/>
            </a:endParaRPr>
          </a:p>
          <a:p>
            <a:pPr algn="just">
              <a:spcBef>
                <a:spcPct val="0"/>
              </a:spcBef>
              <a:buFontTx/>
              <a:buNone/>
            </a:pPr>
            <a:r>
              <a:rPr lang="en-GB" altLang="en-US" sz="2400">
                <a:latin typeface="Times" panose="02020603050405020304" pitchFamily="18" charset="0"/>
              </a:rPr>
              <a:t> </a:t>
            </a:r>
          </a:p>
          <a:p>
            <a:pPr lvl="1" algn="just">
              <a:spcBef>
                <a:spcPct val="0"/>
              </a:spcBef>
              <a:buFontTx/>
              <a:buNone/>
            </a:pPr>
            <a:r>
              <a:rPr lang="en-GB" altLang="en-US" sz="2400">
                <a:latin typeface="Times" panose="02020603050405020304" pitchFamily="18" charset="0"/>
              </a:rPr>
              <a:t>is the name given to useful programs that a user might need;</a:t>
            </a:r>
          </a:p>
          <a:p>
            <a:pPr algn="just">
              <a:spcBef>
                <a:spcPct val="0"/>
              </a:spcBef>
              <a:buFontTx/>
              <a:buNone/>
            </a:pPr>
            <a:endParaRPr lang="en-GB" altLang="en-US" sz="2400">
              <a:latin typeface="Times" panose="02020603050405020304" pitchFamily="18" charset="0"/>
            </a:endParaRPr>
          </a:p>
          <a:p>
            <a:pPr lvl="1" algn="just">
              <a:spcBef>
                <a:spcPct val="0"/>
              </a:spcBef>
              <a:buFontTx/>
              <a:buNone/>
            </a:pPr>
            <a:r>
              <a:rPr lang="en-GB" altLang="en-US" sz="2400" u="sng">
                <a:latin typeface="Times" panose="02020603050405020304" pitchFamily="18" charset="0"/>
              </a:rPr>
              <a:t>for example</a:t>
            </a:r>
          </a:p>
          <a:p>
            <a:pPr lvl="2" algn="just">
              <a:spcBef>
                <a:spcPct val="0"/>
              </a:spcBef>
              <a:buFontTx/>
              <a:buNone/>
            </a:pPr>
            <a:endParaRPr lang="en-GB" altLang="en-US">
              <a:latin typeface="Times" panose="02020603050405020304" pitchFamily="18" charset="0"/>
            </a:endParaRPr>
          </a:p>
          <a:p>
            <a:pPr lvl="2" algn="just">
              <a:spcBef>
                <a:spcPct val="0"/>
              </a:spcBef>
              <a:buFont typeface="Symbol" panose="05050102010706020507" pitchFamily="18" charset="2"/>
              <a:buChar char="·"/>
            </a:pPr>
            <a:r>
              <a:rPr lang="en-GB" altLang="en-US">
                <a:latin typeface="Times" panose="02020603050405020304" pitchFamily="18" charset="0"/>
              </a:rPr>
              <a:t>word-processors;</a:t>
            </a:r>
          </a:p>
          <a:p>
            <a:pPr lvl="2" algn="just">
              <a:spcBef>
                <a:spcPct val="0"/>
              </a:spcBef>
              <a:buFont typeface="Symbol" panose="05050102010706020507" pitchFamily="18" charset="2"/>
              <a:buChar char="·"/>
            </a:pPr>
            <a:r>
              <a:rPr lang="en-GB" altLang="en-US">
                <a:latin typeface="Times" panose="02020603050405020304" pitchFamily="18" charset="0"/>
              </a:rPr>
              <a:t>spreadsheets;</a:t>
            </a:r>
          </a:p>
          <a:p>
            <a:pPr lvl="2" algn="just">
              <a:spcBef>
                <a:spcPct val="0"/>
              </a:spcBef>
              <a:buFont typeface="Symbol" panose="05050102010706020507" pitchFamily="18" charset="2"/>
              <a:buChar char="·"/>
            </a:pPr>
            <a:r>
              <a:rPr lang="en-GB" altLang="en-US">
                <a:latin typeface="Times" panose="02020603050405020304" pitchFamily="18" charset="0"/>
              </a:rPr>
              <a:t>accounts programs. </a:t>
            </a:r>
          </a:p>
        </p:txBody>
      </p:sp>
    </p:spTree>
    <p:extLst>
      <p:ext uri="{BB962C8B-B14F-4D97-AF65-F5344CB8AC3E}">
        <p14:creationId xmlns:p14="http://schemas.microsoft.com/office/powerpoint/2010/main" val="3731887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09B620DD-3A3F-47EE-AC49-85532248FDE1}" type="slidenum">
              <a:rPr lang="en-US" altLang="en-US"/>
              <a:pPr/>
              <a:t>40</a:t>
            </a:fld>
            <a:endParaRPr lang="en-US" altLang="en-US"/>
          </a:p>
        </p:txBody>
      </p:sp>
      <p:sp>
        <p:nvSpPr>
          <p:cNvPr id="8194" name="Rectangle 2"/>
          <p:cNvSpPr>
            <a:spLocks noGrp="1" noChangeArrowheads="1"/>
          </p:cNvSpPr>
          <p:nvPr>
            <p:ph type="title"/>
          </p:nvPr>
        </p:nvSpPr>
        <p:spPr>
          <a:xfrm>
            <a:off x="2209800" y="609600"/>
            <a:ext cx="7772400" cy="381000"/>
          </a:xfrm>
        </p:spPr>
        <p:txBody>
          <a:bodyPr>
            <a:normAutofit fontScale="90000"/>
          </a:bodyPr>
          <a:lstStyle/>
          <a:p>
            <a:r>
              <a:rPr lang="en-GB" altLang="en-US" sz="3200" b="1"/>
              <a:t> </a:t>
            </a:r>
          </a:p>
        </p:txBody>
      </p:sp>
      <p:sp>
        <p:nvSpPr>
          <p:cNvPr id="8195" name="Rectangle 3"/>
          <p:cNvSpPr>
            <a:spLocks noGrp="1" noChangeArrowheads="1"/>
          </p:cNvSpPr>
          <p:nvPr>
            <p:ph type="body" idx="1"/>
          </p:nvPr>
        </p:nvSpPr>
        <p:spPr>
          <a:xfrm>
            <a:off x="2209800" y="1066800"/>
            <a:ext cx="7772400" cy="5029200"/>
          </a:xfrm>
        </p:spPr>
        <p:txBody>
          <a:bodyPr/>
          <a:lstStyle/>
          <a:p>
            <a:r>
              <a:rPr lang="en-GB" altLang="en-US" sz="2000" dirty="0"/>
              <a:t>Most of the text of the Java application itself will be taken up with definitions of the objects</a:t>
            </a:r>
          </a:p>
          <a:p>
            <a:r>
              <a:rPr lang="en-GB" altLang="en-US" sz="2000" dirty="0"/>
              <a:t>In other words, as a text, a Java application is a collection of class definitions; when it is executed, it creates a collection of communicating objects.</a:t>
            </a:r>
            <a:endParaRPr lang="en-US" altLang="en-US" sz="2000" dirty="0"/>
          </a:p>
        </p:txBody>
      </p:sp>
    </p:spTree>
    <p:extLst>
      <p:ext uri="{BB962C8B-B14F-4D97-AF65-F5344CB8AC3E}">
        <p14:creationId xmlns:p14="http://schemas.microsoft.com/office/powerpoint/2010/main" val="3408032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Development Environments</a:t>
            </a:r>
          </a:p>
        </p:txBody>
      </p:sp>
      <p:sp>
        <p:nvSpPr>
          <p:cNvPr id="65539" name="Rectangle 3"/>
          <p:cNvSpPr>
            <a:spLocks noGrp="1" noChangeArrowheads="1"/>
          </p:cNvSpPr>
          <p:nvPr>
            <p:ph type="body" idx="1"/>
          </p:nvPr>
        </p:nvSpPr>
        <p:spPr>
          <a:xfrm>
            <a:off x="2590800" y="1219200"/>
            <a:ext cx="7772400" cy="5029200"/>
          </a:xfrm>
        </p:spPr>
        <p:txBody>
          <a:bodyPr>
            <a:normAutofit/>
          </a:bodyPr>
          <a:lstStyle/>
          <a:p>
            <a:r>
              <a:rPr lang="en-US" altLang="en-US"/>
              <a:t>There are many programs that support the development of Java software, including:</a:t>
            </a:r>
          </a:p>
          <a:p>
            <a:pPr lvl="1">
              <a:spcBef>
                <a:spcPct val="60000"/>
              </a:spcBef>
            </a:pPr>
            <a:r>
              <a:rPr lang="en-US" altLang="en-US"/>
              <a:t>Sun Java Development Kit (JDK)</a:t>
            </a:r>
          </a:p>
          <a:p>
            <a:pPr lvl="1"/>
            <a:r>
              <a:rPr lang="en-US" altLang="en-US"/>
              <a:t>Sun NetBeans</a:t>
            </a:r>
          </a:p>
          <a:p>
            <a:pPr lvl="1"/>
            <a:r>
              <a:rPr lang="en-US" altLang="en-US"/>
              <a:t>IBM Eclipse</a:t>
            </a:r>
          </a:p>
          <a:p>
            <a:pPr lvl="1"/>
            <a:r>
              <a:rPr lang="en-US" altLang="en-US"/>
              <a:t>Borland JBuilder</a:t>
            </a:r>
          </a:p>
          <a:p>
            <a:pPr lvl="1"/>
            <a:r>
              <a:rPr lang="en-US" altLang="en-US"/>
              <a:t>MetroWerks CodeWarrior</a:t>
            </a:r>
          </a:p>
          <a:p>
            <a:pPr lvl="1"/>
            <a:r>
              <a:rPr lang="en-US" altLang="en-US"/>
              <a:t>Monash BlueJ</a:t>
            </a:r>
          </a:p>
          <a:p>
            <a:pPr>
              <a:spcBef>
                <a:spcPct val="70000"/>
              </a:spcBef>
            </a:pPr>
            <a:r>
              <a:rPr lang="en-US" altLang="en-US"/>
              <a:t>Though the details of these environments differ, the basic compilation and execution process is essentially the same</a:t>
            </a:r>
          </a:p>
        </p:txBody>
      </p:sp>
    </p:spTree>
    <p:extLst>
      <p:ext uri="{BB962C8B-B14F-4D97-AF65-F5344CB8AC3E}">
        <p14:creationId xmlns:p14="http://schemas.microsoft.com/office/powerpoint/2010/main" val="39887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155E912-8510-4447-8E6C-9EB033DF19DA}" type="slidenum">
              <a:rPr lang="en-GB" altLang="en-US" sz="1400"/>
              <a:pPr>
                <a:spcBef>
                  <a:spcPct val="0"/>
                </a:spcBef>
                <a:buFontTx/>
                <a:buNone/>
              </a:pPr>
              <a:t>42</a:t>
            </a:fld>
            <a:endParaRPr lang="en-GB" altLang="en-US" sz="1400"/>
          </a:p>
        </p:txBody>
      </p:sp>
      <p:sp>
        <p:nvSpPr>
          <p:cNvPr id="22531" name="Text Box 8"/>
          <p:cNvSpPr txBox="1">
            <a:spLocks noChangeArrowheads="1"/>
          </p:cNvSpPr>
          <p:nvPr/>
        </p:nvSpPr>
        <p:spPr bwMode="auto">
          <a:xfrm>
            <a:off x="2971800" y="457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GB" altLang="en-US" sz="2400" b="1">
                <a:latin typeface="Arial" panose="020B0604020202020204" pitchFamily="34" charset="0"/>
              </a:rPr>
              <a:t>A typical Java IDE</a:t>
            </a:r>
            <a:endParaRPr lang="en-GB" altLang="en-US" sz="2400"/>
          </a:p>
        </p:txBody>
      </p:sp>
      <p:grpSp>
        <p:nvGrpSpPr>
          <p:cNvPr id="22532" name="Group 12"/>
          <p:cNvGrpSpPr>
            <a:grpSpLocks/>
          </p:cNvGrpSpPr>
          <p:nvPr/>
        </p:nvGrpSpPr>
        <p:grpSpPr bwMode="auto">
          <a:xfrm>
            <a:off x="2057400" y="1066800"/>
            <a:ext cx="8001000" cy="5257800"/>
            <a:chOff x="2428" y="8865"/>
            <a:chExt cx="7368" cy="4939"/>
          </a:xfrm>
        </p:grpSpPr>
        <p:graphicFrame>
          <p:nvGraphicFramePr>
            <p:cNvPr id="22533" name="Object 13"/>
            <p:cNvGraphicFramePr>
              <a:graphicFrameLocks noChangeAspect="1"/>
            </p:cNvGraphicFramePr>
            <p:nvPr/>
          </p:nvGraphicFramePr>
          <p:xfrm>
            <a:off x="2428" y="8865"/>
            <a:ext cx="7368" cy="4939"/>
          </p:xfrm>
          <a:graphic>
            <a:graphicData uri="http://schemas.openxmlformats.org/presentationml/2006/ole">
              <mc:AlternateContent xmlns:mc="http://schemas.openxmlformats.org/markup-compatibility/2006">
                <mc:Choice xmlns:v="urn:schemas-microsoft-com:vml" Requires="v">
                  <p:oleObj spid="_x0000_s2054" name="Picture" r:id="rId3" imgW="4678363" imgH="3136481" progId="Word.Picture.8">
                    <p:embed/>
                  </p:oleObj>
                </mc:Choice>
                <mc:Fallback>
                  <p:oleObj name="Picture" r:id="rId3" imgW="4678363" imgH="313648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8865"/>
                          <a:ext cx="7368" cy="4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Rectangle 14"/>
            <p:cNvSpPr>
              <a:spLocks noChangeArrowheads="1"/>
            </p:cNvSpPr>
            <p:nvPr/>
          </p:nvSpPr>
          <p:spPr bwMode="auto">
            <a:xfrm>
              <a:off x="4870" y="12047"/>
              <a:ext cx="4583" cy="20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22535" name="Rectangle 15"/>
            <p:cNvSpPr>
              <a:spLocks noChangeArrowheads="1"/>
            </p:cNvSpPr>
            <p:nvPr/>
          </p:nvSpPr>
          <p:spPr bwMode="auto">
            <a:xfrm>
              <a:off x="9593" y="11005"/>
              <a:ext cx="158" cy="86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grpSp>
    </p:spTree>
    <p:extLst>
      <p:ext uri="{BB962C8B-B14F-4D97-AF65-F5344CB8AC3E}">
        <p14:creationId xmlns:p14="http://schemas.microsoft.com/office/powerpoint/2010/main" val="2820479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609600"/>
            <a:ext cx="7772400" cy="304800"/>
          </a:xfrm>
        </p:spPr>
        <p:txBody>
          <a:bodyPr>
            <a:normAutofit fontScale="90000"/>
          </a:bodyPr>
          <a:lstStyle/>
          <a:p>
            <a:pPr algn="l"/>
            <a:r>
              <a:rPr lang="en-GB" altLang="en-US" sz="2000" b="1">
                <a:latin typeface="Arial Narrow" pitchFamily="34" charset="0"/>
              </a:rPr>
              <a:t>Arithmetic Operations in Java</a:t>
            </a:r>
            <a:endParaRPr lang="en-US" altLang="en-US" sz="2000" b="1">
              <a:latin typeface="Arial Narrow" pitchFamily="34" charset="0"/>
            </a:endParaRPr>
          </a:p>
        </p:txBody>
      </p:sp>
      <p:sp>
        <p:nvSpPr>
          <p:cNvPr id="4099" name="Rectangle 3"/>
          <p:cNvSpPr>
            <a:spLocks noGrp="1" noChangeArrowheads="1"/>
          </p:cNvSpPr>
          <p:nvPr>
            <p:ph type="body" idx="1"/>
          </p:nvPr>
        </p:nvSpPr>
        <p:spPr>
          <a:xfrm>
            <a:off x="2209800" y="914400"/>
            <a:ext cx="7772400" cy="5181600"/>
          </a:xfrm>
        </p:spPr>
        <p:txBody>
          <a:bodyPr/>
          <a:lstStyle/>
          <a:p>
            <a:pPr>
              <a:buFontTx/>
              <a:buNone/>
            </a:pPr>
            <a:endParaRPr lang="en-GB" altLang="en-US" sz="1800"/>
          </a:p>
          <a:p>
            <a:pPr>
              <a:buFontTx/>
              <a:buNone/>
            </a:pPr>
            <a:r>
              <a:rPr lang="en-GB" altLang="en-US" sz="1800"/>
              <a:t>Java		Arithmetic	Algebraic		Java </a:t>
            </a:r>
          </a:p>
          <a:p>
            <a:pPr>
              <a:buFontTx/>
              <a:buNone/>
            </a:pPr>
            <a:r>
              <a:rPr lang="en-GB" altLang="en-US" sz="1800"/>
              <a:t>Operation	operator		expression	expression</a:t>
            </a:r>
          </a:p>
          <a:p>
            <a:pPr>
              <a:buFontTx/>
              <a:buNone/>
            </a:pPr>
            <a:endParaRPr lang="en-GB" altLang="en-US" sz="1800"/>
          </a:p>
          <a:p>
            <a:pPr>
              <a:buFontTx/>
              <a:buNone/>
            </a:pPr>
            <a:endParaRPr lang="en-GB" altLang="en-US" sz="1800"/>
          </a:p>
          <a:p>
            <a:pPr>
              <a:buFontTx/>
              <a:buNone/>
            </a:pPr>
            <a:r>
              <a:rPr lang="en-GB" altLang="en-US" sz="1800"/>
              <a:t>Addition		+		f+7		</a:t>
            </a:r>
            <a:r>
              <a:rPr lang="en-GB" altLang="en-US" sz="1800" b="1"/>
              <a:t>f + 7</a:t>
            </a:r>
          </a:p>
          <a:p>
            <a:pPr>
              <a:buFontTx/>
              <a:buNone/>
            </a:pPr>
            <a:r>
              <a:rPr lang="en-GB" altLang="en-US" sz="1800"/>
              <a:t>Subtraction	-		p-c		</a:t>
            </a:r>
            <a:r>
              <a:rPr lang="en-GB" altLang="en-US" sz="1800" b="1"/>
              <a:t>p – c</a:t>
            </a:r>
            <a:endParaRPr lang="en-GB" altLang="en-US" sz="1800"/>
          </a:p>
          <a:p>
            <a:pPr>
              <a:buFontTx/>
              <a:buNone/>
            </a:pPr>
            <a:r>
              <a:rPr lang="en-GB" altLang="en-US" sz="1800"/>
              <a:t>Multiplication	*		bm		</a:t>
            </a:r>
            <a:r>
              <a:rPr lang="en-GB" altLang="en-US" sz="1800" b="1"/>
              <a:t>b * m</a:t>
            </a:r>
          </a:p>
          <a:p>
            <a:pPr>
              <a:buFontTx/>
              <a:buNone/>
            </a:pPr>
            <a:r>
              <a:rPr lang="en-GB" altLang="en-US" sz="1800"/>
              <a:t>Division		/		x/y </a:t>
            </a:r>
            <a:r>
              <a:rPr lang="en-GB" altLang="en-US" sz="1800" i="1"/>
              <a:t>or</a:t>
            </a:r>
            <a:r>
              <a:rPr lang="en-GB" altLang="en-US" sz="1800"/>
              <a:t> x </a:t>
            </a:r>
            <a:r>
              <a:rPr lang="en-GB" altLang="en-US" sz="1800" i="1"/>
              <a:t>or</a:t>
            </a:r>
            <a:r>
              <a:rPr lang="en-GB" altLang="en-US" sz="1800"/>
              <a:t> x  y	</a:t>
            </a:r>
            <a:r>
              <a:rPr lang="en-GB" altLang="en-US" sz="1800" b="1"/>
              <a:t>x / y</a:t>
            </a:r>
          </a:p>
          <a:p>
            <a:pPr>
              <a:buFontTx/>
              <a:buNone/>
            </a:pPr>
            <a:r>
              <a:rPr lang="en-GB" altLang="en-US" sz="1800" b="1"/>
              <a:t>					           </a:t>
            </a:r>
            <a:r>
              <a:rPr lang="en-GB" altLang="en-US" sz="1800"/>
              <a:t>y	</a:t>
            </a:r>
            <a:r>
              <a:rPr lang="en-GB" altLang="en-US" sz="1800" b="1"/>
              <a:t>	</a:t>
            </a:r>
          </a:p>
          <a:p>
            <a:pPr>
              <a:buFontTx/>
              <a:buNone/>
            </a:pPr>
            <a:endParaRPr lang="en-GB" altLang="en-US" sz="1800" b="1"/>
          </a:p>
          <a:p>
            <a:pPr>
              <a:buFontTx/>
              <a:buNone/>
            </a:pPr>
            <a:r>
              <a:rPr lang="en-GB" altLang="en-US" sz="1800"/>
              <a:t>Modulus		%		r mod s 		</a:t>
            </a:r>
            <a:r>
              <a:rPr lang="en-GB" altLang="en-US" sz="1800" b="1"/>
              <a:t>r % s</a:t>
            </a:r>
            <a:endParaRPr lang="en-GB" altLang="en-US" sz="1800"/>
          </a:p>
          <a:p>
            <a:pPr>
              <a:buFontTx/>
              <a:buNone/>
            </a:pPr>
            <a:endParaRPr lang="en-GB" altLang="en-US" sz="1800"/>
          </a:p>
          <a:p>
            <a:pPr>
              <a:buFontTx/>
              <a:buNone/>
            </a:pPr>
            <a:endParaRPr lang="en-US" altLang="en-US" sz="1800"/>
          </a:p>
        </p:txBody>
      </p:sp>
      <p:sp>
        <p:nvSpPr>
          <p:cNvPr id="4100" name="Line 4"/>
          <p:cNvSpPr>
            <a:spLocks noChangeShapeType="1"/>
          </p:cNvSpPr>
          <p:nvPr/>
        </p:nvSpPr>
        <p:spPr bwMode="auto">
          <a:xfrm>
            <a:off x="6553200" y="3886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02" name="Line 6"/>
          <p:cNvSpPr>
            <a:spLocks noChangeShapeType="1"/>
          </p:cNvSpPr>
          <p:nvPr/>
        </p:nvSpPr>
        <p:spPr bwMode="auto">
          <a:xfrm>
            <a:off x="2133600" y="11430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03" name="Line 7"/>
          <p:cNvSpPr>
            <a:spLocks noChangeShapeType="1"/>
          </p:cNvSpPr>
          <p:nvPr/>
        </p:nvSpPr>
        <p:spPr bwMode="auto">
          <a:xfrm>
            <a:off x="2133600" y="20574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104" name="Line 8"/>
          <p:cNvSpPr>
            <a:spLocks noChangeShapeType="1"/>
          </p:cNvSpPr>
          <p:nvPr/>
        </p:nvSpPr>
        <p:spPr bwMode="auto">
          <a:xfrm>
            <a:off x="2209800" y="54864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4162776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609600"/>
            <a:ext cx="7772400" cy="228600"/>
          </a:xfrm>
        </p:spPr>
        <p:txBody>
          <a:bodyPr>
            <a:normAutofit fontScale="90000"/>
          </a:bodyPr>
          <a:lstStyle/>
          <a:p>
            <a:pPr algn="l"/>
            <a:r>
              <a:rPr lang="en-GB" altLang="en-US" sz="2000" b="1">
                <a:latin typeface="Arial Narrow" pitchFamily="34" charset="0"/>
              </a:rPr>
              <a:t>Precedence of arithmetic operators</a:t>
            </a:r>
            <a:endParaRPr lang="en-US" altLang="en-US" sz="2000" b="1">
              <a:latin typeface="Arial Narrow" pitchFamily="34" charset="0"/>
            </a:endParaRPr>
          </a:p>
        </p:txBody>
      </p:sp>
      <p:sp>
        <p:nvSpPr>
          <p:cNvPr id="5123" name="Rectangle 3"/>
          <p:cNvSpPr>
            <a:spLocks noGrp="1" noChangeArrowheads="1"/>
          </p:cNvSpPr>
          <p:nvPr>
            <p:ph type="body" idx="1"/>
          </p:nvPr>
        </p:nvSpPr>
        <p:spPr>
          <a:xfrm>
            <a:off x="2209800" y="990600"/>
            <a:ext cx="7772400" cy="5105400"/>
          </a:xfrm>
        </p:spPr>
        <p:txBody>
          <a:bodyPr/>
          <a:lstStyle/>
          <a:p>
            <a:pPr>
              <a:buFontTx/>
              <a:buNone/>
            </a:pPr>
            <a:r>
              <a:rPr lang="en-GB" altLang="en-US" sz="1800"/>
              <a:t>Operator(s)	Operation(s)	Order of evaluation(precedence</a:t>
            </a:r>
          </a:p>
          <a:p>
            <a:pPr>
              <a:buFontTx/>
              <a:buNone/>
            </a:pPr>
            <a:endParaRPr lang="en-GB" altLang="en-US" sz="1800"/>
          </a:p>
          <a:p>
            <a:pPr>
              <a:buFontTx/>
              <a:buNone/>
            </a:pPr>
            <a:r>
              <a:rPr lang="en-GB" altLang="en-US" sz="1800"/>
              <a:t>( )			Parentheses	Evaluated first.  If the parentheses are 					nested, the expression in the  innermost 				pair is evaluated first..  If there are several 				pairs of parentheses “on the same level” 				(I. E., not nested), they are evaluated left 				to right.</a:t>
            </a:r>
          </a:p>
          <a:p>
            <a:pPr>
              <a:buFontTx/>
              <a:buNone/>
            </a:pPr>
            <a:endParaRPr lang="en-GB" altLang="en-US" sz="1800"/>
          </a:p>
          <a:p>
            <a:pPr>
              <a:buFontTx/>
              <a:buNone/>
            </a:pPr>
            <a:r>
              <a:rPr lang="en-GB" altLang="en-US" sz="1800"/>
              <a:t>*, / or %		Multiplication	Evaluated second. If there are several, 			Division		they are evaluated left to right.</a:t>
            </a:r>
          </a:p>
          <a:p>
            <a:pPr>
              <a:buFontTx/>
              <a:buNone/>
            </a:pPr>
            <a:r>
              <a:rPr lang="en-GB" altLang="en-US" sz="1800"/>
              <a:t>			Modulus</a:t>
            </a:r>
          </a:p>
          <a:p>
            <a:pPr>
              <a:buFontTx/>
              <a:buNone/>
            </a:pPr>
            <a:endParaRPr lang="en-GB" altLang="en-US" sz="1800"/>
          </a:p>
          <a:p>
            <a:pPr>
              <a:buFontTx/>
              <a:buNone/>
            </a:pPr>
            <a:r>
              <a:rPr lang="en-GB" altLang="en-US" sz="1800"/>
              <a:t>+ or -		Addition		Evaluated last. If there are several, 			Subtraction	they are evaluated left to right.</a:t>
            </a:r>
          </a:p>
          <a:p>
            <a:pPr>
              <a:buFontTx/>
              <a:buNone/>
            </a:pPr>
            <a:endParaRPr lang="en-US" altLang="en-US" sz="1800"/>
          </a:p>
        </p:txBody>
      </p:sp>
      <p:sp>
        <p:nvSpPr>
          <p:cNvPr id="5124" name="Line 4"/>
          <p:cNvSpPr>
            <a:spLocks noChangeShapeType="1"/>
          </p:cNvSpPr>
          <p:nvPr/>
        </p:nvSpPr>
        <p:spPr bwMode="auto">
          <a:xfrm>
            <a:off x="2209800" y="9144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125" name="Line 5"/>
          <p:cNvSpPr>
            <a:spLocks noChangeShapeType="1"/>
          </p:cNvSpPr>
          <p:nvPr/>
        </p:nvSpPr>
        <p:spPr bwMode="auto">
          <a:xfrm>
            <a:off x="2209800" y="16002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126" name="Line 6"/>
          <p:cNvSpPr>
            <a:spLocks noChangeShapeType="1"/>
          </p:cNvSpPr>
          <p:nvPr/>
        </p:nvSpPr>
        <p:spPr bwMode="auto">
          <a:xfrm>
            <a:off x="2209800" y="60960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3071144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609600"/>
            <a:ext cx="7772400" cy="228600"/>
          </a:xfrm>
        </p:spPr>
        <p:txBody>
          <a:bodyPr>
            <a:normAutofit fontScale="90000"/>
          </a:bodyPr>
          <a:lstStyle/>
          <a:p>
            <a:pPr algn="l"/>
            <a:r>
              <a:rPr lang="en-GB" altLang="en-US" sz="2000" b="1">
                <a:latin typeface="Arial Narrow" pitchFamily="34" charset="0"/>
              </a:rPr>
              <a:t>Equality and relational operations</a:t>
            </a:r>
            <a:endParaRPr lang="en-US" altLang="en-US" sz="2000" b="1">
              <a:latin typeface="Arial Narrow" pitchFamily="34" charset="0"/>
            </a:endParaRPr>
          </a:p>
        </p:txBody>
      </p:sp>
      <p:sp>
        <p:nvSpPr>
          <p:cNvPr id="7171" name="Rectangle 3"/>
          <p:cNvSpPr>
            <a:spLocks noGrp="1" noChangeArrowheads="1"/>
          </p:cNvSpPr>
          <p:nvPr>
            <p:ph type="body" idx="1"/>
          </p:nvPr>
        </p:nvSpPr>
        <p:spPr>
          <a:xfrm>
            <a:off x="2209800" y="990600"/>
            <a:ext cx="7772400" cy="5105400"/>
          </a:xfrm>
        </p:spPr>
        <p:txBody>
          <a:bodyPr/>
          <a:lstStyle/>
          <a:p>
            <a:pPr>
              <a:buFontTx/>
              <a:buNone/>
            </a:pPr>
            <a:r>
              <a:rPr lang="en-GB" altLang="en-US" sz="1600"/>
              <a:t>Standard algebraic		Java equality	Example	</a:t>
            </a:r>
          </a:p>
          <a:p>
            <a:pPr>
              <a:buFontTx/>
              <a:buNone/>
            </a:pPr>
            <a:r>
              <a:rPr lang="en-GB" altLang="en-US" sz="1600"/>
              <a:t>Equality operator or		or relational	of Java	 Meaning of	</a:t>
            </a:r>
          </a:p>
          <a:p>
            <a:pPr>
              <a:buFontTx/>
              <a:buNone/>
            </a:pPr>
            <a:r>
              <a:rPr lang="en-GB" altLang="en-US" sz="1600"/>
              <a:t>Relational operator		operator		condition	Java condition</a:t>
            </a:r>
          </a:p>
          <a:p>
            <a:pPr>
              <a:buFontTx/>
              <a:buNone/>
            </a:pPr>
            <a:endParaRPr lang="en-GB" altLang="en-US" sz="1600"/>
          </a:p>
          <a:p>
            <a:pPr>
              <a:buFontTx/>
              <a:buNone/>
            </a:pPr>
            <a:r>
              <a:rPr lang="en-GB" altLang="en-US" sz="1600" i="1"/>
              <a:t>Equal operators</a:t>
            </a:r>
          </a:p>
          <a:p>
            <a:pPr>
              <a:buFontTx/>
              <a:buNone/>
            </a:pPr>
            <a:r>
              <a:rPr lang="en-GB" altLang="en-US" sz="1600"/>
              <a:t>=				=		</a:t>
            </a:r>
            <a:r>
              <a:rPr lang="en-GB" altLang="en-US" sz="1600" b="1"/>
              <a:t>x</a:t>
            </a:r>
            <a:r>
              <a:rPr lang="en-GB" altLang="en-US" sz="1600"/>
              <a:t> = </a:t>
            </a:r>
            <a:r>
              <a:rPr lang="en-GB" altLang="en-US" sz="1600" b="1"/>
              <a:t>y</a:t>
            </a:r>
            <a:r>
              <a:rPr lang="en-GB" altLang="en-US" sz="1600"/>
              <a:t>	</a:t>
            </a:r>
            <a:r>
              <a:rPr lang="en-GB" altLang="en-US" sz="1600" b="1"/>
              <a:t>x</a:t>
            </a:r>
            <a:r>
              <a:rPr lang="en-GB" altLang="en-US" sz="1600"/>
              <a:t> is equal to </a:t>
            </a:r>
            <a:r>
              <a:rPr lang="en-GB" altLang="en-US" sz="1600" b="1"/>
              <a:t>y</a:t>
            </a:r>
            <a:r>
              <a:rPr lang="en-GB" altLang="en-US" sz="1600"/>
              <a:t>	</a:t>
            </a:r>
          </a:p>
          <a:p>
            <a:pPr>
              <a:buFontTx/>
              <a:buNone/>
            </a:pPr>
            <a:r>
              <a:rPr lang="en-GB" altLang="en-US" sz="1600"/>
              <a:t>=				!=		</a:t>
            </a:r>
            <a:r>
              <a:rPr lang="en-GB" altLang="en-US" sz="1600" b="1"/>
              <a:t>x </a:t>
            </a:r>
            <a:r>
              <a:rPr lang="en-GB" altLang="en-US" sz="1600"/>
              <a:t>!=</a:t>
            </a:r>
            <a:r>
              <a:rPr lang="en-GB" altLang="en-US" sz="1600" b="1"/>
              <a:t> y	 x</a:t>
            </a:r>
            <a:r>
              <a:rPr lang="en-GB" altLang="en-US" sz="1600"/>
              <a:t> is not equal to </a:t>
            </a:r>
            <a:r>
              <a:rPr lang="en-GB" altLang="en-US" sz="1600" b="1"/>
              <a:t>y</a:t>
            </a:r>
          </a:p>
          <a:p>
            <a:pPr>
              <a:buFontTx/>
              <a:buNone/>
            </a:pPr>
            <a:endParaRPr lang="en-GB" altLang="en-US" sz="1600" b="1"/>
          </a:p>
          <a:p>
            <a:pPr>
              <a:buFontTx/>
              <a:buNone/>
            </a:pPr>
            <a:r>
              <a:rPr lang="en-GB" altLang="en-US" sz="1600"/>
              <a:t>Relational operators</a:t>
            </a:r>
          </a:p>
          <a:p>
            <a:pPr>
              <a:buFontTx/>
              <a:buNone/>
            </a:pPr>
            <a:r>
              <a:rPr lang="en-GB" altLang="en-US" sz="1600"/>
              <a:t>&gt;				&gt;		</a:t>
            </a:r>
            <a:r>
              <a:rPr lang="en-GB" altLang="en-US" sz="1600" b="1"/>
              <a:t>x</a:t>
            </a:r>
            <a:r>
              <a:rPr lang="en-GB" altLang="en-US" sz="1600"/>
              <a:t> &gt; </a:t>
            </a:r>
            <a:r>
              <a:rPr lang="en-GB" altLang="en-US" sz="1600" b="1"/>
              <a:t>y	x</a:t>
            </a:r>
            <a:r>
              <a:rPr lang="en-GB" altLang="en-US" sz="1600"/>
              <a:t> is greater than </a:t>
            </a:r>
            <a:r>
              <a:rPr lang="en-GB" altLang="en-US" sz="1600" b="1"/>
              <a:t>y</a:t>
            </a:r>
          </a:p>
          <a:p>
            <a:pPr>
              <a:buFontTx/>
              <a:buNone/>
            </a:pPr>
            <a:r>
              <a:rPr lang="en-GB" altLang="en-US" sz="1600"/>
              <a:t>&lt;				&lt;		</a:t>
            </a:r>
            <a:r>
              <a:rPr lang="en-GB" altLang="en-US" sz="1600" b="1"/>
              <a:t>x </a:t>
            </a:r>
            <a:r>
              <a:rPr lang="en-GB" altLang="en-US" sz="1600"/>
              <a:t>&lt; </a:t>
            </a:r>
            <a:r>
              <a:rPr lang="en-GB" altLang="en-US" sz="1600" b="1"/>
              <a:t>y	x</a:t>
            </a:r>
            <a:r>
              <a:rPr lang="en-GB" altLang="en-US" sz="1600"/>
              <a:t> is less than </a:t>
            </a:r>
            <a:r>
              <a:rPr lang="en-GB" altLang="en-US" sz="1600" b="1"/>
              <a:t>y</a:t>
            </a:r>
          </a:p>
          <a:p>
            <a:pPr>
              <a:buFontTx/>
              <a:buNone/>
            </a:pPr>
            <a:r>
              <a:rPr lang="en-GB" altLang="en-US" sz="1600"/>
              <a:t>&gt;				&gt;=		</a:t>
            </a:r>
            <a:r>
              <a:rPr lang="en-GB" altLang="en-US" sz="1600" b="1"/>
              <a:t>x </a:t>
            </a:r>
            <a:r>
              <a:rPr lang="en-GB" altLang="en-US" sz="1600"/>
              <a:t>&gt;= </a:t>
            </a:r>
            <a:r>
              <a:rPr lang="en-GB" altLang="en-US" sz="1600" b="1"/>
              <a:t>y	x</a:t>
            </a:r>
            <a:r>
              <a:rPr lang="en-GB" altLang="en-US" sz="1600"/>
              <a:t> is greater than or equal 						to </a:t>
            </a:r>
            <a:r>
              <a:rPr lang="en-GB" altLang="en-US" sz="1600" b="1"/>
              <a:t>y</a:t>
            </a:r>
          </a:p>
          <a:p>
            <a:pPr>
              <a:buFontTx/>
              <a:buNone/>
            </a:pPr>
            <a:r>
              <a:rPr lang="en-GB" altLang="en-US" sz="1600"/>
              <a:t>&lt;				&lt;=		</a:t>
            </a:r>
            <a:r>
              <a:rPr lang="en-GB" altLang="en-US" sz="1600" b="1"/>
              <a:t>x</a:t>
            </a:r>
            <a:r>
              <a:rPr lang="en-GB" altLang="en-US" sz="1600"/>
              <a:t> &lt;= </a:t>
            </a:r>
            <a:r>
              <a:rPr lang="en-GB" altLang="en-US" sz="1600" b="1"/>
              <a:t>y	x</a:t>
            </a:r>
            <a:r>
              <a:rPr lang="en-GB" altLang="en-US" sz="1600"/>
              <a:t> is less than or equal 							to </a:t>
            </a:r>
            <a:r>
              <a:rPr lang="en-GB" altLang="en-US" sz="1600" b="1"/>
              <a:t>y</a:t>
            </a:r>
          </a:p>
          <a:p>
            <a:pPr>
              <a:buFontTx/>
              <a:buNone/>
            </a:pPr>
            <a:endParaRPr lang="en-US" altLang="en-US" sz="1600" b="1"/>
          </a:p>
        </p:txBody>
      </p:sp>
      <p:sp>
        <p:nvSpPr>
          <p:cNvPr id="7172" name="Line 4"/>
          <p:cNvSpPr>
            <a:spLocks noChangeShapeType="1"/>
          </p:cNvSpPr>
          <p:nvPr/>
        </p:nvSpPr>
        <p:spPr bwMode="auto">
          <a:xfrm>
            <a:off x="2209800" y="9144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173" name="Line 5"/>
          <p:cNvSpPr>
            <a:spLocks noChangeShapeType="1"/>
          </p:cNvSpPr>
          <p:nvPr/>
        </p:nvSpPr>
        <p:spPr bwMode="auto">
          <a:xfrm>
            <a:off x="2209800" y="19050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174" name="Line 6"/>
          <p:cNvSpPr>
            <a:spLocks noChangeShapeType="1"/>
          </p:cNvSpPr>
          <p:nvPr/>
        </p:nvSpPr>
        <p:spPr bwMode="auto">
          <a:xfrm>
            <a:off x="2209800" y="60960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175" name="Line 7"/>
          <p:cNvSpPr>
            <a:spLocks noChangeShapeType="1"/>
          </p:cNvSpPr>
          <p:nvPr/>
        </p:nvSpPr>
        <p:spPr bwMode="auto">
          <a:xfrm flipV="1">
            <a:off x="2286000" y="2819400"/>
            <a:ext cx="76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176" name="Line 8"/>
          <p:cNvSpPr>
            <a:spLocks noChangeShapeType="1"/>
          </p:cNvSpPr>
          <p:nvPr/>
        </p:nvSpPr>
        <p:spPr bwMode="auto">
          <a:xfrm flipV="1">
            <a:off x="2286000" y="44196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177" name="Line 9"/>
          <p:cNvSpPr>
            <a:spLocks noChangeShapeType="1"/>
          </p:cNvSpPr>
          <p:nvPr/>
        </p:nvSpPr>
        <p:spPr bwMode="auto">
          <a:xfrm>
            <a:off x="2286000" y="49530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367044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4ACDCE-E35F-4E71-9D00-9F9B4CB756B3}" type="slidenum">
              <a:rPr lang="en-GB" altLang="en-US" sz="1400"/>
              <a:pPr>
                <a:spcBef>
                  <a:spcPct val="0"/>
                </a:spcBef>
                <a:buFontTx/>
                <a:buNone/>
              </a:pPr>
              <a:t>5</a:t>
            </a:fld>
            <a:endParaRPr lang="en-GB" altLang="en-US" sz="1400"/>
          </a:p>
        </p:txBody>
      </p:sp>
      <p:sp>
        <p:nvSpPr>
          <p:cNvPr id="11267" name="Text Box 5"/>
          <p:cNvSpPr txBox="1">
            <a:spLocks noChangeArrowheads="1"/>
          </p:cNvSpPr>
          <p:nvPr/>
        </p:nvSpPr>
        <p:spPr bwMode="auto">
          <a:xfrm>
            <a:off x="2590800" y="1295400"/>
            <a:ext cx="6477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7763" indent="-233363">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2400" b="1" dirty="0">
                <a:latin typeface="Arial" panose="020B0604020202020204" pitchFamily="34" charset="0"/>
              </a:rPr>
              <a:t>System</a:t>
            </a:r>
            <a:r>
              <a:rPr lang="en-GB" altLang="en-US" sz="2400" dirty="0">
                <a:latin typeface="Arial" panose="020B0604020202020204" pitchFamily="34" charset="0"/>
              </a:rPr>
              <a:t> </a:t>
            </a:r>
            <a:r>
              <a:rPr lang="en-GB" altLang="en-US" sz="2400" b="1" dirty="0">
                <a:latin typeface="Arial" panose="020B0604020202020204" pitchFamily="34" charset="0"/>
              </a:rPr>
              <a:t>software</a:t>
            </a:r>
            <a:endParaRPr lang="en-GB" altLang="en-US" sz="2400" dirty="0">
              <a:latin typeface="Times" panose="02020603050405020304" pitchFamily="18" charset="0"/>
            </a:endParaRPr>
          </a:p>
          <a:p>
            <a:pPr algn="just">
              <a:spcBef>
                <a:spcPct val="0"/>
              </a:spcBef>
              <a:buFontTx/>
              <a:buNone/>
            </a:pPr>
            <a:endParaRPr lang="en-GB" altLang="en-US" sz="2400" dirty="0">
              <a:latin typeface="Times" panose="02020603050405020304" pitchFamily="18" charset="0"/>
            </a:endParaRPr>
          </a:p>
          <a:p>
            <a:pPr lvl="1" algn="just">
              <a:spcBef>
                <a:spcPct val="0"/>
              </a:spcBef>
              <a:buFontTx/>
              <a:buNone/>
            </a:pPr>
            <a:r>
              <a:rPr lang="en-GB" altLang="en-US" sz="2400" dirty="0">
                <a:latin typeface="Times" panose="02020603050405020304" pitchFamily="18" charset="0"/>
              </a:rPr>
              <a:t>is the name given to special programs that help the computer to do its job</a:t>
            </a:r>
          </a:p>
          <a:p>
            <a:pPr algn="just">
              <a:spcBef>
                <a:spcPct val="0"/>
              </a:spcBef>
              <a:buFontTx/>
              <a:buNone/>
            </a:pPr>
            <a:endParaRPr lang="en-GB" altLang="en-US" sz="2400" dirty="0">
              <a:latin typeface="Times" panose="02020603050405020304" pitchFamily="18" charset="0"/>
            </a:endParaRPr>
          </a:p>
          <a:p>
            <a:pPr lvl="1" algn="just">
              <a:spcBef>
                <a:spcPct val="0"/>
              </a:spcBef>
              <a:buFontTx/>
              <a:buNone/>
            </a:pPr>
            <a:r>
              <a:rPr lang="en-GB" altLang="en-US" sz="2400" u="sng" dirty="0">
                <a:latin typeface="Times" panose="02020603050405020304" pitchFamily="18" charset="0"/>
              </a:rPr>
              <a:t>for example</a:t>
            </a:r>
          </a:p>
          <a:p>
            <a:pPr lvl="2" algn="just">
              <a:spcBef>
                <a:spcPct val="0"/>
              </a:spcBef>
              <a:buFontTx/>
              <a:buNone/>
            </a:pPr>
            <a:endParaRPr lang="en-GB" altLang="en-US" u="sng" dirty="0">
              <a:latin typeface="Times" panose="02020603050405020304" pitchFamily="18" charset="0"/>
            </a:endParaRPr>
          </a:p>
          <a:p>
            <a:pPr lvl="2" algn="just">
              <a:spcBef>
                <a:spcPct val="0"/>
              </a:spcBef>
              <a:buFont typeface="Symbol" panose="05050102010706020507" pitchFamily="18" charset="2"/>
              <a:buChar char="·"/>
            </a:pPr>
            <a:r>
              <a:rPr lang="en-GB" altLang="en-US" dirty="0">
                <a:latin typeface="Times" panose="02020603050405020304" pitchFamily="18" charset="0"/>
              </a:rPr>
              <a:t>operating systems such as UNIX or </a:t>
            </a:r>
            <a:r>
              <a:rPr lang="en-GB" altLang="en-US" dirty="0" smtClean="0">
                <a:latin typeface="Times" panose="02020603050405020304" pitchFamily="18" charset="0"/>
              </a:rPr>
              <a:t>Windows;</a:t>
            </a:r>
            <a:endParaRPr lang="en-GB" altLang="en-US" dirty="0">
              <a:latin typeface="Times" panose="02020603050405020304" pitchFamily="18" charset="0"/>
            </a:endParaRPr>
          </a:p>
          <a:p>
            <a:pPr lvl="2" algn="just">
              <a:spcBef>
                <a:spcPct val="0"/>
              </a:spcBef>
              <a:buFont typeface="Symbol" panose="05050102010706020507" pitchFamily="18" charset="2"/>
              <a:buChar char="·"/>
            </a:pPr>
            <a:r>
              <a:rPr lang="en-GB" altLang="en-US" dirty="0">
                <a:latin typeface="Times" panose="02020603050405020304" pitchFamily="18" charset="0"/>
              </a:rPr>
              <a:t>network software.</a:t>
            </a:r>
          </a:p>
        </p:txBody>
      </p:sp>
    </p:spTree>
    <p:extLst>
      <p:ext uri="{BB962C8B-B14F-4D97-AF65-F5344CB8AC3E}">
        <p14:creationId xmlns:p14="http://schemas.microsoft.com/office/powerpoint/2010/main" val="304238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29D5F4C-AA6F-4226-9C37-E7CD2278EAC0}" type="slidenum">
              <a:rPr lang="en-GB" altLang="en-US" sz="1400"/>
              <a:pPr>
                <a:spcBef>
                  <a:spcPct val="0"/>
                </a:spcBef>
                <a:buFontTx/>
                <a:buNone/>
              </a:pPr>
              <a:t>6</a:t>
            </a:fld>
            <a:endParaRPr lang="en-GB" altLang="en-US" sz="1400"/>
          </a:p>
        </p:txBody>
      </p:sp>
      <p:grpSp>
        <p:nvGrpSpPr>
          <p:cNvPr id="12291" name="Group 3"/>
          <p:cNvGrpSpPr>
            <a:grpSpLocks/>
          </p:cNvGrpSpPr>
          <p:nvPr/>
        </p:nvGrpSpPr>
        <p:grpSpPr bwMode="auto">
          <a:xfrm>
            <a:off x="1905001" y="1524000"/>
            <a:ext cx="8537575" cy="4146550"/>
            <a:chOff x="1536" y="2817"/>
            <a:chExt cx="13443" cy="6530"/>
          </a:xfrm>
        </p:grpSpPr>
        <p:sp>
          <p:nvSpPr>
            <p:cNvPr id="12293" name="Text Box 4"/>
            <p:cNvSpPr txBox="1">
              <a:spLocks noChangeArrowheads="1"/>
            </p:cNvSpPr>
            <p:nvPr/>
          </p:nvSpPr>
          <p:spPr bwMode="auto">
            <a:xfrm>
              <a:off x="4163" y="3879"/>
              <a:ext cx="2275" cy="1610"/>
            </a:xfrm>
            <a:prstGeom prst="rect">
              <a:avLst/>
            </a:prstGeom>
            <a:solidFill>
              <a:srgbClr val="FFFFFF"/>
            </a:solidFill>
            <a:ln w="9525">
              <a:solidFill>
                <a:srgbClr val="000000"/>
              </a:solidFill>
              <a:miter lim="800000"/>
              <a:headEnd/>
              <a:tailEnd/>
            </a:ln>
          </p:spPr>
          <p:txBody>
            <a:bodyPr lIns="0" t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200"/>
                </a:spcBef>
                <a:buNone/>
              </a:pPr>
              <a:endParaRPr lang="en-GB" altLang="en-US" sz="1600">
                <a:latin typeface="Arial" panose="020B0604020202020204" pitchFamily="34" charset="0"/>
              </a:endParaRPr>
            </a:p>
            <a:p>
              <a:pPr algn="ctr">
                <a:spcBef>
                  <a:spcPct val="0"/>
                </a:spcBef>
                <a:buFontTx/>
                <a:buNone/>
              </a:pPr>
              <a:r>
                <a:rPr lang="en-GB" altLang="en-US" sz="1600">
                  <a:latin typeface="Arial" panose="020B0604020202020204" pitchFamily="34" charset="0"/>
                </a:rPr>
                <a:t>Design</a:t>
              </a:r>
            </a:p>
          </p:txBody>
        </p:sp>
        <p:sp>
          <p:nvSpPr>
            <p:cNvPr id="12294" name="Text Box 5"/>
            <p:cNvSpPr txBox="1">
              <a:spLocks noChangeArrowheads="1"/>
            </p:cNvSpPr>
            <p:nvPr/>
          </p:nvSpPr>
          <p:spPr bwMode="auto">
            <a:xfrm>
              <a:off x="12896" y="7742"/>
              <a:ext cx="2083" cy="1605"/>
            </a:xfrm>
            <a:prstGeom prst="rect">
              <a:avLst/>
            </a:prstGeom>
            <a:solidFill>
              <a:srgbClr val="FFFFFF"/>
            </a:solidFill>
            <a:ln w="9525">
              <a:solidFill>
                <a:srgbClr val="000000"/>
              </a:solidFill>
              <a:miter lim="800000"/>
              <a:headEnd/>
              <a:tailEnd/>
            </a:ln>
          </p:spPr>
          <p:txBody>
            <a:bodyPr lIns="0" t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300"/>
                </a:spcBef>
                <a:buNone/>
              </a:pPr>
              <a:r>
                <a:rPr lang="en-GB" altLang="en-US" sz="1600">
                  <a:latin typeface="Arial" panose="020B0604020202020204" pitchFamily="34" charset="0"/>
                </a:rPr>
                <a:t>Installation</a:t>
              </a:r>
            </a:p>
            <a:p>
              <a:pPr algn="ctr">
                <a:spcBef>
                  <a:spcPct val="0"/>
                </a:spcBef>
                <a:buFontTx/>
                <a:buNone/>
              </a:pPr>
              <a:r>
                <a:rPr lang="en-GB" altLang="en-US" sz="1600">
                  <a:latin typeface="Arial" panose="020B0604020202020204" pitchFamily="34" charset="0"/>
                </a:rPr>
                <a:t>Operation and Maintenance</a:t>
              </a:r>
              <a:endParaRPr lang="en-GB" altLang="en-US" sz="800">
                <a:latin typeface="Arial" panose="020B0604020202020204" pitchFamily="34" charset="0"/>
              </a:endParaRPr>
            </a:p>
          </p:txBody>
        </p:sp>
        <p:grpSp>
          <p:nvGrpSpPr>
            <p:cNvPr id="12295" name="Group 6"/>
            <p:cNvGrpSpPr>
              <a:grpSpLocks/>
            </p:cNvGrpSpPr>
            <p:nvPr/>
          </p:nvGrpSpPr>
          <p:grpSpPr bwMode="auto">
            <a:xfrm>
              <a:off x="3665" y="3091"/>
              <a:ext cx="1706" cy="820"/>
              <a:chOff x="3600" y="12384"/>
              <a:chExt cx="864" cy="432"/>
            </a:xfrm>
          </p:grpSpPr>
          <p:sp>
            <p:nvSpPr>
              <p:cNvPr id="12313" name="Line 7"/>
              <p:cNvSpPr>
                <a:spLocks noChangeShapeType="1"/>
              </p:cNvSpPr>
              <p:nvPr/>
            </p:nvSpPr>
            <p:spPr bwMode="auto">
              <a:xfrm flipV="1">
                <a:off x="3600" y="12384"/>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IE"/>
              </a:p>
            </p:txBody>
          </p:sp>
          <p:sp>
            <p:nvSpPr>
              <p:cNvPr id="12314" name="Line 8"/>
              <p:cNvSpPr>
                <a:spLocks noChangeShapeType="1"/>
              </p:cNvSpPr>
              <p:nvPr/>
            </p:nvSpPr>
            <p:spPr bwMode="auto">
              <a:xfrm>
                <a:off x="4464" y="12384"/>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grpSp>
        <p:grpSp>
          <p:nvGrpSpPr>
            <p:cNvPr id="12296" name="Group 9"/>
            <p:cNvGrpSpPr>
              <a:grpSpLocks/>
            </p:cNvGrpSpPr>
            <p:nvPr/>
          </p:nvGrpSpPr>
          <p:grpSpPr bwMode="auto">
            <a:xfrm>
              <a:off x="6505" y="4320"/>
              <a:ext cx="1706" cy="822"/>
              <a:chOff x="3600" y="12384"/>
              <a:chExt cx="864" cy="432"/>
            </a:xfrm>
          </p:grpSpPr>
          <p:sp>
            <p:nvSpPr>
              <p:cNvPr id="12311" name="Line 10"/>
              <p:cNvSpPr>
                <a:spLocks noChangeShapeType="1"/>
              </p:cNvSpPr>
              <p:nvPr/>
            </p:nvSpPr>
            <p:spPr bwMode="auto">
              <a:xfrm flipV="1">
                <a:off x="3600" y="12384"/>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IE"/>
              </a:p>
            </p:txBody>
          </p:sp>
          <p:sp>
            <p:nvSpPr>
              <p:cNvPr id="12312" name="Line 11"/>
              <p:cNvSpPr>
                <a:spLocks noChangeShapeType="1"/>
              </p:cNvSpPr>
              <p:nvPr/>
            </p:nvSpPr>
            <p:spPr bwMode="auto">
              <a:xfrm>
                <a:off x="4464" y="12384"/>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grpSp>
        <p:grpSp>
          <p:nvGrpSpPr>
            <p:cNvPr id="12297" name="Group 12"/>
            <p:cNvGrpSpPr>
              <a:grpSpLocks/>
            </p:cNvGrpSpPr>
            <p:nvPr/>
          </p:nvGrpSpPr>
          <p:grpSpPr bwMode="auto">
            <a:xfrm>
              <a:off x="9345" y="5690"/>
              <a:ext cx="1706" cy="820"/>
              <a:chOff x="3600" y="12384"/>
              <a:chExt cx="864" cy="432"/>
            </a:xfrm>
          </p:grpSpPr>
          <p:sp>
            <p:nvSpPr>
              <p:cNvPr id="12309" name="Line 13"/>
              <p:cNvSpPr>
                <a:spLocks noChangeShapeType="1"/>
              </p:cNvSpPr>
              <p:nvPr/>
            </p:nvSpPr>
            <p:spPr bwMode="auto">
              <a:xfrm flipV="1">
                <a:off x="3600" y="12384"/>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IE"/>
              </a:p>
            </p:txBody>
          </p:sp>
          <p:sp>
            <p:nvSpPr>
              <p:cNvPr id="12310" name="Line 14"/>
              <p:cNvSpPr>
                <a:spLocks noChangeShapeType="1"/>
              </p:cNvSpPr>
              <p:nvPr/>
            </p:nvSpPr>
            <p:spPr bwMode="auto">
              <a:xfrm>
                <a:off x="4464" y="12384"/>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grpSp>
        <p:grpSp>
          <p:nvGrpSpPr>
            <p:cNvPr id="12298" name="Group 15"/>
            <p:cNvGrpSpPr>
              <a:grpSpLocks/>
            </p:cNvGrpSpPr>
            <p:nvPr/>
          </p:nvGrpSpPr>
          <p:grpSpPr bwMode="auto">
            <a:xfrm>
              <a:off x="12187" y="6920"/>
              <a:ext cx="1704" cy="822"/>
              <a:chOff x="3600" y="12384"/>
              <a:chExt cx="864" cy="432"/>
            </a:xfrm>
          </p:grpSpPr>
          <p:sp>
            <p:nvSpPr>
              <p:cNvPr id="12307" name="Line 16"/>
              <p:cNvSpPr>
                <a:spLocks noChangeShapeType="1"/>
              </p:cNvSpPr>
              <p:nvPr/>
            </p:nvSpPr>
            <p:spPr bwMode="auto">
              <a:xfrm flipV="1">
                <a:off x="3600" y="12384"/>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IE"/>
              </a:p>
            </p:txBody>
          </p:sp>
          <p:sp>
            <p:nvSpPr>
              <p:cNvPr id="12308" name="Line 17"/>
              <p:cNvSpPr>
                <a:spLocks noChangeShapeType="1"/>
              </p:cNvSpPr>
              <p:nvPr/>
            </p:nvSpPr>
            <p:spPr bwMode="auto">
              <a:xfrm>
                <a:off x="4464" y="12384"/>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grpSp>
        <p:sp>
          <p:nvSpPr>
            <p:cNvPr id="12299" name="Line 18"/>
            <p:cNvSpPr>
              <a:spLocks noChangeShapeType="1"/>
            </p:cNvSpPr>
            <p:nvPr/>
          </p:nvSpPr>
          <p:spPr bwMode="auto">
            <a:xfrm flipH="1" flipV="1">
              <a:off x="2523" y="9109"/>
              <a:ext cx="103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300" name="Line 19"/>
            <p:cNvSpPr>
              <a:spLocks noChangeShapeType="1"/>
            </p:cNvSpPr>
            <p:nvPr/>
          </p:nvSpPr>
          <p:spPr bwMode="auto">
            <a:xfrm flipV="1">
              <a:off x="2523" y="4459"/>
              <a:ext cx="0" cy="46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2301" name="Line 20"/>
            <p:cNvSpPr>
              <a:spLocks noChangeShapeType="1"/>
            </p:cNvSpPr>
            <p:nvPr/>
          </p:nvSpPr>
          <p:spPr bwMode="auto">
            <a:xfrm flipV="1">
              <a:off x="5359" y="5552"/>
              <a:ext cx="0" cy="3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2302" name="Line 21"/>
            <p:cNvSpPr>
              <a:spLocks noChangeShapeType="1"/>
            </p:cNvSpPr>
            <p:nvPr/>
          </p:nvSpPr>
          <p:spPr bwMode="auto">
            <a:xfrm flipH="1" flipV="1">
              <a:off x="8195" y="6784"/>
              <a:ext cx="0" cy="2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2303" name="Line 22"/>
            <p:cNvSpPr>
              <a:spLocks noChangeShapeType="1"/>
            </p:cNvSpPr>
            <p:nvPr/>
          </p:nvSpPr>
          <p:spPr bwMode="auto">
            <a:xfrm flipV="1">
              <a:off x="11156" y="8149"/>
              <a:ext cx="0" cy="9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2304" name="Text Box 23"/>
            <p:cNvSpPr txBox="1">
              <a:spLocks noChangeArrowheads="1"/>
            </p:cNvSpPr>
            <p:nvPr/>
          </p:nvSpPr>
          <p:spPr bwMode="auto">
            <a:xfrm>
              <a:off x="1536" y="2817"/>
              <a:ext cx="2200" cy="1608"/>
            </a:xfrm>
            <a:prstGeom prst="rect">
              <a:avLst/>
            </a:prstGeom>
            <a:solidFill>
              <a:srgbClr val="FFFFFF"/>
            </a:solidFill>
            <a:ln w="9525">
              <a:solidFill>
                <a:srgbClr val="000000"/>
              </a:solidFill>
              <a:miter lim="800000"/>
              <a:headEnd/>
              <a:tailEnd/>
            </a:ln>
          </p:spPr>
          <p:txBody>
            <a:bodyPr lIns="0" rIns="0" b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1600">
                <a:latin typeface="Arial" panose="020B0604020202020204" pitchFamily="34" charset="0"/>
              </a:endParaRPr>
            </a:p>
            <a:p>
              <a:pPr algn="ctr">
                <a:spcBef>
                  <a:spcPct val="0"/>
                </a:spcBef>
                <a:buFontTx/>
                <a:buNone/>
              </a:pPr>
              <a:r>
                <a:rPr lang="en-GB" altLang="en-US" sz="1600">
                  <a:latin typeface="Arial" panose="020B0604020202020204" pitchFamily="34" charset="0"/>
                </a:rPr>
                <a:t>Analysis and Specification</a:t>
              </a:r>
            </a:p>
          </p:txBody>
        </p:sp>
        <p:sp>
          <p:nvSpPr>
            <p:cNvPr id="12305" name="Text Box 24"/>
            <p:cNvSpPr txBox="1">
              <a:spLocks noChangeArrowheads="1"/>
            </p:cNvSpPr>
            <p:nvPr/>
          </p:nvSpPr>
          <p:spPr bwMode="auto">
            <a:xfrm>
              <a:off x="7149" y="5147"/>
              <a:ext cx="2275" cy="1605"/>
            </a:xfrm>
            <a:prstGeom prst="rect">
              <a:avLst/>
            </a:prstGeom>
            <a:solidFill>
              <a:srgbClr val="FFFFFF"/>
            </a:solidFill>
            <a:ln w="9525">
              <a:solidFill>
                <a:srgbClr val="000000"/>
              </a:solidFill>
              <a:miter lim="800000"/>
              <a:headEnd/>
              <a:tailEnd/>
            </a:ln>
          </p:spPr>
          <p:txBody>
            <a:bodyPr lIns="0" t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200"/>
                </a:spcBef>
                <a:buNone/>
              </a:pPr>
              <a:endParaRPr lang="en-GB" altLang="en-US" sz="1200">
                <a:latin typeface="Arial" panose="020B0604020202020204" pitchFamily="34" charset="0"/>
              </a:endParaRPr>
            </a:p>
            <a:p>
              <a:pPr algn="ctr">
                <a:spcBef>
                  <a:spcPct val="0"/>
                </a:spcBef>
                <a:buFontTx/>
                <a:buNone/>
              </a:pPr>
              <a:r>
                <a:rPr lang="en-GB" altLang="en-US" sz="1600">
                  <a:latin typeface="Arial" panose="020B0604020202020204" pitchFamily="34" charset="0"/>
                </a:rPr>
                <a:t>Implementation</a:t>
              </a:r>
            </a:p>
          </p:txBody>
        </p:sp>
        <p:sp>
          <p:nvSpPr>
            <p:cNvPr id="12306" name="Text Box 25"/>
            <p:cNvSpPr txBox="1">
              <a:spLocks noChangeArrowheads="1"/>
            </p:cNvSpPr>
            <p:nvPr/>
          </p:nvSpPr>
          <p:spPr bwMode="auto">
            <a:xfrm>
              <a:off x="10058" y="6510"/>
              <a:ext cx="2209" cy="1605"/>
            </a:xfrm>
            <a:prstGeom prst="rect">
              <a:avLst/>
            </a:prstGeom>
            <a:solidFill>
              <a:srgbClr val="FFFFFF"/>
            </a:solidFill>
            <a:ln w="9525">
              <a:solidFill>
                <a:srgbClr val="000000"/>
              </a:solidFill>
              <a:miter lim="800000"/>
              <a:headEnd/>
              <a:tailEnd/>
            </a:ln>
          </p:spPr>
          <p:txBody>
            <a:bodyPr lIns="0" t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1600">
                <a:latin typeface="Arial" panose="020B0604020202020204" pitchFamily="34" charset="0"/>
              </a:endParaRPr>
            </a:p>
            <a:p>
              <a:pPr algn="ctr">
                <a:spcBef>
                  <a:spcPct val="0"/>
                </a:spcBef>
                <a:buFontTx/>
                <a:buNone/>
              </a:pPr>
              <a:r>
                <a:rPr lang="en-GB" altLang="en-US" sz="1600">
                  <a:latin typeface="Arial" panose="020B0604020202020204" pitchFamily="34" charset="0"/>
                </a:rPr>
                <a:t>Testing</a:t>
              </a:r>
            </a:p>
          </p:txBody>
        </p:sp>
      </p:grpSp>
      <p:sp>
        <p:nvSpPr>
          <p:cNvPr id="12292" name="Text Box 29"/>
          <p:cNvSpPr txBox="1">
            <a:spLocks noChangeArrowheads="1"/>
          </p:cNvSpPr>
          <p:nvPr/>
        </p:nvSpPr>
        <p:spPr bwMode="auto">
          <a:xfrm>
            <a:off x="2438400" y="8382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sz="2400" b="1">
                <a:latin typeface="Arial" panose="020B0604020202020204" pitchFamily="34" charset="0"/>
              </a:rPr>
              <a:t>Developing software: the traditional approach</a:t>
            </a:r>
          </a:p>
        </p:txBody>
      </p:sp>
    </p:spTree>
    <p:extLst>
      <p:ext uri="{BB962C8B-B14F-4D97-AF65-F5344CB8AC3E}">
        <p14:creationId xmlns:p14="http://schemas.microsoft.com/office/powerpoint/2010/main" val="1476397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E1E5DCC-3E51-4BAF-B407-4084496EE473}" type="slidenum">
              <a:rPr lang="en-GB" altLang="en-US" sz="1400"/>
              <a:pPr>
                <a:spcBef>
                  <a:spcPct val="0"/>
                </a:spcBef>
                <a:buFontTx/>
                <a:buNone/>
              </a:pPr>
              <a:t>7</a:t>
            </a:fld>
            <a:endParaRPr lang="en-GB" altLang="en-US" sz="1400"/>
          </a:p>
        </p:txBody>
      </p:sp>
      <p:grpSp>
        <p:nvGrpSpPr>
          <p:cNvPr id="13315" name="Group 2"/>
          <p:cNvGrpSpPr>
            <a:grpSpLocks/>
          </p:cNvGrpSpPr>
          <p:nvPr/>
        </p:nvGrpSpPr>
        <p:grpSpPr bwMode="auto">
          <a:xfrm>
            <a:off x="2667000" y="1828800"/>
            <a:ext cx="6858000" cy="3640138"/>
            <a:chOff x="3096" y="2527"/>
            <a:chExt cx="10224" cy="5732"/>
          </a:xfrm>
        </p:grpSpPr>
        <p:sp>
          <p:nvSpPr>
            <p:cNvPr id="13317" name="Oval 3"/>
            <p:cNvSpPr>
              <a:spLocks noChangeArrowheads="1"/>
            </p:cNvSpPr>
            <p:nvPr/>
          </p:nvSpPr>
          <p:spPr bwMode="auto">
            <a:xfrm>
              <a:off x="5163" y="2527"/>
              <a:ext cx="6065" cy="5732"/>
            </a:xfrm>
            <a:prstGeom prst="ellipse">
              <a:avLst/>
            </a:prstGeom>
            <a:solidFill>
              <a:srgbClr val="FFFFFF"/>
            </a:solidFill>
            <a:ln w="9525">
              <a:solidFill>
                <a:srgbClr val="000000"/>
              </a:solidFill>
              <a:round/>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3318" name="Text Box 4"/>
            <p:cNvSpPr txBox="1">
              <a:spLocks noChangeArrowheads="1"/>
            </p:cNvSpPr>
            <p:nvPr/>
          </p:nvSpPr>
          <p:spPr bwMode="auto">
            <a:xfrm>
              <a:off x="3096" y="4700"/>
              <a:ext cx="1380" cy="1135"/>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600">
                  <a:latin typeface="Arial" panose="020B0604020202020204" pitchFamily="34" charset="0"/>
                </a:rPr>
                <a:t>Initial</a:t>
              </a:r>
            </a:p>
            <a:p>
              <a:pPr algn="ctr">
                <a:spcBef>
                  <a:spcPct val="0"/>
                </a:spcBef>
                <a:buFontTx/>
                <a:buNone/>
              </a:pPr>
              <a:r>
                <a:rPr lang="en-GB" altLang="en-US" sz="1600">
                  <a:latin typeface="Arial" panose="020B0604020202020204" pitchFamily="34" charset="0"/>
                </a:rPr>
                <a:t>Planning</a:t>
              </a:r>
              <a:endParaRPr lang="en-GB" altLang="en-US" sz="800"/>
            </a:p>
          </p:txBody>
        </p:sp>
        <p:sp>
          <p:nvSpPr>
            <p:cNvPr id="13319" name="Text Box 5"/>
            <p:cNvSpPr txBox="1">
              <a:spLocks noChangeArrowheads="1"/>
            </p:cNvSpPr>
            <p:nvPr/>
          </p:nvSpPr>
          <p:spPr bwMode="auto">
            <a:xfrm>
              <a:off x="12062" y="4837"/>
              <a:ext cx="1258" cy="115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600">
                  <a:latin typeface="Arial" panose="020B0604020202020204" pitchFamily="34" charset="0"/>
                </a:rPr>
                <a:t>Final</a:t>
              </a:r>
            </a:p>
            <a:p>
              <a:pPr algn="ctr">
                <a:spcBef>
                  <a:spcPct val="0"/>
                </a:spcBef>
                <a:buFontTx/>
                <a:buNone/>
              </a:pPr>
              <a:r>
                <a:rPr lang="en-GB" altLang="en-US" sz="1600">
                  <a:latin typeface="Arial" panose="020B0604020202020204" pitchFamily="34" charset="0"/>
                </a:rPr>
                <a:t>Product</a:t>
              </a:r>
              <a:endParaRPr lang="en-GB" altLang="en-US" sz="800"/>
            </a:p>
          </p:txBody>
        </p:sp>
        <p:sp>
          <p:nvSpPr>
            <p:cNvPr id="13320" name="Text Box 6"/>
            <p:cNvSpPr txBox="1">
              <a:spLocks noChangeArrowheads="1"/>
            </p:cNvSpPr>
            <p:nvPr/>
          </p:nvSpPr>
          <p:spPr bwMode="auto">
            <a:xfrm>
              <a:off x="5908" y="3636"/>
              <a:ext cx="1679" cy="1295"/>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GB" altLang="en-US" sz="800">
                <a:latin typeface="Arial" panose="020B0604020202020204" pitchFamily="34" charset="0"/>
              </a:endParaRPr>
            </a:p>
            <a:p>
              <a:pPr algn="ctr">
                <a:spcBef>
                  <a:spcPct val="0"/>
                </a:spcBef>
                <a:buFontTx/>
                <a:buNone/>
              </a:pPr>
              <a:r>
                <a:rPr lang="en-GB" altLang="en-US" sz="1600">
                  <a:latin typeface="Arial" panose="020B0604020202020204" pitchFamily="34" charset="0"/>
                </a:rPr>
                <a:t>Analysis</a:t>
              </a:r>
            </a:p>
          </p:txBody>
        </p:sp>
        <p:sp>
          <p:nvSpPr>
            <p:cNvPr id="13321" name="Text Box 7"/>
            <p:cNvSpPr txBox="1">
              <a:spLocks noChangeArrowheads="1"/>
            </p:cNvSpPr>
            <p:nvPr/>
          </p:nvSpPr>
          <p:spPr bwMode="auto">
            <a:xfrm>
              <a:off x="5908" y="5856"/>
              <a:ext cx="1679" cy="1294"/>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600">
                  <a:latin typeface="Arial" panose="020B0604020202020204" pitchFamily="34" charset="0"/>
                </a:rPr>
                <a:t>Testing and Quality Assurance</a:t>
              </a:r>
            </a:p>
          </p:txBody>
        </p:sp>
        <p:sp>
          <p:nvSpPr>
            <p:cNvPr id="13322" name="Text Box 8"/>
            <p:cNvSpPr txBox="1">
              <a:spLocks noChangeArrowheads="1"/>
            </p:cNvSpPr>
            <p:nvPr/>
          </p:nvSpPr>
          <p:spPr bwMode="auto">
            <a:xfrm>
              <a:off x="8709" y="5856"/>
              <a:ext cx="1679" cy="1294"/>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600">
                  <a:latin typeface="Arial" panose="020B0604020202020204" pitchFamily="34" charset="0"/>
                </a:rPr>
                <a:t>Reviewing</a:t>
              </a:r>
            </a:p>
            <a:p>
              <a:pPr algn="ctr">
                <a:spcBef>
                  <a:spcPct val="0"/>
                </a:spcBef>
                <a:buFontTx/>
                <a:buNone/>
              </a:pPr>
              <a:r>
                <a:rPr lang="en-GB" altLang="en-US" sz="1600">
                  <a:latin typeface="Arial" panose="020B0604020202020204" pitchFamily="34" charset="0"/>
                </a:rPr>
                <a:t>Prototypes</a:t>
              </a:r>
              <a:endParaRPr lang="en-GB" altLang="en-US" sz="800"/>
            </a:p>
          </p:txBody>
        </p:sp>
        <p:sp>
          <p:nvSpPr>
            <p:cNvPr id="13323" name="Text Box 9"/>
            <p:cNvSpPr txBox="1">
              <a:spLocks noChangeArrowheads="1"/>
            </p:cNvSpPr>
            <p:nvPr/>
          </p:nvSpPr>
          <p:spPr bwMode="auto">
            <a:xfrm>
              <a:off x="8709" y="3636"/>
              <a:ext cx="1679" cy="1295"/>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GB" altLang="en-US" sz="1600">
                  <a:latin typeface="Arial" panose="020B0604020202020204" pitchFamily="34" charset="0"/>
                </a:rPr>
                <a:t>Building</a:t>
              </a:r>
            </a:p>
            <a:p>
              <a:pPr algn="ctr">
                <a:spcBef>
                  <a:spcPct val="0"/>
                </a:spcBef>
                <a:buFontTx/>
                <a:buNone/>
              </a:pPr>
              <a:r>
                <a:rPr lang="en-GB" altLang="en-US" sz="1600">
                  <a:latin typeface="Arial" panose="020B0604020202020204" pitchFamily="34" charset="0"/>
                </a:rPr>
                <a:t>Prototypes</a:t>
              </a:r>
              <a:endParaRPr lang="en-GB" altLang="en-US" sz="600"/>
            </a:p>
          </p:txBody>
        </p:sp>
        <p:sp>
          <p:nvSpPr>
            <p:cNvPr id="13324" name="Line 10"/>
            <p:cNvSpPr>
              <a:spLocks noChangeShapeType="1"/>
            </p:cNvSpPr>
            <p:nvPr/>
          </p:nvSpPr>
          <p:spPr bwMode="auto">
            <a:xfrm>
              <a:off x="7774" y="4377"/>
              <a:ext cx="74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sp>
          <p:nvSpPr>
            <p:cNvPr id="13325" name="Line 11"/>
            <p:cNvSpPr>
              <a:spLocks noChangeShapeType="1"/>
            </p:cNvSpPr>
            <p:nvPr/>
          </p:nvSpPr>
          <p:spPr bwMode="auto">
            <a:xfrm>
              <a:off x="9548" y="5024"/>
              <a:ext cx="0" cy="7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sp>
          <p:nvSpPr>
            <p:cNvPr id="13326" name="Line 12"/>
            <p:cNvSpPr>
              <a:spLocks noChangeShapeType="1"/>
            </p:cNvSpPr>
            <p:nvPr/>
          </p:nvSpPr>
          <p:spPr bwMode="auto">
            <a:xfrm flipH="1">
              <a:off x="7682" y="6503"/>
              <a:ext cx="8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sp>
          <p:nvSpPr>
            <p:cNvPr id="13327" name="Line 13"/>
            <p:cNvSpPr>
              <a:spLocks noChangeShapeType="1"/>
            </p:cNvSpPr>
            <p:nvPr/>
          </p:nvSpPr>
          <p:spPr bwMode="auto">
            <a:xfrm flipV="1">
              <a:off x="6747" y="5024"/>
              <a:ext cx="0" cy="6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sp>
          <p:nvSpPr>
            <p:cNvPr id="13328" name="Line 14"/>
            <p:cNvSpPr>
              <a:spLocks noChangeShapeType="1"/>
            </p:cNvSpPr>
            <p:nvPr/>
          </p:nvSpPr>
          <p:spPr bwMode="auto">
            <a:xfrm>
              <a:off x="4589" y="5278"/>
              <a:ext cx="54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sp>
          <p:nvSpPr>
            <p:cNvPr id="13329" name="Line 15"/>
            <p:cNvSpPr>
              <a:spLocks noChangeShapeType="1"/>
            </p:cNvSpPr>
            <p:nvPr/>
          </p:nvSpPr>
          <p:spPr bwMode="auto">
            <a:xfrm>
              <a:off x="11295" y="5392"/>
              <a:ext cx="64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en-IE"/>
            </a:p>
          </p:txBody>
        </p:sp>
      </p:grpSp>
      <p:sp>
        <p:nvSpPr>
          <p:cNvPr id="13316" name="Text Box 16"/>
          <p:cNvSpPr txBox="1">
            <a:spLocks noChangeArrowheads="1"/>
          </p:cNvSpPr>
          <p:nvPr/>
        </p:nvSpPr>
        <p:spPr bwMode="auto">
          <a:xfrm>
            <a:off x="2438400" y="762000"/>
            <a:ext cx="76200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sz="2400" b="1">
                <a:latin typeface="Arial" panose="020B0604020202020204" pitchFamily="34" charset="0"/>
              </a:rPr>
              <a:t>Developing software: the modern approach (RAD)</a:t>
            </a:r>
          </a:p>
          <a:p>
            <a:pPr algn="ctr">
              <a:spcBef>
                <a:spcPct val="50000"/>
              </a:spcBef>
              <a:buFontTx/>
              <a:buNone/>
            </a:pPr>
            <a:r>
              <a:rPr lang="en-GB" altLang="en-US" sz="1200" b="1">
                <a:latin typeface="Arial" panose="020B0604020202020204" pitchFamily="34" charset="0"/>
              </a:rPr>
              <a:t>(rapid application development)</a:t>
            </a:r>
            <a:endParaRPr lang="en-GB" altLang="en-US" sz="1200"/>
          </a:p>
        </p:txBody>
      </p:sp>
    </p:spTree>
    <p:extLst>
      <p:ext uri="{BB962C8B-B14F-4D97-AF65-F5344CB8AC3E}">
        <p14:creationId xmlns:p14="http://schemas.microsoft.com/office/powerpoint/2010/main" val="2948397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C3C82F-8690-4D74-90BD-DD1F2DA3D5AC}" type="slidenum">
              <a:rPr lang="en-GB" altLang="en-US" sz="1400"/>
              <a:pPr>
                <a:spcBef>
                  <a:spcPct val="0"/>
                </a:spcBef>
                <a:buFontTx/>
                <a:buNone/>
              </a:pPr>
              <a:t>8</a:t>
            </a:fld>
            <a:endParaRPr lang="en-GB" altLang="en-US" sz="1400"/>
          </a:p>
        </p:txBody>
      </p:sp>
      <p:sp>
        <p:nvSpPr>
          <p:cNvPr id="14339" name="Text Box 16"/>
          <p:cNvSpPr txBox="1">
            <a:spLocks noChangeArrowheads="1"/>
          </p:cNvSpPr>
          <p:nvPr/>
        </p:nvSpPr>
        <p:spPr bwMode="auto">
          <a:xfrm>
            <a:off x="2438400" y="762001"/>
            <a:ext cx="7620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sz="2400" b="1">
                <a:latin typeface="Arial" panose="020B0604020202020204" pitchFamily="34" charset="0"/>
              </a:rPr>
              <a:t>Developing software: Agile software development</a:t>
            </a:r>
          </a:p>
        </p:txBody>
      </p:sp>
      <p:pic>
        <p:nvPicPr>
          <p:cNvPr id="14340" name="Picture 2" descr="File:Agile Software Development methodology.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23964"/>
            <a:ext cx="7620000"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791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2A690D-AC33-4E30-B9CB-280B3BCDD3F7}" type="slidenum">
              <a:rPr lang="en-GB" altLang="en-US" sz="1400"/>
              <a:pPr>
                <a:spcBef>
                  <a:spcPct val="0"/>
                </a:spcBef>
                <a:buFontTx/>
                <a:buNone/>
              </a:pPr>
              <a:t>9</a:t>
            </a:fld>
            <a:endParaRPr lang="en-GB" altLang="en-US" sz="1400"/>
          </a:p>
        </p:txBody>
      </p:sp>
      <p:sp>
        <p:nvSpPr>
          <p:cNvPr id="15363" name="Text Box 3"/>
          <p:cNvSpPr txBox="1">
            <a:spLocks noChangeArrowheads="1"/>
          </p:cNvSpPr>
          <p:nvPr/>
        </p:nvSpPr>
        <p:spPr bwMode="auto">
          <a:xfrm>
            <a:off x="3048000" y="3810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GB" altLang="en-US" sz="2400" b="1">
                <a:latin typeface="Arial" panose="020B0604020202020204" pitchFamily="34" charset="0"/>
              </a:rPr>
              <a:t>Programming Languages</a:t>
            </a:r>
            <a:endParaRPr lang="en-GB" altLang="en-US" sz="2400"/>
          </a:p>
        </p:txBody>
      </p:sp>
      <p:sp>
        <p:nvSpPr>
          <p:cNvPr id="15364" name="Text Box 4"/>
          <p:cNvSpPr txBox="1">
            <a:spLocks noChangeArrowheads="1"/>
          </p:cNvSpPr>
          <p:nvPr/>
        </p:nvSpPr>
        <p:spPr bwMode="auto">
          <a:xfrm>
            <a:off x="2362200" y="1143001"/>
            <a:ext cx="72390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239838" indent="-325438">
              <a:spcBef>
                <a:spcPct val="20000"/>
              </a:spcBef>
              <a:buChar char="•"/>
              <a:defRPr sz="2400">
                <a:solidFill>
                  <a:schemeClr val="tx1"/>
                </a:solidFill>
                <a:latin typeface="Times New Roman" panose="02020603050405020304" pitchFamily="18" charset="0"/>
              </a:defRPr>
            </a:lvl3pPr>
            <a:lvl4pPr marL="1766888" indent="-246063">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GB" altLang="en-US" sz="2000" dirty="0">
                <a:latin typeface="Times" panose="02020603050405020304" pitchFamily="18" charset="0"/>
              </a:rPr>
              <a:t>A program is written by a developer in a special computer language.</a:t>
            </a:r>
          </a:p>
          <a:p>
            <a:pPr algn="just">
              <a:spcBef>
                <a:spcPct val="0"/>
              </a:spcBef>
              <a:buFontTx/>
              <a:buNone/>
            </a:pPr>
            <a:endParaRPr lang="en-GB" altLang="en-US" sz="2000" dirty="0">
              <a:latin typeface="Times" panose="02020603050405020304" pitchFamily="18" charset="0"/>
            </a:endParaRPr>
          </a:p>
          <a:p>
            <a:pPr lvl="2" algn="just">
              <a:spcBef>
                <a:spcPct val="0"/>
              </a:spcBef>
              <a:buFontTx/>
              <a:buNone/>
            </a:pPr>
            <a:r>
              <a:rPr lang="en-GB" altLang="en-US" sz="2000" u="sng" dirty="0">
                <a:latin typeface="Times" panose="02020603050405020304" pitchFamily="18" charset="0"/>
              </a:rPr>
              <a:t>For example</a:t>
            </a:r>
          </a:p>
          <a:p>
            <a:pPr algn="just">
              <a:spcBef>
                <a:spcPct val="0"/>
              </a:spcBef>
              <a:buFontTx/>
              <a:buNone/>
            </a:pPr>
            <a:endParaRPr lang="en-GB" altLang="en-US" sz="2000" dirty="0">
              <a:latin typeface="Times" panose="02020603050405020304" pitchFamily="18" charset="0"/>
            </a:endParaRPr>
          </a:p>
          <a:p>
            <a:pPr lvl="2" algn="just">
              <a:spcBef>
                <a:spcPct val="0"/>
              </a:spcBef>
              <a:buFont typeface="Symbol" panose="05050102010706020507" pitchFamily="18" charset="2"/>
              <a:buChar char="·"/>
            </a:pPr>
            <a:r>
              <a:rPr lang="en-GB" altLang="en-US" sz="2000" dirty="0">
                <a:latin typeface="Times" panose="02020603050405020304" pitchFamily="18" charset="0"/>
              </a:rPr>
              <a:t>C++;</a:t>
            </a:r>
          </a:p>
          <a:p>
            <a:pPr lvl="2" algn="just">
              <a:spcBef>
                <a:spcPct val="0"/>
              </a:spcBef>
              <a:buFont typeface="Symbol" panose="05050102010706020507" pitchFamily="18" charset="2"/>
              <a:buChar char="·"/>
            </a:pPr>
            <a:r>
              <a:rPr lang="en-GB" altLang="en-US" sz="2000" dirty="0">
                <a:latin typeface="Times" panose="02020603050405020304" pitchFamily="18" charset="0"/>
              </a:rPr>
              <a:t> Java;</a:t>
            </a:r>
          </a:p>
          <a:p>
            <a:pPr lvl="2" algn="just">
              <a:spcBef>
                <a:spcPct val="0"/>
              </a:spcBef>
              <a:buFont typeface="Symbol" panose="05050102010706020507" pitchFamily="18" charset="2"/>
              <a:buChar char="·"/>
            </a:pPr>
            <a:r>
              <a:rPr lang="en-GB" altLang="en-US" sz="2000" dirty="0">
                <a:latin typeface="Times" panose="02020603050405020304" pitchFamily="18" charset="0"/>
              </a:rPr>
              <a:t>BASIC;</a:t>
            </a:r>
          </a:p>
          <a:p>
            <a:pPr lvl="2" algn="just">
              <a:spcBef>
                <a:spcPct val="0"/>
              </a:spcBef>
              <a:buFont typeface="Symbol" panose="05050102010706020507" pitchFamily="18" charset="2"/>
              <a:buChar char="·"/>
            </a:pPr>
            <a:r>
              <a:rPr lang="en-GB" altLang="en-US" sz="2000" dirty="0">
                <a:latin typeface="Times" panose="02020603050405020304" pitchFamily="18" charset="0"/>
              </a:rPr>
              <a:t>Pascal</a:t>
            </a:r>
            <a:r>
              <a:rPr lang="en-GB" altLang="en-US" sz="2000" dirty="0" smtClean="0">
                <a:latin typeface="Times" panose="02020603050405020304" pitchFamily="18" charset="0"/>
              </a:rPr>
              <a:t>.</a:t>
            </a:r>
          </a:p>
          <a:p>
            <a:pPr lvl="2" algn="just">
              <a:spcBef>
                <a:spcPct val="0"/>
              </a:spcBef>
              <a:buFont typeface="Symbol" panose="05050102010706020507" pitchFamily="18" charset="2"/>
              <a:buChar char="·"/>
            </a:pPr>
            <a:r>
              <a:rPr lang="en-GB" altLang="en-US" sz="2000" dirty="0">
                <a:latin typeface="Times" panose="02020603050405020304" pitchFamily="18" charset="0"/>
              </a:rPr>
              <a:t>P</a:t>
            </a:r>
            <a:r>
              <a:rPr lang="en-GB" altLang="en-US" sz="2000" dirty="0" smtClean="0">
                <a:latin typeface="Times" panose="02020603050405020304" pitchFamily="18" charset="0"/>
              </a:rPr>
              <a:t>ython</a:t>
            </a:r>
            <a:endParaRPr lang="en-GB" altLang="en-US" sz="2000" dirty="0">
              <a:latin typeface="Times" panose="02020603050405020304" pitchFamily="18" charset="0"/>
            </a:endParaRPr>
          </a:p>
          <a:p>
            <a:pPr algn="just">
              <a:spcBef>
                <a:spcPct val="0"/>
              </a:spcBef>
              <a:buFontTx/>
              <a:buNone/>
            </a:pPr>
            <a:endParaRPr lang="en-GB" altLang="en-US" sz="2000" dirty="0">
              <a:latin typeface="Times" panose="02020603050405020304" pitchFamily="18" charset="0"/>
            </a:endParaRPr>
          </a:p>
          <a:p>
            <a:pPr algn="just">
              <a:spcBef>
                <a:spcPct val="0"/>
              </a:spcBef>
              <a:buFontTx/>
              <a:buNone/>
            </a:pPr>
            <a:r>
              <a:rPr lang="en-GB" altLang="en-US" sz="2000" dirty="0">
                <a:latin typeface="Times" panose="02020603050405020304" pitchFamily="18" charset="0"/>
              </a:rPr>
              <a:t>It is then translated by a special program (a </a:t>
            </a:r>
            <a:r>
              <a:rPr lang="en-GB" altLang="en-US" sz="2000" b="1" dirty="0">
                <a:latin typeface="Times" panose="02020603050405020304" pitchFamily="18" charset="0"/>
              </a:rPr>
              <a:t>compiler</a:t>
            </a:r>
            <a:r>
              <a:rPr lang="en-GB" altLang="en-US" sz="2000" dirty="0">
                <a:latin typeface="Times" panose="02020603050405020304" pitchFamily="18" charset="0"/>
              </a:rPr>
              <a:t>) into:</a:t>
            </a:r>
          </a:p>
          <a:p>
            <a:pPr algn="just">
              <a:spcBef>
                <a:spcPct val="0"/>
              </a:spcBef>
              <a:buFontTx/>
              <a:buNone/>
            </a:pPr>
            <a:endParaRPr lang="en-GB" altLang="en-US" sz="2000" dirty="0">
              <a:latin typeface="Times" panose="02020603050405020304" pitchFamily="18" charset="0"/>
            </a:endParaRPr>
          </a:p>
          <a:p>
            <a:pPr lvl="2" algn="just">
              <a:spcBef>
                <a:spcPct val="0"/>
              </a:spcBef>
              <a:buFont typeface="Symbol" panose="05050102010706020507" pitchFamily="18" charset="2"/>
              <a:buChar char="·"/>
            </a:pPr>
            <a:r>
              <a:rPr lang="en-GB" altLang="en-US" sz="2000" dirty="0">
                <a:latin typeface="Times" panose="02020603050405020304" pitchFamily="18" charset="0"/>
              </a:rPr>
              <a:t>machine code, </a:t>
            </a:r>
          </a:p>
          <a:p>
            <a:pPr lvl="3" algn="just">
              <a:spcBef>
                <a:spcPct val="0"/>
              </a:spcBef>
              <a:buFontTx/>
              <a:buNone/>
            </a:pPr>
            <a:r>
              <a:rPr lang="en-GB" altLang="en-US" dirty="0">
                <a:latin typeface="Times" panose="02020603050405020304" pitchFamily="18" charset="0"/>
              </a:rPr>
              <a:t>or</a:t>
            </a:r>
          </a:p>
          <a:p>
            <a:pPr lvl="2" algn="just">
              <a:spcBef>
                <a:spcPct val="0"/>
              </a:spcBef>
              <a:buFont typeface="Symbol" panose="05050102010706020507" pitchFamily="18" charset="2"/>
              <a:buChar char="·"/>
            </a:pPr>
            <a:r>
              <a:rPr lang="en-GB" altLang="en-US" sz="2000" dirty="0">
                <a:latin typeface="Times" panose="02020603050405020304" pitchFamily="18" charset="0"/>
              </a:rPr>
              <a:t>Java byte code. </a:t>
            </a:r>
          </a:p>
          <a:p>
            <a:pPr algn="just">
              <a:spcBef>
                <a:spcPct val="0"/>
              </a:spcBef>
              <a:buFontTx/>
              <a:buNone/>
            </a:pPr>
            <a:endParaRPr lang="en-GB" altLang="en-US" sz="2000" dirty="0">
              <a:latin typeface="Times" panose="02020603050405020304" pitchFamily="18" charset="0"/>
            </a:endParaRPr>
          </a:p>
          <a:p>
            <a:pPr>
              <a:spcBef>
                <a:spcPct val="50000"/>
              </a:spcBef>
              <a:buFontTx/>
              <a:buNone/>
            </a:pPr>
            <a:endParaRPr lang="en-GB" altLang="en-US" sz="2000" dirty="0"/>
          </a:p>
        </p:txBody>
      </p:sp>
    </p:spTree>
    <p:extLst>
      <p:ext uri="{BB962C8B-B14F-4D97-AF65-F5344CB8AC3E}">
        <p14:creationId xmlns:p14="http://schemas.microsoft.com/office/powerpoint/2010/main" val="3886163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1794</Words>
  <Application>Microsoft Office PowerPoint</Application>
  <PresentationFormat>Widescreen</PresentationFormat>
  <Paragraphs>479</Paragraphs>
  <Slides>45</Slides>
  <Notes>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7" baseType="lpstr">
      <vt:lpstr>Arial Unicode MS</vt:lpstr>
      <vt:lpstr>Arial</vt:lpstr>
      <vt:lpstr>Arial Narrow</vt:lpstr>
      <vt:lpstr>Calibri</vt:lpstr>
      <vt:lpstr>Calibri Light</vt:lpstr>
      <vt:lpstr>Courier New</vt:lpstr>
      <vt:lpstr>Symbol</vt:lpstr>
      <vt:lpstr>Times</vt:lpstr>
      <vt:lpstr>Times New Roman</vt:lpstr>
      <vt:lpstr>Verdana</vt:lpstr>
      <vt:lpstr>Office Theme</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Program Development</vt:lpstr>
      <vt:lpstr>PowerPoint Presentation</vt:lpstr>
      <vt:lpstr>PowerPoint Presentation</vt:lpstr>
      <vt:lpstr>A typical Java Environment (Part 2 of 2) </vt:lpstr>
      <vt:lpstr>Language Levels</vt:lpstr>
      <vt:lpstr>Programming Languages</vt:lpstr>
      <vt:lpstr>Java Translation</vt:lpstr>
      <vt:lpstr>Java Translation</vt:lpstr>
      <vt:lpstr>PowerPoint Presentation</vt:lpstr>
      <vt:lpstr>Introduction to Java</vt:lpstr>
      <vt:lpstr>PowerPoint Presentation</vt:lpstr>
      <vt:lpstr>PowerPoint Presentation</vt:lpstr>
      <vt:lpstr>Program Development</vt:lpstr>
      <vt:lpstr>Syntax and Semantics</vt:lpstr>
      <vt:lpstr>Errors</vt:lpstr>
      <vt:lpstr>Problem Solving</vt:lpstr>
      <vt:lpstr>Problem Solving</vt:lpstr>
      <vt:lpstr>Object-Oriented Programming</vt:lpstr>
      <vt:lpstr>Objects</vt:lpstr>
      <vt:lpstr>Classes</vt:lpstr>
      <vt:lpstr>PowerPoint Presentation</vt:lpstr>
      <vt:lpstr>Objects and Classes</vt:lpstr>
      <vt:lpstr>Inheritance</vt:lpstr>
      <vt:lpstr> </vt:lpstr>
      <vt:lpstr> </vt:lpstr>
      <vt:lpstr> </vt:lpstr>
      <vt:lpstr> </vt:lpstr>
      <vt:lpstr> </vt:lpstr>
      <vt:lpstr>Development Environments</vt:lpstr>
      <vt:lpstr>PowerPoint Presentation</vt:lpstr>
      <vt:lpstr>Arithmetic Operations in Java</vt:lpstr>
      <vt:lpstr>Precedence of arithmetic operators</vt:lpstr>
      <vt:lpstr>Equality and relational operations</vt:lpstr>
    </vt:vector>
  </TitlesOfParts>
  <Company>Cork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 Long</dc:creator>
  <cp:lastModifiedBy>Denis Long</cp:lastModifiedBy>
  <cp:revision>8</cp:revision>
  <dcterms:created xsi:type="dcterms:W3CDTF">2016-09-07T08:36:41Z</dcterms:created>
  <dcterms:modified xsi:type="dcterms:W3CDTF">2018-09-10T10:59:03Z</dcterms:modified>
</cp:coreProperties>
</file>