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4FD4-ABED-4F25-8156-51AAC42A3379}" type="datetimeFigureOut">
              <a:rPr lang="en-IE" smtClean="0"/>
              <a:t>27/09/2016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8E82-74DB-42F6-B3C6-13FDDEA3ED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215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4FD4-ABED-4F25-8156-51AAC42A3379}" type="datetimeFigureOut">
              <a:rPr lang="en-IE" smtClean="0"/>
              <a:t>27/09/2016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8E82-74DB-42F6-B3C6-13FDDEA3ED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125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4FD4-ABED-4F25-8156-51AAC42A3379}" type="datetimeFigureOut">
              <a:rPr lang="en-IE" smtClean="0"/>
              <a:t>27/09/2016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8E82-74DB-42F6-B3C6-13FDDEA3ED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473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219200"/>
            <a:ext cx="38862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38862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90600" y="6324600"/>
            <a:ext cx="35052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3246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7-</a:t>
            </a:r>
            <a:fld id="{87A1CBAA-2DC1-4286-82D3-98CA36FFC7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12021"/>
      </p:ext>
    </p:extLst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4FD4-ABED-4F25-8156-51AAC42A3379}" type="datetimeFigureOut">
              <a:rPr lang="en-IE" smtClean="0"/>
              <a:t>27/09/2016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8E82-74DB-42F6-B3C6-13FDDEA3ED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494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4FD4-ABED-4F25-8156-51AAC42A3379}" type="datetimeFigureOut">
              <a:rPr lang="en-IE" smtClean="0"/>
              <a:t>27/09/2016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8E82-74DB-42F6-B3C6-13FDDEA3ED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38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4FD4-ABED-4F25-8156-51AAC42A3379}" type="datetimeFigureOut">
              <a:rPr lang="en-IE" smtClean="0"/>
              <a:t>27/09/2016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8E82-74DB-42F6-B3C6-13FDDEA3ED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637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4FD4-ABED-4F25-8156-51AAC42A3379}" type="datetimeFigureOut">
              <a:rPr lang="en-IE" smtClean="0"/>
              <a:t>27/09/2016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8E82-74DB-42F6-B3C6-13FDDEA3ED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464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4FD4-ABED-4F25-8156-51AAC42A3379}" type="datetimeFigureOut">
              <a:rPr lang="en-IE" smtClean="0"/>
              <a:t>27/09/2016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8E82-74DB-42F6-B3C6-13FDDEA3ED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968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4FD4-ABED-4F25-8156-51AAC42A3379}" type="datetimeFigureOut">
              <a:rPr lang="en-IE" smtClean="0"/>
              <a:t>27/09/2016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8E82-74DB-42F6-B3C6-13FDDEA3ED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01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4FD4-ABED-4F25-8156-51AAC42A3379}" type="datetimeFigureOut">
              <a:rPr lang="en-IE" smtClean="0"/>
              <a:t>27/09/2016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8E82-74DB-42F6-B3C6-13FDDEA3ED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430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4FD4-ABED-4F25-8156-51AAC42A3379}" type="datetimeFigureOut">
              <a:rPr lang="en-IE" smtClean="0"/>
              <a:t>27/09/2016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8E82-74DB-42F6-B3C6-13FDDEA3ED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961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4FD4-ABED-4F25-8156-51AAC42A3379}" type="datetimeFigureOut">
              <a:rPr lang="en-IE" smtClean="0"/>
              <a:t>27/09/2016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F8E82-74DB-42F6-B3C6-13FDDEA3ED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138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1F4E55BE-77E7-4DC5-AA55-85CD2A54D71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Arrays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An </a:t>
            </a:r>
            <a:r>
              <a:rPr lang="en-US" altLang="en-US" i="1"/>
              <a:t>array</a:t>
            </a:r>
            <a:r>
              <a:rPr lang="en-US" altLang="en-US"/>
              <a:t> is an ordered list of values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24188" y="2895600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0">
                <a:solidFill>
                  <a:schemeClr val="tx1"/>
                </a:solidFill>
                <a:latin typeface="Times New Roman" pitchFamily="18" charset="0"/>
              </a:rPr>
              <a:t>0     1     2     3     4     5     6     7     8     9</a:t>
            </a:r>
          </a:p>
        </p:txBody>
      </p: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2903538" y="3352800"/>
            <a:ext cx="5380037" cy="714375"/>
            <a:chOff x="1829" y="2112"/>
            <a:chExt cx="3389" cy="450"/>
          </a:xfrm>
        </p:grpSpPr>
        <p:grpSp>
          <p:nvGrpSpPr>
            <p:cNvPr id="12294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12295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2296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2300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0">
                  <a:solidFill>
                    <a:schemeClr val="tx1"/>
                  </a:solidFill>
                  <a:latin typeface="Times New Roman" pitchFamily="18" charset="0"/>
                </a:rPr>
                <a:t>79   87   94   82   67   98   87   81   74   91</a:t>
              </a:r>
            </a:p>
          </p:txBody>
        </p:sp>
      </p:grp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876425" y="4573588"/>
            <a:ext cx="578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Arial Unicode MS" pitchFamily="34" charset="-128"/>
              </a:rPr>
              <a:t>An array of size N is indexed from zero to N-1</a:t>
            </a:r>
          </a:p>
        </p:txBody>
      </p:sp>
      <p:grpSp>
        <p:nvGrpSpPr>
          <p:cNvPr id="12303" name="Group 15"/>
          <p:cNvGrpSpPr>
            <a:grpSpLocks/>
          </p:cNvGrpSpPr>
          <p:nvPr/>
        </p:nvGrpSpPr>
        <p:grpSpPr bwMode="auto">
          <a:xfrm>
            <a:off x="1143000" y="2058988"/>
            <a:ext cx="2339975" cy="1919287"/>
            <a:chOff x="495" y="1345"/>
            <a:chExt cx="1474" cy="1209"/>
          </a:xfrm>
        </p:grpSpPr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864" y="2304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scores</a:t>
              </a:r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495" y="1345"/>
              <a:ext cx="147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Arial Unicode MS" pitchFamily="34" charset="-128"/>
                </a:rPr>
                <a:t>The entire array</a:t>
              </a:r>
            </a:p>
            <a:p>
              <a:pPr algn="ctr"/>
              <a:r>
                <a:rPr lang="en-US" altLang="en-US">
                  <a:latin typeface="Arial Unicode MS" pitchFamily="34" charset="-128"/>
                </a:rPr>
                <a:t>has a single name</a:t>
              </a:r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1200" y="182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12307" name="Group 19"/>
          <p:cNvGrpSpPr>
            <a:grpSpLocks/>
          </p:cNvGrpSpPr>
          <p:nvPr/>
        </p:nvGrpSpPr>
        <p:grpSpPr bwMode="auto">
          <a:xfrm>
            <a:off x="4083050" y="2057400"/>
            <a:ext cx="3960813" cy="836613"/>
            <a:chOff x="2052" y="1393"/>
            <a:chExt cx="2495" cy="527"/>
          </a:xfrm>
        </p:grpSpPr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2052" y="1393"/>
              <a:ext cx="24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Arial Unicode MS" pitchFamily="34" charset="-128"/>
                </a:rPr>
                <a:t>Each value has a numeric </a:t>
              </a:r>
              <a:r>
                <a:rPr lang="en-US" altLang="en-US" i="1">
                  <a:latin typeface="Arial Unicode MS" pitchFamily="34" charset="-128"/>
                </a:rPr>
                <a:t>index</a:t>
              </a:r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428750" y="5183188"/>
            <a:ext cx="693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Arial Unicode MS" pitchFamily="34" charset="-128"/>
              </a:rPr>
              <a:t>This array holds 10 values that are indexed from 0 to 9</a:t>
            </a:r>
          </a:p>
        </p:txBody>
      </p:sp>
    </p:spTree>
    <p:extLst>
      <p:ext uri="{BB962C8B-B14F-4D97-AF65-F5344CB8AC3E}">
        <p14:creationId xmlns:p14="http://schemas.microsoft.com/office/powerpoint/2010/main" val="40052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2" grpId="0" autoUpdateAnimBg="0"/>
      <p:bldP spid="1231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6C8EA154-4234-430C-88A4-CB7988DAE6B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44463"/>
            <a:ext cx="8229600" cy="1143000"/>
          </a:xfrm>
        </p:spPr>
        <p:txBody>
          <a:bodyPr/>
          <a:lstStyle/>
          <a:p>
            <a:r>
              <a:rPr lang="en-US" altLang="en-US" dirty="0"/>
              <a:t>Bounds Checking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425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altLang="en-US" dirty="0"/>
              <a:t>For example, if the array </a:t>
            </a:r>
            <a:r>
              <a:rPr lang="en-US" altLang="en-US" dirty="0">
                <a:latin typeface="Courier New" pitchFamily="49" charset="0"/>
              </a:rPr>
              <a:t>codes</a:t>
            </a:r>
            <a:r>
              <a:rPr lang="en-US" altLang="en-US" dirty="0"/>
              <a:t> can hold 100 values, it can be indexed using only the numbers 0 to 99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If the value of </a:t>
            </a:r>
            <a:r>
              <a:rPr lang="en-US" altLang="en-US" dirty="0">
                <a:latin typeface="Courier New" pitchFamily="49" charset="0"/>
              </a:rPr>
              <a:t>count</a:t>
            </a:r>
            <a:r>
              <a:rPr lang="en-US" altLang="en-US" dirty="0"/>
              <a:t> is 100, then the following reference will cause an exception to be thrown:</a:t>
            </a:r>
          </a:p>
          <a:p>
            <a:pPr algn="ctr">
              <a:spcBef>
                <a:spcPct val="75000"/>
              </a:spcBef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System.out.println</a:t>
            </a:r>
            <a:r>
              <a:rPr lang="en-US" altLang="en-US" dirty="0">
                <a:latin typeface="Courier New" pitchFamily="49" charset="0"/>
              </a:rPr>
              <a:t> (codes[count]);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It’s common to introduce </a:t>
            </a:r>
            <a:r>
              <a:rPr lang="en-US" altLang="en-US" i="1" dirty="0"/>
              <a:t>off-by-one errors</a:t>
            </a:r>
            <a:r>
              <a:rPr lang="en-US" altLang="en-US" dirty="0"/>
              <a:t> when using arrays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558834" y="5357813"/>
            <a:ext cx="628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for (int index=0; index &lt;= 100; index++)</a:t>
            </a:r>
          </a:p>
          <a:p>
            <a:pPr algn="ctr"/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codes[index] = index*50 + epsilon;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5408613" y="4724400"/>
            <a:ext cx="1189037" cy="976313"/>
            <a:chOff x="3172" y="2889"/>
            <a:chExt cx="749" cy="615"/>
          </a:xfrm>
        </p:grpSpPr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3172" y="2889"/>
              <a:ext cx="7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Arial Unicode MS" pitchFamily="34" charset="-128"/>
                </a:rPr>
                <a:t>problem</a:t>
              </a: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216" y="3264"/>
              <a:ext cx="672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3504" y="312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4556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1C9015E9-BDD7-46BA-93B8-FF2D6FF2E39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Bounds Checking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85000"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 dirty="0"/>
              <a:t>Each array object has a public constant called </a:t>
            </a:r>
            <a:r>
              <a:rPr lang="en-US" altLang="en-US" dirty="0">
                <a:latin typeface="Courier New" pitchFamily="49" charset="0"/>
              </a:rPr>
              <a:t>length</a:t>
            </a:r>
            <a:r>
              <a:rPr lang="en-US" altLang="en-US" dirty="0"/>
              <a:t> that stores the size of the array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It is referenced using the array name: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scores.length</a:t>
            </a:r>
            <a:endParaRPr lang="en-US" altLang="en-US" dirty="0">
              <a:latin typeface="Courier New" pitchFamily="49" charset="0"/>
            </a:endParaRPr>
          </a:p>
          <a:p>
            <a:pPr>
              <a:spcBef>
                <a:spcPct val="70000"/>
              </a:spcBef>
            </a:pPr>
            <a:r>
              <a:rPr lang="en-US" altLang="en-US" dirty="0"/>
              <a:t>Note that </a:t>
            </a:r>
            <a:r>
              <a:rPr lang="en-US" altLang="en-US" dirty="0">
                <a:latin typeface="Courier New" pitchFamily="49" charset="0"/>
              </a:rPr>
              <a:t>length</a:t>
            </a:r>
            <a:r>
              <a:rPr lang="en-US" altLang="en-US" dirty="0"/>
              <a:t> holds the number of elements, not the largest index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latin typeface="Courier New" pitchFamily="49" charset="0"/>
              </a:rPr>
              <a:t>ReverseOrder.java </a:t>
            </a:r>
            <a:endParaRPr lang="en-US" altLang="en-US" dirty="0"/>
          </a:p>
          <a:p>
            <a:pPr>
              <a:spcBef>
                <a:spcPct val="70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latin typeface="Courier New" pitchFamily="49" charset="0"/>
              </a:rPr>
              <a:t>LetterCount.java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272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F6A7DF7E-2881-4FC3-BCED-AE2CCFE99A2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Alternate Array Syntax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85000" lnSpcReduction="10000"/>
          </a:bodyPr>
          <a:lstStyle/>
          <a:p>
            <a:pPr>
              <a:spcBef>
                <a:spcPct val="80000"/>
              </a:spcBef>
            </a:pPr>
            <a:r>
              <a:rPr lang="en-US" altLang="en-US"/>
              <a:t>The brackets of the array type can be associated with the element type or with the name of the array</a:t>
            </a:r>
          </a:p>
          <a:p>
            <a:pPr>
              <a:spcBef>
                <a:spcPct val="80000"/>
              </a:spcBef>
            </a:pPr>
            <a:r>
              <a:rPr lang="en-US" altLang="en-US"/>
              <a:t>Therefore the following two declarations are equivalent: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altLang="en-US">
                <a:latin typeface="Courier New" pitchFamily="49" charset="0"/>
              </a:rPr>
              <a:t>			float[] prices;</a:t>
            </a:r>
          </a:p>
          <a:p>
            <a:pPr>
              <a:spcBef>
                <a:spcPct val="50000"/>
              </a:spcBef>
              <a:spcAft>
                <a:spcPct val="20000"/>
              </a:spcAft>
              <a:buFontTx/>
              <a:buNone/>
            </a:pPr>
            <a:r>
              <a:rPr lang="en-US" altLang="en-US">
                <a:latin typeface="Courier New" pitchFamily="49" charset="0"/>
              </a:rPr>
              <a:t>			float prices[];</a:t>
            </a:r>
            <a:endParaRPr lang="en-US" altLang="en-US"/>
          </a:p>
          <a:p>
            <a:pPr>
              <a:spcBef>
                <a:spcPct val="80000"/>
              </a:spcBef>
            </a:pPr>
            <a:r>
              <a:rPr lang="en-US" altLang="en-US"/>
              <a:t>The first format generally is more readable and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50135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E8E39420-D8BD-4B4E-94BF-2FFFD2D6717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Initializer Lists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25908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An </a:t>
            </a:r>
            <a:r>
              <a:rPr lang="en-US" altLang="en-US" i="1"/>
              <a:t>initializer list</a:t>
            </a:r>
            <a:r>
              <a:rPr lang="en-US" altLang="en-US"/>
              <a:t> can be used to instantiate and fill an array in one step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values are delimited by braces and separated by commas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Examples: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371600" y="3962400"/>
            <a:ext cx="6127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int[] units = {147, 323, 89, 933, 540, 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	         269, 97, 114, 298, 476};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371600" y="5105400"/>
            <a:ext cx="749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char[] letterGrades = {'A', 'B', 'C', 'D', ’F'};</a:t>
            </a:r>
          </a:p>
        </p:txBody>
      </p:sp>
    </p:spTree>
    <p:extLst>
      <p:ext uri="{BB962C8B-B14F-4D97-AF65-F5344CB8AC3E}">
        <p14:creationId xmlns:p14="http://schemas.microsoft.com/office/powerpoint/2010/main" val="144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C93E3DE0-0F81-46A5-B802-1B50B12318F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Initializer Lists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 dirty="0"/>
              <a:t>Note that when an initializer list is used:</a:t>
            </a:r>
          </a:p>
          <a:p>
            <a:pPr lvl="1">
              <a:spcBef>
                <a:spcPct val="70000"/>
              </a:spcBef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itchFamily="49" charset="0"/>
              </a:rPr>
              <a:t>new</a:t>
            </a:r>
            <a:r>
              <a:rPr lang="en-US" altLang="en-US" dirty="0"/>
              <a:t> operator is not used</a:t>
            </a:r>
          </a:p>
          <a:p>
            <a:pPr lvl="1">
              <a:spcBef>
                <a:spcPct val="70000"/>
              </a:spcBef>
            </a:pPr>
            <a:r>
              <a:rPr lang="en-US" altLang="en-US" dirty="0"/>
              <a:t>no size value is specified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size of the array is determined by the number of items in the initializer list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An initializer list can be used only in the array declaration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See</a:t>
            </a:r>
            <a:r>
              <a:rPr lang="en-US" altLang="en-US" dirty="0">
                <a:latin typeface="Courier New" pitchFamily="49" charset="0"/>
              </a:rPr>
              <a:t> Primes.java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454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BA4EA5B6-3E99-4EB0-9909-23A379E0FE7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Arrays as Parameters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850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An entire array can be passed as a parameter to a method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Like any other object, the reference to the array is passed, making the formal and actual parameters aliases of each other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Therefore, changing an array element within the method changes the original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An individual array element can be passed to a method as well, in which case the type of the formal parameter is the same as the element type</a:t>
            </a:r>
          </a:p>
          <a:p>
            <a:pPr>
              <a:buFontTx/>
              <a:buNone/>
            </a:pPr>
            <a:endParaRPr lang="en-US" altLang="en-US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2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F65C185B-F9C5-4D46-AAFA-B17522C9E41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Arrays of Objects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85000"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The elements of an array can be object references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following declaration reserves space to store 5 references to </a:t>
            </a:r>
            <a:r>
              <a:rPr lang="en-US" altLang="en-US">
                <a:latin typeface="Courier New" pitchFamily="49" charset="0"/>
              </a:rPr>
              <a:t>String</a:t>
            </a:r>
            <a:r>
              <a:rPr lang="en-US" altLang="en-US"/>
              <a:t> objects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 altLang="en-US">
                <a:latin typeface="Courier New" pitchFamily="49" charset="0"/>
              </a:rPr>
              <a:t>String[] words = new String[5];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It does NOT create the </a:t>
            </a:r>
            <a:r>
              <a:rPr lang="en-US" altLang="en-US">
                <a:latin typeface="Courier New" pitchFamily="49" charset="0"/>
              </a:rPr>
              <a:t>String</a:t>
            </a:r>
            <a:r>
              <a:rPr lang="en-US" altLang="en-US"/>
              <a:t> objects themselves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Initially an array of objects holds </a:t>
            </a:r>
            <a:r>
              <a:rPr lang="en-US" altLang="en-US">
                <a:latin typeface="Courier New" pitchFamily="49" charset="0"/>
              </a:rPr>
              <a:t>null</a:t>
            </a:r>
            <a:r>
              <a:rPr lang="en-US" altLang="en-US"/>
              <a:t> references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Each object stored in an array must be instantiated separately</a:t>
            </a:r>
          </a:p>
        </p:txBody>
      </p:sp>
    </p:spTree>
    <p:extLst>
      <p:ext uri="{BB962C8B-B14F-4D97-AF65-F5344CB8AC3E}">
        <p14:creationId xmlns:p14="http://schemas.microsoft.com/office/powerpoint/2010/main" val="90380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7D9955A7-BEEF-40C6-947B-9D1C8FF424B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of Objects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096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words</a:t>
            </a:r>
            <a:r>
              <a:rPr lang="en-US" altLang="en-US"/>
              <a:t> array when initially declared:</a:t>
            </a:r>
          </a:p>
        </p:txBody>
      </p:sp>
      <p:grpSp>
        <p:nvGrpSpPr>
          <p:cNvPr id="67614" name="Group 30"/>
          <p:cNvGrpSpPr>
            <a:grpSpLocks/>
          </p:cNvGrpSpPr>
          <p:nvPr/>
        </p:nvGrpSpPr>
        <p:grpSpPr bwMode="auto">
          <a:xfrm>
            <a:off x="2638425" y="2057400"/>
            <a:ext cx="2619375" cy="1905000"/>
            <a:chOff x="1662" y="1296"/>
            <a:chExt cx="1650" cy="1200"/>
          </a:xfrm>
        </p:grpSpPr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2226" y="1296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67589" name="Text Box 5"/>
            <p:cNvSpPr txBox="1">
              <a:spLocks noChangeArrowheads="1"/>
            </p:cNvSpPr>
            <p:nvPr/>
          </p:nvSpPr>
          <p:spPr bwMode="auto">
            <a:xfrm>
              <a:off x="1662" y="1305"/>
              <a:ext cx="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tx1"/>
                  </a:solidFill>
                  <a:latin typeface="Courier New" pitchFamily="49" charset="0"/>
                </a:rPr>
                <a:t>words</a:t>
              </a:r>
            </a:p>
          </p:txBody>
        </p:sp>
        <p:sp>
          <p:nvSpPr>
            <p:cNvPr id="67590" name="Line 6"/>
            <p:cNvSpPr>
              <a:spLocks noChangeShapeType="1"/>
            </p:cNvSpPr>
            <p:nvPr/>
          </p:nvSpPr>
          <p:spPr bwMode="auto">
            <a:xfrm flipV="1">
              <a:off x="2398" y="14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2880" y="12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-</a:t>
              </a: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2880" y="15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-</a:t>
              </a:r>
            </a:p>
          </p:txBody>
        </p:sp>
        <p:sp>
          <p:nvSpPr>
            <p:cNvPr id="67596" name="Rectangle 12"/>
            <p:cNvSpPr>
              <a:spLocks noChangeArrowheads="1"/>
            </p:cNvSpPr>
            <p:nvPr/>
          </p:nvSpPr>
          <p:spPr bwMode="auto">
            <a:xfrm>
              <a:off x="2880" y="17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-</a:t>
              </a:r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2880" y="20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-</a:t>
              </a:r>
            </a:p>
          </p:txBody>
        </p:sp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2880" y="22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-</a:t>
              </a:r>
            </a:p>
          </p:txBody>
        </p:sp>
      </p:grp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990600" y="4419600"/>
            <a:ext cx="7924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70000"/>
              </a:spcBef>
            </a:pPr>
            <a:r>
              <a:rPr lang="en-US" altLang="en-US"/>
              <a:t>At this point, the following reference would throw a </a:t>
            </a:r>
            <a:r>
              <a:rPr lang="en-US" altLang="en-US">
                <a:latin typeface="Courier New" pitchFamily="49" charset="0"/>
              </a:rPr>
              <a:t>NullPointerException</a:t>
            </a:r>
            <a:r>
              <a:rPr lang="en-US" altLang="en-US"/>
              <a:t>:</a:t>
            </a:r>
          </a:p>
          <a:p>
            <a:pPr algn="ctr" eaLnBrk="1" hangingPunct="1">
              <a:spcBef>
                <a:spcPct val="70000"/>
              </a:spcBef>
              <a:buFontTx/>
              <a:buNone/>
            </a:pPr>
            <a:r>
              <a:rPr lang="en-US" altLang="en-US">
                <a:latin typeface="Courier New" pitchFamily="49" charset="0"/>
              </a:rPr>
              <a:t>System.out.println (words[0]);</a:t>
            </a:r>
          </a:p>
        </p:txBody>
      </p:sp>
    </p:spTree>
    <p:extLst>
      <p:ext uri="{BB962C8B-B14F-4D97-AF65-F5344CB8AC3E}">
        <p14:creationId xmlns:p14="http://schemas.microsoft.com/office/powerpoint/2010/main" val="59773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7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835C6319-62C3-435E-B61A-482877A9726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of Objects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1066800"/>
          </a:xfrm>
        </p:spPr>
        <p:txBody>
          <a:bodyPr/>
          <a:lstStyle/>
          <a:p>
            <a:r>
              <a:rPr lang="en-US" altLang="en-US"/>
              <a:t>After some </a:t>
            </a:r>
            <a:r>
              <a:rPr lang="en-US" altLang="en-US">
                <a:latin typeface="Courier New" pitchFamily="49" charset="0"/>
              </a:rPr>
              <a:t>String</a:t>
            </a:r>
            <a:r>
              <a:rPr lang="en-US" altLang="en-US"/>
              <a:t> objects are created and stored in the array:</a:t>
            </a:r>
          </a:p>
        </p:txBody>
      </p:sp>
      <p:grpSp>
        <p:nvGrpSpPr>
          <p:cNvPr id="69668" name="Group 36"/>
          <p:cNvGrpSpPr>
            <a:grpSpLocks/>
          </p:cNvGrpSpPr>
          <p:nvPr/>
        </p:nvGrpSpPr>
        <p:grpSpPr bwMode="auto">
          <a:xfrm>
            <a:off x="1981200" y="2590800"/>
            <a:ext cx="5257800" cy="1905000"/>
            <a:chOff x="1248" y="1632"/>
            <a:chExt cx="3312" cy="1200"/>
          </a:xfrm>
        </p:grpSpPr>
        <p:grpSp>
          <p:nvGrpSpPr>
            <p:cNvPr id="69652" name="Group 20"/>
            <p:cNvGrpSpPr>
              <a:grpSpLocks/>
            </p:cNvGrpSpPr>
            <p:nvPr/>
          </p:nvGrpSpPr>
          <p:grpSpPr bwMode="auto">
            <a:xfrm>
              <a:off x="3360" y="1632"/>
              <a:ext cx="1200" cy="231"/>
              <a:chOff x="3330" y="1632"/>
              <a:chExt cx="1200" cy="231"/>
            </a:xfrm>
          </p:grpSpPr>
          <p:sp>
            <p:nvSpPr>
              <p:cNvPr id="69636" name="AutoShape 4"/>
              <p:cNvSpPr>
                <a:spLocks noChangeArrowheads="1"/>
              </p:cNvSpPr>
              <p:nvPr/>
            </p:nvSpPr>
            <p:spPr bwMode="auto">
              <a:xfrm>
                <a:off x="3330" y="1656"/>
                <a:ext cx="1200" cy="19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9637" name="Text Box 5"/>
              <p:cNvSpPr txBox="1">
                <a:spLocks noChangeArrowheads="1"/>
              </p:cNvSpPr>
              <p:nvPr/>
            </p:nvSpPr>
            <p:spPr bwMode="auto">
              <a:xfrm>
                <a:off x="3356" y="1632"/>
                <a:ext cx="11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800">
                    <a:solidFill>
                      <a:schemeClr val="tx1"/>
                    </a:solidFill>
                    <a:latin typeface="Courier New" pitchFamily="49" charset="0"/>
                  </a:rPr>
                  <a:t>“friendship”</a:t>
                </a:r>
              </a:p>
            </p:txBody>
          </p:sp>
        </p:grp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1812" y="1632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69639" name="Text Box 7"/>
            <p:cNvSpPr txBox="1">
              <a:spLocks noChangeArrowheads="1"/>
            </p:cNvSpPr>
            <p:nvPr/>
          </p:nvSpPr>
          <p:spPr bwMode="auto">
            <a:xfrm>
              <a:off x="1248" y="1641"/>
              <a:ext cx="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tx1"/>
                  </a:solidFill>
                  <a:latin typeface="Courier New" pitchFamily="49" charset="0"/>
                </a:rPr>
                <a:t>words</a:t>
              </a:r>
            </a:p>
          </p:txBody>
        </p:sp>
        <p:sp>
          <p:nvSpPr>
            <p:cNvPr id="69640" name="Line 8"/>
            <p:cNvSpPr>
              <a:spLocks noChangeShapeType="1"/>
            </p:cNvSpPr>
            <p:nvPr/>
          </p:nvSpPr>
          <p:spPr bwMode="auto">
            <a:xfrm flipV="1">
              <a:off x="1984" y="17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2466" y="163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2466" y="187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2466" y="211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2466" y="235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-</a:t>
              </a:r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2466" y="259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-</a:t>
              </a:r>
            </a:p>
          </p:txBody>
        </p:sp>
        <p:sp>
          <p:nvSpPr>
            <p:cNvPr id="69646" name="Line 14"/>
            <p:cNvSpPr>
              <a:spLocks noChangeShapeType="1"/>
            </p:cNvSpPr>
            <p:nvPr/>
          </p:nvSpPr>
          <p:spPr bwMode="auto">
            <a:xfrm>
              <a:off x="2658" y="175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69653" name="Group 21"/>
            <p:cNvGrpSpPr>
              <a:grpSpLocks/>
            </p:cNvGrpSpPr>
            <p:nvPr/>
          </p:nvGrpSpPr>
          <p:grpSpPr bwMode="auto">
            <a:xfrm>
              <a:off x="3360" y="1876"/>
              <a:ext cx="1008" cy="231"/>
              <a:chOff x="3365" y="1876"/>
              <a:chExt cx="1008" cy="231"/>
            </a:xfrm>
          </p:grpSpPr>
          <p:sp>
            <p:nvSpPr>
              <p:cNvPr id="69650" name="AutoShape 18"/>
              <p:cNvSpPr>
                <a:spLocks noChangeArrowheads="1"/>
              </p:cNvSpPr>
              <p:nvPr/>
            </p:nvSpPr>
            <p:spPr bwMode="auto">
              <a:xfrm>
                <a:off x="3365" y="1896"/>
                <a:ext cx="1008" cy="19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9648" name="Text Box 16"/>
              <p:cNvSpPr txBox="1">
                <a:spLocks noChangeArrowheads="1"/>
              </p:cNvSpPr>
              <p:nvPr/>
            </p:nvSpPr>
            <p:spPr bwMode="auto">
              <a:xfrm>
                <a:off x="3398" y="1876"/>
                <a:ext cx="9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 sz="1800">
                    <a:solidFill>
                      <a:schemeClr val="tx1"/>
                    </a:solidFill>
                    <a:latin typeface="Courier New" pitchFamily="49" charset="0"/>
                  </a:rPr>
                  <a:t>“loyalty”</a:t>
                </a:r>
              </a:p>
            </p:txBody>
          </p:sp>
        </p:grp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>
              <a:off x="2662" y="199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2662" y="223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9666" name="AutoShape 34"/>
            <p:cNvSpPr>
              <a:spLocks noChangeArrowheads="1"/>
            </p:cNvSpPr>
            <p:nvPr/>
          </p:nvSpPr>
          <p:spPr bwMode="auto">
            <a:xfrm>
              <a:off x="3360" y="2136"/>
              <a:ext cx="835" cy="192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69667" name="Text Box 35"/>
            <p:cNvSpPr txBox="1">
              <a:spLocks noChangeArrowheads="1"/>
            </p:cNvSpPr>
            <p:nvPr/>
          </p:nvSpPr>
          <p:spPr bwMode="auto">
            <a:xfrm>
              <a:off x="3312" y="2116"/>
              <a:ext cx="9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>
                  <a:solidFill>
                    <a:schemeClr val="tx1"/>
                  </a:solidFill>
                  <a:latin typeface="Courier New" pitchFamily="49" charset="0"/>
                </a:rPr>
                <a:t>“honor”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52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4201054C-7711-49E4-BB11-804738345CF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of Objects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24384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Keep in mind that </a:t>
            </a:r>
            <a:r>
              <a:rPr lang="en-US" altLang="en-US">
                <a:latin typeface="Courier New" pitchFamily="49" charset="0"/>
              </a:rPr>
              <a:t>String</a:t>
            </a:r>
            <a:r>
              <a:rPr lang="en-US" altLang="en-US"/>
              <a:t> objects can be created using literals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following declaration creates an array object called </a:t>
            </a:r>
            <a:r>
              <a:rPr lang="en-US" altLang="en-US">
                <a:latin typeface="Courier New" pitchFamily="49" charset="0"/>
              </a:rPr>
              <a:t>verbs</a:t>
            </a:r>
            <a:r>
              <a:rPr lang="en-US" altLang="en-US"/>
              <a:t> and fills it with four </a:t>
            </a:r>
            <a:r>
              <a:rPr lang="en-US" altLang="en-US">
                <a:latin typeface="Courier New" pitchFamily="49" charset="0"/>
              </a:rPr>
              <a:t>String</a:t>
            </a:r>
            <a:r>
              <a:rPr lang="en-US" altLang="en-US"/>
              <a:t> objects created using string literals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143000" y="3886200"/>
            <a:ext cx="780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String[] verbs = {"play", "work", "eat", "sleep"};</a:t>
            </a:r>
          </a:p>
        </p:txBody>
      </p:sp>
    </p:spTree>
    <p:extLst>
      <p:ext uri="{BB962C8B-B14F-4D97-AF65-F5344CB8AC3E}">
        <p14:creationId xmlns:p14="http://schemas.microsoft.com/office/powerpoint/2010/main" val="262758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F4E8A3E3-8642-4D66-AE8B-135BEEEF869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Arrays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en-US"/>
              <a:t>A particular value in an array is referenced using the array name followed by the index in brackets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en-US"/>
              <a:t>For example, the expression</a:t>
            </a:r>
          </a:p>
          <a:p>
            <a:pPr algn="ctr">
              <a:lnSpc>
                <a:spcPct val="90000"/>
              </a:lnSpc>
              <a:spcBef>
                <a:spcPct val="80000"/>
              </a:spcBef>
              <a:buFontTx/>
              <a:buNone/>
            </a:pPr>
            <a:r>
              <a:rPr lang="en-US" altLang="en-US">
                <a:latin typeface="Courier New" pitchFamily="49" charset="0"/>
              </a:rPr>
              <a:t>scores[2]</a:t>
            </a:r>
          </a:p>
          <a:p>
            <a:pPr>
              <a:lnSpc>
                <a:spcPct val="90000"/>
              </a:lnSpc>
              <a:spcBef>
                <a:spcPct val="80000"/>
              </a:spcBef>
              <a:buFontTx/>
              <a:buNone/>
            </a:pPr>
            <a:r>
              <a:rPr lang="en-US" altLang="en-US"/>
              <a:t>	refers to the value </a:t>
            </a:r>
            <a:r>
              <a:rPr lang="en-US" altLang="en-US">
                <a:latin typeface="Courier New" pitchFamily="49" charset="0"/>
              </a:rPr>
              <a:t>94</a:t>
            </a:r>
            <a:r>
              <a:rPr lang="en-US" altLang="en-US"/>
              <a:t> (the 3rd value in the array)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en-US"/>
              <a:t>That expression represents a place to store a single integer and can be used wherever an integer variable can be used</a:t>
            </a:r>
          </a:p>
          <a:p>
            <a:pPr lvl="4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40C23026-649B-438B-8247-F634B3B44E6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of Objects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 dirty="0"/>
              <a:t>The following example creates an array of </a:t>
            </a:r>
            <a:r>
              <a:rPr lang="en-US" altLang="en-US" dirty="0">
                <a:latin typeface="Courier New" pitchFamily="49" charset="0"/>
              </a:rPr>
              <a:t>Grade</a:t>
            </a:r>
            <a:r>
              <a:rPr lang="en-US" altLang="en-US" dirty="0"/>
              <a:t> objects, each with a string representation and a numeric lower bound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latin typeface="Courier New" pitchFamily="49" charset="0"/>
              </a:rPr>
              <a:t>GradeRange.java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See </a:t>
            </a:r>
            <a:r>
              <a:rPr lang="en-US" altLang="en-US" dirty="0">
                <a:latin typeface="Courier New" pitchFamily="49" charset="0"/>
              </a:rPr>
              <a:t>Grade.java</a:t>
            </a:r>
            <a:r>
              <a:rPr lang="en-US" altLang="en-US" dirty="0"/>
              <a:t> 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Now let's look at an example that manages a collection of </a:t>
            </a:r>
            <a:r>
              <a:rPr lang="en-US" altLang="en-US" dirty="0">
                <a:latin typeface="Courier New" pitchFamily="49" charset="0"/>
              </a:rPr>
              <a:t>CD</a:t>
            </a:r>
            <a:r>
              <a:rPr lang="en-US" altLang="en-US" dirty="0"/>
              <a:t> objects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latin typeface="Courier New" pitchFamily="49" charset="0"/>
              </a:rPr>
              <a:t>Tunes.java </a:t>
            </a:r>
            <a:endParaRPr lang="en-US" altLang="en-US" dirty="0"/>
          </a:p>
          <a:p>
            <a:r>
              <a:rPr lang="en-US" altLang="en-US" dirty="0"/>
              <a:t>See </a:t>
            </a:r>
            <a:r>
              <a:rPr lang="en-US" altLang="en-US" dirty="0">
                <a:latin typeface="Courier New" pitchFamily="49" charset="0"/>
              </a:rPr>
              <a:t>CDCollection.java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See </a:t>
            </a:r>
            <a:r>
              <a:rPr lang="en-US" altLang="en-US" dirty="0">
                <a:latin typeface="Courier New" pitchFamily="49" charset="0"/>
              </a:rPr>
              <a:t>CD.java</a:t>
            </a:r>
            <a:r>
              <a:rPr lang="en-US" altLang="en-US" dirty="0"/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82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F9F639D6-433B-4552-90FC-DFDBBF9A2E3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of Objects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85800"/>
          </a:xfrm>
        </p:spPr>
        <p:txBody>
          <a:bodyPr/>
          <a:lstStyle/>
          <a:p>
            <a:r>
              <a:rPr lang="en-US" altLang="en-US"/>
              <a:t>A UML diagram for the </a:t>
            </a:r>
            <a:r>
              <a:rPr lang="en-US" altLang="en-US">
                <a:latin typeface="Courier New" pitchFamily="49" charset="0"/>
              </a:rPr>
              <a:t>Tunes</a:t>
            </a:r>
            <a:r>
              <a:rPr lang="en-US" altLang="en-US"/>
              <a:t> program:</a:t>
            </a:r>
          </a:p>
        </p:txBody>
      </p:sp>
      <p:grpSp>
        <p:nvGrpSpPr>
          <p:cNvPr id="72726" name="Group 22"/>
          <p:cNvGrpSpPr>
            <a:grpSpLocks/>
          </p:cNvGrpSpPr>
          <p:nvPr/>
        </p:nvGrpSpPr>
        <p:grpSpPr bwMode="auto">
          <a:xfrm>
            <a:off x="1295400" y="1966913"/>
            <a:ext cx="7620000" cy="4205287"/>
            <a:chOff x="816" y="1239"/>
            <a:chExt cx="4800" cy="2649"/>
          </a:xfrm>
        </p:grpSpPr>
        <p:sp>
          <p:nvSpPr>
            <p:cNvPr id="72709" name="Rectangle 5"/>
            <p:cNvSpPr>
              <a:spLocks noChangeArrowheads="1"/>
            </p:cNvSpPr>
            <p:nvPr/>
          </p:nvSpPr>
          <p:spPr bwMode="auto">
            <a:xfrm>
              <a:off x="816" y="1239"/>
              <a:ext cx="172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Arial Unicode MS" pitchFamily="34" charset="-128"/>
                </a:rPr>
                <a:t>Tunes</a:t>
              </a:r>
            </a:p>
          </p:txBody>
        </p:sp>
        <p:sp>
          <p:nvSpPr>
            <p:cNvPr id="72710" name="Rectangle 6"/>
            <p:cNvSpPr>
              <a:spLocks noChangeArrowheads="1"/>
            </p:cNvSpPr>
            <p:nvPr/>
          </p:nvSpPr>
          <p:spPr bwMode="auto">
            <a:xfrm>
              <a:off x="816" y="1488"/>
              <a:ext cx="1728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en-US" altLang="en-US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72711" name="Rectangle 7"/>
            <p:cNvSpPr>
              <a:spLocks noChangeArrowheads="1"/>
            </p:cNvSpPr>
            <p:nvPr/>
          </p:nvSpPr>
          <p:spPr bwMode="auto">
            <a:xfrm>
              <a:off x="816" y="1671"/>
              <a:ext cx="1728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+ main (args : String[]) : void</a:t>
              </a:r>
            </a:p>
          </p:txBody>
        </p:sp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3024" y="1257"/>
              <a:ext cx="2592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Arial Unicode MS" pitchFamily="34" charset="-128"/>
                </a:rPr>
                <a:t>CDCollection</a:t>
              </a:r>
            </a:p>
          </p:txBody>
        </p:sp>
        <p:sp>
          <p:nvSpPr>
            <p:cNvPr id="72713" name="Rectangle 9"/>
            <p:cNvSpPr>
              <a:spLocks noChangeArrowheads="1"/>
            </p:cNvSpPr>
            <p:nvPr/>
          </p:nvSpPr>
          <p:spPr bwMode="auto">
            <a:xfrm>
              <a:off x="3024" y="1515"/>
              <a:ext cx="2592" cy="54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- collection : CD[]</a:t>
              </a:r>
            </a:p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- count : int</a:t>
              </a:r>
            </a:p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- totalCost : double</a:t>
              </a:r>
            </a:p>
          </p:txBody>
        </p:sp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3024" y="2064"/>
              <a:ext cx="2592" cy="750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+ addCD (title : String, artist : String, </a:t>
              </a:r>
            </a:p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   cost : double, tracks : int) : void</a:t>
              </a:r>
            </a:p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+ toString() : String</a:t>
              </a:r>
            </a:p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- increaseSize() : void</a:t>
              </a:r>
            </a:p>
          </p:txBody>
        </p:sp>
        <p:sp>
          <p:nvSpPr>
            <p:cNvPr id="72716" name="Line 12"/>
            <p:cNvSpPr>
              <a:spLocks noChangeShapeType="1"/>
            </p:cNvSpPr>
            <p:nvPr/>
          </p:nvSpPr>
          <p:spPr bwMode="auto">
            <a:xfrm flipV="1">
              <a:off x="2544" y="141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IE"/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1296" y="2553"/>
              <a:ext cx="1440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Arial Unicode MS" pitchFamily="34" charset="-128"/>
                </a:rPr>
                <a:t>CD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1296" y="2811"/>
              <a:ext cx="1440" cy="741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- title : String</a:t>
              </a:r>
            </a:p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- artist : String</a:t>
              </a:r>
            </a:p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- cost : double</a:t>
              </a:r>
            </a:p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- tracks : int</a:t>
              </a:r>
            </a:p>
          </p:txBody>
        </p:sp>
        <p:sp>
          <p:nvSpPr>
            <p:cNvPr id="72720" name="Rectangle 16"/>
            <p:cNvSpPr>
              <a:spLocks noChangeArrowheads="1"/>
            </p:cNvSpPr>
            <p:nvPr/>
          </p:nvSpPr>
          <p:spPr bwMode="auto">
            <a:xfrm>
              <a:off x="1296" y="3552"/>
              <a:ext cx="1440" cy="336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en-US" sz="1600">
                  <a:solidFill>
                    <a:schemeClr val="tx1"/>
                  </a:solidFill>
                  <a:latin typeface="Arial Unicode MS" pitchFamily="34" charset="-128"/>
                </a:rPr>
                <a:t>+ toString() : String</a:t>
              </a:r>
            </a:p>
          </p:txBody>
        </p:sp>
        <p:sp>
          <p:nvSpPr>
            <p:cNvPr id="72721" name="AutoShape 17"/>
            <p:cNvSpPr>
              <a:spLocks noChangeArrowheads="1"/>
            </p:cNvSpPr>
            <p:nvPr/>
          </p:nvSpPr>
          <p:spPr bwMode="auto">
            <a:xfrm>
              <a:off x="4032" y="2832"/>
              <a:ext cx="240" cy="24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cxnSp>
          <p:nvCxnSpPr>
            <p:cNvPr id="72722" name="AutoShape 18"/>
            <p:cNvCxnSpPr>
              <a:cxnSpLocks noChangeShapeType="1"/>
              <a:stCxn id="72721" idx="2"/>
              <a:endCxn id="72719" idx="3"/>
            </p:cNvCxnSpPr>
            <p:nvPr/>
          </p:nvCxnSpPr>
          <p:spPr bwMode="auto">
            <a:xfrm rot="5400000">
              <a:off x="3389" y="2419"/>
              <a:ext cx="110" cy="141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723" name="Text Box 19"/>
            <p:cNvSpPr txBox="1">
              <a:spLocks noChangeArrowheads="1"/>
            </p:cNvSpPr>
            <p:nvPr/>
          </p:nvSpPr>
          <p:spPr bwMode="auto">
            <a:xfrm>
              <a:off x="2736" y="3168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72724" name="Text Box 20"/>
            <p:cNvSpPr txBox="1">
              <a:spLocks noChangeArrowheads="1"/>
            </p:cNvSpPr>
            <p:nvPr/>
          </p:nvSpPr>
          <p:spPr bwMode="auto">
            <a:xfrm>
              <a:off x="4268" y="283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463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5A1009C0-A839-4317-88C3-147E002690F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Command-Line Arguments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 dirty="0"/>
              <a:t>The signature of the </a:t>
            </a:r>
            <a:r>
              <a:rPr lang="en-US" altLang="en-US" dirty="0">
                <a:latin typeface="Courier New" pitchFamily="49" charset="0"/>
              </a:rPr>
              <a:t>main</a:t>
            </a:r>
            <a:r>
              <a:rPr lang="en-US" altLang="en-US" dirty="0"/>
              <a:t> method indicates that it takes an array of </a:t>
            </a:r>
            <a:r>
              <a:rPr lang="en-US" altLang="en-US" dirty="0">
                <a:latin typeface="Courier New" pitchFamily="49" charset="0"/>
              </a:rPr>
              <a:t>String</a:t>
            </a:r>
            <a:r>
              <a:rPr lang="en-US" altLang="en-US" dirty="0"/>
              <a:t> objects as a parameter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These values come from </a:t>
            </a:r>
            <a:r>
              <a:rPr lang="en-US" altLang="en-US" i="1" dirty="0"/>
              <a:t>command-line arguments</a:t>
            </a:r>
            <a:r>
              <a:rPr lang="en-US" altLang="en-US" dirty="0"/>
              <a:t> that are provided when the interpreter is invoked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For example, the following invocation of the interpreter passes three </a:t>
            </a:r>
            <a:r>
              <a:rPr lang="en-US" altLang="en-US" dirty="0">
                <a:latin typeface="Courier New" pitchFamily="49" charset="0"/>
              </a:rPr>
              <a:t>String</a:t>
            </a:r>
            <a:r>
              <a:rPr lang="en-US" altLang="en-US" dirty="0"/>
              <a:t> objects into </a:t>
            </a:r>
            <a:r>
              <a:rPr lang="en-US" altLang="en-US" dirty="0">
                <a:latin typeface="Courier New" pitchFamily="49" charset="0"/>
              </a:rPr>
              <a:t>main</a:t>
            </a:r>
            <a:r>
              <a:rPr lang="en-US" altLang="en-US" dirty="0"/>
              <a:t>: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&gt; java </a:t>
            </a:r>
            <a:r>
              <a:rPr lang="en-US" altLang="en-US" sz="2000" dirty="0" err="1">
                <a:latin typeface="Courier New" pitchFamily="49" charset="0"/>
              </a:rPr>
              <a:t>StateEval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pennsylvania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texas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arizona</a:t>
            </a:r>
            <a:endParaRPr lang="en-US" altLang="en-US" sz="2000" dirty="0">
              <a:latin typeface="Courier New" pitchFamily="49" charset="0"/>
            </a:endParaRPr>
          </a:p>
          <a:p>
            <a:pPr>
              <a:spcBef>
                <a:spcPct val="70000"/>
              </a:spcBef>
            </a:pPr>
            <a:r>
              <a:rPr lang="en-US" altLang="en-US" dirty="0"/>
              <a:t>These strings are stored at indexes 0-2 of the array parameter of the </a:t>
            </a:r>
            <a:r>
              <a:rPr lang="en-US" altLang="en-US" dirty="0">
                <a:latin typeface="Courier New" pitchFamily="49" charset="0"/>
              </a:rPr>
              <a:t>main</a:t>
            </a:r>
            <a:r>
              <a:rPr lang="en-US" altLang="en-US" dirty="0"/>
              <a:t> method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latin typeface="Courier New" pitchFamily="49" charset="0"/>
              </a:rPr>
              <a:t>NameTag.java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17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DCBE83FE-0996-4579-921B-A930974A76B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Length Parameter Lists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2362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Suppose we wanted to create a method that processed a different amount of data from one invocation to the next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For example, let's define a method called </a:t>
            </a:r>
            <a:r>
              <a:rPr lang="en-US" altLang="en-US">
                <a:latin typeface="Courier New" pitchFamily="49" charset="0"/>
              </a:rPr>
              <a:t>average</a:t>
            </a:r>
            <a:r>
              <a:rPr lang="en-US" altLang="en-US"/>
              <a:t> that returns the average of a set of integer parameters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600200" y="3886200"/>
            <a:ext cx="551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00"/>
                </a:solidFill>
                <a:latin typeface="Courier New" pitchFamily="49" charset="0"/>
              </a:rPr>
              <a:t>// one call to average three values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mean1 = average (42, 69, 37);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600200" y="4800600"/>
            <a:ext cx="704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00"/>
                </a:solidFill>
                <a:latin typeface="Courier New" pitchFamily="49" charset="0"/>
              </a:rPr>
              <a:t>// another call to average seven values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mean2 = average (35, 43, 93, 23, 40, 21, 75);</a:t>
            </a:r>
          </a:p>
        </p:txBody>
      </p:sp>
    </p:spTree>
    <p:extLst>
      <p:ext uri="{BB962C8B-B14F-4D97-AF65-F5344CB8AC3E}">
        <p14:creationId xmlns:p14="http://schemas.microsoft.com/office/powerpoint/2010/main" val="391960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3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9ABE6EE8-7819-48C1-923D-1C9EE9DB476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Length Parameter Lists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We could define overloaded versions of the </a:t>
            </a:r>
            <a:r>
              <a:rPr lang="en-US" altLang="en-US">
                <a:latin typeface="Courier New" pitchFamily="49" charset="0"/>
              </a:rPr>
              <a:t>average</a:t>
            </a:r>
            <a:r>
              <a:rPr lang="en-US" altLang="en-US"/>
              <a:t> method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Downside: we'd need a separate version of the method for each parameter count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We could define the method to accept an array of integers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Downside: we'd have to create the array and store the integers prior to calling the method each time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Instead, Java provides a convenient way to create </a:t>
            </a:r>
            <a:r>
              <a:rPr lang="en-US" altLang="en-US" i="1"/>
              <a:t>variable length parameter lists</a:t>
            </a:r>
          </a:p>
        </p:txBody>
      </p:sp>
    </p:spTree>
    <p:extLst>
      <p:ext uri="{BB962C8B-B14F-4D97-AF65-F5344CB8AC3E}">
        <p14:creationId xmlns:p14="http://schemas.microsoft.com/office/powerpoint/2010/main" val="244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373EE8C8-511C-499D-BC35-372515070D5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3116" y="-77955"/>
            <a:ext cx="8229600" cy="1143000"/>
          </a:xfrm>
        </p:spPr>
        <p:txBody>
          <a:bodyPr/>
          <a:lstStyle/>
          <a:p>
            <a:r>
              <a:rPr lang="en-US" altLang="en-US" dirty="0"/>
              <a:t>Variable Length Parameter Lists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709" y="809681"/>
            <a:ext cx="8229600" cy="4525963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dirty="0"/>
              <a:t>Using special syntax in the formal parameter list, we can define a method to accept any number of parameters of the same type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For each call, the parameters are automatically put into an array for easy processing in the method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071141" y="4749847"/>
            <a:ext cx="56705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public double average 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... list)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dirty="0">
                <a:solidFill>
                  <a:srgbClr val="008000"/>
                </a:solidFill>
                <a:latin typeface="Courier New" pitchFamily="49" charset="0"/>
              </a:rPr>
              <a:t>// whatever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5790" name="Group 14"/>
          <p:cNvGrpSpPr>
            <a:grpSpLocks/>
          </p:cNvGrpSpPr>
          <p:nvPr/>
        </p:nvGrpSpPr>
        <p:grpSpPr bwMode="auto">
          <a:xfrm>
            <a:off x="3906416" y="4987992"/>
            <a:ext cx="1143000" cy="1177925"/>
            <a:chOff x="3030" y="3072"/>
            <a:chExt cx="720" cy="742"/>
          </a:xfrm>
        </p:grpSpPr>
        <p:sp>
          <p:nvSpPr>
            <p:cNvPr id="75782" name="Text Box 6"/>
            <p:cNvSpPr txBox="1">
              <a:spLocks noChangeArrowheads="1"/>
            </p:cNvSpPr>
            <p:nvPr/>
          </p:nvSpPr>
          <p:spPr bwMode="auto">
            <a:xfrm>
              <a:off x="3030" y="3372"/>
              <a:ext cx="72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/>
                <a:t>element</a:t>
              </a:r>
            </a:p>
            <a:p>
              <a:pPr algn="ctr"/>
              <a:r>
                <a:rPr lang="en-US" altLang="en-US" dirty="0"/>
                <a:t>type</a:t>
              </a:r>
            </a:p>
          </p:txBody>
        </p:sp>
        <p:sp>
          <p:nvSpPr>
            <p:cNvPr id="75787" name="Line 11"/>
            <p:cNvSpPr>
              <a:spLocks noChangeShapeType="1"/>
            </p:cNvSpPr>
            <p:nvPr/>
          </p:nvSpPr>
          <p:spPr bwMode="auto">
            <a:xfrm flipV="1">
              <a:off x="3456" y="3072"/>
              <a:ext cx="48" cy="288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75789" name="Group 13"/>
          <p:cNvGrpSpPr>
            <a:grpSpLocks/>
          </p:cNvGrpSpPr>
          <p:nvPr/>
        </p:nvGrpSpPr>
        <p:grpSpPr bwMode="auto">
          <a:xfrm>
            <a:off x="5595937" y="5007042"/>
            <a:ext cx="847725" cy="1158875"/>
            <a:chOff x="4224" y="3072"/>
            <a:chExt cx="534" cy="730"/>
          </a:xfrm>
        </p:grpSpPr>
        <p:sp>
          <p:nvSpPr>
            <p:cNvPr id="75783" name="Text Box 7"/>
            <p:cNvSpPr txBox="1">
              <a:spLocks noChangeArrowheads="1"/>
            </p:cNvSpPr>
            <p:nvPr/>
          </p:nvSpPr>
          <p:spPr bwMode="auto">
            <a:xfrm>
              <a:off x="4224" y="3360"/>
              <a:ext cx="53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array</a:t>
              </a:r>
            </a:p>
            <a:p>
              <a:pPr algn="ctr"/>
              <a:r>
                <a:rPr lang="en-US" altLang="en-US"/>
                <a:t>name</a:t>
              </a:r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 flipH="1" flipV="1">
              <a:off x="4416" y="3072"/>
              <a:ext cx="48" cy="288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75793" name="Group 17"/>
          <p:cNvGrpSpPr>
            <a:grpSpLocks/>
          </p:cNvGrpSpPr>
          <p:nvPr/>
        </p:nvGrpSpPr>
        <p:grpSpPr bwMode="auto">
          <a:xfrm>
            <a:off x="2643981" y="4038600"/>
            <a:ext cx="5087938" cy="762000"/>
            <a:chOff x="2304" y="2352"/>
            <a:chExt cx="3205" cy="480"/>
          </a:xfrm>
        </p:grpSpPr>
        <p:sp>
          <p:nvSpPr>
            <p:cNvPr id="75781" name="Text Box 5"/>
            <p:cNvSpPr txBox="1">
              <a:spLocks noChangeArrowheads="1"/>
            </p:cNvSpPr>
            <p:nvPr/>
          </p:nvSpPr>
          <p:spPr bwMode="auto">
            <a:xfrm>
              <a:off x="2304" y="2352"/>
              <a:ext cx="3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Indicates a variable length parameter list</a:t>
              </a:r>
            </a:p>
          </p:txBody>
        </p:sp>
        <p:sp>
          <p:nvSpPr>
            <p:cNvPr id="75792" name="Line 16"/>
            <p:cNvSpPr>
              <a:spLocks noChangeShapeType="1"/>
            </p:cNvSpPr>
            <p:nvPr/>
          </p:nvSpPr>
          <p:spPr bwMode="auto">
            <a:xfrm>
              <a:off x="3984" y="2592"/>
              <a:ext cx="0" cy="240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41180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35036647-E4E8-4582-ADE7-598FD4EC298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Length Parameter Lists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676400" y="1371600"/>
            <a:ext cx="64325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public double average (int ... list)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   double result = 0.0;</a:t>
            </a:r>
          </a:p>
          <a:p>
            <a:endParaRPr lang="en-US" altLang="en-US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   if (list.length != 0)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   {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      int sum = 0;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      for (int num : list)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         sum += num;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      result = (double)num / list.length;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endParaRPr lang="en-US" altLang="en-US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   return result;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591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5599043D-30AD-4480-8D6A-CD439C25633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Length Parameter Lists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1143000"/>
          </a:xfrm>
        </p:spPr>
        <p:txBody>
          <a:bodyPr/>
          <a:lstStyle/>
          <a:p>
            <a:r>
              <a:rPr lang="en-US" altLang="en-US"/>
              <a:t>The type of the parameter can be any primitive or object type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524000" y="2514600"/>
            <a:ext cx="65849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public void printGrades (Grade ... grades)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   for (Grade letterGrade : grades)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      System.out.println (letterGrade);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3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8C4BACA3-ABB7-4249-8FDD-17E9E6E0F21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Length Parameter Lists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23622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A method that accepts a variable number of parameters can also accept other parameters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following method accepts an </a:t>
            </a:r>
            <a:r>
              <a:rPr lang="en-US" altLang="en-US">
                <a:latin typeface="Courier New" pitchFamily="49" charset="0"/>
              </a:rPr>
              <a:t>int</a:t>
            </a:r>
            <a:r>
              <a:rPr lang="en-US" altLang="en-US"/>
              <a:t>, a </a:t>
            </a:r>
            <a:r>
              <a:rPr lang="en-US" altLang="en-US">
                <a:latin typeface="Courier New" pitchFamily="49" charset="0"/>
              </a:rPr>
              <a:t>String</a:t>
            </a:r>
            <a:r>
              <a:rPr lang="en-US" altLang="en-US"/>
              <a:t> object, and a variable number of </a:t>
            </a:r>
            <a:r>
              <a:rPr lang="en-US" altLang="en-US">
                <a:latin typeface="Courier New" pitchFamily="49" charset="0"/>
              </a:rPr>
              <a:t>double</a:t>
            </a:r>
            <a:r>
              <a:rPr lang="en-US" altLang="en-US"/>
              <a:t> values into an array called </a:t>
            </a:r>
            <a:r>
              <a:rPr lang="en-US" altLang="en-US">
                <a:latin typeface="Courier New" pitchFamily="49" charset="0"/>
              </a:rPr>
              <a:t>nums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676400" y="3810000"/>
            <a:ext cx="64325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public void test (int count, String name,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                  double ... nums)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>
                <a:latin typeface="Courier New" pitchFamily="49" charset="0"/>
              </a:rPr>
              <a:t>// whatever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839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769A0CE3-C0CD-4126-AEC7-97CBBB2E066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Length Parameter Lists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 dirty="0"/>
              <a:t>The varying number of parameters must come last in the formal arguments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A single method cannot accept two sets of varying parameters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Constructors can also be set up to accept a variable number of parameters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latin typeface="Courier New" pitchFamily="49" charset="0"/>
              </a:rPr>
              <a:t>VariableParameters.java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See </a:t>
            </a:r>
            <a:r>
              <a:rPr lang="en-US" altLang="en-US" dirty="0">
                <a:latin typeface="Courier New" pitchFamily="49" charset="0"/>
              </a:rPr>
              <a:t>Family.java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5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2CC5351D-6D2D-4E03-8968-3836FA9E883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848600" cy="4953000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altLang="en-US"/>
              <a:t>For example, an array element can be assigned a value, printed, or used in a calculation</a:t>
            </a:r>
            <a:r>
              <a:rPr lang="en-US" altLang="en-US">
                <a:latin typeface="Courier New" pitchFamily="49" charset="0"/>
              </a:rPr>
              <a:t>:	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		scores[2] = 89;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		scores[first] = scores[first] + 2;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		mean = (scores[0] + scores[1])/2;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		System.out.println ("Top = " + scores[5]);</a:t>
            </a:r>
          </a:p>
        </p:txBody>
      </p:sp>
    </p:spTree>
    <p:extLst>
      <p:ext uri="{BB962C8B-B14F-4D97-AF65-F5344CB8AC3E}">
        <p14:creationId xmlns:p14="http://schemas.microsoft.com/office/powerpoint/2010/main" val="26257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DFC916B7-E149-4F46-AB03-DB341414473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Two-Dimensional Arrays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1846263"/>
          </a:xfrm>
          <a:noFill/>
          <a:ln/>
        </p:spPr>
        <p:txBody>
          <a:bodyPr lIns="92075" tIns="46038" rIns="92075" bIns="46038">
            <a:normAutofit fontScale="85000"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A </a:t>
            </a:r>
            <a:r>
              <a:rPr lang="en-US" altLang="en-US" i="1"/>
              <a:t>one-dimensional array</a:t>
            </a:r>
            <a:r>
              <a:rPr lang="en-US" altLang="en-US"/>
              <a:t> stores a list of elements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 </a:t>
            </a:r>
            <a:r>
              <a:rPr lang="en-US" altLang="en-US" i="1"/>
              <a:t>two-dimensional array</a:t>
            </a:r>
            <a:r>
              <a:rPr lang="en-US" altLang="en-US"/>
              <a:t> can be thought of as a table of elements, with rows and columns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endParaRPr lang="en-US" altLang="en-US"/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1331913" y="3032125"/>
            <a:ext cx="1944687" cy="2378075"/>
            <a:chOff x="407" y="2102"/>
            <a:chExt cx="1225" cy="1498"/>
          </a:xfrm>
        </p:grpSpPr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1296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E"/>
            </a:p>
          </p:txBody>
        </p:sp>
        <p:sp>
          <p:nvSpPr>
            <p:cNvPr id="44038" name="Rectangle 6"/>
            <p:cNvSpPr>
              <a:spLocks noChangeArrowheads="1"/>
            </p:cNvSpPr>
            <p:nvPr/>
          </p:nvSpPr>
          <p:spPr bwMode="auto">
            <a:xfrm>
              <a:off x="1296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>
              <a:off x="1296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1296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1296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407" y="2102"/>
              <a:ext cx="8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>
                  <a:latin typeface="Arial Unicode MS" pitchFamily="34" charset="-128"/>
                </a:rPr>
                <a:t>one</a:t>
              </a:r>
            </a:p>
            <a:p>
              <a:pPr algn="ctr"/>
              <a:r>
                <a:rPr lang="en-US" altLang="en-US">
                  <a:latin typeface="Arial Unicode MS" pitchFamily="34" charset="-128"/>
                </a:rPr>
                <a:t>dimension</a:t>
              </a:r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864" y="2544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IE"/>
            </a:p>
          </p:txBody>
        </p:sp>
      </p:grpSp>
      <p:grpSp>
        <p:nvGrpSpPr>
          <p:cNvPr id="44044" name="Group 12"/>
          <p:cNvGrpSpPr>
            <a:grpSpLocks/>
          </p:cNvGrpSpPr>
          <p:nvPr/>
        </p:nvGrpSpPr>
        <p:grpSpPr bwMode="auto">
          <a:xfrm>
            <a:off x="3746500" y="3048000"/>
            <a:ext cx="4711700" cy="2362200"/>
            <a:chOff x="1976" y="2112"/>
            <a:chExt cx="2968" cy="1488"/>
          </a:xfrm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2928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2928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2928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48" name="Rectangle 16"/>
            <p:cNvSpPr>
              <a:spLocks noChangeArrowheads="1"/>
            </p:cNvSpPr>
            <p:nvPr/>
          </p:nvSpPr>
          <p:spPr bwMode="auto">
            <a:xfrm>
              <a:off x="2928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49" name="Rectangle 17"/>
            <p:cNvSpPr>
              <a:spLocks noChangeArrowheads="1"/>
            </p:cNvSpPr>
            <p:nvPr/>
          </p:nvSpPr>
          <p:spPr bwMode="auto">
            <a:xfrm>
              <a:off x="2928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1976" y="2112"/>
              <a:ext cx="97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>
                  <a:latin typeface="Arial Unicode MS" pitchFamily="34" charset="-128"/>
                </a:rPr>
                <a:t>two</a:t>
              </a:r>
            </a:p>
            <a:p>
              <a:pPr algn="ctr"/>
              <a:r>
                <a:rPr lang="en-US" altLang="en-US">
                  <a:latin typeface="Arial Unicode MS" pitchFamily="34" charset="-128"/>
                </a:rPr>
                <a:t>dimensions</a:t>
              </a:r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2496" y="2554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IE"/>
            </a:p>
          </p:txBody>
        </p:sp>
        <p:sp>
          <p:nvSpPr>
            <p:cNvPr id="44052" name="Rectangle 20"/>
            <p:cNvSpPr>
              <a:spLocks noChangeArrowheads="1"/>
            </p:cNvSpPr>
            <p:nvPr/>
          </p:nvSpPr>
          <p:spPr bwMode="auto">
            <a:xfrm>
              <a:off x="3264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E"/>
            </a:p>
          </p:txBody>
        </p:sp>
        <p:sp>
          <p:nvSpPr>
            <p:cNvPr id="44053" name="Rectangle 21"/>
            <p:cNvSpPr>
              <a:spLocks noChangeArrowheads="1"/>
            </p:cNvSpPr>
            <p:nvPr/>
          </p:nvSpPr>
          <p:spPr bwMode="auto">
            <a:xfrm>
              <a:off x="3264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54" name="Rectangle 22"/>
            <p:cNvSpPr>
              <a:spLocks noChangeArrowheads="1"/>
            </p:cNvSpPr>
            <p:nvPr/>
          </p:nvSpPr>
          <p:spPr bwMode="auto">
            <a:xfrm>
              <a:off x="3264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55" name="Rectangle 23"/>
            <p:cNvSpPr>
              <a:spLocks noChangeArrowheads="1"/>
            </p:cNvSpPr>
            <p:nvPr/>
          </p:nvSpPr>
          <p:spPr bwMode="auto">
            <a:xfrm>
              <a:off x="3264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56" name="Rectangle 24"/>
            <p:cNvSpPr>
              <a:spLocks noChangeArrowheads="1"/>
            </p:cNvSpPr>
            <p:nvPr/>
          </p:nvSpPr>
          <p:spPr bwMode="auto">
            <a:xfrm>
              <a:off x="3264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57" name="Rectangle 25"/>
            <p:cNvSpPr>
              <a:spLocks noChangeArrowheads="1"/>
            </p:cNvSpPr>
            <p:nvPr/>
          </p:nvSpPr>
          <p:spPr bwMode="auto">
            <a:xfrm>
              <a:off x="3600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E"/>
            </a:p>
          </p:txBody>
        </p:sp>
        <p:sp>
          <p:nvSpPr>
            <p:cNvPr id="44058" name="Rectangle 26"/>
            <p:cNvSpPr>
              <a:spLocks noChangeArrowheads="1"/>
            </p:cNvSpPr>
            <p:nvPr/>
          </p:nvSpPr>
          <p:spPr bwMode="auto">
            <a:xfrm>
              <a:off x="3600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59" name="Rectangle 27"/>
            <p:cNvSpPr>
              <a:spLocks noChangeArrowheads="1"/>
            </p:cNvSpPr>
            <p:nvPr/>
          </p:nvSpPr>
          <p:spPr bwMode="auto">
            <a:xfrm>
              <a:off x="3600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60" name="Rectangle 28"/>
            <p:cNvSpPr>
              <a:spLocks noChangeArrowheads="1"/>
            </p:cNvSpPr>
            <p:nvPr/>
          </p:nvSpPr>
          <p:spPr bwMode="auto">
            <a:xfrm>
              <a:off x="3600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61" name="Rectangle 29"/>
            <p:cNvSpPr>
              <a:spLocks noChangeArrowheads="1"/>
            </p:cNvSpPr>
            <p:nvPr/>
          </p:nvSpPr>
          <p:spPr bwMode="auto">
            <a:xfrm>
              <a:off x="3600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62" name="Rectangle 30"/>
            <p:cNvSpPr>
              <a:spLocks noChangeArrowheads="1"/>
            </p:cNvSpPr>
            <p:nvPr/>
          </p:nvSpPr>
          <p:spPr bwMode="auto">
            <a:xfrm>
              <a:off x="3936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E"/>
            </a:p>
          </p:txBody>
        </p:sp>
        <p:sp>
          <p:nvSpPr>
            <p:cNvPr id="44063" name="Rectangle 31"/>
            <p:cNvSpPr>
              <a:spLocks noChangeArrowheads="1"/>
            </p:cNvSpPr>
            <p:nvPr/>
          </p:nvSpPr>
          <p:spPr bwMode="auto">
            <a:xfrm>
              <a:off x="3936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64" name="Rectangle 32"/>
            <p:cNvSpPr>
              <a:spLocks noChangeArrowheads="1"/>
            </p:cNvSpPr>
            <p:nvPr/>
          </p:nvSpPr>
          <p:spPr bwMode="auto">
            <a:xfrm>
              <a:off x="3936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65" name="Rectangle 33"/>
            <p:cNvSpPr>
              <a:spLocks noChangeArrowheads="1"/>
            </p:cNvSpPr>
            <p:nvPr/>
          </p:nvSpPr>
          <p:spPr bwMode="auto">
            <a:xfrm>
              <a:off x="3936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66" name="Rectangle 34"/>
            <p:cNvSpPr>
              <a:spLocks noChangeArrowheads="1"/>
            </p:cNvSpPr>
            <p:nvPr/>
          </p:nvSpPr>
          <p:spPr bwMode="auto">
            <a:xfrm>
              <a:off x="3936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67" name="Rectangle 35"/>
            <p:cNvSpPr>
              <a:spLocks noChangeArrowheads="1"/>
            </p:cNvSpPr>
            <p:nvPr/>
          </p:nvSpPr>
          <p:spPr bwMode="auto">
            <a:xfrm>
              <a:off x="4272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E"/>
            </a:p>
          </p:txBody>
        </p:sp>
        <p:sp>
          <p:nvSpPr>
            <p:cNvPr id="44068" name="Rectangle 36"/>
            <p:cNvSpPr>
              <a:spLocks noChangeArrowheads="1"/>
            </p:cNvSpPr>
            <p:nvPr/>
          </p:nvSpPr>
          <p:spPr bwMode="auto">
            <a:xfrm>
              <a:off x="4272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69" name="Rectangle 37"/>
            <p:cNvSpPr>
              <a:spLocks noChangeArrowheads="1"/>
            </p:cNvSpPr>
            <p:nvPr/>
          </p:nvSpPr>
          <p:spPr bwMode="auto">
            <a:xfrm>
              <a:off x="4272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70" name="Rectangle 38"/>
            <p:cNvSpPr>
              <a:spLocks noChangeArrowheads="1"/>
            </p:cNvSpPr>
            <p:nvPr/>
          </p:nvSpPr>
          <p:spPr bwMode="auto">
            <a:xfrm>
              <a:off x="4272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71" name="Rectangle 39"/>
            <p:cNvSpPr>
              <a:spLocks noChangeArrowheads="1"/>
            </p:cNvSpPr>
            <p:nvPr/>
          </p:nvSpPr>
          <p:spPr bwMode="auto">
            <a:xfrm>
              <a:off x="4272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72" name="Rectangle 40"/>
            <p:cNvSpPr>
              <a:spLocks noChangeArrowheads="1"/>
            </p:cNvSpPr>
            <p:nvPr/>
          </p:nvSpPr>
          <p:spPr bwMode="auto">
            <a:xfrm>
              <a:off x="4608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E"/>
            </a:p>
          </p:txBody>
        </p:sp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4608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4608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75" name="Rectangle 43"/>
            <p:cNvSpPr>
              <a:spLocks noChangeArrowheads="1"/>
            </p:cNvSpPr>
            <p:nvPr/>
          </p:nvSpPr>
          <p:spPr bwMode="auto">
            <a:xfrm>
              <a:off x="4608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76" name="Rectangle 44"/>
            <p:cNvSpPr>
              <a:spLocks noChangeArrowheads="1"/>
            </p:cNvSpPr>
            <p:nvPr/>
          </p:nvSpPr>
          <p:spPr bwMode="auto">
            <a:xfrm>
              <a:off x="4608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E"/>
            </a:p>
          </p:txBody>
        </p:sp>
        <p:sp>
          <p:nvSpPr>
            <p:cNvPr id="44077" name="Line 45"/>
            <p:cNvSpPr>
              <a:spLocks noChangeShapeType="1"/>
            </p:cNvSpPr>
            <p:nvPr/>
          </p:nvSpPr>
          <p:spPr bwMode="auto">
            <a:xfrm>
              <a:off x="2928" y="2208"/>
              <a:ext cx="62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13350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6E7C7D49-800A-439B-A1EE-53BC19C1A08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Arrays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848600" cy="51816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To be precise, in Java a two-dimensional array is an array of arrays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 two-dimensional array is declared by specifying the size of each dimension separately: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 altLang="en-US">
                <a:latin typeface="Courier New" pitchFamily="49" charset="0"/>
              </a:rPr>
              <a:t>int[][] scores = new int[12][50];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 array element is referenced using two index values: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en-US">
                <a:latin typeface="Courier New" pitchFamily="49" charset="0"/>
              </a:rPr>
              <a:t>			value = scores[3][6]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array stored in one row can be specified using one index</a:t>
            </a:r>
          </a:p>
        </p:txBody>
      </p:sp>
    </p:spTree>
    <p:extLst>
      <p:ext uri="{BB962C8B-B14F-4D97-AF65-F5344CB8AC3E}">
        <p14:creationId xmlns:p14="http://schemas.microsoft.com/office/powerpoint/2010/main" val="13052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DC3A696F-894C-4A96-A78F-CEB06EFEB19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Two-Dimensional Arrays</a:t>
            </a:r>
          </a:p>
        </p:txBody>
      </p:sp>
      <p:graphicFrame>
        <p:nvGraphicFramePr>
          <p:cNvPr id="46138" name="Group 58"/>
          <p:cNvGraphicFramePr>
            <a:graphicFrameLocks noGrp="1"/>
          </p:cNvGraphicFramePr>
          <p:nvPr>
            <p:ph sz="half" idx="2"/>
          </p:nvPr>
        </p:nvGraphicFramePr>
        <p:xfrm>
          <a:off x="1427163" y="1447800"/>
          <a:ext cx="6978650" cy="1965326"/>
        </p:xfrm>
        <a:graphic>
          <a:graphicData uri="http://schemas.openxmlformats.org/drawingml/2006/table">
            <a:tbl>
              <a:tblPr/>
              <a:tblGrid>
                <a:gridCol w="2325687"/>
                <a:gridCol w="1527175"/>
                <a:gridCol w="3125788"/>
              </a:tblGrid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Expression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int[][]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2D array of integers, 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of integer arrays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table[5]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of integers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table[5][12]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1143000" y="4191000"/>
            <a:ext cx="7696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See </a:t>
            </a:r>
            <a:r>
              <a:rPr lang="en-US" altLang="en-US" sz="2400" dirty="0">
                <a:latin typeface="Courier New" pitchFamily="49" charset="0"/>
              </a:rPr>
              <a:t>TwoDArray.java</a:t>
            </a:r>
            <a:r>
              <a:rPr lang="en-US" altLang="en-US" sz="2400" dirty="0"/>
              <a:t> 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dirty="0"/>
              <a:t>See </a:t>
            </a:r>
            <a:r>
              <a:rPr lang="en-US" altLang="en-US" sz="2400" u="sng" dirty="0">
                <a:latin typeface="Courier New" pitchFamily="49" charset="0"/>
              </a:rPr>
              <a:t>SodaSurvey.java</a:t>
            </a:r>
            <a:r>
              <a:rPr lang="en-US" altLang="en-US" sz="2400" dirty="0">
                <a:latin typeface="Courier New" pitchFamily="49" charset="0"/>
              </a:rPr>
              <a:t> </a:t>
            </a: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4127667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204FA7FA-93F4-4B71-97EB-170691F4DA3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Multidimensional Arrays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8001000" cy="49530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An array can have many dimensions – if it has more than one dimension, it is called a </a:t>
            </a:r>
            <a:r>
              <a:rPr lang="en-US" altLang="en-US" i="1"/>
              <a:t>multidimensional array</a:t>
            </a:r>
            <a:endParaRPr lang="en-US" altLang="en-US"/>
          </a:p>
          <a:p>
            <a:pPr>
              <a:spcBef>
                <a:spcPct val="70000"/>
              </a:spcBef>
            </a:pPr>
            <a:r>
              <a:rPr lang="en-US" altLang="en-US"/>
              <a:t>Each dimension subdivides the previous one into the specified number of elements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Each dimension has its own </a:t>
            </a:r>
            <a:r>
              <a:rPr lang="en-US" altLang="en-US">
                <a:latin typeface="Courier New" pitchFamily="49" charset="0"/>
              </a:rPr>
              <a:t>length</a:t>
            </a:r>
            <a:r>
              <a:rPr lang="en-US" altLang="en-US"/>
              <a:t> constant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Because each dimension is an array of array references, the arrays within one dimension can be of different lengths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these are sometimes called </a:t>
            </a:r>
            <a:r>
              <a:rPr lang="en-US" altLang="en-US" i="1"/>
              <a:t>ragged arrays</a:t>
            </a:r>
            <a:endParaRPr lang="en-US" altLang="en-US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B53157C1-85EB-4EB6-95D2-1F089F6A239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The ArrayList Class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ArrayList</a:t>
            </a:r>
            <a:r>
              <a:rPr lang="en-US" altLang="en-US"/>
              <a:t> class is part of the </a:t>
            </a:r>
            <a:r>
              <a:rPr lang="en-US" altLang="en-US">
                <a:latin typeface="Courier New" pitchFamily="49" charset="0"/>
              </a:rPr>
              <a:t>java.util</a:t>
            </a:r>
            <a:r>
              <a:rPr lang="en-US" altLang="en-US"/>
              <a:t> package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Like an array, it can store a list of values and reference each one using a numeric index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However, you cannot use the bracket syntax with an </a:t>
            </a:r>
            <a:r>
              <a:rPr lang="en-US" altLang="en-US">
                <a:latin typeface="Courier New" pitchFamily="49" charset="0"/>
              </a:rPr>
              <a:t>ArrayList</a:t>
            </a:r>
            <a:r>
              <a:rPr lang="en-US" altLang="en-US"/>
              <a:t>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Furthermore, an </a:t>
            </a:r>
            <a:r>
              <a:rPr lang="en-US" altLang="en-US">
                <a:latin typeface="Courier New" pitchFamily="49" charset="0"/>
              </a:rPr>
              <a:t>ArrayList</a:t>
            </a:r>
            <a:r>
              <a:rPr lang="en-US" altLang="en-US"/>
              <a:t> object grows and shrinks as needed, adjusting its capacity as necessary</a:t>
            </a:r>
          </a:p>
        </p:txBody>
      </p:sp>
    </p:spTree>
    <p:extLst>
      <p:ext uri="{BB962C8B-B14F-4D97-AF65-F5344CB8AC3E}">
        <p14:creationId xmlns:p14="http://schemas.microsoft.com/office/powerpoint/2010/main" val="4076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D4770306-2716-4513-BD98-A965157833E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ArrayList Class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Elements can be inserted or removed with a single method invocation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When an element is inserted, the other elements "move aside" to make room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Likewise, when an element is removed, the list "collapses" to close the gap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indexes of the elements adjust accordingly</a:t>
            </a:r>
          </a:p>
        </p:txBody>
      </p:sp>
    </p:spTree>
    <p:extLst>
      <p:ext uri="{BB962C8B-B14F-4D97-AF65-F5344CB8AC3E}">
        <p14:creationId xmlns:p14="http://schemas.microsoft.com/office/powerpoint/2010/main" val="57109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5A56775E-6BE7-431C-8E61-76E7B162303F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ArrayList Class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 dirty="0"/>
              <a:t>An </a:t>
            </a:r>
            <a:r>
              <a:rPr lang="en-US" altLang="en-US" dirty="0" err="1">
                <a:latin typeface="Courier New" pitchFamily="49" charset="0"/>
              </a:rPr>
              <a:t>ArrayList</a:t>
            </a:r>
            <a:r>
              <a:rPr lang="en-US" altLang="en-US" dirty="0"/>
              <a:t> stores references to the </a:t>
            </a:r>
            <a:r>
              <a:rPr lang="en-US" altLang="en-US" dirty="0">
                <a:latin typeface="Courier New" pitchFamily="49" charset="0"/>
              </a:rPr>
              <a:t>Object</a:t>
            </a:r>
            <a:r>
              <a:rPr lang="en-US" altLang="en-US" dirty="0"/>
              <a:t> class, which allows it to store any kind of object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See </a:t>
            </a:r>
            <a:r>
              <a:rPr lang="en-US" altLang="en-US" u="sng" dirty="0">
                <a:latin typeface="Courier New" pitchFamily="49" charset="0"/>
              </a:rPr>
              <a:t>Beatles.java</a:t>
            </a:r>
            <a:r>
              <a:rPr lang="en-US" altLang="en-US" dirty="0"/>
              <a:t> 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We can also define an </a:t>
            </a:r>
            <a:r>
              <a:rPr lang="en-US" altLang="en-US" dirty="0" err="1">
                <a:latin typeface="Courier New" pitchFamily="49" charset="0"/>
              </a:rPr>
              <a:t>ArrayList</a:t>
            </a:r>
            <a:r>
              <a:rPr lang="en-US" altLang="en-US" dirty="0"/>
              <a:t> object to accept a particular type of object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following declaration creates an </a:t>
            </a:r>
            <a:r>
              <a:rPr lang="en-US" altLang="en-US" dirty="0" err="1">
                <a:latin typeface="Courier New" pitchFamily="49" charset="0"/>
              </a:rPr>
              <a:t>ArrayList</a:t>
            </a:r>
            <a:r>
              <a:rPr lang="en-US" altLang="en-US" dirty="0"/>
              <a:t> object that only stores </a:t>
            </a:r>
            <a:r>
              <a:rPr lang="en-US" altLang="en-US" dirty="0">
                <a:latin typeface="Courier New" pitchFamily="49" charset="0"/>
              </a:rPr>
              <a:t>Family</a:t>
            </a:r>
            <a:r>
              <a:rPr lang="en-US" altLang="en-US" dirty="0"/>
              <a:t> objects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ArrayList</a:t>
            </a:r>
            <a:r>
              <a:rPr lang="en-US" altLang="en-US" sz="2000" dirty="0">
                <a:latin typeface="Courier New" pitchFamily="49" charset="0"/>
              </a:rPr>
              <a:t>&lt;Family&gt; reunion = new </a:t>
            </a:r>
            <a:r>
              <a:rPr lang="en-US" altLang="en-US" sz="2000" dirty="0" err="1">
                <a:latin typeface="Courier New" pitchFamily="49" charset="0"/>
              </a:rPr>
              <a:t>ArrayList</a:t>
            </a:r>
            <a:r>
              <a:rPr lang="en-US" altLang="en-US" sz="2000" dirty="0">
                <a:latin typeface="Courier New" pitchFamily="49" charset="0"/>
              </a:rPr>
              <a:t>&lt;Family&gt;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This is an example of </a:t>
            </a:r>
            <a:r>
              <a:rPr lang="en-US" altLang="en-US" i="1" dirty="0" smtClean="0"/>
              <a:t>generics</a:t>
            </a:r>
            <a:r>
              <a:rPr lang="en-US" altLang="en-US" dirty="0"/>
              <a:t>.</a:t>
            </a:r>
            <a:endParaRPr lang="en-US" altLang="en-US" dirty="0">
              <a:latin typeface="Courier New" pitchFamily="49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028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69688978-331D-4A3E-9526-673E123E1EC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ArrayList</a:t>
            </a:r>
            <a:r>
              <a:rPr lang="en-US" altLang="en-US" b="0"/>
              <a:t> </a:t>
            </a:r>
            <a:r>
              <a:rPr lang="en-US" altLang="en-US"/>
              <a:t>Efficiency</a:t>
            </a:r>
            <a:endParaRPr lang="en-US" altLang="en-US">
              <a:latin typeface="Courier New" pitchFamily="49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ArrayList</a:t>
            </a:r>
            <a:r>
              <a:rPr lang="en-US" altLang="en-US"/>
              <a:t> class is implemented using an underlying array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array is manipulated so that indexes remain continuous as elements are added or removed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If elements are added to and removed from the end of the list, this processing is fairly efficient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But as elements are inserted and removed from the front or middle of the list, the remaining elements are shifted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05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1D817165-0EF4-4ABD-8051-D90B2119C60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924800" cy="5257800"/>
          </a:xfrm>
          <a:noFill/>
          <a:ln/>
        </p:spPr>
        <p:txBody>
          <a:bodyPr lIns="92075" tIns="46038" rIns="92075" bIns="46038">
            <a:normAutofit fontScale="85000"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The values held in an array are called </a:t>
            </a:r>
            <a:r>
              <a:rPr lang="en-US" altLang="en-US" i="1"/>
              <a:t>array elements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An array stores multiple values of the same type – the </a:t>
            </a:r>
            <a:r>
              <a:rPr lang="en-US" altLang="en-US" i="1"/>
              <a:t>element type</a:t>
            </a:r>
            <a:endParaRPr lang="en-US" altLang="en-US"/>
          </a:p>
          <a:p>
            <a:pPr>
              <a:spcBef>
                <a:spcPct val="70000"/>
              </a:spcBef>
            </a:pPr>
            <a:r>
              <a:rPr lang="en-US" altLang="en-US"/>
              <a:t>The element type can be a primitive type or an object reference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Therefore, we can create an array of integers, an array of characters, an array of </a:t>
            </a:r>
            <a:r>
              <a:rPr lang="en-US" altLang="en-US">
                <a:latin typeface="Courier New" pitchFamily="49" charset="0"/>
              </a:rPr>
              <a:t>String</a:t>
            </a:r>
            <a:r>
              <a:rPr lang="en-US" altLang="en-US"/>
              <a:t> objects, an array of </a:t>
            </a:r>
            <a:r>
              <a:rPr lang="en-US" altLang="en-US">
                <a:latin typeface="Courier New" pitchFamily="49" charset="0"/>
              </a:rPr>
              <a:t>Coin</a:t>
            </a:r>
            <a:r>
              <a:rPr lang="en-US" altLang="en-US"/>
              <a:t> objects, etc.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In Java, the array itself is an object that must be instantiated</a:t>
            </a:r>
          </a:p>
        </p:txBody>
      </p:sp>
    </p:spTree>
    <p:extLst>
      <p:ext uri="{BB962C8B-B14F-4D97-AF65-F5344CB8AC3E}">
        <p14:creationId xmlns:p14="http://schemas.microsoft.com/office/powerpoint/2010/main" val="14655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370230C7-53C2-4411-ACF4-42DABF19FE7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85800"/>
          </a:xfrm>
        </p:spPr>
        <p:txBody>
          <a:bodyPr/>
          <a:lstStyle/>
          <a:p>
            <a:r>
              <a:rPr lang="en-US" altLang="en-US"/>
              <a:t>Another way to depict the </a:t>
            </a:r>
            <a:r>
              <a:rPr lang="en-US" altLang="en-US">
                <a:latin typeface="Courier New" pitchFamily="49" charset="0"/>
              </a:rPr>
              <a:t>scores</a:t>
            </a:r>
            <a:r>
              <a:rPr lang="en-US" altLang="en-US"/>
              <a:t> array:</a:t>
            </a:r>
          </a:p>
        </p:txBody>
      </p:sp>
      <p:grpSp>
        <p:nvGrpSpPr>
          <p:cNvPr id="66589" name="Group 29"/>
          <p:cNvGrpSpPr>
            <a:grpSpLocks/>
          </p:cNvGrpSpPr>
          <p:nvPr/>
        </p:nvGrpSpPr>
        <p:grpSpPr bwMode="auto">
          <a:xfrm>
            <a:off x="2438400" y="2057400"/>
            <a:ext cx="2743200" cy="3810000"/>
            <a:chOff x="1536" y="1296"/>
            <a:chExt cx="1728" cy="2400"/>
          </a:xfrm>
        </p:grpSpPr>
        <p:sp>
          <p:nvSpPr>
            <p:cNvPr id="66565" name="Rectangle 5"/>
            <p:cNvSpPr>
              <a:spLocks noChangeArrowheads="1"/>
            </p:cNvSpPr>
            <p:nvPr/>
          </p:nvSpPr>
          <p:spPr bwMode="auto">
            <a:xfrm>
              <a:off x="2178" y="1296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66566" name="Text Box 6"/>
            <p:cNvSpPr txBox="1">
              <a:spLocks noChangeArrowheads="1"/>
            </p:cNvSpPr>
            <p:nvPr/>
          </p:nvSpPr>
          <p:spPr bwMode="auto">
            <a:xfrm>
              <a:off x="1536" y="1305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tx1"/>
                  </a:solidFill>
                  <a:latin typeface="Courier New" pitchFamily="49" charset="0"/>
                </a:rPr>
                <a:t>scores</a:t>
              </a:r>
            </a:p>
          </p:txBody>
        </p:sp>
        <p:sp>
          <p:nvSpPr>
            <p:cNvPr id="66568" name="Line 8"/>
            <p:cNvSpPr>
              <a:spLocks noChangeShapeType="1"/>
            </p:cNvSpPr>
            <p:nvPr/>
          </p:nvSpPr>
          <p:spPr bwMode="auto">
            <a:xfrm flipV="1">
              <a:off x="2350" y="14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6578" name="Rectangle 18"/>
            <p:cNvSpPr>
              <a:spLocks noChangeArrowheads="1"/>
            </p:cNvSpPr>
            <p:nvPr/>
          </p:nvSpPr>
          <p:spPr bwMode="auto">
            <a:xfrm>
              <a:off x="2832" y="12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79</a:t>
              </a:r>
            </a:p>
          </p:txBody>
        </p:sp>
        <p:sp>
          <p:nvSpPr>
            <p:cNvPr id="66580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87</a:t>
              </a:r>
            </a:p>
          </p:txBody>
        </p:sp>
        <p:sp>
          <p:nvSpPr>
            <p:cNvPr id="66581" name="Rectangle 21"/>
            <p:cNvSpPr>
              <a:spLocks noChangeArrowheads="1"/>
            </p:cNvSpPr>
            <p:nvPr/>
          </p:nvSpPr>
          <p:spPr bwMode="auto">
            <a:xfrm>
              <a:off x="2832" y="17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94</a:t>
              </a:r>
            </a:p>
          </p:txBody>
        </p:sp>
        <p:sp>
          <p:nvSpPr>
            <p:cNvPr id="66582" name="Rectangle 22"/>
            <p:cNvSpPr>
              <a:spLocks noChangeArrowheads="1"/>
            </p:cNvSpPr>
            <p:nvPr/>
          </p:nvSpPr>
          <p:spPr bwMode="auto">
            <a:xfrm>
              <a:off x="2832" y="20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82</a:t>
              </a:r>
            </a:p>
          </p:txBody>
        </p:sp>
        <p:sp>
          <p:nvSpPr>
            <p:cNvPr id="66583" name="Rectangle 23"/>
            <p:cNvSpPr>
              <a:spLocks noChangeArrowheads="1"/>
            </p:cNvSpPr>
            <p:nvPr/>
          </p:nvSpPr>
          <p:spPr bwMode="auto">
            <a:xfrm>
              <a:off x="2832" y="22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67</a:t>
              </a:r>
            </a:p>
          </p:txBody>
        </p:sp>
        <p:sp>
          <p:nvSpPr>
            <p:cNvPr id="66584" name="Rectangle 24"/>
            <p:cNvSpPr>
              <a:spLocks noChangeArrowheads="1"/>
            </p:cNvSpPr>
            <p:nvPr/>
          </p:nvSpPr>
          <p:spPr bwMode="auto">
            <a:xfrm>
              <a:off x="2832" y="24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98</a:t>
              </a:r>
            </a:p>
          </p:txBody>
        </p:sp>
        <p:sp>
          <p:nvSpPr>
            <p:cNvPr id="66585" name="Rectangle 25"/>
            <p:cNvSpPr>
              <a:spLocks noChangeArrowheads="1"/>
            </p:cNvSpPr>
            <p:nvPr/>
          </p:nvSpPr>
          <p:spPr bwMode="auto">
            <a:xfrm>
              <a:off x="2832" y="27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87</a:t>
              </a:r>
            </a:p>
          </p:txBody>
        </p:sp>
        <p:sp>
          <p:nvSpPr>
            <p:cNvPr id="66586" name="Rectangle 26"/>
            <p:cNvSpPr>
              <a:spLocks noChangeArrowheads="1"/>
            </p:cNvSpPr>
            <p:nvPr/>
          </p:nvSpPr>
          <p:spPr bwMode="auto">
            <a:xfrm>
              <a:off x="2832" y="29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81</a:t>
              </a:r>
            </a:p>
          </p:txBody>
        </p:sp>
        <p:sp>
          <p:nvSpPr>
            <p:cNvPr id="66587" name="Rectangle 27"/>
            <p:cNvSpPr>
              <a:spLocks noChangeArrowheads="1"/>
            </p:cNvSpPr>
            <p:nvPr/>
          </p:nvSpPr>
          <p:spPr bwMode="auto">
            <a:xfrm>
              <a:off x="2832" y="32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74</a:t>
              </a:r>
            </a:p>
          </p:txBody>
        </p:sp>
        <p:sp>
          <p:nvSpPr>
            <p:cNvPr id="66588" name="Rectangle 28"/>
            <p:cNvSpPr>
              <a:spLocks noChangeArrowheads="1"/>
            </p:cNvSpPr>
            <p:nvPr/>
          </p:nvSpPr>
          <p:spPr bwMode="auto">
            <a:xfrm>
              <a:off x="2832" y="34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15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8B0F4247-8E51-4003-BFFA-8DF0C16AB07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Declaring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8001000" cy="47244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scores</a:t>
            </a:r>
            <a:r>
              <a:rPr lang="en-US" altLang="en-US"/>
              <a:t> array could be declared as follows: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 altLang="en-US">
                <a:latin typeface="Courier New" pitchFamily="49" charset="0"/>
              </a:rPr>
              <a:t>int[] scores = new int[10];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type of the variable </a:t>
            </a:r>
            <a:r>
              <a:rPr lang="en-US" altLang="en-US">
                <a:latin typeface="Courier New" pitchFamily="49" charset="0"/>
              </a:rPr>
              <a:t>scores</a:t>
            </a:r>
            <a:r>
              <a:rPr lang="en-US" altLang="en-US"/>
              <a:t> is </a:t>
            </a:r>
            <a:r>
              <a:rPr lang="en-US" altLang="en-US">
                <a:latin typeface="Courier New" pitchFamily="49" charset="0"/>
              </a:rPr>
              <a:t>int[]</a:t>
            </a:r>
            <a:r>
              <a:rPr lang="en-US" altLang="en-US"/>
              <a:t> (an array of integers)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Note that the array type does not specify its size, but each object of that type has a specific size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reference variable </a:t>
            </a:r>
            <a:r>
              <a:rPr lang="en-US" altLang="en-US">
                <a:latin typeface="Courier New" pitchFamily="49" charset="0"/>
              </a:rPr>
              <a:t>scores</a:t>
            </a:r>
            <a:r>
              <a:rPr lang="en-US" altLang="en-US"/>
              <a:t> is set to a new array object that can hold 10 integers</a:t>
            </a:r>
          </a:p>
        </p:txBody>
      </p:sp>
    </p:spTree>
    <p:extLst>
      <p:ext uri="{BB962C8B-B14F-4D97-AF65-F5344CB8AC3E}">
        <p14:creationId xmlns:p14="http://schemas.microsoft.com/office/powerpoint/2010/main" val="31797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98C7F142-A037-4983-882F-4227D2C5F54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Declaring 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92500"/>
          </a:bodyPr>
          <a:lstStyle/>
          <a:p>
            <a:pPr>
              <a:spcBef>
                <a:spcPct val="80000"/>
              </a:spcBef>
            </a:pPr>
            <a:r>
              <a:rPr lang="en-US" altLang="en-US"/>
              <a:t>Some other examples of array declarations:</a:t>
            </a:r>
          </a:p>
          <a:p>
            <a:pPr>
              <a:spcBef>
                <a:spcPct val="80000"/>
              </a:spcBef>
              <a:buFontTx/>
              <a:buNone/>
            </a:pPr>
            <a:endParaRPr lang="en-US" altLang="en-US" sz="700"/>
          </a:p>
          <a:p>
            <a:pPr>
              <a:spcBef>
                <a:spcPct val="80000"/>
              </a:spcBef>
              <a:buFontTx/>
              <a:buNone/>
            </a:pPr>
            <a:r>
              <a:rPr lang="en-US" altLang="en-US">
                <a:latin typeface="Courier New" pitchFamily="49" charset="0"/>
              </a:rPr>
              <a:t>     float[] prices = new float[500];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altLang="en-US">
                <a:latin typeface="Courier New" pitchFamily="49" charset="0"/>
              </a:rPr>
              <a:t>		boolean[] flags;</a:t>
            </a:r>
          </a:p>
          <a:p>
            <a:pPr>
              <a:buFontTx/>
              <a:buNone/>
            </a:pPr>
            <a:r>
              <a:rPr lang="en-US" altLang="en-US">
                <a:latin typeface="Courier New" pitchFamily="49" charset="0"/>
              </a:rPr>
              <a:t>     flags = new boolean[20];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altLang="en-US">
                <a:latin typeface="Courier New" pitchFamily="49" charset="0"/>
              </a:rPr>
              <a:t>		char[] codes = new char[1750];</a:t>
            </a:r>
          </a:p>
        </p:txBody>
      </p:sp>
    </p:spTree>
    <p:extLst>
      <p:ext uri="{BB962C8B-B14F-4D97-AF65-F5344CB8AC3E}">
        <p14:creationId xmlns:p14="http://schemas.microsoft.com/office/powerpoint/2010/main" val="11565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3A8AE30F-FFDC-48CB-AC67-4CA2A82A5D3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Arrays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9906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The iterator version of the </a:t>
            </a:r>
            <a:r>
              <a:rPr lang="en-US" altLang="en-US">
                <a:latin typeface="Courier New" pitchFamily="49" charset="0"/>
              </a:rPr>
              <a:t>for</a:t>
            </a:r>
            <a:r>
              <a:rPr lang="en-US" altLang="en-US"/>
              <a:t> loop can be used when processing array elements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590800" y="2286000"/>
            <a:ext cx="475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for (int score : scores)</a:t>
            </a:r>
          </a:p>
          <a:p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   System.out.println (score);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990600" y="3352800"/>
            <a:ext cx="7924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This is only appropriate when processing all array elements from top (lowest index) to bottom (highest index)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See </a:t>
            </a:r>
            <a:r>
              <a:rPr lang="en-US" altLang="en-US" dirty="0">
                <a:latin typeface="Courier New" pitchFamily="49" charset="0"/>
              </a:rPr>
              <a:t>BasicArray.java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38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249966B8-9DF7-4CEC-9482-96FF3855BF1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Bounds Checking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Once an array is created, it has a fixed size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An index used in an array reference must specify a valid element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That is, the index value must be in range 0 to N-1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Java interpreter throws an </a:t>
            </a:r>
            <a:r>
              <a:rPr lang="en-US" altLang="en-US">
                <a:latin typeface="Courier New" pitchFamily="49" charset="0"/>
              </a:rPr>
              <a:t>ArrayIndexOutOfBoundsException </a:t>
            </a:r>
            <a:r>
              <a:rPr lang="en-US" altLang="en-US"/>
              <a:t>if an array index is out of bounds 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This is called automatic </a:t>
            </a:r>
            <a:r>
              <a:rPr lang="en-US" altLang="en-US" i="1"/>
              <a:t>bounds checking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56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2311</Words>
  <Application>Microsoft Office PowerPoint</Application>
  <PresentationFormat>On-screen Show (4:3)</PresentationFormat>
  <Paragraphs>364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 Unicode MS</vt:lpstr>
      <vt:lpstr>Arial</vt:lpstr>
      <vt:lpstr>Calibri</vt:lpstr>
      <vt:lpstr>Courier New</vt:lpstr>
      <vt:lpstr>Times New Roman</vt:lpstr>
      <vt:lpstr>Verdana</vt:lpstr>
      <vt:lpstr>Office Theme</vt:lpstr>
      <vt:lpstr>Arrays</vt:lpstr>
      <vt:lpstr>Arrays</vt:lpstr>
      <vt:lpstr>Arrays</vt:lpstr>
      <vt:lpstr>Arrays</vt:lpstr>
      <vt:lpstr>Arrays</vt:lpstr>
      <vt:lpstr>Declaring Arrays</vt:lpstr>
      <vt:lpstr>Declaring Arrays</vt:lpstr>
      <vt:lpstr>Using Arrays</vt:lpstr>
      <vt:lpstr>Bounds Checking</vt:lpstr>
      <vt:lpstr>Bounds Checking</vt:lpstr>
      <vt:lpstr>Bounds Checking</vt:lpstr>
      <vt:lpstr>Alternate Array Syntax</vt:lpstr>
      <vt:lpstr>Initializer Lists</vt:lpstr>
      <vt:lpstr>Initializer Lists</vt:lpstr>
      <vt:lpstr>Arrays as Parameters</vt:lpstr>
      <vt:lpstr>Arrays of Objects</vt:lpstr>
      <vt:lpstr>Arrays of Objects</vt:lpstr>
      <vt:lpstr>Arrays of Objects</vt:lpstr>
      <vt:lpstr>Arrays of Objects</vt:lpstr>
      <vt:lpstr>Arrays of Objects</vt:lpstr>
      <vt:lpstr>Arrays of Objects</vt:lpstr>
      <vt:lpstr>Command-Line Arguments</vt:lpstr>
      <vt:lpstr>Variable Length Parameter Lists</vt:lpstr>
      <vt:lpstr>Variable Length Parameter Lists</vt:lpstr>
      <vt:lpstr>Variable Length Parameter Lists</vt:lpstr>
      <vt:lpstr>Variable Length Parameter Lists</vt:lpstr>
      <vt:lpstr>Variable Length Parameter Lists</vt:lpstr>
      <vt:lpstr>Variable Length Parameter Lists</vt:lpstr>
      <vt:lpstr>Variable Length Parameter Lists</vt:lpstr>
      <vt:lpstr>Two-Dimensional Arrays</vt:lpstr>
      <vt:lpstr>Two-Dimensional Arrays</vt:lpstr>
      <vt:lpstr>Two-Dimensional Arrays</vt:lpstr>
      <vt:lpstr>Multidimensional Arrays</vt:lpstr>
      <vt:lpstr>The ArrayList Class</vt:lpstr>
      <vt:lpstr>The ArrayList Class</vt:lpstr>
      <vt:lpstr>The ArrayList Class</vt:lpstr>
      <vt:lpstr>ArrayList Efficiency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compadmin</dc:creator>
  <cp:lastModifiedBy>Denis Long</cp:lastModifiedBy>
  <cp:revision>5</cp:revision>
  <dcterms:created xsi:type="dcterms:W3CDTF">2014-09-16T13:00:59Z</dcterms:created>
  <dcterms:modified xsi:type="dcterms:W3CDTF">2016-09-27T12:21:29Z</dcterms:modified>
</cp:coreProperties>
</file>