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4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5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989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90600" y="6324600"/>
            <a:ext cx="3505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2FBB27A2-D1D8-48E2-B329-850E109DF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87003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9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41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82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1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3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157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39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F8CE-14B1-48E9-A868-C88D778A6D33}" type="datetimeFigureOut">
              <a:rPr lang="en-IE" smtClean="0"/>
              <a:t>26/09/2016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0830-540A-42C5-A366-E428D98791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68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2F433EF8-430D-4948-8415-E94167B1549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02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programs we’ve written in previous examples have used classes defined in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Now we will begin to design programs that rely on classes that we write ourselves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class that contains the </a:t>
            </a:r>
            <a:r>
              <a:rPr lang="en-US" altLang="en-US">
                <a:latin typeface="Courier New" pitchFamily="49" charset="0"/>
              </a:rPr>
              <a:t>main</a:t>
            </a:r>
            <a:r>
              <a:rPr lang="en-US" altLang="en-US"/>
              <a:t> method is just the starting point of a program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True object-oriented programming is based on defining classes that represent objects with well-defined characteristics and functionality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5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2CAB3510-18EF-44E2-AE67-A3290A36030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Data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faceValue</a:t>
            </a:r>
            <a:r>
              <a:rPr lang="en-US" altLang="en-US"/>
              <a:t> variable in the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class is called </a:t>
            </a:r>
            <a:r>
              <a:rPr lang="en-US" altLang="en-US" i="1"/>
              <a:t>instance data</a:t>
            </a:r>
            <a:r>
              <a:rPr lang="en-US" altLang="en-US"/>
              <a:t> because each instance (object) that is created has its own version of it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A class declares the type of the data, but it does not reserve any memory space for it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Every time a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object is created, a new </a:t>
            </a:r>
            <a:r>
              <a:rPr lang="en-US" altLang="en-US">
                <a:latin typeface="Courier New" pitchFamily="49" charset="0"/>
              </a:rPr>
              <a:t>faceValue</a:t>
            </a:r>
            <a:r>
              <a:rPr lang="en-US" altLang="en-US"/>
              <a:t> variable is created as well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The objects of a class share the method definitions, but each object has its own data space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That's the only way two objects can have different states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3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7772CC76-C8C8-4071-9390-80F538410E8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Data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 depict the two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objects from the </a:t>
            </a:r>
            <a:r>
              <a:rPr lang="en-US" altLang="en-US">
                <a:latin typeface="Courier New" pitchFamily="49" charset="0"/>
              </a:rPr>
              <a:t>RollingDice</a:t>
            </a:r>
            <a:r>
              <a:rPr lang="en-US" altLang="en-US"/>
              <a:t> program as follows: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grpSp>
        <p:nvGrpSpPr>
          <p:cNvPr id="54276" name="Group 1028"/>
          <p:cNvGrpSpPr>
            <a:grpSpLocks/>
          </p:cNvGrpSpPr>
          <p:nvPr/>
        </p:nvGrpSpPr>
        <p:grpSpPr bwMode="auto">
          <a:xfrm>
            <a:off x="2209800" y="2438400"/>
            <a:ext cx="5168900" cy="1524000"/>
            <a:chOff x="1804" y="2544"/>
            <a:chExt cx="3256" cy="960"/>
          </a:xfrm>
        </p:grpSpPr>
        <p:grpSp>
          <p:nvGrpSpPr>
            <p:cNvPr id="54277" name="Group 1029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54278" name="Rectangle 1030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54279" name="Text Box 1031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die1</a:t>
                </a:r>
              </a:p>
            </p:txBody>
          </p:sp>
          <p:sp>
            <p:nvSpPr>
              <p:cNvPr id="54280" name="AutoShape 1032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54281" name="Line 1033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282" name="Rectangle 1034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Courier New" pitchFamily="49" charset="0"/>
                  </a:rPr>
                  <a:t>5</a:t>
                </a:r>
                <a:endParaRPr lang="en-US" altLang="en-US"/>
              </a:p>
            </p:txBody>
          </p:sp>
          <p:sp>
            <p:nvSpPr>
              <p:cNvPr id="54283" name="Text Box 1035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faceValue</a:t>
                </a:r>
              </a:p>
            </p:txBody>
          </p:sp>
        </p:grpSp>
        <p:grpSp>
          <p:nvGrpSpPr>
            <p:cNvPr id="54284" name="Group 1036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54285" name="Rectangle 1037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54286" name="Text Box 1038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die2</a:t>
                </a:r>
              </a:p>
            </p:txBody>
          </p:sp>
          <p:sp>
            <p:nvSpPr>
              <p:cNvPr id="54287" name="AutoShape 1039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54288" name="Line 1040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289" name="Rectangle 1041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Courier New" pitchFamily="49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4290" name="Text Box 1042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faceValue</a:t>
                </a:r>
              </a:p>
            </p:txBody>
          </p:sp>
        </p:grpSp>
      </p:grpSp>
      <p:sp>
        <p:nvSpPr>
          <p:cNvPr id="54291" name="Text Box 1043"/>
          <p:cNvSpPr txBox="1">
            <a:spLocks noChangeArrowheads="1"/>
          </p:cNvSpPr>
          <p:nvPr/>
        </p:nvSpPr>
        <p:spPr bwMode="auto">
          <a:xfrm>
            <a:off x="1981200" y="4648200"/>
            <a:ext cx="65532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Verdana" pitchFamily="34" charset="0"/>
              </a:rPr>
              <a:t>Each object maintains its own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faceValue</a:t>
            </a:r>
            <a:r>
              <a:rPr lang="en-US" altLang="en-US" sz="2000" b="1">
                <a:solidFill>
                  <a:schemeClr val="hlink"/>
                </a:solidFill>
                <a:latin typeface="Verdana" pitchFamily="34" charset="0"/>
              </a:rPr>
              <a:t> variable, and thus its own state</a:t>
            </a:r>
          </a:p>
        </p:txBody>
      </p:sp>
    </p:spTree>
    <p:extLst>
      <p:ext uri="{BB962C8B-B14F-4D97-AF65-F5344CB8AC3E}">
        <p14:creationId xmlns:p14="http://schemas.microsoft.com/office/powerpoint/2010/main" val="15782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build="p" bldLvl="2" autoUpdateAnimBg="0"/>
      <p:bldP spid="542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4B21BF15-913D-4127-8CF7-CEB2A6EE257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Diagrams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UML stands for the </a:t>
            </a:r>
            <a:r>
              <a:rPr lang="en-US" altLang="en-US" i="1"/>
              <a:t>Unified Modeling Language</a:t>
            </a:r>
            <a:endParaRPr lang="en-US" altLang="en-US"/>
          </a:p>
          <a:p>
            <a:pPr>
              <a:spcBef>
                <a:spcPct val="75000"/>
              </a:spcBef>
            </a:pPr>
            <a:r>
              <a:rPr lang="en-US" altLang="en-US" i="1"/>
              <a:t>UML diagrams</a:t>
            </a:r>
            <a:r>
              <a:rPr lang="en-US" altLang="en-US"/>
              <a:t> show relationships among classes and objects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UML </a:t>
            </a:r>
            <a:r>
              <a:rPr lang="en-US" altLang="en-US" i="1"/>
              <a:t>class diagram</a:t>
            </a:r>
            <a:r>
              <a:rPr lang="en-US" altLang="en-US"/>
              <a:t> consists of one or more classes, each with sections for the class name, attributes (data), and operations (methods)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Lines between classes represent </a:t>
            </a:r>
            <a:r>
              <a:rPr lang="en-US" altLang="en-US" i="1"/>
              <a:t>associations</a:t>
            </a:r>
            <a:endParaRPr lang="en-US" altLang="en-US"/>
          </a:p>
          <a:p>
            <a:pPr>
              <a:spcBef>
                <a:spcPct val="75000"/>
              </a:spcBef>
            </a:pPr>
            <a:r>
              <a:rPr lang="en-US" altLang="en-US"/>
              <a:t>A dotted arrow shows that one class </a:t>
            </a:r>
            <a:r>
              <a:rPr lang="en-US" altLang="en-US" i="1"/>
              <a:t>uses</a:t>
            </a:r>
            <a:r>
              <a:rPr lang="en-US" altLang="en-US"/>
              <a:t> the other (calls its methods)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232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8033DC25-8404-4260-B08E-B71F046EBC1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UML Class Diagrams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772400" cy="76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UML class diagram for the </a:t>
            </a:r>
            <a:r>
              <a:rPr lang="en-US" altLang="en-US">
                <a:latin typeface="Courier New" pitchFamily="49" charset="0"/>
              </a:rPr>
              <a:t>RollingDice</a:t>
            </a:r>
            <a:r>
              <a:rPr lang="en-US" altLang="en-US"/>
              <a:t> program: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1295400" y="2590800"/>
            <a:ext cx="7162800" cy="2057400"/>
            <a:chOff x="816" y="1632"/>
            <a:chExt cx="4512" cy="129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816" y="1632"/>
              <a:ext cx="192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RollingDice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816" y="1890"/>
              <a:ext cx="192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altLang="en-US" sz="2000" b="1">
                <a:latin typeface="Verdana" pitchFamily="34" charset="0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816" y="2073"/>
              <a:ext cx="192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main (args : String[]) : void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264" y="1641"/>
              <a:ext cx="206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Die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264" y="1899"/>
              <a:ext cx="206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faceValue : int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264" y="2178"/>
              <a:ext cx="2064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roll() : int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setFaceValue (int value) : void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getFaceValue() : int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toString() : String</a:t>
              </a: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2736" y="17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874978959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8068CBCC-BC9D-4933-9594-0B88EC7E69D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Encapsulation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We can take one of two views of an object: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internal  -  the details of the variables and methods of the class that defines it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external  -  the services that an object provides and how the object interacts with the rest of the system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From the external view, an object is an </a:t>
            </a:r>
            <a:r>
              <a:rPr lang="en-US" altLang="en-US" i="1"/>
              <a:t>encapsulated</a:t>
            </a:r>
            <a:r>
              <a:rPr lang="en-US" altLang="en-US"/>
              <a:t> entity, providing a set of specific services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These services define the </a:t>
            </a:r>
            <a:r>
              <a:rPr lang="en-US" altLang="en-US" i="1"/>
              <a:t>interface</a:t>
            </a:r>
            <a:r>
              <a:rPr lang="en-US" altLang="en-US"/>
              <a:t> to the object</a:t>
            </a:r>
          </a:p>
        </p:txBody>
      </p:sp>
    </p:spTree>
    <p:extLst>
      <p:ext uri="{BB962C8B-B14F-4D97-AF65-F5344CB8AC3E}">
        <p14:creationId xmlns:p14="http://schemas.microsoft.com/office/powerpoint/2010/main" val="19231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E042D31A-769E-41EA-B1FA-FB1009A85F3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Encapsulation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One object (called the </a:t>
            </a:r>
            <a:r>
              <a:rPr lang="en-US" altLang="en-US" i="1"/>
              <a:t>client</a:t>
            </a:r>
            <a:r>
              <a:rPr lang="en-US" altLang="en-US"/>
              <a:t>) may use another object for the services it provides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client of an object may request its services (call its methods), but it should not have to be aware of how those services are accomplished 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Any changes to the object's state (its variables) should be made by that object's methods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We should make it difficult, if not impossible, for a client to access an object’s variables directly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That is, an object should be </a:t>
            </a:r>
            <a:r>
              <a:rPr lang="en-US" altLang="en-US" i="1"/>
              <a:t>self-governing</a:t>
            </a:r>
            <a:endParaRPr lang="en-US" altLang="en-US"/>
          </a:p>
          <a:p>
            <a:pPr>
              <a:spcBef>
                <a:spcPct val="75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2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A4BE21D1-C434-46E4-87A7-1F58119D1C1E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4114800" y="3581400"/>
            <a:ext cx="2895600" cy="2514600"/>
            <a:chOff x="2592" y="2256"/>
            <a:chExt cx="1824" cy="1584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Encapsulation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0574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An encapsulated object can be thought of as a </a:t>
            </a:r>
            <a:r>
              <a:rPr lang="en-US" altLang="en-US" i="1"/>
              <a:t>black box</a:t>
            </a:r>
            <a:r>
              <a:rPr lang="en-US" altLang="en-US"/>
              <a:t> -- its inner workings are hidden from the client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 client invokes the interface methods of the object, which manages the instance data</a:t>
            </a: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4800600" y="3810000"/>
            <a:ext cx="1981200" cy="2057400"/>
            <a:chOff x="3024" y="2400"/>
            <a:chExt cx="1248" cy="1296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024" y="2400"/>
              <a:ext cx="1248" cy="4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Arial" charset="0"/>
                </a:rPr>
                <a:t>Methods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024" y="3264"/>
              <a:ext cx="1248" cy="43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Arial" charset="0"/>
                </a:rPr>
                <a:t>Data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3600" y="2880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DE2C28"/>
            </a:solidFill>
            <a:ln w="12700">
              <a:solidFill>
                <a:srgbClr val="DE2C28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6647" name="Group 23"/>
          <p:cNvGrpSpPr>
            <a:grpSpLocks/>
          </p:cNvGrpSpPr>
          <p:nvPr/>
        </p:nvGrpSpPr>
        <p:grpSpPr bwMode="auto">
          <a:xfrm>
            <a:off x="1905000" y="3941763"/>
            <a:ext cx="2057400" cy="401637"/>
            <a:chOff x="1200" y="2483"/>
            <a:chExt cx="1296" cy="253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1200" y="2483"/>
              <a:ext cx="63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itchFamily="34" charset="0"/>
                </a:rPr>
                <a:t>Client</a:t>
              </a:r>
              <a:endParaRPr lang="en-US" altLang="en-US">
                <a:solidFill>
                  <a:schemeClr val="hlink"/>
                </a:solidFill>
                <a:latin typeface="Verdana" pitchFamily="34" charset="0"/>
              </a:endParaRPr>
            </a:p>
          </p:txBody>
        </p:sp>
        <p:sp>
          <p:nvSpPr>
            <p:cNvPr id="26646" name="AutoShape 22"/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2211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79D107FF-F48B-4648-BF5F-7B6DD6057A6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In Java, we accomplish encapsulation through the appropriate use of </a:t>
            </a:r>
            <a:r>
              <a:rPr lang="en-US" altLang="en-US" i="1"/>
              <a:t>visibility modifiers</a:t>
            </a:r>
            <a:endParaRPr lang="en-US" altLang="en-US"/>
          </a:p>
          <a:p>
            <a:pPr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i="1"/>
              <a:t>modifier</a:t>
            </a:r>
            <a:r>
              <a:rPr lang="en-US" altLang="en-US"/>
              <a:t> is a Java reserved word that specifies particular characteristics of a method or data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We've used the </a:t>
            </a:r>
            <a:r>
              <a:rPr lang="en-US" altLang="en-US">
                <a:latin typeface="Courier New" pitchFamily="49" charset="0"/>
              </a:rPr>
              <a:t>final</a:t>
            </a:r>
            <a:r>
              <a:rPr lang="en-US" altLang="en-US"/>
              <a:t> modifier to define constants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Java has three visibility modifiers:  </a:t>
            </a:r>
            <a:r>
              <a:rPr lang="en-US" altLang="en-US">
                <a:latin typeface="Courier New" pitchFamily="49" charset="0"/>
              </a:rPr>
              <a:t>public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protected</a:t>
            </a:r>
            <a:r>
              <a:rPr lang="en-US" altLang="en-US"/>
              <a:t>, and </a:t>
            </a:r>
            <a:r>
              <a:rPr lang="en-US" altLang="en-US">
                <a:latin typeface="Courier New" pitchFamily="49" charset="0"/>
              </a:rPr>
              <a:t>private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protected</a:t>
            </a:r>
            <a:r>
              <a:rPr lang="en-US" altLang="en-US"/>
              <a:t> modifier involves inheritance, which we 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2245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81B272D4-5CEA-49BE-B57B-E73728DB72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Members of a class that are declared with </a:t>
            </a:r>
            <a:r>
              <a:rPr lang="en-US" altLang="en-US" i="1" dirty="0"/>
              <a:t>public visibility</a:t>
            </a:r>
            <a:r>
              <a:rPr lang="en-US" altLang="en-US" dirty="0"/>
              <a:t> can be referenced anywhere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Members of a class that are declared with </a:t>
            </a:r>
            <a:r>
              <a:rPr lang="en-US" altLang="en-US" i="1" dirty="0"/>
              <a:t>private visibility</a:t>
            </a:r>
            <a:r>
              <a:rPr lang="en-US" altLang="en-US" dirty="0"/>
              <a:t> can be referenced only within that class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Members declared without a visibility modifier have </a:t>
            </a:r>
            <a:r>
              <a:rPr lang="en-US" altLang="en-US" i="1" dirty="0"/>
              <a:t>default visibility</a:t>
            </a:r>
            <a:r>
              <a:rPr lang="en-US" altLang="en-US" dirty="0"/>
              <a:t> and can be referenced by any class in the same package</a:t>
            </a:r>
          </a:p>
          <a:p>
            <a:pPr>
              <a:spcBef>
                <a:spcPct val="75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95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ABBCA3B2-43C9-4CF1-A967-35B7D3BAB40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Public variables violate encapsulation because they allow the client to “reach in” and modify the values directly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Therefore instance variables should not be declared with public visibility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It is acceptable to give a constant public visibility, which allows it to be used outside of the class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Public constants do not violate encapsulation because, although the client can access it, its value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40559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D5DA3254-876E-4F87-9D33-19A82453261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Objects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Recall from our overview of </a:t>
            </a:r>
            <a:r>
              <a:rPr lang="en-US" altLang="en-US" dirty="0" smtClean="0"/>
              <a:t>objects </a:t>
            </a:r>
            <a:r>
              <a:rPr lang="en-US" altLang="en-US" dirty="0"/>
              <a:t>that an object has </a:t>
            </a:r>
            <a:r>
              <a:rPr lang="en-US" altLang="en-US" i="1" dirty="0"/>
              <a:t>state</a:t>
            </a:r>
            <a:r>
              <a:rPr lang="en-US" altLang="en-US" dirty="0"/>
              <a:t> and </a:t>
            </a:r>
            <a:r>
              <a:rPr lang="en-US" altLang="en-US" i="1" dirty="0"/>
              <a:t>behavior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Consider a six-sided die (singular of dice)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It’s state can be defined as which face is showing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It’s primary behavior is that it can be rolled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We can represent a die in software by designing a class called </a:t>
            </a:r>
            <a:r>
              <a:rPr lang="en-US" altLang="en-US" dirty="0">
                <a:latin typeface="Courier New" pitchFamily="49" charset="0"/>
              </a:rPr>
              <a:t>Die</a:t>
            </a:r>
            <a:r>
              <a:rPr lang="en-US" altLang="en-US" dirty="0"/>
              <a:t> that models this state and behavior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The class serves as the blueprint for a die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We can then instantiate as many die objects as we need for any particular program</a:t>
            </a:r>
          </a:p>
        </p:txBody>
      </p:sp>
    </p:spTree>
    <p:extLst>
      <p:ext uri="{BB962C8B-B14F-4D97-AF65-F5344CB8AC3E}">
        <p14:creationId xmlns:p14="http://schemas.microsoft.com/office/powerpoint/2010/main" val="96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B5985760-C430-4A6C-A536-5A721F4E454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Methods that provide the object's services are declared with public visibility so that they can be invoked by clients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Public methods are also called </a:t>
            </a:r>
            <a:r>
              <a:rPr lang="en-US" altLang="en-US" i="1"/>
              <a:t>service methods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A method created simply to assist a service method is called a </a:t>
            </a:r>
            <a:r>
              <a:rPr lang="en-US" altLang="en-US" i="1"/>
              <a:t>support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Since a support method is not intended to be called by a client, it should not be declared with public visibility</a:t>
            </a:r>
          </a:p>
        </p:txBody>
      </p:sp>
    </p:spTree>
    <p:extLst>
      <p:ext uri="{BB962C8B-B14F-4D97-AF65-F5344CB8AC3E}">
        <p14:creationId xmlns:p14="http://schemas.microsoft.com/office/powerpoint/2010/main" val="37119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9039FDED-7E8B-4A5C-963B-9B0C01B92E9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Visibility Modifiers</a:t>
            </a:r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1219200" y="1600200"/>
            <a:ext cx="7239000" cy="3276600"/>
            <a:chOff x="768" y="1008"/>
            <a:chExt cx="4560" cy="2064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2266" y="1008"/>
              <a:ext cx="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public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3936" y="1008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private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768" y="1632"/>
              <a:ext cx="95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itchFamily="34" charset="0"/>
                </a:rPr>
                <a:t>Variables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864" y="2496"/>
              <a:ext cx="87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itchFamily="34" charset="0"/>
                </a:rPr>
                <a:t>Methods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925763" y="3779838"/>
            <a:ext cx="2608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Provide services</a:t>
            </a:r>
          </a:p>
          <a:p>
            <a:pPr algn="ctr"/>
            <a:r>
              <a:rPr lang="en-US" altLang="en-US" b="1">
                <a:latin typeface="Arial" charset="0"/>
              </a:rPr>
              <a:t>to clients</a:t>
            </a:r>
            <a:endParaRPr lang="en-US" alt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867400" y="3597275"/>
            <a:ext cx="2349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Support other</a:t>
            </a:r>
          </a:p>
          <a:p>
            <a:pPr algn="ctr"/>
            <a:r>
              <a:rPr lang="en-US" altLang="en-US" b="1">
                <a:latin typeface="Arial" charset="0"/>
              </a:rPr>
              <a:t>methods in the</a:t>
            </a:r>
          </a:p>
          <a:p>
            <a:pPr algn="ctr"/>
            <a:r>
              <a:rPr lang="en-US" altLang="en-US" b="1">
                <a:latin typeface="Arial" charset="0"/>
              </a:rPr>
              <a:t>class</a:t>
            </a:r>
            <a:endParaRPr lang="en-US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932488" y="2408238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Enforce</a:t>
            </a:r>
          </a:p>
          <a:p>
            <a:pPr algn="ctr"/>
            <a:r>
              <a:rPr lang="en-US" altLang="en-US" b="1">
                <a:latin typeface="Arial" charset="0"/>
              </a:rPr>
              <a:t>encapsulation</a:t>
            </a:r>
            <a:endParaRPr lang="en-US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113088" y="2408238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Violate</a:t>
            </a:r>
          </a:p>
          <a:p>
            <a:pPr algn="ctr"/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encapsulation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4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4" grpId="0" autoUpdateAnimBg="0"/>
      <p:bldP spid="307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0ADE457C-653E-474C-BFB1-5869CE5D7D2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Accessors and Mutators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Because instance data is private, a class usually provides services to access and modify data values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accessor method</a:t>
            </a:r>
            <a:r>
              <a:rPr lang="en-US" altLang="en-US"/>
              <a:t> returns the current value of a variable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</a:t>
            </a:r>
            <a:r>
              <a:rPr lang="en-US" altLang="en-US" i="1"/>
              <a:t>mutator method</a:t>
            </a:r>
            <a:r>
              <a:rPr lang="en-US" altLang="en-US"/>
              <a:t> changes the value of a variable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names of accessor and mutator methods take the form </a:t>
            </a:r>
            <a:r>
              <a:rPr lang="en-US" altLang="en-US">
                <a:latin typeface="Courier New" pitchFamily="49" charset="0"/>
              </a:rPr>
              <a:t>getX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</a:rPr>
              <a:t>setX</a:t>
            </a:r>
            <a:r>
              <a:rPr lang="en-US" altLang="en-US"/>
              <a:t>, respectively, where </a:t>
            </a:r>
            <a:r>
              <a:rPr lang="en-US" altLang="en-US">
                <a:latin typeface="Courier New" pitchFamily="49" charset="0"/>
              </a:rPr>
              <a:t>X</a:t>
            </a:r>
            <a:r>
              <a:rPr lang="en-US" altLang="en-US"/>
              <a:t> is the name of the value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They are sometimes called “getters” and “setters”</a:t>
            </a:r>
          </a:p>
        </p:txBody>
      </p:sp>
    </p:spTree>
    <p:extLst>
      <p:ext uri="{BB962C8B-B14F-4D97-AF65-F5344CB8AC3E}">
        <p14:creationId xmlns:p14="http://schemas.microsoft.com/office/powerpoint/2010/main" val="90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FBCA5A3A-48B9-4B76-A4B4-C632856A4FA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Mutator Restrictions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The use of </a:t>
            </a:r>
            <a:r>
              <a:rPr lang="en-US" altLang="en-US" dirty="0" err="1"/>
              <a:t>mutators</a:t>
            </a:r>
            <a:r>
              <a:rPr lang="en-US" altLang="en-US" dirty="0"/>
              <a:t> gives the class designer the ability to restrict a client’s options to modify an object’s state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 </a:t>
            </a:r>
            <a:r>
              <a:rPr lang="en-US" altLang="en-US" dirty="0" err="1"/>
              <a:t>mutator</a:t>
            </a:r>
            <a:r>
              <a:rPr lang="en-US" altLang="en-US" dirty="0"/>
              <a:t> is often designed so that the values of variables can be set only within particular limits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For example, the </a:t>
            </a:r>
            <a:r>
              <a:rPr lang="en-US" altLang="en-US" dirty="0" err="1">
                <a:latin typeface="Courier New" pitchFamily="49" charset="0"/>
              </a:rPr>
              <a:t>setFaceValue</a:t>
            </a:r>
            <a:r>
              <a:rPr lang="en-US" altLang="en-US" dirty="0"/>
              <a:t> </a:t>
            </a:r>
            <a:r>
              <a:rPr lang="en-US" altLang="en-US" dirty="0" err="1"/>
              <a:t>mutator</a:t>
            </a:r>
            <a:r>
              <a:rPr lang="en-US" altLang="en-US" dirty="0"/>
              <a:t> of the </a:t>
            </a:r>
            <a:r>
              <a:rPr lang="en-US" altLang="en-US" dirty="0">
                <a:latin typeface="Courier New" pitchFamily="49" charset="0"/>
              </a:rPr>
              <a:t>Die</a:t>
            </a:r>
            <a:r>
              <a:rPr lang="en-US" altLang="en-US" dirty="0"/>
              <a:t> class should have restricted the value to the valid range (1 to </a:t>
            </a:r>
            <a:r>
              <a:rPr lang="en-US" altLang="en-US" dirty="0">
                <a:latin typeface="Courier New" pitchFamily="49" charset="0"/>
              </a:rPr>
              <a:t>MAX</a:t>
            </a:r>
            <a:r>
              <a:rPr lang="en-US" altLang="en-US" dirty="0"/>
              <a:t>)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B8627104-B2EB-4630-9BB3-9C259E3992F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Declarations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Let’s now examine method declarations in more detail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i="1"/>
              <a:t>method declaration</a:t>
            </a:r>
            <a:r>
              <a:rPr lang="en-US" altLang="en-US"/>
              <a:t> specifies the code that will be executed when the method is invoked (called)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a method is invoked, the flow of control jumps to the method and executes its 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complete, the flow returns to the place where the method was called and continues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invocation may or may not return a value, depending on how the method is defined</a:t>
            </a:r>
          </a:p>
        </p:txBody>
      </p:sp>
    </p:spTree>
    <p:extLst>
      <p:ext uri="{BB962C8B-B14F-4D97-AF65-F5344CB8AC3E}">
        <p14:creationId xmlns:p14="http://schemas.microsoft.com/office/powerpoint/2010/main" val="58916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B9BEB6A4-D68C-4A7E-9E4C-7F0B1DD53766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752600" y="2209800"/>
            <a:ext cx="6019800" cy="3581400"/>
            <a:chOff x="960" y="1296"/>
            <a:chExt cx="3792" cy="2256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46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myMethod();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300" y="1536"/>
              <a:ext cx="7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myMethod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1623" y="1536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compute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     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</a:t>
              </a:r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7905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If the called method is in the same class, only the method name is needed</a:t>
            </a:r>
          </a:p>
        </p:txBody>
      </p:sp>
      <p:cxnSp>
        <p:nvCxnSpPr>
          <p:cNvPr id="33806" name="AutoShape 14"/>
          <p:cNvCxnSpPr>
            <a:cxnSpLocks noChangeShapeType="1"/>
            <a:stCxn id="33796" idx="0"/>
            <a:endCxn id="33798" idx="0"/>
          </p:cNvCxnSpPr>
          <p:nvPr/>
        </p:nvCxnSpPr>
        <p:spPr bwMode="auto">
          <a:xfrm>
            <a:off x="3314700" y="2971800"/>
            <a:ext cx="0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endCxn id="33796" idx="2"/>
          </p:cNvCxnSpPr>
          <p:nvPr/>
        </p:nvCxnSpPr>
        <p:spPr bwMode="auto">
          <a:xfrm>
            <a:off x="3314700" y="44354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8" idx="3"/>
            <a:endCxn id="33801" idx="1"/>
          </p:cNvCxnSpPr>
          <p:nvPr/>
        </p:nvCxnSpPr>
        <p:spPr bwMode="auto">
          <a:xfrm flipV="1">
            <a:off x="4078288" y="3094038"/>
            <a:ext cx="1868487" cy="884237"/>
          </a:xfrm>
          <a:prstGeom prst="bentConnector3">
            <a:avLst>
              <a:gd name="adj1" fmla="val 4995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801" idx="2"/>
            <a:endCxn id="33802" idx="0"/>
          </p:cNvCxnSpPr>
          <p:nvPr/>
        </p:nvCxnSpPr>
        <p:spPr bwMode="auto">
          <a:xfrm>
            <a:off x="6070600" y="3216275"/>
            <a:ext cx="0" cy="1355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429000" y="4267200"/>
            <a:ext cx="2413000" cy="381000"/>
          </a:xfrm>
          <a:prstGeom prst="bentConnector3">
            <a:avLst>
              <a:gd name="adj1" fmla="val 44407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87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CC266ADB-36F8-4CB2-B28F-EEA7C2DAA2C1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4038600" y="2209800"/>
            <a:ext cx="4572000" cy="3352800"/>
            <a:chOff x="2304" y="1392"/>
            <a:chExt cx="2880" cy="2112"/>
          </a:xfrm>
        </p:grpSpPr>
        <p:grpSp>
          <p:nvGrpSpPr>
            <p:cNvPr id="34819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3482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1" name="Text Box 5"/>
              <p:cNvSpPr txBox="1">
                <a:spLocks noChangeArrowheads="1"/>
              </p:cNvSpPr>
              <p:nvPr/>
            </p:nvSpPr>
            <p:spPr bwMode="auto">
              <a:xfrm>
                <a:off x="2891" y="1632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doIt</a:t>
                </a:r>
                <a:endParaRPr lang="en-US" altLang="en-US" sz="1600" b="1">
                  <a:solidFill>
                    <a:schemeClr val="bg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4826" name="Text Box 10"/>
              <p:cNvSpPr txBox="1">
                <a:spLocks noChangeArrowheads="1"/>
              </p:cNvSpPr>
              <p:nvPr/>
            </p:nvSpPr>
            <p:spPr bwMode="auto">
              <a:xfrm>
                <a:off x="4149" y="1632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helpMe</a:t>
                </a:r>
                <a:endParaRPr lang="en-US" altLang="en-US" sz="1600" b="1">
                  <a:solidFill>
                    <a:schemeClr val="bg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827" name="Text Box 11"/>
              <p:cNvSpPr txBox="1">
                <a:spLocks noChangeArrowheads="1"/>
              </p:cNvSpPr>
              <p:nvPr/>
            </p:nvSpPr>
            <p:spPr bwMode="auto">
              <a:xfrm>
                <a:off x="2691" y="2352"/>
                <a:ext cx="8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helpMe();</a:t>
                </a:r>
              </a:p>
            </p:txBody>
          </p:sp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482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 </a:t>
                </a:r>
              </a:p>
            </p:txBody>
          </p:sp>
        </p:grp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1371600" y="2209800"/>
            <a:ext cx="2362200" cy="3657600"/>
            <a:chOff x="816" y="1296"/>
            <a:chExt cx="1488" cy="2304"/>
          </a:xfrm>
        </p:grpSpPr>
        <p:sp>
          <p:nvSpPr>
            <p:cNvPr id="34832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08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obj.doIt();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392" y="1536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main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8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3483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  <a:stCxn id="34833" idx="0"/>
            <a:endCxn id="34834" idx="0"/>
          </p:cNvCxnSpPr>
          <p:nvPr/>
        </p:nvCxnSpPr>
        <p:spPr bwMode="auto">
          <a:xfrm>
            <a:off x="2557463" y="29718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36" idx="2"/>
            <a:endCxn id="34833" idx="2"/>
          </p:cNvCxnSpPr>
          <p:nvPr/>
        </p:nvCxnSpPr>
        <p:spPr bwMode="auto">
          <a:xfrm>
            <a:off x="2557463" y="43592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/>
          <p:cNvCxnSpPr>
            <a:cxnSpLocks noChangeShapeType="1"/>
            <a:stCxn id="34825" idx="1"/>
            <a:endCxn id="34836" idx="3"/>
          </p:cNvCxnSpPr>
          <p:nvPr/>
        </p:nvCxnSpPr>
        <p:spPr bwMode="auto">
          <a:xfrm rot="10800000">
            <a:off x="2665413" y="42370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9" idx="2"/>
            <a:endCxn id="34828" idx="0"/>
          </p:cNvCxnSpPr>
          <p:nvPr/>
        </p:nvCxnSpPr>
        <p:spPr bwMode="auto">
          <a:xfrm>
            <a:off x="7429500" y="32162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4" idx="2"/>
            <a:endCxn id="34827" idx="0"/>
          </p:cNvCxnSpPr>
          <p:nvPr/>
        </p:nvCxnSpPr>
        <p:spPr bwMode="auto">
          <a:xfrm>
            <a:off x="5295900" y="32162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/>
          <p:cNvCxnSpPr>
            <a:cxnSpLocks noChangeShapeType="1"/>
            <a:stCxn id="34830" idx="2"/>
            <a:endCxn id="34825" idx="0"/>
          </p:cNvCxnSpPr>
          <p:nvPr/>
        </p:nvCxnSpPr>
        <p:spPr bwMode="auto">
          <a:xfrm>
            <a:off x="5295900" y="42830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5" name="AutoShape 29"/>
          <p:cNvCxnSpPr>
            <a:cxnSpLocks noChangeShapeType="1"/>
            <a:stCxn id="34827" idx="3"/>
            <a:endCxn id="34829" idx="1"/>
          </p:cNvCxnSpPr>
          <p:nvPr/>
        </p:nvCxnSpPr>
        <p:spPr bwMode="auto">
          <a:xfrm flipV="1">
            <a:off x="5937250" y="3094038"/>
            <a:ext cx="1368425" cy="8080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24" idx="1"/>
            <a:endCxn id="34834" idx="3"/>
          </p:cNvCxnSpPr>
          <p:nvPr/>
        </p:nvCxnSpPr>
        <p:spPr bwMode="auto">
          <a:xfrm rot="10800000" flipV="1">
            <a:off x="3322638" y="3094038"/>
            <a:ext cx="1849437" cy="884237"/>
          </a:xfrm>
          <a:prstGeom prst="bentConnector3">
            <a:avLst>
              <a:gd name="adj1" fmla="val 49958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5410200" y="4191000"/>
            <a:ext cx="1917700" cy="304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7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9F1B9DFC-BA3B-4014-AFA5-BF5A3253B3D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Header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4452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A method declaration begins with a </a:t>
            </a:r>
            <a:r>
              <a:rPr lang="en-US" altLang="en-US" i="1"/>
              <a:t>method header</a:t>
            </a:r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365250" y="2286000"/>
            <a:ext cx="719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char calc (int num1, int num2, String message)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944688" y="3217863"/>
            <a:ext cx="1163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method</a:t>
            </a:r>
          </a:p>
          <a:p>
            <a:pPr algn="ctr"/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name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2508250" y="27432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68413" y="4208463"/>
            <a:ext cx="996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return</a:t>
            </a:r>
          </a:p>
          <a:p>
            <a:pPr algn="ctr"/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type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746250" y="2743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rot="-5400000">
            <a:off x="5581650" y="5334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146550" y="3352800"/>
            <a:ext cx="3200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parameter list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276600" y="4132263"/>
            <a:ext cx="5326063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The parameter list specifies the type</a:t>
            </a: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and name of each parameter</a:t>
            </a:r>
          </a:p>
          <a:p>
            <a:endParaRPr lang="en-US" altLang="en-US" sz="1800" b="1">
              <a:solidFill>
                <a:schemeClr val="hlink"/>
              </a:solidFill>
              <a:latin typeface="Verdana" pitchFamily="34" charset="0"/>
            </a:endParaRP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The name of a parameter in the method</a:t>
            </a: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declaration is called a </a:t>
            </a:r>
            <a:r>
              <a:rPr lang="en-US" altLang="en-US" sz="1800" b="1" i="1">
                <a:solidFill>
                  <a:schemeClr val="hlink"/>
                </a:solidFill>
                <a:latin typeface="Verdana" pitchFamily="34" charset="0"/>
              </a:rPr>
              <a:t>formal parameter</a:t>
            </a:r>
            <a:endParaRPr lang="en-US" altLang="en-US" sz="1800" b="1">
              <a:solidFill>
                <a:schemeClr val="hlin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43" grpId="0" build="p" bldLvl="4" autoUpdateAnimBg="0"/>
      <p:bldP spid="35844" grpId="0" autoUpdateAnimBg="0"/>
      <p:bldP spid="35845" grpId="0" autoUpdateAnimBg="0"/>
      <p:bldP spid="35846" grpId="0" animBg="1"/>
      <p:bldP spid="35847" grpId="0" autoUpdateAnimBg="0"/>
      <p:bldP spid="35848" grpId="0" animBg="1"/>
      <p:bldP spid="35849" grpId="0" animBg="1"/>
      <p:bldP spid="35850" grpId="0" autoUpdateAnimBg="0"/>
      <p:bldP spid="358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712E7972-4364-4575-AA33-12F9A7B46AE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Body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4452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The method header is followed by the </a:t>
            </a:r>
            <a:r>
              <a:rPr lang="en-US" altLang="en-US" i="1"/>
              <a:t>method body</a:t>
            </a:r>
            <a:endParaRPr lang="en-US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92250" y="2230438"/>
            <a:ext cx="719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char calc (int num1, int num2, String message)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14475" y="2633663"/>
            <a:ext cx="5975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r>
              <a:rPr lang="en-US" altLang="en-US" sz="2000" b="1">
                <a:latin typeface="Courier New" pitchFamily="49" charset="0"/>
              </a:rPr>
              <a:t>   int sum = num1 + num2;</a:t>
            </a:r>
          </a:p>
          <a:p>
            <a:r>
              <a:rPr lang="en-US" altLang="en-US" sz="2000" b="1">
                <a:latin typeface="Courier New" pitchFamily="49" charset="0"/>
              </a:rPr>
              <a:t>   char result = message.charAt (sum);</a:t>
            </a:r>
          </a:p>
          <a:p>
            <a:endParaRPr lang="en-US" altLang="en-US" sz="2000" b="1">
              <a:latin typeface="Courier New" pitchFamily="49" charset="0"/>
            </a:endParaRPr>
          </a:p>
          <a:p>
            <a:r>
              <a:rPr lang="en-US" altLang="en-US" sz="2000" b="1">
                <a:latin typeface="Courier New" pitchFamily="49" charset="0"/>
              </a:rPr>
              <a:t>   return result;</a:t>
            </a: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4991100"/>
            <a:ext cx="32734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The return expression</a:t>
            </a: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must be consistent with</a:t>
            </a: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the return type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536950" y="4440238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638800" y="3962400"/>
            <a:ext cx="29718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sum</a:t>
            </a:r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 and </a:t>
            </a:r>
            <a:r>
              <a:rPr lang="en-US" altLang="en-US" sz="1800" b="1">
                <a:latin typeface="Courier New" pitchFamily="49" charset="0"/>
              </a:rPr>
              <a:t>result</a:t>
            </a: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are local data</a:t>
            </a:r>
          </a:p>
          <a:p>
            <a:endParaRPr lang="en-US" altLang="en-US" sz="1800" b="1">
              <a:solidFill>
                <a:schemeClr val="hlink"/>
              </a:solidFill>
              <a:latin typeface="Verdana" pitchFamily="34" charset="0"/>
            </a:endParaRPr>
          </a:p>
          <a:p>
            <a:r>
              <a:rPr lang="en-US" altLang="en-US" sz="1800" b="1">
                <a:solidFill>
                  <a:schemeClr val="hlink"/>
                </a:solidFill>
                <a:latin typeface="Verdana" pitchFamily="34" charset="0"/>
              </a:rPr>
              <a:t>They are created each time the method is called, and are destroyed when it finishes executing</a:t>
            </a:r>
          </a:p>
          <a:p>
            <a:endParaRPr lang="en-US" altLang="en-US" sz="1800" b="1">
              <a:solidFill>
                <a:schemeClr val="hlin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bldLvl="4" autoUpdateAnimBg="0"/>
      <p:bldP spid="36868" grpId="0" autoUpdateAnimBg="0"/>
      <p:bldP spid="36869" grpId="0" autoUpdateAnimBg="0"/>
      <p:bldP spid="36870" grpId="0" autoUpdateAnimBg="0"/>
      <p:bldP spid="36871" grpId="0" animBg="1"/>
      <p:bldP spid="368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C50E8911-6797-44E4-914E-0D3681026DA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return Statement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return type</a:t>
            </a:r>
            <a:r>
              <a:rPr lang="en-US" altLang="en-US"/>
              <a:t> of a method indicates the type of value that the method sends back to the calling location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method that does not return a value has a</a:t>
            </a:r>
            <a:r>
              <a:rPr lang="en-US" altLang="en-US">
                <a:latin typeface="Courier New" pitchFamily="49" charset="0"/>
              </a:rPr>
              <a:t> void </a:t>
            </a:r>
            <a:r>
              <a:rPr lang="en-US" altLang="en-US"/>
              <a:t>return type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i="1"/>
              <a:t>return statement</a:t>
            </a:r>
            <a:r>
              <a:rPr lang="en-US" altLang="en-US"/>
              <a:t> specifies the value that will be returned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return </a:t>
            </a:r>
            <a:r>
              <a:rPr lang="en-US" altLang="en-US" i="1">
                <a:latin typeface="Courier New" pitchFamily="49" charset="0"/>
              </a:rPr>
              <a:t>expression</a:t>
            </a:r>
            <a:r>
              <a:rPr lang="en-US" altLang="en-US">
                <a:latin typeface="Courier New" pitchFamily="49" charset="0"/>
              </a:rPr>
              <a:t>;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Its expression must conform to the return type</a:t>
            </a:r>
          </a:p>
        </p:txBody>
      </p:sp>
    </p:spTree>
    <p:extLst>
      <p:ext uri="{BB962C8B-B14F-4D97-AF65-F5344CB8AC3E}">
        <p14:creationId xmlns:p14="http://schemas.microsoft.com/office/powerpoint/2010/main" val="9813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1905668F-B5B0-482D-A4AD-2F3B9FA2913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class can contain data declarations and method declarations</a:t>
            </a:r>
          </a:p>
        </p:txBody>
      </p: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1676400" y="2436813"/>
            <a:ext cx="2971800" cy="3810000"/>
            <a:chOff x="864" y="1488"/>
            <a:chExt cx="1872" cy="2400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864" y="1488"/>
              <a:ext cx="1872" cy="2400"/>
            </a:xfrm>
            <a:prstGeom prst="flowChartAlternateProcess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056" y="2160"/>
              <a:ext cx="110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056" y="2712"/>
              <a:ext cx="110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056" y="3120"/>
              <a:ext cx="1104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08" y="1632"/>
              <a:ext cx="1578" cy="404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int size, weight;</a:t>
              </a:r>
            </a:p>
            <a:p>
              <a:r>
                <a:rPr lang="en-US" altLang="en-US" sz="1800" b="1">
                  <a:latin typeface="Courier New" pitchFamily="49" charset="0"/>
                </a:rPr>
                <a:t>char category;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684838" y="2589213"/>
            <a:ext cx="26971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Verdana" pitchFamily="34" charset="0"/>
              </a:rPr>
              <a:t>Data declarations</a:t>
            </a:r>
            <a:endParaRPr lang="en-US" altLang="en-US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257800" y="4341813"/>
            <a:ext cx="30892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Verdana" pitchFamily="34" charset="0"/>
              </a:rPr>
              <a:t>Method declarations</a:t>
            </a:r>
            <a:endParaRPr lang="en-US" altLang="en-US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4419600" y="2819400"/>
            <a:ext cx="1295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3962400" y="3352800"/>
            <a:ext cx="1143000" cy="2438400"/>
            <a:chOff x="2256" y="2064"/>
            <a:chExt cx="960" cy="1536"/>
          </a:xfrm>
        </p:grpSpPr>
        <p:sp>
          <p:nvSpPr>
            <p:cNvPr id="15374" name="AutoShape 14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214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bldLvl="2" autoUpdateAnimBg="0"/>
      <p:bldP spid="15370" grpId="0" autoUpdateAnimBg="0"/>
      <p:bldP spid="15371" grpId="0" autoUpdateAnimBg="0"/>
      <p:bldP spid="153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41944A73-4949-48D4-B12C-F18C7B57536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2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When a method is called, the </a:t>
            </a:r>
            <a:r>
              <a:rPr lang="en-US" altLang="en-US" i="1"/>
              <a:t>actual parameters</a:t>
            </a:r>
            <a:r>
              <a:rPr lang="en-US" altLang="en-US"/>
              <a:t> in the invocation are copied into the </a:t>
            </a:r>
            <a:r>
              <a:rPr lang="en-US" altLang="en-US" i="1"/>
              <a:t>formal parameters</a:t>
            </a:r>
            <a:r>
              <a:rPr lang="en-US" altLang="en-US"/>
              <a:t> in the method header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273175" y="3940175"/>
            <a:ext cx="7194550" cy="2324100"/>
            <a:chOff x="658" y="2338"/>
            <a:chExt cx="4532" cy="1464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45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char calc (int num1, int num2, String message)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4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2000" b="1">
                  <a:latin typeface="Courier New" pitchFamily="49" charset="0"/>
                </a:rPr>
                <a:t>   int sum = num1 + num2;</a:t>
              </a:r>
            </a:p>
            <a:p>
              <a:r>
                <a:rPr lang="en-US" altLang="en-US" sz="2000" b="1">
                  <a:latin typeface="Courier New" pitchFamily="49" charset="0"/>
                </a:rPr>
                <a:t>   char result = message.charAt (sum);</a:t>
              </a:r>
            </a:p>
            <a:p>
              <a:endParaRPr lang="en-US" altLang="en-US" sz="2000" b="1">
                <a:latin typeface="Courier New" pitchFamily="49" charset="0"/>
              </a:endParaRPr>
            </a:p>
            <a:p>
              <a:r>
                <a:rPr lang="en-US" altLang="en-US" sz="2000" b="1">
                  <a:latin typeface="Courier New" pitchFamily="49" charset="0"/>
                </a:rPr>
                <a:t>   return result;</a:t>
              </a:r>
            </a:p>
            <a:p>
              <a:r>
                <a:rPr lang="en-US" altLang="en-US" sz="20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905000" y="2667000"/>
            <a:ext cx="551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ch = obj.calc 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990600" y="3505200"/>
            <a:ext cx="762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3962400" y="3124200"/>
            <a:ext cx="3657600" cy="762000"/>
            <a:chOff x="2352" y="1824"/>
            <a:chExt cx="2304" cy="480"/>
          </a:xfrm>
        </p:grpSpPr>
        <p:cxnSp>
          <p:nvCxnSpPr>
            <p:cNvPr id="38922" name="AutoShape 10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38925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8926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8927" name="Line 15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06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bldLvl="4" autoUpdateAnimBg="0"/>
      <p:bldP spid="38919" grpId="0" autoUpdateAnimBg="0"/>
      <p:bldP spid="389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6B34C338-6112-4816-AD81-8DC17B3D042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As we’ve seen, local variables can be declared inside a method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formal parameters of a method create </a:t>
            </a:r>
            <a:r>
              <a:rPr lang="en-US" altLang="en-US" i="1"/>
              <a:t>automatic local variables</a:t>
            </a:r>
            <a:r>
              <a:rPr lang="en-US" altLang="en-US"/>
              <a:t> when the method is invoked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the method finishes, all local variables are destroyed (including the formal parameters)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Keep in mind that instance variables, declared at the class level, exists as long as the object exists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536DDE0A-59D1-4E1C-A4B0-1730EB07808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Bank Account Example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Let’s look at another example that demonstrates the implementation details of classes and methods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We’ll represent a bank account by a class named </a:t>
            </a:r>
            <a:r>
              <a:rPr lang="en-US" altLang="en-US">
                <a:latin typeface="Courier New" pitchFamily="49" charset="0"/>
              </a:rPr>
              <a:t>Account</a:t>
            </a:r>
            <a:endParaRPr lang="en-US" altLang="en-US"/>
          </a:p>
          <a:p>
            <a:pPr>
              <a:spcBef>
                <a:spcPct val="70000"/>
              </a:spcBef>
            </a:pPr>
            <a:r>
              <a:rPr lang="en-US" altLang="en-US"/>
              <a:t>It’s state can include the account number, the current balance, and the name of the owner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account’s behaviors (or services) include deposits and withdrawals, and adding interest</a:t>
            </a:r>
          </a:p>
        </p:txBody>
      </p:sp>
    </p:spTree>
    <p:extLst>
      <p:ext uri="{BB962C8B-B14F-4D97-AF65-F5344CB8AC3E}">
        <p14:creationId xmlns:p14="http://schemas.microsoft.com/office/powerpoint/2010/main" val="17283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3CC194AB-18A0-4A57-B8BF-B4969E487D2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Driver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i="1" dirty="0"/>
              <a:t>driver program </a:t>
            </a:r>
            <a:r>
              <a:rPr lang="en-US" altLang="en-US" dirty="0"/>
              <a:t>drives the use of other, more interesting parts of a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Driver programs are often used to test other parts of the software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Transactions</a:t>
            </a:r>
            <a:r>
              <a:rPr lang="en-US" altLang="en-US" dirty="0"/>
              <a:t> class contains a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 method that drives the use of the </a:t>
            </a:r>
            <a:r>
              <a:rPr lang="en-US" altLang="en-US" dirty="0">
                <a:latin typeface="Courier New" pitchFamily="49" charset="0"/>
              </a:rPr>
              <a:t>Account</a:t>
            </a:r>
            <a:r>
              <a:rPr lang="en-US" altLang="en-US" dirty="0"/>
              <a:t> class, exercising its services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See Transactions.java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See Account.java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96414C21-56DF-4111-9197-F0DF797E1D2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Bank Account Example</a:t>
            </a:r>
          </a:p>
        </p:txBody>
      </p:sp>
      <p:grpSp>
        <p:nvGrpSpPr>
          <p:cNvPr id="46145" name="Group 65"/>
          <p:cNvGrpSpPr>
            <a:grpSpLocks/>
          </p:cNvGrpSpPr>
          <p:nvPr/>
        </p:nvGrpSpPr>
        <p:grpSpPr bwMode="auto">
          <a:xfrm>
            <a:off x="1447800" y="1447800"/>
            <a:ext cx="7083425" cy="1600200"/>
            <a:chOff x="912" y="912"/>
            <a:chExt cx="4462" cy="1008"/>
          </a:xfrm>
        </p:grpSpPr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1458" y="960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912" y="969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acct1</a:t>
              </a:r>
            </a:p>
          </p:txBody>
        </p:sp>
        <p:sp>
          <p:nvSpPr>
            <p:cNvPr id="46088" name="AutoShape 8"/>
            <p:cNvSpPr>
              <a:spLocks noChangeArrowheads="1"/>
            </p:cNvSpPr>
            <p:nvPr/>
          </p:nvSpPr>
          <p:spPr bwMode="auto">
            <a:xfrm>
              <a:off x="2110" y="912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V="1">
              <a:off x="1630" y="10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186" y="1003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>
                  <a:latin typeface="Courier New" pitchFamily="49" charset="0"/>
                </a:rPr>
                <a:t>72354</a:t>
              </a:r>
              <a:endParaRPr lang="en-US" altLang="en-US" sz="1800"/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2170" y="1012"/>
              <a:ext cx="9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acctNumber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186" y="1296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>
                  <a:latin typeface="Courier New" pitchFamily="49" charset="0"/>
                </a:rPr>
                <a:t>102.56</a:t>
              </a:r>
              <a:endParaRPr lang="en-US" altLang="en-US" sz="1800"/>
            </a:p>
          </p:txBody>
        </p:sp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2428" y="1305"/>
              <a:ext cx="7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balance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3186" y="1589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2686" y="159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46114" name="AutoShape 34"/>
            <p:cNvSpPr>
              <a:spLocks noChangeArrowheads="1"/>
            </p:cNvSpPr>
            <p:nvPr/>
          </p:nvSpPr>
          <p:spPr bwMode="auto">
            <a:xfrm>
              <a:off x="4174" y="1594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3470" y="1709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4200" y="1584"/>
              <a:ext cx="1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“Ted Murphy”</a:t>
              </a:r>
            </a:p>
          </p:txBody>
        </p:sp>
      </p:grpSp>
      <p:grpSp>
        <p:nvGrpSpPr>
          <p:cNvPr id="46146" name="Group 66"/>
          <p:cNvGrpSpPr>
            <a:grpSpLocks/>
          </p:cNvGrpSpPr>
          <p:nvPr/>
        </p:nvGrpSpPr>
        <p:grpSpPr bwMode="auto">
          <a:xfrm>
            <a:off x="1447800" y="3657600"/>
            <a:ext cx="7083425" cy="1600200"/>
            <a:chOff x="912" y="2304"/>
            <a:chExt cx="4462" cy="1008"/>
          </a:xfrm>
        </p:grpSpPr>
        <p:sp>
          <p:nvSpPr>
            <p:cNvPr id="46132" name="Rectangle 52"/>
            <p:cNvSpPr>
              <a:spLocks noChangeArrowheads="1"/>
            </p:cNvSpPr>
            <p:nvPr/>
          </p:nvSpPr>
          <p:spPr bwMode="auto">
            <a:xfrm>
              <a:off x="1458" y="235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46133" name="Text Box 53"/>
            <p:cNvSpPr txBox="1">
              <a:spLocks noChangeArrowheads="1"/>
            </p:cNvSpPr>
            <p:nvPr/>
          </p:nvSpPr>
          <p:spPr bwMode="auto">
            <a:xfrm>
              <a:off x="912" y="2361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acct2</a:t>
              </a:r>
            </a:p>
          </p:txBody>
        </p:sp>
        <p:sp>
          <p:nvSpPr>
            <p:cNvPr id="46134" name="AutoShape 54"/>
            <p:cNvSpPr>
              <a:spLocks noChangeArrowheads="1"/>
            </p:cNvSpPr>
            <p:nvPr/>
          </p:nvSpPr>
          <p:spPr bwMode="auto">
            <a:xfrm>
              <a:off x="2110" y="2304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35" name="Line 55"/>
            <p:cNvSpPr>
              <a:spLocks noChangeShapeType="1"/>
            </p:cNvSpPr>
            <p:nvPr/>
          </p:nvSpPr>
          <p:spPr bwMode="auto">
            <a:xfrm flipV="1">
              <a:off x="1630" y="24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3186" y="2395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>
                  <a:latin typeface="Courier New" pitchFamily="49" charset="0"/>
                </a:rPr>
                <a:t>69713</a:t>
              </a:r>
              <a:endParaRPr lang="en-US" altLang="en-US" sz="1800"/>
            </a:p>
          </p:txBody>
        </p:sp>
        <p:sp>
          <p:nvSpPr>
            <p:cNvPr id="46137" name="Text Box 57"/>
            <p:cNvSpPr txBox="1">
              <a:spLocks noChangeArrowheads="1"/>
            </p:cNvSpPr>
            <p:nvPr/>
          </p:nvSpPr>
          <p:spPr bwMode="auto">
            <a:xfrm>
              <a:off x="2170" y="2404"/>
              <a:ext cx="9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acctNumber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38" name="Rectangle 58"/>
            <p:cNvSpPr>
              <a:spLocks noChangeArrowheads="1"/>
            </p:cNvSpPr>
            <p:nvPr/>
          </p:nvSpPr>
          <p:spPr bwMode="auto">
            <a:xfrm>
              <a:off x="3186" y="2688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>
                  <a:latin typeface="Courier New" pitchFamily="49" charset="0"/>
                </a:rPr>
                <a:t>40.00</a:t>
              </a:r>
              <a:endParaRPr lang="en-US" altLang="en-US" sz="1800"/>
            </a:p>
          </p:txBody>
        </p: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2428" y="2697"/>
              <a:ext cx="7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balance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3186" y="2981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6141" name="Text Box 61"/>
            <p:cNvSpPr txBox="1">
              <a:spLocks noChangeArrowheads="1"/>
            </p:cNvSpPr>
            <p:nvPr/>
          </p:nvSpPr>
          <p:spPr bwMode="auto">
            <a:xfrm>
              <a:off x="2686" y="299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46142" name="AutoShape 62"/>
            <p:cNvSpPr>
              <a:spLocks noChangeArrowheads="1"/>
            </p:cNvSpPr>
            <p:nvPr/>
          </p:nvSpPr>
          <p:spPr bwMode="auto">
            <a:xfrm>
              <a:off x="4174" y="2986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46143" name="Line 63"/>
            <p:cNvSpPr>
              <a:spLocks noChangeShapeType="1"/>
            </p:cNvSpPr>
            <p:nvPr/>
          </p:nvSpPr>
          <p:spPr bwMode="auto">
            <a:xfrm>
              <a:off x="3470" y="3101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4200" y="2976"/>
              <a:ext cx="1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“Jane Smith”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7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246AED95-6D35-4977-B11E-5CEF95A74C6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Bank Account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There are some improvements that can be made to the </a:t>
            </a:r>
            <a:r>
              <a:rPr lang="en-US" altLang="en-US">
                <a:latin typeface="Courier New" pitchFamily="49" charset="0"/>
              </a:rPr>
              <a:t>Account</a:t>
            </a:r>
            <a:r>
              <a:rPr lang="en-US" altLang="en-US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Formal getters and setters could have been defined for all data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design of some methods could also be more robust, such as verifying that the </a:t>
            </a:r>
            <a:r>
              <a:rPr lang="en-US" altLang="en-US">
                <a:latin typeface="Courier New" pitchFamily="49" charset="0"/>
              </a:rPr>
              <a:t>amount</a:t>
            </a:r>
            <a:r>
              <a:rPr lang="en-US" altLang="en-US"/>
              <a:t> parameter to the </a:t>
            </a:r>
            <a:r>
              <a:rPr lang="en-US" altLang="en-US">
                <a:latin typeface="Courier New" pitchFamily="49" charset="0"/>
              </a:rPr>
              <a:t>withdraw</a:t>
            </a:r>
            <a:r>
              <a:rPr lang="en-US" altLang="en-US"/>
              <a:t> method is positive</a:t>
            </a:r>
          </a:p>
        </p:txBody>
      </p:sp>
    </p:spTree>
    <p:extLst>
      <p:ext uri="{BB962C8B-B14F-4D97-AF65-F5344CB8AC3E}">
        <p14:creationId xmlns:p14="http://schemas.microsoft.com/office/powerpoint/2010/main" val="7704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15FE3DB5-C35D-4176-8690-9CF11E5129B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Constructors Revisited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Note that a constructor has no return type specified in the method header, not even </a:t>
            </a:r>
            <a:r>
              <a:rPr lang="en-US" altLang="en-US">
                <a:latin typeface="Courier New" pitchFamily="49" charset="0"/>
              </a:rPr>
              <a:t>void</a:t>
            </a:r>
            <a:endParaRPr lang="en-US" altLang="en-US"/>
          </a:p>
          <a:p>
            <a:pPr>
              <a:spcBef>
                <a:spcPct val="75000"/>
              </a:spcBef>
            </a:pPr>
            <a:r>
              <a:rPr lang="en-US" altLang="en-US"/>
              <a:t>A common error is to put a return type on a constructor, which makes it a “regular” method that happens to have the same name as the class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programmer does not have to define a constructor for a class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Each class has a </a:t>
            </a:r>
            <a:r>
              <a:rPr lang="en-US" altLang="en-US" i="1"/>
              <a:t>default constructor</a:t>
            </a:r>
            <a:r>
              <a:rPr lang="en-US" altLang="en-US"/>
              <a:t> that accepts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28067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11D9E0C3-7F81-47A1-8655-0C8CF0DD5F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values of the data define the state of an object created from the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functionality of the methods define the behaviors of the object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our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class, we might declare an integer that represents the current value showing on the face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One of the methods would “roll” the die by setting that value to a random number between one and six</a:t>
            </a:r>
          </a:p>
        </p:txBody>
      </p:sp>
    </p:spTree>
    <p:extLst>
      <p:ext uri="{BB962C8B-B14F-4D97-AF65-F5344CB8AC3E}">
        <p14:creationId xmlns:p14="http://schemas.microsoft.com/office/powerpoint/2010/main" val="3890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484EFFE5-C4FD-4683-9706-99E0FC28522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We’ll want to design the </a:t>
            </a:r>
            <a:r>
              <a:rPr lang="en-US" altLang="en-US" dirty="0">
                <a:latin typeface="Courier New" pitchFamily="49" charset="0"/>
              </a:rPr>
              <a:t>Die</a:t>
            </a:r>
            <a:r>
              <a:rPr lang="en-US" altLang="en-US" dirty="0"/>
              <a:t> class with other data and methods to make it a versatile and reusable resource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Any given program will not necessarily use all aspects of a given class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RollingDice.java </a:t>
            </a:r>
          </a:p>
          <a:p>
            <a:r>
              <a:rPr lang="en-US" altLang="en-US" dirty="0"/>
              <a:t>See Die.java </a:t>
            </a:r>
          </a:p>
        </p:txBody>
      </p:sp>
    </p:spTree>
    <p:extLst>
      <p:ext uri="{BB962C8B-B14F-4D97-AF65-F5344CB8AC3E}">
        <p14:creationId xmlns:p14="http://schemas.microsoft.com/office/powerpoint/2010/main" val="4274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52407EF4-C97B-4D16-BEBF-6A855ACEC9B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Die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class contains two data values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a constant </a:t>
            </a:r>
            <a:r>
              <a:rPr lang="en-US" altLang="en-US">
                <a:latin typeface="Courier New" pitchFamily="49" charset="0"/>
              </a:rPr>
              <a:t>MAX</a:t>
            </a:r>
            <a:r>
              <a:rPr lang="en-US" altLang="en-US"/>
              <a:t> that represents the maximum face value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an integer </a:t>
            </a:r>
            <a:r>
              <a:rPr lang="en-US" altLang="en-US">
                <a:latin typeface="Courier New" pitchFamily="49" charset="0"/>
              </a:rPr>
              <a:t>faceValue</a:t>
            </a:r>
            <a:r>
              <a:rPr lang="en-US" altLang="en-US"/>
              <a:t> that represents the current face value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roll</a:t>
            </a:r>
            <a:r>
              <a:rPr lang="en-US" altLang="en-US"/>
              <a:t> method uses the </a:t>
            </a:r>
            <a:r>
              <a:rPr lang="en-US" altLang="en-US">
                <a:latin typeface="Courier New" pitchFamily="49" charset="0"/>
              </a:rPr>
              <a:t>random</a:t>
            </a:r>
            <a:r>
              <a:rPr lang="en-US" altLang="en-US"/>
              <a:t> method of the </a:t>
            </a:r>
            <a:r>
              <a:rPr lang="en-US" altLang="en-US">
                <a:latin typeface="Courier New" pitchFamily="49" charset="0"/>
              </a:rPr>
              <a:t>Math</a:t>
            </a:r>
            <a:r>
              <a:rPr lang="en-US" altLang="en-US"/>
              <a:t> class to determine a new face value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There are also methods to explicitly set and retrieve the current face value at any time</a:t>
            </a:r>
          </a:p>
        </p:txBody>
      </p:sp>
    </p:spTree>
    <p:extLst>
      <p:ext uri="{BB962C8B-B14F-4D97-AF65-F5344CB8AC3E}">
        <p14:creationId xmlns:p14="http://schemas.microsoft.com/office/powerpoint/2010/main" val="16263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5F67F8DF-C9AF-464D-8B32-7D99EC80AA7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toString 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All classes that represent objects should define a </a:t>
            </a:r>
            <a:r>
              <a:rPr lang="en-US" altLang="en-US">
                <a:latin typeface="Courier New" pitchFamily="49" charset="0"/>
              </a:rPr>
              <a:t>toString</a:t>
            </a:r>
            <a:r>
              <a:rPr lang="en-US" altLang="en-US"/>
              <a:t> method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toString</a:t>
            </a:r>
            <a:r>
              <a:rPr lang="en-US" altLang="en-US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It is called automatically when an object is concatenated to a string or when it is passed to the </a:t>
            </a:r>
            <a:r>
              <a:rPr lang="en-US" altLang="en-US">
                <a:latin typeface="Courier New" pitchFamily="49" charset="0"/>
              </a:rPr>
              <a:t>println</a:t>
            </a:r>
            <a:r>
              <a:rPr lang="en-US" altLang="en-US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7179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0202D65B-2B2A-4170-943D-2BC69BFD35E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n-US" dirty="0"/>
              <a:t>As mentioned previously, a </a:t>
            </a:r>
            <a:r>
              <a:rPr lang="en-US" altLang="en-US" i="1" dirty="0"/>
              <a:t>constructor</a:t>
            </a:r>
            <a:r>
              <a:rPr lang="en-US" altLang="en-US" dirty="0"/>
              <a:t> is a special method that is used to set up an object when it is initially created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A constructor has the same name as the class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Die</a:t>
            </a:r>
            <a:r>
              <a:rPr lang="en-US" altLang="en-US" dirty="0"/>
              <a:t> constructor is used to set the initial face value of each new die object to one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We examine constructors in more detail </a:t>
            </a:r>
            <a:r>
              <a:rPr lang="en-US" altLang="en-US" dirty="0" smtClean="0"/>
              <a:t>later.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3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C64BBF7F-DBAF-4482-9248-828D455C5D8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Scope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scope</a:t>
            </a:r>
            <a:r>
              <a:rPr lang="en-US" altLang="en-US"/>
              <a:t> of data is the area in a program in which that data can be referenced (used)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Data declared at the class level can be referenced by all methods in that class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Data declared within a method can be used only in that method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Data declared within a method is called </a:t>
            </a:r>
            <a:r>
              <a:rPr lang="en-US" altLang="en-US" i="1"/>
              <a:t>local data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In the </a:t>
            </a:r>
            <a:r>
              <a:rPr lang="en-US" altLang="en-US">
                <a:latin typeface="Courier New" pitchFamily="49" charset="0"/>
              </a:rPr>
              <a:t>Die</a:t>
            </a:r>
            <a:r>
              <a:rPr lang="en-US" altLang="en-US"/>
              <a:t> class, the variable </a:t>
            </a:r>
            <a:r>
              <a:rPr lang="en-US" altLang="en-US">
                <a:latin typeface="Courier New" pitchFamily="49" charset="0"/>
              </a:rPr>
              <a:t>result</a:t>
            </a:r>
            <a:r>
              <a:rPr lang="en-US" altLang="en-US"/>
              <a:t> is declared inside the </a:t>
            </a:r>
            <a:r>
              <a:rPr lang="en-US" altLang="en-US">
                <a:latin typeface="Courier New" pitchFamily="49" charset="0"/>
              </a:rPr>
              <a:t>toString</a:t>
            </a:r>
            <a:r>
              <a:rPr lang="en-US" altLang="en-US"/>
              <a:t> method -- it is local to that method and cannot be referenced anywhere else</a:t>
            </a:r>
          </a:p>
        </p:txBody>
      </p:sp>
    </p:spTree>
    <p:extLst>
      <p:ext uri="{BB962C8B-B14F-4D97-AF65-F5344CB8AC3E}">
        <p14:creationId xmlns:p14="http://schemas.microsoft.com/office/powerpoint/2010/main" val="30202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2411</Words>
  <Application>Microsoft Office PowerPoint</Application>
  <PresentationFormat>On-screen Show (4:3)</PresentationFormat>
  <Paragraphs>327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Calibri</vt:lpstr>
      <vt:lpstr>Courier New</vt:lpstr>
      <vt:lpstr>Times New Roman</vt:lpstr>
      <vt:lpstr>Verdana</vt:lpstr>
      <vt:lpstr>Office Theme</vt:lpstr>
      <vt:lpstr>Writing Classes</vt:lpstr>
      <vt:lpstr>Classes and Objects</vt:lpstr>
      <vt:lpstr>Classes</vt:lpstr>
      <vt:lpstr>Classes</vt:lpstr>
      <vt:lpstr>Classes</vt:lpstr>
      <vt:lpstr>The Die Class</vt:lpstr>
      <vt:lpstr>The toString Method</vt:lpstr>
      <vt:lpstr>Constructors</vt:lpstr>
      <vt:lpstr>Data Scope</vt:lpstr>
      <vt:lpstr>Instance Data</vt:lpstr>
      <vt:lpstr>Instance Data</vt:lpstr>
      <vt:lpstr>UML Diagrams</vt:lpstr>
      <vt:lpstr>UML Class Diagrams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Mutator Restrictions</vt:lpstr>
      <vt:lpstr>Method Declarations</vt:lpstr>
      <vt:lpstr>Method Control Flow</vt:lpstr>
      <vt:lpstr>Method Control Flow</vt:lpstr>
      <vt:lpstr>Method Header</vt:lpstr>
      <vt:lpstr>Method Body</vt:lpstr>
      <vt:lpstr>The return Statement</vt:lpstr>
      <vt:lpstr>Parameters</vt:lpstr>
      <vt:lpstr>Local Data</vt:lpstr>
      <vt:lpstr>Bank Account Example</vt:lpstr>
      <vt:lpstr>Driver Programs</vt:lpstr>
      <vt:lpstr>Bank Account Example</vt:lpstr>
      <vt:lpstr>Bank Account Example</vt:lpstr>
      <vt:lpstr>Constructors Revisited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Classes</dc:title>
  <dc:creator>compadmin</dc:creator>
  <cp:lastModifiedBy>Denis Long</cp:lastModifiedBy>
  <cp:revision>4</cp:revision>
  <dcterms:created xsi:type="dcterms:W3CDTF">2014-09-16T12:45:38Z</dcterms:created>
  <dcterms:modified xsi:type="dcterms:W3CDTF">2016-09-26T10:56:36Z</dcterms:modified>
</cp:coreProperties>
</file>