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97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BD76-47AB-4747-B2B0-AD000CBBC58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7AC3-2507-4ED9-9F2E-18022F5DE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584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BD76-47AB-4747-B2B0-AD000CBBC58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7AC3-2507-4ED9-9F2E-18022F5DE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436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BD76-47AB-4747-B2B0-AD000CBBC58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7AC3-2507-4ED9-9F2E-18022F5DE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88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BD76-47AB-4747-B2B0-AD000CBBC58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7AC3-2507-4ED9-9F2E-18022F5DE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148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BD76-47AB-4747-B2B0-AD000CBBC58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7AC3-2507-4ED9-9F2E-18022F5DE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439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BD76-47AB-4747-B2B0-AD000CBBC58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7AC3-2507-4ED9-9F2E-18022F5DE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46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BD76-47AB-4747-B2B0-AD000CBBC58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7AC3-2507-4ED9-9F2E-18022F5DE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430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BD76-47AB-4747-B2B0-AD000CBBC58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7AC3-2507-4ED9-9F2E-18022F5DE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BD76-47AB-4747-B2B0-AD000CBBC58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7AC3-2507-4ED9-9F2E-18022F5DE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28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BD76-47AB-4747-B2B0-AD000CBBC58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7AC3-2507-4ED9-9F2E-18022F5DE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38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BD76-47AB-4747-B2B0-AD000CBBC58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7AC3-2507-4ED9-9F2E-18022F5DE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145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BD76-47AB-4747-B2B0-AD000CBBC58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7AC3-2507-4ED9-9F2E-18022F5DE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252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85B5090D-5F48-471E-A388-DA7C18D47F9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Program Development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creation of software involves four basic activities: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establishing the requirements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creating a design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implementing the code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testing the implementation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These activities are not strictly linear – they overlap and interact</a:t>
            </a:r>
          </a:p>
        </p:txBody>
      </p:sp>
    </p:spTree>
    <p:extLst>
      <p:ext uri="{BB962C8B-B14F-4D97-AF65-F5344CB8AC3E}">
        <p14:creationId xmlns:p14="http://schemas.microsoft.com/office/powerpoint/2010/main" val="34382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A7DA9CFC-DBA9-4603-8862-1FA8BAAFA47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Classes and Objects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5105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Sometimes it is challenging to decide whether something should be represented as a class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For example, should an employee's address be represented as a set of instance variables or as an </a:t>
            </a:r>
            <a:r>
              <a:rPr lang="en-US" altLang="en-US">
                <a:latin typeface="Courier New" pitchFamily="49" charset="0"/>
              </a:rPr>
              <a:t>Address</a:t>
            </a:r>
            <a:r>
              <a:rPr lang="en-US" altLang="en-US"/>
              <a:t> object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more you examine the problem and its details the more clear these issues become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When a class becomes too complex, it often should be decomposed into multiple smaller classes to distribute the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6458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4D835392-A947-4D8C-9E61-C5F55C5172F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Classes and Objects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We want to define classes with the proper amount of detail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For example, it may be unnecessary to create separate classes for each type of appliance in a house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It may be sufficient to define a more general </a:t>
            </a:r>
            <a:r>
              <a:rPr lang="en-US" altLang="en-US">
                <a:latin typeface="Courier New" pitchFamily="49" charset="0"/>
              </a:rPr>
              <a:t>Appliance</a:t>
            </a:r>
            <a:r>
              <a:rPr lang="en-US" altLang="en-US"/>
              <a:t> class with appropriate instance data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It all depends on the details of the problem being solved</a:t>
            </a:r>
          </a:p>
        </p:txBody>
      </p:sp>
    </p:spTree>
    <p:extLst>
      <p:ext uri="{BB962C8B-B14F-4D97-AF65-F5344CB8AC3E}">
        <p14:creationId xmlns:p14="http://schemas.microsoft.com/office/powerpoint/2010/main" val="42349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2D3018D1-C879-4310-A1BF-837CAE658CE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Classes and Objects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Part of identifying the classes we need is the process of </a:t>
            </a:r>
            <a:r>
              <a:rPr lang="en-US" altLang="en-US" i="1"/>
              <a:t>assigning responsibilities</a:t>
            </a:r>
            <a:r>
              <a:rPr lang="en-US" altLang="en-US"/>
              <a:t> to each class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Every activity that a program must accomplish must be represented by one or more methods in one or more classes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We generally use verbs for the names of methods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In early stages it is not necessary to determine every method of every class – begin with primary responsibilities and evolve the design</a:t>
            </a:r>
          </a:p>
        </p:txBody>
      </p:sp>
    </p:spTree>
    <p:extLst>
      <p:ext uri="{BB962C8B-B14F-4D97-AF65-F5344CB8AC3E}">
        <p14:creationId xmlns:p14="http://schemas.microsoft.com/office/powerpoint/2010/main" val="37590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A9AD3028-D6FF-47D8-9D50-44A19931C1D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Static Class Members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51054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Recall that a static method is one that can be invoked through its class name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For example, the methods of the </a:t>
            </a:r>
            <a:r>
              <a:rPr lang="en-US" altLang="en-US">
                <a:latin typeface="Courier New" pitchFamily="49" charset="0"/>
              </a:rPr>
              <a:t>Math</a:t>
            </a:r>
            <a:r>
              <a:rPr lang="en-US" altLang="en-US"/>
              <a:t> class are static: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result = Math.sqrt(25)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Variables can be static as well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Determining if a method or variable should be static is an important design decision</a:t>
            </a:r>
          </a:p>
        </p:txBody>
      </p:sp>
    </p:spTree>
    <p:extLst>
      <p:ext uri="{BB962C8B-B14F-4D97-AF65-F5344CB8AC3E}">
        <p14:creationId xmlns:p14="http://schemas.microsoft.com/office/powerpoint/2010/main" val="146436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04BD51D0-155F-4D7C-8DA0-D36DA9B66E4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static Modifier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We declare static methods and variables using the </a:t>
            </a:r>
            <a:r>
              <a:rPr lang="en-US" altLang="en-US">
                <a:latin typeface="Courier New" pitchFamily="49" charset="0"/>
              </a:rPr>
              <a:t>static</a:t>
            </a:r>
            <a:r>
              <a:rPr lang="en-US" altLang="en-US"/>
              <a:t> modifier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It associates the method or variable with the class rather than with an object of that class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Static methods are sometimes called </a:t>
            </a:r>
            <a:r>
              <a:rPr lang="en-US" altLang="en-US" i="1"/>
              <a:t>class methods</a:t>
            </a:r>
            <a:r>
              <a:rPr lang="en-US" altLang="en-US"/>
              <a:t> and static variables are sometimes called </a:t>
            </a:r>
            <a:r>
              <a:rPr lang="en-US" altLang="en-US" i="1"/>
              <a:t>class variables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Let's carefully consider the implications of each</a:t>
            </a:r>
          </a:p>
        </p:txBody>
      </p:sp>
    </p:spTree>
    <p:extLst>
      <p:ext uri="{BB962C8B-B14F-4D97-AF65-F5344CB8AC3E}">
        <p14:creationId xmlns:p14="http://schemas.microsoft.com/office/powerpoint/2010/main" val="40469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04EBCCA0-4EF8-4F9C-B77E-8A490356E2C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Static Variables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848600" cy="51054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60000"/>
              </a:spcBef>
            </a:pPr>
            <a:r>
              <a:rPr lang="en-US" altLang="en-US"/>
              <a:t>Normally, each object has its own data space, but if a variable is declared as static, only one copy of the variable exists</a:t>
            </a:r>
          </a:p>
          <a:p>
            <a:pPr>
              <a:spcBef>
                <a:spcPct val="60000"/>
              </a:spcBef>
              <a:buFontTx/>
              <a:buNone/>
            </a:pPr>
            <a:endParaRPr lang="en-US" altLang="en-US" sz="700"/>
          </a:p>
          <a:p>
            <a:pPr>
              <a:spcBef>
                <a:spcPct val="6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private static float price;</a:t>
            </a:r>
          </a:p>
          <a:p>
            <a:pPr>
              <a:spcBef>
                <a:spcPct val="60000"/>
              </a:spcBef>
              <a:buFontTx/>
              <a:buNone/>
            </a:pPr>
            <a:endParaRPr lang="en-US" altLang="en-US" sz="700">
              <a:latin typeface="Courier New" pitchFamily="49" charset="0"/>
            </a:endParaRPr>
          </a:p>
          <a:p>
            <a:pPr>
              <a:spcBef>
                <a:spcPct val="60000"/>
              </a:spcBef>
            </a:pPr>
            <a:r>
              <a:rPr lang="en-US" altLang="en-US"/>
              <a:t>Memory space for a static variable is created when the class is first referenced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All objects instantiated from the class share its static variables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Changing the value of a static variable in one object changes it for all others</a:t>
            </a:r>
          </a:p>
        </p:txBody>
      </p:sp>
    </p:spTree>
    <p:extLst>
      <p:ext uri="{BB962C8B-B14F-4D97-AF65-F5344CB8AC3E}">
        <p14:creationId xmlns:p14="http://schemas.microsoft.com/office/powerpoint/2010/main" val="104799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7F22F4C7-622B-403C-89DC-DBCFE0C2955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Static Methods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981200" y="1371600"/>
            <a:ext cx="55181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class Helper</a:t>
            </a:r>
          </a:p>
          <a:p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r>
              <a:rPr lang="en-US" altLang="en-US" sz="2000" b="1">
                <a:latin typeface="Courier New" pitchFamily="49" charset="0"/>
              </a:rPr>
              <a:t>   public static int cube (int num)</a:t>
            </a:r>
          </a:p>
          <a:p>
            <a:r>
              <a:rPr lang="en-US" altLang="en-US" sz="2000" b="1">
                <a:latin typeface="Courier New" pitchFamily="49" charset="0"/>
              </a:rPr>
              <a:t>   {</a:t>
            </a:r>
          </a:p>
          <a:p>
            <a:r>
              <a:rPr lang="en-US" altLang="en-US" sz="2000" b="1">
                <a:latin typeface="Courier New" pitchFamily="49" charset="0"/>
              </a:rPr>
              <a:t>      return num * num * num;</a:t>
            </a:r>
          </a:p>
          <a:p>
            <a:r>
              <a:rPr lang="en-US" altLang="en-US" sz="2000" b="1">
                <a:latin typeface="Courier New" pitchFamily="49" charset="0"/>
              </a:rPr>
              <a:t>   }</a:t>
            </a:r>
          </a:p>
          <a:p>
            <a:r>
              <a:rPr lang="en-US" alt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2178050" y="4191000"/>
            <a:ext cx="54419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Because it is declared as static, the method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can be invoked as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</a:rPr>
              <a:t>	value = Helper.cube(5);</a:t>
            </a: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3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A822CD05-6DC5-4DF4-8E48-4710D18960E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Static Class Members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order of the modifiers can be interchanged, but by convention visibility modifiers come first 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Recall that the </a:t>
            </a:r>
            <a:r>
              <a:rPr lang="en-US" altLang="en-US">
                <a:latin typeface="Courier New" pitchFamily="49" charset="0"/>
              </a:rPr>
              <a:t>main</a:t>
            </a:r>
            <a:r>
              <a:rPr lang="en-US" altLang="en-US"/>
              <a:t> method is static – it is invoked by the Java interpreter without creating an object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Static methods cannot reference instance variables because instance variables don't exist until an object exists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However, a static method can reference static variables or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38579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64B07281-D2B8-407E-9120-E78E89F83F2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Class Members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80000"/>
              </a:spcBef>
            </a:pPr>
            <a:r>
              <a:rPr lang="en-US" altLang="en-US" dirty="0"/>
              <a:t>Static methods and static variables often work together</a:t>
            </a:r>
          </a:p>
          <a:p>
            <a:pPr>
              <a:spcBef>
                <a:spcPct val="80000"/>
              </a:spcBef>
            </a:pPr>
            <a:r>
              <a:rPr lang="en-US" altLang="en-US" dirty="0"/>
              <a:t>The following example keeps track of how many </a:t>
            </a:r>
            <a:r>
              <a:rPr lang="en-US" altLang="en-US" dirty="0">
                <a:latin typeface="Courier New" pitchFamily="49" charset="0"/>
              </a:rPr>
              <a:t>Slogan</a:t>
            </a:r>
            <a:r>
              <a:rPr lang="en-US" altLang="en-US" dirty="0"/>
              <a:t> objects have been created using a static variable, and makes that information available using a static method</a:t>
            </a:r>
          </a:p>
          <a:p>
            <a:pPr>
              <a:spcBef>
                <a:spcPct val="80000"/>
              </a:spcBef>
            </a:pPr>
            <a:r>
              <a:rPr lang="en-US" altLang="en-US" dirty="0"/>
              <a:t>See SloganCounter.java </a:t>
            </a:r>
          </a:p>
          <a:p>
            <a:r>
              <a:rPr lang="en-US" altLang="en-US" dirty="0"/>
              <a:t>See Slogan.java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45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E7876656-8E31-408A-B42D-47D7FC40901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Relationships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44196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Classes in a software system can have various types of relationships to each other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Three of the most common relationships: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Dependency: A </a:t>
            </a:r>
            <a:r>
              <a:rPr lang="en-US" altLang="en-US" i="1" dirty="0"/>
              <a:t>uses</a:t>
            </a:r>
            <a:r>
              <a:rPr lang="en-US" altLang="en-US" dirty="0"/>
              <a:t> B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Aggregation: A </a:t>
            </a:r>
            <a:r>
              <a:rPr lang="en-US" altLang="en-US" i="1" dirty="0"/>
              <a:t>has-a</a:t>
            </a:r>
            <a:r>
              <a:rPr lang="en-US" altLang="en-US" dirty="0"/>
              <a:t> B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Inheritance: A </a:t>
            </a:r>
            <a:r>
              <a:rPr lang="en-US" altLang="en-US" i="1" dirty="0"/>
              <a:t>is-a</a:t>
            </a:r>
            <a:r>
              <a:rPr lang="en-US" altLang="en-US" dirty="0"/>
              <a:t> B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Let's discuss dependency and aggregation further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Inheritance is discussed in detail </a:t>
            </a:r>
            <a:r>
              <a:rPr lang="en-US" altLang="en-US" dirty="0" smtClean="0"/>
              <a:t>later</a:t>
            </a: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60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039A5503-E0D4-4619-B80F-25D90F8B5A1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Requirements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 i="1"/>
              <a:t>Software requirements</a:t>
            </a:r>
            <a:r>
              <a:rPr lang="en-US" altLang="en-US"/>
              <a:t> specify the tasks that a program must accomplish</a:t>
            </a:r>
          </a:p>
          <a:p>
            <a:pPr lvl="1">
              <a:spcBef>
                <a:spcPct val="75000"/>
              </a:spcBef>
            </a:pPr>
            <a:r>
              <a:rPr lang="en-US" altLang="en-US" u="sng"/>
              <a:t>what</a:t>
            </a:r>
            <a:r>
              <a:rPr lang="en-US" altLang="en-US"/>
              <a:t> to do, not how to do it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Often an initial set of requirements is provided, but they should be critiqued and expanded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It is difficult to establish detailed, unambiguous, and complete requirements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Careful attention to the requirements can save significant time and expense in the overall project</a:t>
            </a:r>
          </a:p>
        </p:txBody>
      </p:sp>
    </p:spTree>
    <p:extLst>
      <p:ext uri="{BB962C8B-B14F-4D97-AF65-F5344CB8AC3E}">
        <p14:creationId xmlns:p14="http://schemas.microsoft.com/office/powerpoint/2010/main" val="19293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F75B3891-FC4B-4FEC-90B7-7F91076C317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A </a:t>
            </a:r>
            <a:r>
              <a:rPr lang="en-US" altLang="en-US" i="1"/>
              <a:t>dependency</a:t>
            </a:r>
            <a:r>
              <a:rPr lang="en-US" altLang="en-US"/>
              <a:t> exists when one class relies on another in some way, usually by invoking the methods of the other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We've seen dependencies in many previous examples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We don't want numerous or complex dependencies among classes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Nor do we want complex classes that don't depend on others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good design strikes the right balance</a:t>
            </a:r>
          </a:p>
        </p:txBody>
      </p:sp>
    </p:spTree>
    <p:extLst>
      <p:ext uri="{BB962C8B-B14F-4D97-AF65-F5344CB8AC3E}">
        <p14:creationId xmlns:p14="http://schemas.microsoft.com/office/powerpoint/2010/main" val="32419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957A6EC9-AD94-46AA-892D-E35C47F108F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49530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Some dependencies occur between objects of the same class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 method of the class may accept an object of the same class as a parameter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For example, the </a:t>
            </a:r>
            <a:r>
              <a:rPr lang="en-US" altLang="en-US">
                <a:latin typeface="Courier New" pitchFamily="49" charset="0"/>
              </a:rPr>
              <a:t>concat</a:t>
            </a:r>
            <a:r>
              <a:rPr lang="en-US" altLang="en-US"/>
              <a:t> method of the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 class takes as a parameter another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 object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str3 = str1.concat(str2);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This drives home the idea that the service is being requested from a particular object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2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02860B27-9501-45D1-A1E0-F22BBCB2ACF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4953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altLang="en-US" dirty="0"/>
              <a:t>The following example defines a class called </a:t>
            </a:r>
            <a:r>
              <a:rPr lang="en-US" altLang="en-US" dirty="0" err="1" smtClean="0">
                <a:latin typeface="Courier New" pitchFamily="49" charset="0"/>
              </a:rPr>
              <a:t>IntegerSet</a:t>
            </a:r>
            <a:r>
              <a:rPr lang="en-US" altLang="en-US" dirty="0" smtClean="0"/>
              <a:t> </a:t>
            </a:r>
            <a:r>
              <a:rPr lang="en-US" altLang="en-US" dirty="0"/>
              <a:t>to represent </a:t>
            </a:r>
            <a:r>
              <a:rPr lang="en-US" altLang="en-US" dirty="0" smtClean="0"/>
              <a:t>an integer set</a:t>
            </a:r>
            <a:endParaRPr lang="en-US" altLang="en-US" dirty="0"/>
          </a:p>
          <a:p>
            <a:pPr>
              <a:spcBef>
                <a:spcPct val="75000"/>
              </a:spcBef>
            </a:pPr>
            <a:r>
              <a:rPr lang="en-US" altLang="en-US" dirty="0" smtClean="0"/>
              <a:t>An </a:t>
            </a:r>
            <a:r>
              <a:rPr lang="en-US" altLang="en-US" dirty="0" err="1" smtClean="0"/>
              <a:t>iteger</a:t>
            </a:r>
            <a:r>
              <a:rPr lang="en-US" altLang="en-US" dirty="0" smtClean="0"/>
              <a:t> set can </a:t>
            </a:r>
            <a:r>
              <a:rPr lang="en-US" altLang="en-US" dirty="0"/>
              <a:t>be represented as </a:t>
            </a:r>
            <a:r>
              <a:rPr lang="en-US" altLang="en-US" dirty="0" smtClean="0"/>
              <a:t>an array of </a:t>
            </a:r>
            <a:r>
              <a:rPr lang="en-US" altLang="en-US" dirty="0" err="1" smtClean="0"/>
              <a:t>boolean</a:t>
            </a:r>
            <a:endParaRPr lang="en-US" altLang="en-US" dirty="0"/>
          </a:p>
          <a:p>
            <a:pPr>
              <a:spcBef>
                <a:spcPct val="75000"/>
              </a:spcBef>
            </a:pPr>
            <a:r>
              <a:rPr lang="en-US" altLang="en-US" dirty="0"/>
              <a:t>Some methods of the </a:t>
            </a:r>
            <a:r>
              <a:rPr lang="en-US" altLang="en-US" dirty="0" err="1">
                <a:latin typeface="Courier New" pitchFamily="49" charset="0"/>
              </a:rPr>
              <a:t>IntegerSet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smtClean="0"/>
              <a:t>class </a:t>
            </a:r>
            <a:r>
              <a:rPr lang="en-US" altLang="en-US" dirty="0"/>
              <a:t>accept another </a:t>
            </a:r>
            <a:r>
              <a:rPr lang="en-US" altLang="en-US" dirty="0" err="1">
                <a:latin typeface="Courier New" pitchFamily="49" charset="0"/>
              </a:rPr>
              <a:t>IntegerSet</a:t>
            </a:r>
            <a:r>
              <a:rPr lang="en-US" altLang="en-US" dirty="0" smtClean="0"/>
              <a:t> </a:t>
            </a:r>
            <a:r>
              <a:rPr lang="en-US" altLang="en-US" dirty="0"/>
              <a:t>object as a parameter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See </a:t>
            </a:r>
            <a:r>
              <a:rPr lang="en-US" altLang="en-US" dirty="0" smtClean="0"/>
              <a:t>IntegerSet.java </a:t>
            </a:r>
            <a:endParaRPr lang="en-US" altLang="en-US" dirty="0"/>
          </a:p>
          <a:p>
            <a:r>
              <a:rPr lang="en-US" altLang="en-US" dirty="0"/>
              <a:t>See </a:t>
            </a:r>
            <a:r>
              <a:rPr lang="en-US" altLang="en-US" dirty="0" smtClean="0"/>
              <a:t>IntegerTester.java 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86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305D9E77-738A-42F4-82CA-A13515F034A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924800" cy="51054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An </a:t>
            </a:r>
            <a:r>
              <a:rPr lang="en-US" altLang="en-US" i="1"/>
              <a:t>aggregate </a:t>
            </a:r>
            <a:r>
              <a:rPr lang="en-US" altLang="en-US"/>
              <a:t>is an object that is made up of other objects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Therefore aggregation is a </a:t>
            </a:r>
            <a:r>
              <a:rPr lang="en-US" altLang="en-US" i="1"/>
              <a:t>has-a </a:t>
            </a:r>
            <a:r>
              <a:rPr lang="en-US" altLang="en-US"/>
              <a:t>relationship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A car </a:t>
            </a:r>
            <a:r>
              <a:rPr lang="en-US" altLang="en-US" i="1"/>
              <a:t>has a</a:t>
            </a:r>
            <a:r>
              <a:rPr lang="en-US" altLang="en-US"/>
              <a:t> chassis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In software, an aggregate object contains references to other objects as instance data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 aggregate object is defined in part by the objects that make it up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This is a special kind of dependency – the aggregate usually relies on the objects that compose it</a:t>
            </a:r>
          </a:p>
        </p:txBody>
      </p:sp>
    </p:spTree>
    <p:extLst>
      <p:ext uri="{BB962C8B-B14F-4D97-AF65-F5344CB8AC3E}">
        <p14:creationId xmlns:p14="http://schemas.microsoft.com/office/powerpoint/2010/main" val="182878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3EA0A7FD-469E-45EB-B94D-CB9F46C0CCC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the following example, a </a:t>
            </a:r>
            <a:r>
              <a:rPr lang="en-US" altLang="en-US" dirty="0">
                <a:latin typeface="Courier New" pitchFamily="49" charset="0"/>
              </a:rPr>
              <a:t>Student</a:t>
            </a:r>
            <a:r>
              <a:rPr lang="en-US" altLang="en-US" dirty="0"/>
              <a:t> object is composed, in part, of </a:t>
            </a:r>
            <a:r>
              <a:rPr lang="en-US" altLang="en-US" dirty="0">
                <a:latin typeface="Courier New" pitchFamily="49" charset="0"/>
              </a:rPr>
              <a:t>Address</a:t>
            </a:r>
            <a:r>
              <a:rPr lang="en-US" altLang="en-US" dirty="0"/>
              <a:t> objects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A student has an address (in fact each student has two addresses)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See StudentBody.java </a:t>
            </a:r>
          </a:p>
          <a:p>
            <a:r>
              <a:rPr lang="en-US" altLang="en-US" dirty="0"/>
              <a:t>See Student.java </a:t>
            </a:r>
          </a:p>
          <a:p>
            <a:r>
              <a:rPr lang="en-US" altLang="en-US" dirty="0"/>
              <a:t>See Address.java 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An aggregation association is shown in a UML class diagram using an open diamond at the aggregate end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1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2ED8ADCC-9DA2-4D43-AFBB-6826489B62D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 in UML</a:t>
            </a:r>
          </a:p>
        </p:txBody>
      </p:sp>
      <p:grpSp>
        <p:nvGrpSpPr>
          <p:cNvPr id="93210" name="Group 26"/>
          <p:cNvGrpSpPr>
            <a:grpSpLocks/>
          </p:cNvGrpSpPr>
          <p:nvPr/>
        </p:nvGrpSpPr>
        <p:grpSpPr bwMode="auto">
          <a:xfrm>
            <a:off x="1473200" y="1447800"/>
            <a:ext cx="6934200" cy="4038600"/>
            <a:chOff x="928" y="912"/>
            <a:chExt cx="4368" cy="2544"/>
          </a:xfrm>
        </p:grpSpPr>
        <p:sp>
          <p:nvSpPr>
            <p:cNvPr id="93189" name="Rectangle 5"/>
            <p:cNvSpPr>
              <a:spLocks noChangeArrowheads="1"/>
            </p:cNvSpPr>
            <p:nvPr/>
          </p:nvSpPr>
          <p:spPr bwMode="auto">
            <a:xfrm>
              <a:off x="928" y="912"/>
              <a:ext cx="200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>
                  <a:latin typeface="Arial Unicode MS" pitchFamily="34" charset="-128"/>
                </a:rPr>
                <a:t>StudentBody</a:t>
              </a:r>
            </a:p>
          </p:txBody>
        </p:sp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928" y="1170"/>
              <a:ext cx="2000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en-US" altLang="en-US" sz="2000" b="1">
                <a:latin typeface="Verdana" pitchFamily="34" charset="0"/>
              </a:endParaRPr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928" y="1353"/>
              <a:ext cx="2000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+ main (args : String[]) : void</a:t>
              </a:r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3504" y="1904"/>
              <a:ext cx="1792" cy="336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+ toString() : String</a:t>
              </a:r>
            </a:p>
          </p:txBody>
        </p:sp>
        <p:sp>
          <p:nvSpPr>
            <p:cNvPr id="93196" name="Rectangle 12"/>
            <p:cNvSpPr>
              <a:spLocks noChangeArrowheads="1"/>
            </p:cNvSpPr>
            <p:nvPr/>
          </p:nvSpPr>
          <p:spPr bwMode="auto">
            <a:xfrm>
              <a:off x="3505" y="921"/>
              <a:ext cx="1791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>
                  <a:latin typeface="Arial Unicode MS" pitchFamily="34" charset="-128"/>
                </a:rPr>
                <a:t>Student</a:t>
              </a:r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3504" y="1176"/>
              <a:ext cx="1792" cy="72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- firstName : String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lastName : String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homeAddress : Address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schoolAddress : Address</a:t>
              </a:r>
            </a:p>
          </p:txBody>
        </p:sp>
        <p:sp>
          <p:nvSpPr>
            <p:cNvPr id="93198" name="Rectangle 14"/>
            <p:cNvSpPr>
              <a:spLocks noChangeArrowheads="1"/>
            </p:cNvSpPr>
            <p:nvPr/>
          </p:nvSpPr>
          <p:spPr bwMode="auto">
            <a:xfrm>
              <a:off x="1280" y="3120"/>
              <a:ext cx="1792" cy="336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+ toString() : String</a:t>
              </a: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1280" y="2392"/>
              <a:ext cx="1792" cy="72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- streetAddress : String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city : String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state : String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zipCode : long</a:t>
              </a:r>
            </a:p>
          </p:txBody>
        </p:sp>
        <p:sp>
          <p:nvSpPr>
            <p:cNvPr id="93202" name="Rectangle 18"/>
            <p:cNvSpPr>
              <a:spLocks noChangeArrowheads="1"/>
            </p:cNvSpPr>
            <p:nvPr/>
          </p:nvSpPr>
          <p:spPr bwMode="auto">
            <a:xfrm>
              <a:off x="1280" y="2137"/>
              <a:ext cx="1792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>
                  <a:latin typeface="Arial Unicode MS" pitchFamily="34" charset="-128"/>
                </a:rPr>
                <a:t>Address</a:t>
              </a:r>
            </a:p>
          </p:txBody>
        </p:sp>
        <p:sp>
          <p:nvSpPr>
            <p:cNvPr id="93204" name="AutoShape 20"/>
            <p:cNvSpPr>
              <a:spLocks noChangeArrowheads="1"/>
            </p:cNvSpPr>
            <p:nvPr/>
          </p:nvSpPr>
          <p:spPr bwMode="auto">
            <a:xfrm>
              <a:off x="4080" y="2256"/>
              <a:ext cx="240" cy="24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cxnSp>
          <p:nvCxnSpPr>
            <p:cNvPr id="93205" name="AutoShape 21"/>
            <p:cNvCxnSpPr>
              <a:cxnSpLocks noChangeShapeType="1"/>
              <a:stCxn id="93204" idx="2"/>
              <a:endCxn id="93199" idx="3"/>
            </p:cNvCxnSpPr>
            <p:nvPr/>
          </p:nvCxnSpPr>
          <p:spPr bwMode="auto">
            <a:xfrm rot="5400000">
              <a:off x="3506" y="2062"/>
              <a:ext cx="260" cy="112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193" name="Line 9"/>
            <p:cNvSpPr>
              <a:spLocks noChangeShapeType="1"/>
            </p:cNvSpPr>
            <p:nvPr/>
          </p:nvSpPr>
          <p:spPr bwMode="auto">
            <a:xfrm>
              <a:off x="2928" y="10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5345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3AE4EDF2-4E43-4C72-B28A-B5336AA702E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this Reference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001000" cy="304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this</a:t>
            </a:r>
            <a:r>
              <a:rPr lang="en-US" altLang="en-US"/>
              <a:t> reference allows an object to refer to itself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That is, the </a:t>
            </a:r>
            <a:r>
              <a:rPr lang="en-US" altLang="en-US">
                <a:latin typeface="Courier New" pitchFamily="49" charset="0"/>
              </a:rPr>
              <a:t>this</a:t>
            </a:r>
            <a:r>
              <a:rPr lang="en-US" altLang="en-US"/>
              <a:t> reference, used inside a method, refers to the object through which the method is being executed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Suppose the </a:t>
            </a:r>
            <a:r>
              <a:rPr lang="en-US" altLang="en-US">
                <a:latin typeface="Courier New" pitchFamily="49" charset="0"/>
              </a:rPr>
              <a:t>this</a:t>
            </a:r>
            <a:r>
              <a:rPr lang="en-US" altLang="en-US"/>
              <a:t> reference is used in a method called </a:t>
            </a:r>
            <a:r>
              <a:rPr lang="en-US" altLang="en-US">
                <a:latin typeface="Courier New" pitchFamily="49" charset="0"/>
              </a:rPr>
              <a:t>tryMe</a:t>
            </a:r>
            <a:r>
              <a:rPr lang="en-US" altLang="en-US"/>
              <a:t>, which is invoked as follows: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3505200" y="4343400"/>
            <a:ext cx="21653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obj1.tryMe();</a:t>
            </a:r>
          </a:p>
          <a:p>
            <a:pPr>
              <a:spcBef>
                <a:spcPct val="40000"/>
              </a:spcBef>
            </a:pPr>
            <a:r>
              <a:rPr lang="en-US" altLang="en-US" sz="2000" b="1">
                <a:latin typeface="Courier New" pitchFamily="49" charset="0"/>
              </a:rPr>
              <a:t>obj2.tryMe();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066800" y="533400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In the first invocation, the </a:t>
            </a:r>
            <a:r>
              <a:rPr lang="en-US" altLang="en-US">
                <a:latin typeface="Courier New" pitchFamily="49" charset="0"/>
              </a:rPr>
              <a:t>this</a:t>
            </a:r>
            <a:r>
              <a:rPr lang="en-US" altLang="en-US"/>
              <a:t> reference refers to </a:t>
            </a:r>
            <a:r>
              <a:rPr lang="en-US" altLang="en-US">
                <a:latin typeface="Courier New" pitchFamily="49" charset="0"/>
              </a:rPr>
              <a:t>obj1</a:t>
            </a:r>
            <a:r>
              <a:rPr lang="en-US" altLang="en-US"/>
              <a:t>; in the second it refers to </a:t>
            </a:r>
            <a:r>
              <a:rPr lang="en-US" altLang="en-US">
                <a:latin typeface="Courier New" pitchFamily="49" charset="0"/>
              </a:rPr>
              <a:t>obj2</a:t>
            </a:r>
          </a:p>
        </p:txBody>
      </p:sp>
    </p:spTree>
    <p:extLst>
      <p:ext uri="{BB962C8B-B14F-4D97-AF65-F5344CB8AC3E}">
        <p14:creationId xmlns:p14="http://schemas.microsoft.com/office/powerpoint/2010/main" val="18055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A99B2C98-0605-424D-B986-DA8881C6675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this reference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22098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this</a:t>
            </a:r>
            <a:r>
              <a:rPr lang="en-US" altLang="en-US"/>
              <a:t> reference can be used to distinguish the instance variables of a class from corresponding method parameters with the same names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constructor of the </a:t>
            </a:r>
            <a:r>
              <a:rPr lang="en-US" altLang="en-US">
                <a:latin typeface="Courier New" pitchFamily="49" charset="0"/>
              </a:rPr>
              <a:t>Account</a:t>
            </a:r>
            <a:r>
              <a:rPr lang="en-US" altLang="en-US"/>
              <a:t> class (from Chapter 4) could have been written as follows: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524000" y="3641725"/>
            <a:ext cx="71628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public Account (Sring name, long acctNumber, </a:t>
            </a:r>
          </a:p>
          <a:p>
            <a:r>
              <a:rPr lang="en-US" altLang="en-US" sz="2000" b="1">
                <a:latin typeface="Courier New" pitchFamily="49" charset="0"/>
              </a:rPr>
              <a:t>                double balance)</a:t>
            </a:r>
          </a:p>
          <a:p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r>
              <a:rPr lang="en-US" altLang="en-US" sz="2000" b="1">
                <a:latin typeface="Courier New" pitchFamily="49" charset="0"/>
              </a:rPr>
              <a:t>   this.name = name;</a:t>
            </a:r>
          </a:p>
          <a:p>
            <a:r>
              <a:rPr lang="en-US" altLang="en-US" sz="2000" b="1">
                <a:latin typeface="Courier New" pitchFamily="49" charset="0"/>
              </a:rPr>
              <a:t>   this.acctNumber = acctNumber;</a:t>
            </a:r>
          </a:p>
          <a:p>
            <a:r>
              <a:rPr lang="en-US" altLang="en-US" sz="2000" b="1">
                <a:latin typeface="Courier New" pitchFamily="49" charset="0"/>
              </a:rPr>
              <a:t>   this.balance = balance;</a:t>
            </a:r>
          </a:p>
          <a:p>
            <a:r>
              <a:rPr lang="en-US" altLang="en-US" sz="20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37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96D74675-3BC7-4E62-9648-A8347BAD0A0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Design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As we've discussed, high-level design issues include: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identifying primary classes and objects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assigning primary responsibilities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After establishing high-level design issues, its important to address low-level issues such as the design of key methods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For some methods, careful planning is needed to make sure they contribute to an efficient and elegant system design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9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A579142F-17EA-414E-96D1-8B487731C8D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Design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An </a:t>
            </a:r>
            <a:r>
              <a:rPr lang="en-US" altLang="en-US" i="1"/>
              <a:t>algorithm</a:t>
            </a:r>
            <a:r>
              <a:rPr lang="en-US" altLang="en-US"/>
              <a:t> is a step-by-step process for solving a problem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Examples: a recipe, travel directions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Every method implements an algorithm that determines how the method accomplishes its goals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An algorithm may be expressed in </a:t>
            </a:r>
            <a:r>
              <a:rPr lang="en-US" altLang="en-US" i="1"/>
              <a:t>pseudocode</a:t>
            </a:r>
            <a:r>
              <a:rPr lang="en-US" altLang="en-US"/>
              <a:t>, a mixture of code statements and English that communicate the steps to take</a:t>
            </a:r>
          </a:p>
        </p:txBody>
      </p:sp>
    </p:spTree>
    <p:extLst>
      <p:ext uri="{BB962C8B-B14F-4D97-AF65-F5344CB8AC3E}">
        <p14:creationId xmlns:p14="http://schemas.microsoft.com/office/powerpoint/2010/main" val="34165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E1088957-8380-430B-8473-13211B62F67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Design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</a:t>
            </a:r>
            <a:r>
              <a:rPr lang="en-US" altLang="en-US" i="1"/>
              <a:t>software design</a:t>
            </a:r>
            <a:r>
              <a:rPr lang="en-US" altLang="en-US"/>
              <a:t> specifies </a:t>
            </a:r>
            <a:r>
              <a:rPr lang="en-US" altLang="en-US" u="sng"/>
              <a:t>how</a:t>
            </a:r>
            <a:r>
              <a:rPr lang="en-US" altLang="en-US" i="1"/>
              <a:t> </a:t>
            </a:r>
            <a:r>
              <a:rPr lang="en-US" altLang="en-US"/>
              <a:t>a program will accomplish its requirements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That is, a software design determines: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how the solution can be broken down into manageable pieces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what each piece will do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An object-oriented design determines which classes  and objects are needed, and specifies how they will interact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Low level design details include how individual methods will accomplish their tasks</a:t>
            </a:r>
          </a:p>
        </p:txBody>
      </p:sp>
    </p:spTree>
    <p:extLst>
      <p:ext uri="{BB962C8B-B14F-4D97-AF65-F5344CB8AC3E}">
        <p14:creationId xmlns:p14="http://schemas.microsoft.com/office/powerpoint/2010/main" val="23627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CA56649B-E9A0-47D1-8530-E24E567F1B1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Decomposition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A method should be relatively small, so that it can be understood as a single entity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 potentially large method should be decomposed into several smaller methods as needed for clarity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 public service method of an object may call one or more private support methods to help it accomplish its goal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Support methods might call other support methods if appropriate</a:t>
            </a:r>
          </a:p>
        </p:txBody>
      </p:sp>
    </p:spTree>
    <p:extLst>
      <p:ext uri="{BB962C8B-B14F-4D97-AF65-F5344CB8AC3E}">
        <p14:creationId xmlns:p14="http://schemas.microsoft.com/office/powerpoint/2010/main" val="35022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95874B47-241C-4E31-B64C-D2CB89DA233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Decomposition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3200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Let's look at an example that requires method decomposition – translating English into Pig Latin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Pig Latin is a language in which each word is modified by moving the initial sound of the word to the end and adding "ay"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Words that begin with vowels have the "yay" sound added on the end</a:t>
            </a:r>
          </a:p>
        </p:txBody>
      </p:sp>
      <p:grpSp>
        <p:nvGrpSpPr>
          <p:cNvPr id="163856" name="Group 16"/>
          <p:cNvGrpSpPr>
            <a:grpSpLocks/>
          </p:cNvGrpSpPr>
          <p:nvPr/>
        </p:nvGrpSpPr>
        <p:grpSpPr bwMode="auto">
          <a:xfrm>
            <a:off x="1752600" y="4648200"/>
            <a:ext cx="2743200" cy="381000"/>
            <a:chOff x="864" y="2976"/>
            <a:chExt cx="1728" cy="240"/>
          </a:xfrm>
        </p:grpSpPr>
        <p:sp>
          <p:nvSpPr>
            <p:cNvPr id="163844" name="Rectangle 4"/>
            <p:cNvSpPr>
              <a:spLocks noChangeArrowheads="1"/>
            </p:cNvSpPr>
            <p:nvPr/>
          </p:nvSpPr>
          <p:spPr bwMode="auto">
            <a:xfrm>
              <a:off x="864" y="297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book</a:t>
              </a:r>
            </a:p>
          </p:txBody>
        </p:sp>
        <p:sp>
          <p:nvSpPr>
            <p:cNvPr id="163845" name="Rectangle 5"/>
            <p:cNvSpPr>
              <a:spLocks noChangeArrowheads="1"/>
            </p:cNvSpPr>
            <p:nvPr/>
          </p:nvSpPr>
          <p:spPr bwMode="auto">
            <a:xfrm>
              <a:off x="1824" y="2976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ookbay</a:t>
              </a:r>
            </a:p>
          </p:txBody>
        </p:sp>
        <p:sp>
          <p:nvSpPr>
            <p:cNvPr id="163846" name="Line 6"/>
            <p:cNvSpPr>
              <a:spLocks noChangeShapeType="1"/>
            </p:cNvSpPr>
            <p:nvPr/>
          </p:nvSpPr>
          <p:spPr bwMode="auto">
            <a:xfrm>
              <a:off x="1440" y="3096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63857" name="Group 17"/>
          <p:cNvGrpSpPr>
            <a:grpSpLocks/>
          </p:cNvGrpSpPr>
          <p:nvPr/>
        </p:nvGrpSpPr>
        <p:grpSpPr bwMode="auto">
          <a:xfrm>
            <a:off x="5105400" y="4648200"/>
            <a:ext cx="2743200" cy="381000"/>
            <a:chOff x="3216" y="3072"/>
            <a:chExt cx="1728" cy="240"/>
          </a:xfrm>
        </p:grpSpPr>
        <p:sp>
          <p:nvSpPr>
            <p:cNvPr id="163847" name="Rectangle 7"/>
            <p:cNvSpPr>
              <a:spLocks noChangeArrowheads="1"/>
            </p:cNvSpPr>
            <p:nvPr/>
          </p:nvSpPr>
          <p:spPr bwMode="auto">
            <a:xfrm>
              <a:off x="3216" y="3072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table</a:t>
              </a:r>
            </a:p>
          </p:txBody>
        </p:sp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4176" y="3072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abletay</a:t>
              </a:r>
            </a:p>
          </p:txBody>
        </p:sp>
        <p:sp>
          <p:nvSpPr>
            <p:cNvPr id="163849" name="Line 9"/>
            <p:cNvSpPr>
              <a:spLocks noChangeShapeType="1"/>
            </p:cNvSpPr>
            <p:nvPr/>
          </p:nvSpPr>
          <p:spPr bwMode="auto">
            <a:xfrm>
              <a:off x="3792" y="3192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63858" name="Group 18"/>
          <p:cNvGrpSpPr>
            <a:grpSpLocks/>
          </p:cNvGrpSpPr>
          <p:nvPr/>
        </p:nvGrpSpPr>
        <p:grpSpPr bwMode="auto">
          <a:xfrm>
            <a:off x="1752600" y="5334000"/>
            <a:ext cx="2743200" cy="381000"/>
            <a:chOff x="1008" y="3504"/>
            <a:chExt cx="1728" cy="240"/>
          </a:xfrm>
        </p:grpSpPr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1008" y="350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item</a:t>
              </a:r>
            </a:p>
          </p:txBody>
        </p:sp>
        <p:sp>
          <p:nvSpPr>
            <p:cNvPr id="163851" name="Rectangle 11"/>
            <p:cNvSpPr>
              <a:spLocks noChangeArrowheads="1"/>
            </p:cNvSpPr>
            <p:nvPr/>
          </p:nvSpPr>
          <p:spPr bwMode="auto">
            <a:xfrm>
              <a:off x="1968" y="3504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itemyay</a:t>
              </a:r>
            </a:p>
          </p:txBody>
        </p:sp>
        <p:sp>
          <p:nvSpPr>
            <p:cNvPr id="163852" name="Line 12"/>
            <p:cNvSpPr>
              <a:spLocks noChangeShapeType="1"/>
            </p:cNvSpPr>
            <p:nvPr/>
          </p:nvSpPr>
          <p:spPr bwMode="auto">
            <a:xfrm>
              <a:off x="1584" y="362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63859" name="Group 19"/>
          <p:cNvGrpSpPr>
            <a:grpSpLocks/>
          </p:cNvGrpSpPr>
          <p:nvPr/>
        </p:nvGrpSpPr>
        <p:grpSpPr bwMode="auto">
          <a:xfrm>
            <a:off x="5105400" y="5334000"/>
            <a:ext cx="2743200" cy="381000"/>
            <a:chOff x="3168" y="3600"/>
            <a:chExt cx="1728" cy="240"/>
          </a:xfrm>
        </p:grpSpPr>
        <p:sp>
          <p:nvSpPr>
            <p:cNvPr id="163853" name="Rectangle 13"/>
            <p:cNvSpPr>
              <a:spLocks noChangeArrowheads="1"/>
            </p:cNvSpPr>
            <p:nvPr/>
          </p:nvSpPr>
          <p:spPr bwMode="auto">
            <a:xfrm>
              <a:off x="3168" y="3600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chair</a:t>
              </a:r>
            </a:p>
          </p:txBody>
        </p:sp>
        <p:sp>
          <p:nvSpPr>
            <p:cNvPr id="163854" name="Rectangle 14"/>
            <p:cNvSpPr>
              <a:spLocks noChangeArrowheads="1"/>
            </p:cNvSpPr>
            <p:nvPr/>
          </p:nvSpPr>
          <p:spPr bwMode="auto">
            <a:xfrm>
              <a:off x="4128" y="3600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airchay</a:t>
              </a:r>
            </a:p>
          </p:txBody>
        </p:sp>
        <p:sp>
          <p:nvSpPr>
            <p:cNvPr id="163855" name="Line 15"/>
            <p:cNvSpPr>
              <a:spLocks noChangeShapeType="1"/>
            </p:cNvSpPr>
            <p:nvPr/>
          </p:nvSpPr>
          <p:spPr bwMode="auto">
            <a:xfrm>
              <a:off x="3744" y="3720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24546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196219AA-A6D6-456A-9CE1-F0FD733C927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Decomposition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primary objective (translating a sentence) is too complicated for one method to accomplish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Therefore we look for natural ways to decompose the solution into pieces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Translating a sentence can be decomposed into the process of translating each word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process of translating a word can be separated into translating words that: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begin with vowels</a:t>
            </a:r>
          </a:p>
          <a:p>
            <a:pPr lvl="1"/>
            <a:r>
              <a:rPr lang="en-US" altLang="en-US"/>
              <a:t>begin with consonant blends (sh, cr, th, etc.)</a:t>
            </a:r>
          </a:p>
          <a:p>
            <a:pPr lvl="1"/>
            <a:r>
              <a:rPr lang="en-US" altLang="en-US"/>
              <a:t>begin with single consonants </a:t>
            </a:r>
          </a:p>
        </p:txBody>
      </p:sp>
    </p:spTree>
    <p:extLst>
      <p:ext uri="{BB962C8B-B14F-4D97-AF65-F5344CB8AC3E}">
        <p14:creationId xmlns:p14="http://schemas.microsoft.com/office/powerpoint/2010/main" val="24926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4E488693-9792-459E-B82A-E5C97B94769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Decomposition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5000"/>
              </a:spcBef>
            </a:pPr>
            <a:r>
              <a:rPr lang="en-US" altLang="en-US" dirty="0"/>
              <a:t>See PigLatin.java </a:t>
            </a:r>
          </a:p>
          <a:p>
            <a:r>
              <a:rPr lang="en-US" altLang="en-US" dirty="0"/>
              <a:t>See PigLatinTranslator.java 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In a UML class diagram, the visibility of a variable or method can be shown using special characters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Public members are preceded by a plus sign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Private members are preceded by a minus sign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203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1AEAD618-4072-4550-A2A7-3F6E658CE5D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Diagram for Pig Latin</a:t>
            </a:r>
          </a:p>
        </p:txBody>
      </p:sp>
      <p:grpSp>
        <p:nvGrpSpPr>
          <p:cNvPr id="113682" name="Group 18"/>
          <p:cNvGrpSpPr>
            <a:grpSpLocks/>
          </p:cNvGrpSpPr>
          <p:nvPr/>
        </p:nvGrpSpPr>
        <p:grpSpPr bwMode="auto">
          <a:xfrm>
            <a:off x="1447800" y="1662113"/>
            <a:ext cx="7086600" cy="3671887"/>
            <a:chOff x="912" y="1047"/>
            <a:chExt cx="4464" cy="2313"/>
          </a:xfrm>
        </p:grpSpPr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912" y="1047"/>
              <a:ext cx="2016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>
                  <a:latin typeface="Arial Unicode MS" pitchFamily="34" charset="-128"/>
                </a:rPr>
                <a:t>PigLatin</a:t>
              </a: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912" y="1305"/>
              <a:ext cx="2016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en-US" altLang="en-US" sz="2000" b="1">
                <a:latin typeface="Verdana" pitchFamily="34" charset="0"/>
              </a:endParaRP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912" y="1488"/>
              <a:ext cx="2016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+ main (args : String[]) : void</a:t>
              </a:r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2496" y="2331"/>
              <a:ext cx="2880" cy="213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altLang="en-US" sz="1600" b="1">
                <a:latin typeface="Arial Unicode MS" pitchFamily="34" charset="-128"/>
              </a:endParaRPr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2496" y="2544"/>
              <a:ext cx="2880" cy="816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+ translate (sentence : String) : String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translateWord (word : String) : String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beginsWithVowel (word : String) : boolean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beginsWithBlend (word : String) : boolean</a:t>
              </a:r>
            </a:p>
          </p:txBody>
        </p:sp>
        <p:sp>
          <p:nvSpPr>
            <p:cNvPr id="113677" name="Rectangle 13"/>
            <p:cNvSpPr>
              <a:spLocks noChangeArrowheads="1"/>
            </p:cNvSpPr>
            <p:nvPr/>
          </p:nvSpPr>
          <p:spPr bwMode="auto">
            <a:xfrm>
              <a:off x="2496" y="2073"/>
              <a:ext cx="288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>
                  <a:latin typeface="Arial Unicode MS" pitchFamily="34" charset="-128"/>
                </a:rPr>
                <a:t>PigLatinTranslator</a:t>
              </a:r>
            </a:p>
          </p:txBody>
        </p:sp>
        <p:cxnSp>
          <p:nvCxnSpPr>
            <p:cNvPr id="113679" name="AutoShape 15"/>
            <p:cNvCxnSpPr>
              <a:cxnSpLocks noChangeShapeType="1"/>
              <a:stCxn id="113671" idx="2"/>
              <a:endCxn id="113677" idx="1"/>
            </p:cNvCxnSpPr>
            <p:nvPr/>
          </p:nvCxnSpPr>
          <p:spPr bwMode="auto">
            <a:xfrm rot="16200000" flipH="1">
              <a:off x="1999" y="1706"/>
              <a:ext cx="417" cy="57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 type="arrow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67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03FB5AED-2B17-4621-84C0-E45C6335DF8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Objects as Parameters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51816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60000"/>
              </a:spcBef>
            </a:pPr>
            <a:r>
              <a:rPr lang="en-US" altLang="en-US"/>
              <a:t>Another important issue related to method design involves parameter passing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Parameters in a Java method are </a:t>
            </a:r>
            <a:r>
              <a:rPr lang="en-US" altLang="en-US" i="1"/>
              <a:t>passed by value</a:t>
            </a:r>
            <a:endParaRPr lang="en-US" altLang="en-US"/>
          </a:p>
          <a:p>
            <a:pPr>
              <a:spcBef>
                <a:spcPct val="60000"/>
              </a:spcBef>
            </a:pPr>
            <a:r>
              <a:rPr lang="en-US" altLang="en-US"/>
              <a:t>A copy of the actual parameter (the value passed in) is stored into the formal parameter (in the method header)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Therefore passing parameters is similar to an assignment statement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When an object is passed to a method, the actual parameter and the formal parameter become aliases of each other</a:t>
            </a:r>
          </a:p>
        </p:txBody>
      </p:sp>
    </p:spTree>
    <p:extLst>
      <p:ext uri="{BB962C8B-B14F-4D97-AF65-F5344CB8AC3E}">
        <p14:creationId xmlns:p14="http://schemas.microsoft.com/office/powerpoint/2010/main" val="39105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12360F6B-FB1B-4856-A78C-133501D9359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Objects to Methods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80000"/>
              </a:spcBef>
            </a:pPr>
            <a:r>
              <a:rPr lang="en-US" altLang="en-US" dirty="0"/>
              <a:t>What a method does with a parameter may or may not have a permanent effect (outside the method)</a:t>
            </a:r>
          </a:p>
          <a:p>
            <a:pPr>
              <a:spcBef>
                <a:spcPct val="80000"/>
              </a:spcBef>
            </a:pPr>
            <a:r>
              <a:rPr lang="en-US" altLang="en-US" dirty="0"/>
              <a:t>See ParameterTester.java </a:t>
            </a:r>
          </a:p>
          <a:p>
            <a:pPr>
              <a:spcBef>
                <a:spcPct val="30000"/>
              </a:spcBef>
            </a:pPr>
            <a:r>
              <a:rPr lang="en-US" altLang="en-US" dirty="0"/>
              <a:t>See ParameterModifier.java </a:t>
            </a:r>
          </a:p>
          <a:p>
            <a:pPr>
              <a:spcBef>
                <a:spcPct val="30000"/>
              </a:spcBef>
            </a:pPr>
            <a:r>
              <a:rPr lang="en-US" altLang="en-US" dirty="0"/>
              <a:t>See Num.java </a:t>
            </a:r>
          </a:p>
          <a:p>
            <a:pPr>
              <a:spcBef>
                <a:spcPct val="80000"/>
              </a:spcBef>
            </a:pPr>
            <a:r>
              <a:rPr lang="en-US" altLang="en-US" dirty="0"/>
              <a:t>Note the difference between changing the internal state of an object versus changing which object a reference points to</a:t>
            </a:r>
          </a:p>
          <a:p>
            <a:pPr>
              <a:spcBef>
                <a:spcPct val="8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388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752FCD22-7167-42D1-A473-F683281EA3C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Method Overloading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 i="1"/>
              <a:t>Method overloading</a:t>
            </a:r>
            <a:r>
              <a:rPr lang="en-US" altLang="en-US"/>
              <a:t> is the process of giving a single method name multiple definitions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If a method is overloaded, the method name is not sufficient to determine which method is being called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 i="1"/>
              <a:t>signature</a:t>
            </a:r>
            <a:r>
              <a:rPr lang="en-US" altLang="en-US"/>
              <a:t> of each overloaded method must be unique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signature includes the number, type, and order of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89790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27136F03-A478-4929-BAC9-6F76174C919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Overloading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990600"/>
          </a:xfrm>
        </p:spPr>
        <p:txBody>
          <a:bodyPr>
            <a:normAutofit lnSpcReduction="1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The compiler determines which method is being invoked by analyzing the parameters</a:t>
            </a:r>
          </a:p>
          <a:p>
            <a:endParaRPr lang="en-US" altLang="en-US"/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416050" y="2514600"/>
            <a:ext cx="3079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float tryMe(int x)</a:t>
            </a:r>
          </a:p>
          <a:p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r>
              <a:rPr lang="en-US" altLang="en-US" sz="2000" b="1">
                <a:latin typeface="Courier New" pitchFamily="49" charset="0"/>
              </a:rPr>
              <a:t>   return x + .375;</a:t>
            </a:r>
          </a:p>
          <a:p>
            <a:r>
              <a:rPr lang="en-US" alt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1339850" y="4114800"/>
            <a:ext cx="42989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float tryMe(int x, float y)</a:t>
            </a:r>
          </a:p>
          <a:p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r>
              <a:rPr lang="en-US" altLang="en-US" sz="2000" b="1">
                <a:latin typeface="Courier New" pitchFamily="49" charset="0"/>
              </a:rPr>
              <a:t>   return x*y;</a:t>
            </a:r>
          </a:p>
          <a:p>
            <a:r>
              <a:rPr lang="en-US" altLang="en-US" sz="2000" b="1">
                <a:latin typeface="Courier New" pitchFamily="49" charset="0"/>
              </a:rPr>
              <a:t>}</a:t>
            </a:r>
          </a:p>
        </p:txBody>
      </p:sp>
      <p:grpSp>
        <p:nvGrpSpPr>
          <p:cNvPr id="165902" name="Group 14"/>
          <p:cNvGrpSpPr>
            <a:grpSpLocks/>
          </p:cNvGrpSpPr>
          <p:nvPr/>
        </p:nvGrpSpPr>
        <p:grpSpPr bwMode="auto">
          <a:xfrm>
            <a:off x="5105400" y="2786063"/>
            <a:ext cx="3841750" cy="871537"/>
            <a:chOff x="3216" y="1755"/>
            <a:chExt cx="2420" cy="549"/>
          </a:xfrm>
        </p:grpSpPr>
        <p:sp>
          <p:nvSpPr>
            <p:cNvPr id="165899" name="Text Box 11"/>
            <p:cNvSpPr txBox="1">
              <a:spLocks noChangeArrowheads="1"/>
            </p:cNvSpPr>
            <p:nvPr/>
          </p:nvSpPr>
          <p:spPr bwMode="auto">
            <a:xfrm>
              <a:off x="3216" y="2054"/>
              <a:ext cx="2420" cy="250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latin typeface="Courier New" pitchFamily="49" charset="0"/>
                </a:rPr>
                <a:t>result = tryMe(25, 4.32)</a:t>
              </a:r>
            </a:p>
          </p:txBody>
        </p:sp>
        <p:sp>
          <p:nvSpPr>
            <p:cNvPr id="165900" name="Text Box 12"/>
            <p:cNvSpPr txBox="1">
              <a:spLocks noChangeArrowheads="1"/>
            </p:cNvSpPr>
            <p:nvPr/>
          </p:nvSpPr>
          <p:spPr bwMode="auto">
            <a:xfrm>
              <a:off x="3780" y="1755"/>
              <a:ext cx="108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Verdana" pitchFamily="34" charset="0"/>
                </a:rPr>
                <a:t>Invocation</a:t>
              </a:r>
              <a:endParaRPr lang="en-US" altLang="en-US">
                <a:solidFill>
                  <a:schemeClr val="hlink"/>
                </a:solidFill>
                <a:latin typeface="Verdana" pitchFamily="34" charset="0"/>
              </a:endParaRPr>
            </a:p>
          </p:txBody>
        </p:sp>
      </p:grpSp>
      <p:cxnSp>
        <p:nvCxnSpPr>
          <p:cNvPr id="165901" name="AutoShape 13"/>
          <p:cNvCxnSpPr>
            <a:cxnSpLocks noChangeShapeType="1"/>
            <a:stCxn id="165899" idx="2"/>
            <a:endCxn id="165896" idx="3"/>
          </p:cNvCxnSpPr>
          <p:nvPr/>
        </p:nvCxnSpPr>
        <p:spPr bwMode="auto">
          <a:xfrm rot="5400000">
            <a:off x="5776119" y="3520281"/>
            <a:ext cx="1112838" cy="1387475"/>
          </a:xfrm>
          <a:prstGeom prst="bentConnector2">
            <a:avLst/>
          </a:prstGeom>
          <a:noFill/>
          <a:ln w="57150">
            <a:solidFill>
              <a:srgbClr val="DE2C28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52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  <p:bldP spid="1658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19F55F41-79C8-44F4-9F0D-C8F15ABB0B0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Method Overloading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tabLst>
                <a:tab pos="2292350" algn="l"/>
              </a:tabLst>
            </a:pPr>
            <a:r>
              <a:rPr lang="en-US" altLang="en-US"/>
              <a:t>The</a:t>
            </a:r>
            <a:r>
              <a:rPr lang="en-US" altLang="en-US">
                <a:latin typeface="Courier New" pitchFamily="49" charset="0"/>
              </a:rPr>
              <a:t> println </a:t>
            </a:r>
            <a:r>
              <a:rPr lang="en-US" altLang="en-US"/>
              <a:t>method is overloaded:</a:t>
            </a:r>
          </a:p>
          <a:p>
            <a:pPr>
              <a:spcBef>
                <a:spcPct val="90000"/>
              </a:spcBef>
              <a:buFontTx/>
              <a:buNone/>
              <a:tabLst>
                <a:tab pos="2292350" algn="l"/>
              </a:tabLst>
            </a:pPr>
            <a:r>
              <a:rPr lang="en-US" altLang="en-US" sz="2000">
                <a:latin typeface="Courier New" pitchFamily="49" charset="0"/>
              </a:rPr>
              <a:t>            println (String s)</a:t>
            </a:r>
          </a:p>
          <a:p>
            <a:pPr>
              <a:buFontTx/>
              <a:buNone/>
              <a:tabLst>
                <a:tab pos="2292350" algn="l"/>
              </a:tabLst>
            </a:pPr>
            <a:r>
              <a:rPr lang="en-US" altLang="en-US" sz="2000">
                <a:latin typeface="Courier New" pitchFamily="49" charset="0"/>
              </a:rPr>
              <a:t>            println (int i)</a:t>
            </a:r>
          </a:p>
          <a:p>
            <a:pPr>
              <a:buFontTx/>
              <a:buNone/>
              <a:tabLst>
                <a:tab pos="2292350" algn="l"/>
              </a:tabLst>
            </a:pPr>
            <a:r>
              <a:rPr lang="en-US" altLang="en-US" sz="2000">
                <a:latin typeface="Courier New" pitchFamily="49" charset="0"/>
              </a:rPr>
              <a:t>            println (double d)</a:t>
            </a:r>
          </a:p>
          <a:p>
            <a:pPr>
              <a:spcBef>
                <a:spcPct val="75000"/>
              </a:spcBef>
              <a:buFontTx/>
              <a:buNone/>
              <a:tabLst>
                <a:tab pos="2292350" algn="l"/>
              </a:tabLst>
            </a:pPr>
            <a:r>
              <a:rPr lang="en-US" altLang="en-US"/>
              <a:t>		and so on...</a:t>
            </a:r>
          </a:p>
          <a:p>
            <a:pPr>
              <a:spcBef>
                <a:spcPct val="75000"/>
              </a:spcBef>
              <a:tabLst>
                <a:tab pos="2292350" algn="l"/>
              </a:tabLst>
            </a:pPr>
            <a:r>
              <a:rPr lang="en-US" altLang="en-US"/>
              <a:t>The following lines invoke different versions of the</a:t>
            </a:r>
            <a:r>
              <a:rPr lang="en-US" altLang="en-US">
                <a:latin typeface="Courier New" pitchFamily="49" charset="0"/>
              </a:rPr>
              <a:t> println </a:t>
            </a:r>
            <a:r>
              <a:rPr lang="en-US" altLang="en-US"/>
              <a:t>method:</a:t>
            </a:r>
          </a:p>
          <a:p>
            <a:pPr>
              <a:spcBef>
                <a:spcPct val="90000"/>
              </a:spcBef>
              <a:buFontTx/>
              <a:buNone/>
              <a:tabLst>
                <a:tab pos="2292350" algn="l"/>
              </a:tabLst>
            </a:pPr>
            <a:r>
              <a:rPr lang="en-US" altLang="en-US" sz="2000">
                <a:latin typeface="Courier New" pitchFamily="49" charset="0"/>
              </a:rPr>
              <a:t>     System.out.println ("The total is:");</a:t>
            </a:r>
          </a:p>
          <a:p>
            <a:pPr>
              <a:buFontTx/>
              <a:buNone/>
              <a:tabLst>
                <a:tab pos="2292350" algn="l"/>
              </a:tabLst>
            </a:pPr>
            <a:r>
              <a:rPr lang="en-US" altLang="en-US" sz="2000">
                <a:latin typeface="Courier New" pitchFamily="49" charset="0"/>
              </a:rPr>
              <a:t>     System.out.println (total);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3786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FCCDB2A9-E8DF-4606-8DD7-D0C793A3CBE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Implementation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 i="1"/>
              <a:t>Implementation</a:t>
            </a:r>
            <a:r>
              <a:rPr lang="en-US" altLang="en-US"/>
              <a:t> is the process of translating a design into source code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Novice programmers often think that writing code is the heart of software development, but actually it should be the least creative step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Almost all important decisions are made during requirements and design stages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Implementation should focus on coding details, including style guidelines and documentation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87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90615F37-AF3D-4528-A952-B8E611F3ED9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Overloading Methods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The return type of the method is </a:t>
            </a:r>
            <a:r>
              <a:rPr lang="en-US" altLang="en-US" u="sng"/>
              <a:t>not</a:t>
            </a:r>
            <a:r>
              <a:rPr lang="en-US" altLang="en-US"/>
              <a:t> part of the signature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That is, overloaded methods cannot differ only by their return type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Constructors can be overloaded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Overloaded constructors provide multiple ways to initialize a new object</a:t>
            </a:r>
          </a:p>
        </p:txBody>
      </p:sp>
    </p:spTree>
    <p:extLst>
      <p:ext uri="{BB962C8B-B14F-4D97-AF65-F5344CB8AC3E}">
        <p14:creationId xmlns:p14="http://schemas.microsoft.com/office/powerpoint/2010/main" val="96237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D27E429E-6F1D-4A08-AF2D-3615401A118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Testing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 i="1"/>
              <a:t>Testing</a:t>
            </a:r>
            <a:r>
              <a:rPr lang="en-US" altLang="en-US"/>
              <a:t> attempts to ensure that the program will solve the intended problem under all the constraints specified in the requirements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 program should be thoroughly tested with the goal of finding errors</a:t>
            </a:r>
          </a:p>
          <a:p>
            <a:pPr>
              <a:spcBef>
                <a:spcPct val="75000"/>
              </a:spcBef>
            </a:pPr>
            <a:r>
              <a:rPr lang="en-US" altLang="en-US" i="1"/>
              <a:t>Debugging</a:t>
            </a:r>
            <a:r>
              <a:rPr lang="en-US" altLang="en-US"/>
              <a:t> is the process of determining the cause of a problem and fixing it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We revisit the details of the testing process later in this chapter</a:t>
            </a:r>
          </a:p>
        </p:txBody>
      </p:sp>
    </p:spTree>
    <p:extLst>
      <p:ext uri="{BB962C8B-B14F-4D97-AF65-F5344CB8AC3E}">
        <p14:creationId xmlns:p14="http://schemas.microsoft.com/office/powerpoint/2010/main" val="10263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C4B7419E-4054-450F-97CA-706FFC7BD75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Classes and Objects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core activity of object-oriented design is determining the classes and objects that will make up the solution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classes may be part of a class library, reused from a previous project, or newly written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One way to identify potential classes is to identify the objects discussed in the requirements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Objects are generally nouns, and the services that an object provides are generally verbs</a:t>
            </a:r>
          </a:p>
        </p:txBody>
      </p:sp>
    </p:spTree>
    <p:extLst>
      <p:ext uri="{BB962C8B-B14F-4D97-AF65-F5344CB8AC3E}">
        <p14:creationId xmlns:p14="http://schemas.microsoft.com/office/powerpoint/2010/main" val="23139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1FB6D1A4-392C-41DE-AA0C-7CB634E5EA5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Classes and Objects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85800"/>
          </a:xfrm>
        </p:spPr>
        <p:txBody>
          <a:bodyPr/>
          <a:lstStyle/>
          <a:p>
            <a:r>
              <a:rPr lang="en-US" altLang="en-US"/>
              <a:t>A partial requirements document: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447800" y="2133600"/>
            <a:ext cx="728027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 user must be allowed to specify each product by</a:t>
            </a:r>
          </a:p>
          <a:p>
            <a:r>
              <a:rPr lang="en-US" altLang="en-US" b="1"/>
              <a:t>its primary characteristics, including its name and</a:t>
            </a:r>
          </a:p>
          <a:p>
            <a:r>
              <a:rPr lang="en-US" altLang="en-US" b="1"/>
              <a:t>product number. If the bar code does not match the</a:t>
            </a:r>
          </a:p>
          <a:p>
            <a:r>
              <a:rPr lang="en-US" altLang="en-US" b="1"/>
              <a:t>product, then an error should be generated to the</a:t>
            </a:r>
          </a:p>
          <a:p>
            <a:r>
              <a:rPr lang="en-US" altLang="en-US" b="1"/>
              <a:t>message window and entered into the error log. The</a:t>
            </a:r>
          </a:p>
          <a:p>
            <a:r>
              <a:rPr lang="en-US" altLang="en-US" b="1"/>
              <a:t>summary report of all transactions must be structured</a:t>
            </a:r>
          </a:p>
          <a:p>
            <a:r>
              <a:rPr lang="en-US" altLang="en-US" b="1"/>
              <a:t>as specified in section 7.A.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2057400" y="2209800"/>
            <a:ext cx="685800" cy="304800"/>
          </a:xfrm>
          <a:prstGeom prst="rect">
            <a:avLst/>
          </a:prstGeom>
          <a:solidFill>
            <a:srgbClr val="FFFF00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6858000" y="2209800"/>
            <a:ext cx="1143000" cy="304800"/>
          </a:xfrm>
          <a:prstGeom prst="rect">
            <a:avLst/>
          </a:prstGeom>
          <a:solidFill>
            <a:srgbClr val="FFFF00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3048000" y="2590800"/>
            <a:ext cx="1905000" cy="304800"/>
          </a:xfrm>
          <a:prstGeom prst="rect">
            <a:avLst/>
          </a:prstGeom>
          <a:solidFill>
            <a:srgbClr val="FFFF00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6781800" y="2590800"/>
            <a:ext cx="762000" cy="304800"/>
          </a:xfrm>
          <a:prstGeom prst="rect">
            <a:avLst/>
          </a:prstGeom>
          <a:solidFill>
            <a:srgbClr val="FFFF00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1524000" y="2971800"/>
            <a:ext cx="2133600" cy="304800"/>
          </a:xfrm>
          <a:prstGeom prst="rect">
            <a:avLst/>
          </a:prstGeom>
          <a:solidFill>
            <a:srgbClr val="FFFF00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4572000" y="2971800"/>
            <a:ext cx="1219200" cy="304800"/>
          </a:xfrm>
          <a:prstGeom prst="rect">
            <a:avLst/>
          </a:prstGeom>
          <a:solidFill>
            <a:srgbClr val="FFFF00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1524000" y="3352800"/>
            <a:ext cx="1143000" cy="304800"/>
          </a:xfrm>
          <a:prstGeom prst="rect">
            <a:avLst/>
          </a:prstGeom>
          <a:solidFill>
            <a:srgbClr val="FFFF00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3733800" y="3352800"/>
            <a:ext cx="762000" cy="304800"/>
          </a:xfrm>
          <a:prstGeom prst="rect">
            <a:avLst/>
          </a:prstGeom>
          <a:solidFill>
            <a:srgbClr val="FFFF00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1524000" y="3733800"/>
            <a:ext cx="2209800" cy="304800"/>
          </a:xfrm>
          <a:prstGeom prst="rect">
            <a:avLst/>
          </a:prstGeom>
          <a:solidFill>
            <a:srgbClr val="FFFF00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6477000" y="3657600"/>
            <a:ext cx="1219200" cy="381000"/>
          </a:xfrm>
          <a:prstGeom prst="rect">
            <a:avLst/>
          </a:prstGeom>
          <a:solidFill>
            <a:srgbClr val="FFFF00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5423" name="Rectangle 15"/>
          <p:cNvSpPr>
            <a:spLocks noChangeArrowheads="1"/>
          </p:cNvSpPr>
          <p:nvPr/>
        </p:nvSpPr>
        <p:spPr bwMode="auto">
          <a:xfrm>
            <a:off x="1524000" y="4114800"/>
            <a:ext cx="2209800" cy="304800"/>
          </a:xfrm>
          <a:prstGeom prst="rect">
            <a:avLst/>
          </a:prstGeom>
          <a:solidFill>
            <a:srgbClr val="FFFF00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4419600" y="4038600"/>
            <a:ext cx="1676400" cy="304800"/>
          </a:xfrm>
          <a:prstGeom prst="rect">
            <a:avLst/>
          </a:prstGeom>
          <a:solidFill>
            <a:srgbClr val="FFFF00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1828800" y="5181600"/>
            <a:ext cx="6372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hlink"/>
                </a:solidFill>
                <a:latin typeface="Arial" charset="0"/>
              </a:rPr>
              <a:t>Of course, not all nouns will correspond to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" charset="0"/>
              </a:rPr>
              <a:t>a class or object in the final solution</a:t>
            </a:r>
          </a:p>
        </p:txBody>
      </p:sp>
    </p:spTree>
    <p:extLst>
      <p:ext uri="{BB962C8B-B14F-4D97-AF65-F5344CB8AC3E}">
        <p14:creationId xmlns:p14="http://schemas.microsoft.com/office/powerpoint/2010/main" val="87163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145413" grpId="0" animBg="1"/>
      <p:bldP spid="145414" grpId="0" animBg="1"/>
      <p:bldP spid="145415" grpId="0" animBg="1"/>
      <p:bldP spid="145416" grpId="0" animBg="1"/>
      <p:bldP spid="145417" grpId="0" animBg="1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4" grpId="0" animBg="1"/>
      <p:bldP spid="1454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857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54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6-</a:t>
            </a:r>
            <a:fld id="{7EDB12FC-11C8-4872-B972-41A3A529A57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Classes and Objects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Remember that a class represents a group (classification) of objects with the same behaviors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Generally, classes that represent objects should be given names that are singular nouns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Examples:  </a:t>
            </a:r>
            <a:r>
              <a:rPr lang="en-US" altLang="en-US">
                <a:latin typeface="Courier New" pitchFamily="49" charset="0"/>
              </a:rPr>
              <a:t>Coin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</a:rPr>
              <a:t>Student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</a:rPr>
              <a:t>Message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class represents the concept of one such object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We are free to instantiate as many of each object as needed</a:t>
            </a:r>
          </a:p>
        </p:txBody>
      </p:sp>
    </p:spTree>
    <p:extLst>
      <p:ext uri="{BB962C8B-B14F-4D97-AF65-F5344CB8AC3E}">
        <p14:creationId xmlns:p14="http://schemas.microsoft.com/office/powerpoint/2010/main" val="6506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2631</Words>
  <Application>Microsoft Office PowerPoint</Application>
  <PresentationFormat>On-screen Show (4:3)</PresentationFormat>
  <Paragraphs>350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 Unicode MS</vt:lpstr>
      <vt:lpstr>Arial</vt:lpstr>
      <vt:lpstr>Calibri</vt:lpstr>
      <vt:lpstr>Courier New</vt:lpstr>
      <vt:lpstr>Times New Roman</vt:lpstr>
      <vt:lpstr>Verdana</vt:lpstr>
      <vt:lpstr>Office Theme</vt:lpstr>
      <vt:lpstr>Program Development</vt:lpstr>
      <vt:lpstr>Requirements</vt:lpstr>
      <vt:lpstr>Design</vt:lpstr>
      <vt:lpstr>Implementation</vt:lpstr>
      <vt:lpstr>Testing</vt:lpstr>
      <vt:lpstr>Identifying Classes and Objects</vt:lpstr>
      <vt:lpstr>Identifying Classes and Objects</vt:lpstr>
      <vt:lpstr>PowerPoint Presentation</vt:lpstr>
      <vt:lpstr>Identifying Classes and Objects</vt:lpstr>
      <vt:lpstr>Identifying Classes and Objects</vt:lpstr>
      <vt:lpstr>Identifying Classes and Objects</vt:lpstr>
      <vt:lpstr>Identifying Classes and Objects</vt:lpstr>
      <vt:lpstr>Static Class Members</vt:lpstr>
      <vt:lpstr>The static Modifier</vt:lpstr>
      <vt:lpstr>Static Variables</vt:lpstr>
      <vt:lpstr>Static Methods</vt:lpstr>
      <vt:lpstr>Static Class Members</vt:lpstr>
      <vt:lpstr>Static Class Members</vt:lpstr>
      <vt:lpstr>Class Relationships</vt:lpstr>
      <vt:lpstr>Dependency</vt:lpstr>
      <vt:lpstr>Dependency</vt:lpstr>
      <vt:lpstr>Dependency</vt:lpstr>
      <vt:lpstr>Aggregation</vt:lpstr>
      <vt:lpstr>Aggregation</vt:lpstr>
      <vt:lpstr>Aggregation in UML</vt:lpstr>
      <vt:lpstr>The this Reference</vt:lpstr>
      <vt:lpstr>The this reference</vt:lpstr>
      <vt:lpstr>Method Design</vt:lpstr>
      <vt:lpstr>Method Design</vt:lpstr>
      <vt:lpstr>Method Decomposition</vt:lpstr>
      <vt:lpstr>Method Decomposition</vt:lpstr>
      <vt:lpstr>Method Decomposition</vt:lpstr>
      <vt:lpstr>Method Decomposition</vt:lpstr>
      <vt:lpstr>Class Diagram for Pig Latin</vt:lpstr>
      <vt:lpstr>Objects as Parameters</vt:lpstr>
      <vt:lpstr>Passing Objects to Methods</vt:lpstr>
      <vt:lpstr>Method Overloading</vt:lpstr>
      <vt:lpstr>Method Overloading</vt:lpstr>
      <vt:lpstr>Method Overloading</vt:lpstr>
      <vt:lpstr>Overloading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compadmin</dc:creator>
  <cp:lastModifiedBy>Denis Long</cp:lastModifiedBy>
  <cp:revision>7</cp:revision>
  <dcterms:created xsi:type="dcterms:W3CDTF">2014-09-16T12:52:56Z</dcterms:created>
  <dcterms:modified xsi:type="dcterms:W3CDTF">2017-10-03T13:49:37Z</dcterms:modified>
</cp:coreProperties>
</file>