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12/1/2024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39C8-5791-BFFC-1A0C-C40E70DFD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Strategic Guessing: Measuring Uncertainty with Entropy in Bulls and Cows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114F6-7EEB-A8D8-73C1-63B18004B6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Deivanai Thiyagarajan (UFID - 83516426)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65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E20707D-5841-41A3-B3F5-FD5979CAE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F05012-3070-48EC-BC58-E908A8D70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CBB59-AD4E-A087-C068-2DA67B8EB3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064" r="1" b="571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3EAD004-AB0B-4352-9991-A040EA93D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0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7B68-E0E6-3C48-9B3C-19169755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37719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67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7B7EA-B235-4664-A3CC-3670637C7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926F4-124F-F69A-BA70-E11AEAF5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400" dirty="0"/>
              <a:t>Introduction to Information Theory and Entropy</a:t>
            </a:r>
            <a:endParaRPr lang="en-IN" sz="3400" dirty="0"/>
          </a:p>
        </p:txBody>
      </p:sp>
      <p:pic>
        <p:nvPicPr>
          <p:cNvPr id="5" name="Picture 4" descr="Claude Elwood Shannon">
            <a:extLst>
              <a:ext uri="{FF2B5EF4-FFF2-40B4-BE49-F238E27FC236}">
                <a16:creationId xmlns:a16="http://schemas.microsoft.com/office/drawing/2014/main" id="{BE52C76C-F63E-0A1B-AA6B-DFA4B30AE2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110132"/>
            <a:ext cx="3722101" cy="4647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6CC98-6423-1BCA-8AFD-370C35689D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0109" y="2121408"/>
                <a:ext cx="6730276" cy="4050792"/>
              </a:xfrm>
            </p:spPr>
            <p:txBody>
              <a:bodyPr>
                <a:normAutofit/>
              </a:bodyPr>
              <a:lstStyle/>
              <a:p>
                <a:r>
                  <a:rPr lang="en-US" sz="1500" dirty="0"/>
                  <a:t>Information Theory is a branch of mathematics that studies the quantification, storage, and communication of information.</a:t>
                </a:r>
              </a:p>
              <a:p>
                <a:r>
                  <a:rPr lang="en-US" sz="1500" dirty="0"/>
                  <a:t>Entropy is the measure of uncertainty or randomness in a set of possible outcomes.</a:t>
                </a:r>
              </a:p>
              <a:p>
                <a:pPr marL="0" indent="0">
                  <a:buNone/>
                </a:pPr>
                <a:r>
                  <a:rPr lang="en-US" sz="1500" dirty="0"/>
                  <a:t>		H(x)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5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5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15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500" dirty="0"/>
                  <a:t> bits</a:t>
                </a:r>
              </a:p>
              <a:p>
                <a:pPr marL="822960" lvl="3" indent="0">
                  <a:buNone/>
                </a:pPr>
                <a:r>
                  <a:rPr lang="en-IN" sz="1500" dirty="0"/>
                  <a:t>	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500" dirty="0"/>
                  <a:t> = probability mass function of a discrete random variable</a:t>
                </a:r>
              </a:p>
              <a:p>
                <a:r>
                  <a:rPr lang="en-IN" sz="1500" dirty="0"/>
                  <a:t>Bits is the unit of measure for the entropy.</a:t>
                </a:r>
              </a:p>
              <a:p>
                <a:r>
                  <a:rPr lang="en-IN" sz="1500" dirty="0"/>
                  <a:t>The term by itself usually refers to the Shannon entropy, which quantifies in the sense of an expected value.</a:t>
                </a:r>
              </a:p>
              <a:p>
                <a:r>
                  <a:rPr lang="en-IN" sz="1500" dirty="0"/>
                  <a:t>Shannon Entropy is a measure of average information content one is missing when one does not know the value of the random variable.</a:t>
                </a:r>
              </a:p>
              <a:p>
                <a:pPr marL="0" indent="0">
                  <a:buNone/>
                </a:pPr>
                <a:endParaRPr lang="en-IN" sz="1500" dirty="0"/>
              </a:p>
              <a:p>
                <a:pPr lvl="3">
                  <a:buFont typeface="Wingdings" panose="05000000000000000000" pitchFamily="2" charset="2"/>
                  <a:buChar char="q"/>
                </a:pPr>
                <a:endParaRPr lang="en-IN" sz="1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6CC98-6423-1BCA-8AFD-370C35689D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0109" y="2121408"/>
                <a:ext cx="6730276" cy="4050792"/>
              </a:xfrm>
              <a:blipFill>
                <a:blip r:embed="rId5"/>
                <a:stretch>
                  <a:fillRect t="-752" r="-6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E294CAC-35CA-441F-B151-F4CB2FC3A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7A93FA-692C-4722-9FF8-93558F519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3E14-4DB8-422C-B234-F4E1EDF8C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021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508391-0C7C-4FC3-B566-1D7584AB5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E69A0-0DB6-C2E0-C558-4FC53524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/>
              <a:t>Background: Bulls and Cows Game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93F4-FB65-B5F2-286F-BBDEBF05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US" sz="1300"/>
              <a:t>What is this Game?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/>
              <a:t> A deductive logic game where the guesser attempts to uncover the secret number chosen by the opponent.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/>
              <a:t> Feedback on each guess helps narrow down the possibilities through logical reasoning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/>
              <a:t> The guesser gives feedback in the form of:</a:t>
            </a:r>
          </a:p>
          <a:p>
            <a:pPr marL="274320" lvl="1" indent="0">
              <a:buNone/>
            </a:pPr>
            <a:r>
              <a:rPr lang="en-US" sz="1300"/>
              <a:t>	- Bulls: Correct digits in correct positions</a:t>
            </a:r>
          </a:p>
          <a:p>
            <a:pPr marL="274320" lvl="1" indent="0">
              <a:buNone/>
            </a:pPr>
            <a:r>
              <a:rPr lang="en-US" sz="1300"/>
              <a:t>	- Cows: Correct digits in wrong position</a:t>
            </a:r>
          </a:p>
          <a:p>
            <a:r>
              <a:rPr lang="en-US" sz="1300"/>
              <a:t>Rules of the game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/>
              <a:t> The secret number has 4 unique digits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/>
              <a:t> Each guess gets a response indicating the number of bulls and cows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300"/>
              <a:t> The goal is to get to the secret number in the fewest attempts</a:t>
            </a:r>
            <a:endParaRPr lang="en-IN" sz="1300"/>
          </a:p>
          <a:p>
            <a:r>
              <a:rPr lang="en-IN" sz="1300"/>
              <a:t>Why is it so interesting?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300"/>
              <a:t> Highlights strategic problem-solving and logic deduction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300"/>
              <a:t> Demonstrates principles of probability and uncertainty reduction in decision-making</a:t>
            </a:r>
          </a:p>
          <a:p>
            <a:pPr marL="274320" lvl="1" indent="0">
              <a:buNone/>
            </a:pPr>
            <a:endParaRPr lang="en-IN" sz="1300"/>
          </a:p>
          <a:p>
            <a:pPr lvl="1">
              <a:buFont typeface="Wingdings" panose="05000000000000000000" pitchFamily="2" charset="2"/>
              <a:buChar char="q"/>
            </a:pPr>
            <a:endParaRPr lang="en-US" sz="1300"/>
          </a:p>
        </p:txBody>
      </p:sp>
      <p:pic>
        <p:nvPicPr>
          <p:cNvPr id="5" name="Picture 4" descr="A cartoon cow and bull in a field&#10;&#10;Description automatically generated">
            <a:extLst>
              <a:ext uri="{FF2B5EF4-FFF2-40B4-BE49-F238E27FC236}">
                <a16:creationId xmlns:a16="http://schemas.microsoft.com/office/drawing/2014/main" id="{7DD44896-97C8-6599-7598-A5204B79CE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909" r="31986" b="-1"/>
          <a:stretch/>
        </p:blipFill>
        <p:spPr>
          <a:xfrm>
            <a:off x="8188036" y="640080"/>
            <a:ext cx="3384601" cy="528047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DCAC16B-C491-4A46-9272-A272F8DE1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DDB335-54B8-4EA8-9909-FB3AC45B8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EB3FC06-E797-4711-A23E-8A7AFB337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7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0B03-8D2D-969B-77D7-06DAFD2A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FE545D-86C5-4F48-897C-C3AA8FBE3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E7D27C-D81D-0DF1-7F79-47D7B58F4A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170848"/>
              </p:ext>
            </p:extLst>
          </p:nvPr>
        </p:nvGraphicFramePr>
        <p:xfrm>
          <a:off x="1184564" y="2385390"/>
          <a:ext cx="9940636" cy="366095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39934">
                  <a:extLst>
                    <a:ext uri="{9D8B030D-6E8A-4147-A177-3AD203B41FA5}">
                      <a16:colId xmlns:a16="http://schemas.microsoft.com/office/drawing/2014/main" val="2266795917"/>
                    </a:ext>
                  </a:extLst>
                </a:gridCol>
                <a:gridCol w="2857160">
                  <a:extLst>
                    <a:ext uri="{9D8B030D-6E8A-4147-A177-3AD203B41FA5}">
                      <a16:colId xmlns:a16="http://schemas.microsoft.com/office/drawing/2014/main" val="3328585643"/>
                    </a:ext>
                  </a:extLst>
                </a:gridCol>
                <a:gridCol w="5743542">
                  <a:extLst>
                    <a:ext uri="{9D8B030D-6E8A-4147-A177-3AD203B41FA5}">
                      <a16:colId xmlns:a16="http://schemas.microsoft.com/office/drawing/2014/main" val="627098307"/>
                    </a:ext>
                  </a:extLst>
                </a:gridCol>
              </a:tblGrid>
              <a:tr h="823994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all" spc="60" dirty="0">
                          <a:solidFill>
                            <a:schemeClr val="tx1"/>
                          </a:solidFill>
                        </a:rPr>
                        <a:t>Guess</a:t>
                      </a:r>
                      <a:endParaRPr lang="en-IN" sz="20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128749" marR="128749" marT="128749" marB="12874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all" spc="60" dirty="0">
                          <a:solidFill>
                            <a:schemeClr val="tx1"/>
                          </a:solidFill>
                        </a:rPr>
                        <a:t>Feedback(Bulls, Cows)</a:t>
                      </a:r>
                      <a:endParaRPr lang="en-IN" sz="20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128749" marR="128749" marT="128749" marB="12874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all" spc="60" dirty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en-IN" sz="20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128749" marR="128749" marT="128749" marB="12874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20435"/>
                  </a:ext>
                </a:extLst>
              </a:tr>
              <a:tr h="931284">
                <a:tc>
                  <a:txBody>
                    <a:bodyPr/>
                    <a:lstStyle/>
                    <a:p>
                      <a:pPr algn="ctr"/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en-IN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8749" marR="128749" marT="64374" marB="12874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1 Bull, 2 Cows</a:t>
                      </a:r>
                      <a:endParaRPr lang="en-IN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8749" marR="128749" marT="64374" marB="1287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1 digit correct and in the right position, 2 digit correct but in wrong position</a:t>
                      </a:r>
                      <a:endParaRPr lang="en-IN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8749" marR="128749" marT="64374" marB="1287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338524"/>
                  </a:ext>
                </a:extLst>
              </a:tr>
              <a:tr h="931284">
                <a:tc>
                  <a:txBody>
                    <a:bodyPr/>
                    <a:lstStyle/>
                    <a:p>
                      <a:pPr algn="ctr"/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5678</a:t>
                      </a:r>
                      <a:endParaRPr lang="en-IN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8749" marR="128749" marT="64374" marB="1287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0 Bulls, 1 Cow</a:t>
                      </a:r>
                      <a:endParaRPr lang="en-IN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8749" marR="128749" marT="64374" marB="1287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Only one digit is correct, but it is in wrong position</a:t>
                      </a:r>
                      <a:endParaRPr lang="en-IN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8749" marR="128749" marT="64374" marB="1287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184948"/>
                  </a:ext>
                </a:extLst>
              </a:tr>
              <a:tr h="931284">
                <a:tc>
                  <a:txBody>
                    <a:bodyPr/>
                    <a:lstStyle/>
                    <a:p>
                      <a:pPr algn="ctr"/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4321</a:t>
                      </a:r>
                      <a:endParaRPr lang="en-IN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8749" marR="128749" marT="64374" marB="12874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4 Bulls, 0 Cows</a:t>
                      </a:r>
                      <a:endParaRPr lang="en-IN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8749" marR="128749" marT="64374" marB="1287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All digits are correct and in right position</a:t>
                      </a:r>
                      <a:endParaRPr lang="en-IN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8749" marR="128749" marT="64374" marB="1287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71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88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68BF3-7CEE-8099-FC58-E873C861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Application of Entropy in Bulls and Cows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CE5F9-7CD7-F3B3-1B71-A185F531BE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320412"/>
                <a:ext cx="10058400" cy="3851787"/>
              </a:xfrm>
            </p:spPr>
            <p:txBody>
              <a:bodyPr>
                <a:normAutofit/>
              </a:bodyPr>
              <a:lstStyle/>
              <a:p>
                <a:endParaRPr lang="en-US" sz="1300"/>
              </a:p>
              <a:p>
                <a:r>
                  <a:rPr lang="en-US" sz="1300"/>
                  <a:t>Connecting Entropy to the Game</a:t>
                </a:r>
              </a:p>
              <a:p>
                <a:pPr marL="274320" lvl="1" indent="0">
                  <a:buNone/>
                </a:pPr>
                <a:r>
                  <a:rPr lang="en-US" sz="1300"/>
                  <a:t>- Bulls and Cows game is a real-world example of uncertainty reduction</a:t>
                </a:r>
              </a:p>
              <a:p>
                <a:pPr marL="274320" lvl="1" indent="0">
                  <a:buNone/>
                </a:pPr>
                <a:r>
                  <a:rPr lang="en-US" sz="1300"/>
                  <a:t>- Each guess provides feedback which reduces the number of possible secret numbers</a:t>
                </a:r>
              </a:p>
              <a:p>
                <a:pPr lvl="1">
                  <a:buFontTx/>
                  <a:buChar char="-"/>
                </a:pPr>
                <a:r>
                  <a:rPr lang="en-US" sz="1300"/>
                  <a:t>Entropy helps quantify this reduction in uncertainty in each step</a:t>
                </a:r>
              </a:p>
              <a:p>
                <a:r>
                  <a:rPr lang="en-US" sz="1300"/>
                  <a:t>Role of Entropy in Guessing</a:t>
                </a:r>
              </a:p>
              <a:p>
                <a:pPr lvl="1">
                  <a:buFontTx/>
                  <a:buChar char="-"/>
                </a:pPr>
                <a:r>
                  <a:rPr lang="en-US" sz="1300"/>
                  <a:t>At the start of the game all the possible combinations are equally likely, leading to less probability for each possibility and entropy is high</a:t>
                </a:r>
              </a:p>
              <a:p>
                <a:pPr lvl="1">
                  <a:buFontTx/>
                  <a:buChar char="-"/>
                </a:pPr>
                <a:r>
                  <a:rPr lang="en-US" sz="1300"/>
                  <a:t>As the feedback is received, we have received some information on the secret number and can reduce the total number of possibilities.</a:t>
                </a:r>
              </a:p>
              <a:p>
                <a:pPr lvl="1">
                  <a:buFontTx/>
                  <a:buChar char="-"/>
                </a:pPr>
                <a:r>
                  <a:rPr lang="en-US" sz="1300"/>
                  <a:t>Still, the game continues where all possibilities are equally likely to occur, but the possibility count is reduced which in turn increase the probability for each occurrence and decreased the entropy.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 ∝ </m:t>
                      </m:r>
                      <m:f>
                        <m:fPr>
                          <m:ctrlP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𝐸𝑛𝑡𝑟𝑜𝑝𝑦</m:t>
                          </m:r>
                        </m:den>
                      </m:f>
                    </m:oMath>
                  </m:oMathPara>
                </a14:m>
                <a:endParaRPr lang="en-US" sz="1300"/>
              </a:p>
              <a:p>
                <a:pPr lvl="1">
                  <a:buFontTx/>
                  <a:buChar char="-"/>
                </a:pPr>
                <a:r>
                  <a:rPr lang="en-US" sz="1300"/>
                  <a:t>Probability is inversely proportional to Entropy, when probability increases entropy decreases and vice versa.</a:t>
                </a:r>
              </a:p>
              <a:p>
                <a:pPr lvl="1">
                  <a:buFontTx/>
                  <a:buChar char="-"/>
                </a:pPr>
                <a:endParaRPr lang="en-US" sz="1300"/>
              </a:p>
              <a:p>
                <a:endParaRPr lang="en-IN" sz="13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CE5F9-7CD7-F3B3-1B71-A185F531BE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320412"/>
                <a:ext cx="10058400" cy="3851787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25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2470417-D0DB-4EF9-B24D-533252BDD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DD43A5E-96FC-4417-AAAA-6D22205AE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C8EC610-CBFB-4415-82B2-94F68101C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829B68D6-C6CC-4D1D-92F1-5FE2522D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73F7A-5729-B345-C886-D3DC5A07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Computer guessing the numbers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A597F-B778-8467-53A6-2D6A87FF9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279" y="2121408"/>
            <a:ext cx="6743845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/>
              <a:t>In this project the computer will try to guess the secret numbers you have in mind.</a:t>
            </a:r>
          </a:p>
          <a:p>
            <a:r>
              <a:rPr lang="en-US" sz="1500"/>
              <a:t>Let's see how the computer tries to do it.</a:t>
            </a:r>
          </a:p>
          <a:p>
            <a:r>
              <a:rPr lang="en-US" sz="1500"/>
              <a:t>The system generates all possible combinations of 4-digit numbers without repetition.</a:t>
            </a:r>
          </a:p>
          <a:p>
            <a:r>
              <a:rPr lang="en-US" sz="1500"/>
              <a:t>It takes randomly a number from the 5040 combinations and asks the player if this is the number.</a:t>
            </a:r>
          </a:p>
          <a:p>
            <a:r>
              <a:rPr lang="en-US" sz="1500"/>
              <a:t>The player should respond by the number of bulls and cows the computer got correctly.</a:t>
            </a:r>
          </a:p>
          <a:p>
            <a:r>
              <a:rPr lang="en-US" sz="1500"/>
              <a:t>The system then with this feedback eliminates few possibilities and then gets a random choice from the remaining set.</a:t>
            </a:r>
          </a:p>
          <a:p>
            <a:r>
              <a:rPr lang="en-US" sz="1500"/>
              <a:t>This cycle continues until the system correctly guesses the secret number.</a:t>
            </a:r>
          </a:p>
          <a:p>
            <a:r>
              <a:rPr lang="en-US" sz="1500"/>
              <a:t>Finally, the entropy is determined, and graph is plotted to show in how many guesses the system predicted correctly.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C356747-382B-A21D-DB19-A483F87AE37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86" t="1805"/>
          <a:stretch/>
        </p:blipFill>
        <p:spPr>
          <a:xfrm>
            <a:off x="7793182" y="775855"/>
            <a:ext cx="4135582" cy="5133109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4732A386-7C2A-439A-BB1D-5CC2440E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1CD6A5D-4173-44ED-B98B-3F6324222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9485095-E900-493D-BBC5-801B7384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02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5D491-C942-66EB-1070-AF58B03A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Entropy Reduction: Step-by-Step in Bulls and Cows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0AAB-3C18-994D-0BFE-9AA9B8DE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z="1400" dirty="0"/>
              <a:t>Let’s see a working example of how the possibility and entropy gets reduced</a:t>
            </a:r>
          </a:p>
          <a:p>
            <a:r>
              <a:rPr lang="en-US" sz="1400" dirty="0"/>
              <a:t>Let’s assume the secret number is 0123</a:t>
            </a:r>
          </a:p>
          <a:p>
            <a:r>
              <a:rPr lang="en-US" sz="1400" dirty="0"/>
              <a:t>Initial set of possibilities: 5040, Initial Entropy: 12.29</a:t>
            </a:r>
          </a:p>
          <a:p>
            <a:r>
              <a:rPr lang="en-US" sz="1400" dirty="0"/>
              <a:t>The first guess that the system chose is 5461, as we can see here there is 0-bull and 1-cow</a:t>
            </a:r>
          </a:p>
          <a:p>
            <a:r>
              <a:rPr lang="en-US" sz="1400" dirty="0"/>
              <a:t>Hence, common numbers between guess and current possibility  should be exactly 1 and no current numbers in guess should be in same place as all possibilities. So, the rest is all removed which doesn’t match this condition.</a:t>
            </a:r>
          </a:p>
          <a:p>
            <a:r>
              <a:rPr lang="en-US" sz="1400" dirty="0"/>
              <a:t>After the above elimination, the probability count will be reduced to 1440 and entropy is reduced to 10.49</a:t>
            </a:r>
          </a:p>
          <a:p>
            <a:r>
              <a:rPr lang="en-US" sz="1400" dirty="0"/>
              <a:t>The above steps will continue till the secret number is guessed correctly. For each set of bulls and cows the elimination conditions change.</a:t>
            </a:r>
          </a:p>
          <a:p>
            <a:r>
              <a:rPr lang="en-US" sz="1400" dirty="0"/>
              <a:t>Finally, the entropy will reach 0 and possibility count will also be reduced to 1 since this is the only remaining possibility and there is no uncertainty left since there is only one possibility of occurrence.</a:t>
            </a:r>
          </a:p>
          <a:p>
            <a:r>
              <a:rPr lang="en-US" sz="1400" dirty="0"/>
              <a:t>Let’s see a working example in the coming slide, where the secret number is 1862 and how entropy is calculated.</a:t>
            </a:r>
          </a:p>
          <a:p>
            <a:endParaRPr lang="en-US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08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18849-4A3F-9B41-30A6-3369F7E1CE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08" r="16778" b="9179"/>
          <a:stretch/>
        </p:blipFill>
        <p:spPr>
          <a:xfrm>
            <a:off x="1257248" y="129840"/>
            <a:ext cx="2878707" cy="1390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BCC4E-04E0-8AD4-0596-A05C6212D3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487" r="17485"/>
          <a:stretch/>
        </p:blipFill>
        <p:spPr>
          <a:xfrm>
            <a:off x="6166783" y="137998"/>
            <a:ext cx="2879153" cy="13869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37644B-CCD1-A101-A28A-30809BAAB1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7857" r="31066"/>
          <a:stretch/>
        </p:blipFill>
        <p:spPr>
          <a:xfrm>
            <a:off x="6166782" y="1730279"/>
            <a:ext cx="2879153" cy="15906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065C16-B6A7-3872-BF51-38B03728470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" t="61449" r="36813"/>
          <a:stretch/>
        </p:blipFill>
        <p:spPr>
          <a:xfrm>
            <a:off x="1256810" y="1730279"/>
            <a:ext cx="2879153" cy="15889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8DF1EE-14DF-99A6-51A7-A0E16270EED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9450" r="27348"/>
          <a:stretch/>
        </p:blipFill>
        <p:spPr>
          <a:xfrm>
            <a:off x="1257246" y="3577896"/>
            <a:ext cx="2879153" cy="15435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8B5335-D8EF-006E-1BE7-FCC7833CCBB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4331" r="27793"/>
          <a:stretch/>
        </p:blipFill>
        <p:spPr>
          <a:xfrm>
            <a:off x="6166784" y="3577894"/>
            <a:ext cx="2879153" cy="15435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F8F447-1A68-A223-D070-AFA5C624E1F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10834"/>
          <a:stretch/>
        </p:blipFill>
        <p:spPr>
          <a:xfrm>
            <a:off x="6166782" y="5314453"/>
            <a:ext cx="2878706" cy="15435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B732FC6-1422-3666-A05E-BD6E3771DD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7249" y="5316181"/>
            <a:ext cx="2878706" cy="154354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049BEA-13BC-3577-0EAE-56ADF06893E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135955" y="825080"/>
            <a:ext cx="2030828" cy="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BC4F7D-A87B-E016-E1CF-215B2D832A5A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4136399" y="4349668"/>
            <a:ext cx="2030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9D3AA10-5868-6E6A-68F1-75BA0AF69EB3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flipH="1" flipV="1">
            <a:off x="4135963" y="2524740"/>
            <a:ext cx="2030819" cy="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BF91C14-1F26-17DD-90F5-D388898C182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2696387" y="3319200"/>
            <a:ext cx="436" cy="25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5B91CD7-0A8A-B9DB-650A-DA27698E588B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7606135" y="5121441"/>
            <a:ext cx="226" cy="19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DAB3C75-4EDC-E776-05BC-02E4302823A6}"/>
              </a:ext>
            </a:extLst>
          </p:cNvPr>
          <p:cNvCxnSpPr>
            <a:cxnSpLocks/>
            <a:stCxn id="23" idx="1"/>
            <a:endCxn id="25" idx="3"/>
          </p:cNvCxnSpPr>
          <p:nvPr/>
        </p:nvCxnSpPr>
        <p:spPr>
          <a:xfrm flipH="1">
            <a:off x="4135955" y="6086227"/>
            <a:ext cx="2030827" cy="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864B456-07DB-24A8-235E-746101EB36AA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flipH="1">
            <a:off x="7606359" y="1524944"/>
            <a:ext cx="1" cy="20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A51C5AF9-E65D-2FDB-DFBD-6C2DB151C2A6}"/>
              </a:ext>
            </a:extLst>
          </p:cNvPr>
          <p:cNvSpPr/>
          <p:nvPr/>
        </p:nvSpPr>
        <p:spPr>
          <a:xfrm>
            <a:off x="1374475" y="753374"/>
            <a:ext cx="2553419" cy="368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138AB1E6-B4BC-8611-7D45-5CCE1ACB5FE6}"/>
              </a:ext>
            </a:extLst>
          </p:cNvPr>
          <p:cNvSpPr/>
          <p:nvPr/>
        </p:nvSpPr>
        <p:spPr>
          <a:xfrm>
            <a:off x="6166782" y="1075426"/>
            <a:ext cx="2321610" cy="3970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9FFE3D4-0DBA-59C0-2CC1-CD579A610330}"/>
              </a:ext>
            </a:extLst>
          </p:cNvPr>
          <p:cNvSpPr/>
          <p:nvPr/>
        </p:nvSpPr>
        <p:spPr>
          <a:xfrm>
            <a:off x="1374474" y="2884421"/>
            <a:ext cx="2553420" cy="4347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D2D42323-4B29-923E-C665-846E15E29004}"/>
              </a:ext>
            </a:extLst>
          </p:cNvPr>
          <p:cNvSpPr/>
          <p:nvPr/>
        </p:nvSpPr>
        <p:spPr>
          <a:xfrm>
            <a:off x="6285781" y="2884421"/>
            <a:ext cx="2323375" cy="3894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97439FBE-7ED8-163E-3782-F0BDC809B6E2}"/>
              </a:ext>
            </a:extLst>
          </p:cNvPr>
          <p:cNvSpPr/>
          <p:nvPr/>
        </p:nvSpPr>
        <p:spPr>
          <a:xfrm>
            <a:off x="1374474" y="4664015"/>
            <a:ext cx="2173422" cy="3853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F304171D-61FC-5B73-6419-89132170CF5D}"/>
              </a:ext>
            </a:extLst>
          </p:cNvPr>
          <p:cNvSpPr/>
          <p:nvPr/>
        </p:nvSpPr>
        <p:spPr>
          <a:xfrm>
            <a:off x="6285781" y="4727275"/>
            <a:ext cx="2248619" cy="3941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EF86269C-7C2D-9CDA-7771-9905F5690577}"/>
              </a:ext>
            </a:extLst>
          </p:cNvPr>
          <p:cNvSpPr/>
          <p:nvPr/>
        </p:nvSpPr>
        <p:spPr>
          <a:xfrm>
            <a:off x="6285781" y="6406551"/>
            <a:ext cx="2495910" cy="4025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1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F583A-1366-09DD-AD48-06F1873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4700"/>
              <a:t>Entropy Calculation for the example</a:t>
            </a:r>
            <a:endParaRPr lang="en-IN" sz="47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CB3B5C-8C02-80F2-68D9-37EAC65018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7733" y="1359090"/>
                <a:ext cx="5132665" cy="404804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300" dirty="0"/>
                  <a:t>Initially the total number of possibilities is 5040</a:t>
                </a:r>
              </a:p>
              <a:p>
                <a:r>
                  <a:rPr lang="en-US" sz="1300" dirty="0"/>
                  <a:t>Hence, Entropy is calculated as,</a:t>
                </a:r>
              </a:p>
              <a:p>
                <a:pPr marL="54864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5040</m:t>
                          </m:r>
                        </m:den>
                      </m:f>
                    </m:oMath>
                  </m:oMathPara>
                </a14:m>
                <a:endParaRPr lang="en-IN" sz="1300" dirty="0"/>
              </a:p>
              <a:p>
                <a:pPr marL="548640" lvl="2" indent="0">
                  <a:buNone/>
                </a:pPr>
                <a:r>
                  <a:rPr lang="en-IN" sz="1300" dirty="0"/>
                  <a:t>			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300" dirty="0"/>
                      <m:t>H</m:t>
                    </m:r>
                    <m:r>
                      <m:rPr>
                        <m:nor/>
                      </m:rPr>
                      <a:rPr lang="en-US" sz="1300" dirty="0"/>
                      <m:t>(</m:t>
                    </m:r>
                    <m:r>
                      <m:rPr>
                        <m:nor/>
                      </m:rPr>
                      <a:rPr lang="en-US" sz="1300" dirty="0"/>
                      <m:t>x</m:t>
                    </m:r>
                    <m:r>
                      <m:rPr>
                        <m:nor/>
                      </m:rPr>
                      <a:rPr lang="en-US" sz="1300" dirty="0"/>
                      <m:t>) = </m:t>
                    </m:r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5040 ∗ </m:t>
                    </m:r>
                    <m:func>
                      <m:funcPr>
                        <m:ctrlPr>
                          <a:rPr lang="en-US" sz="13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3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3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3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13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type m:val="skw"/>
                                <m:ctrlPr>
                                  <a:rPr lang="en-US" sz="13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3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300" b="0" i="1" dirty="0" smtClean="0">
                                    <a:latin typeface="Cambria Math" panose="02040503050406030204" pitchFamily="18" charset="0"/>
                                  </a:rPr>
                                  <m:t>5040</m:t>
                                </m:r>
                              </m:den>
                            </m:f>
                          </m:den>
                        </m:f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 ∗ </m:t>
                        </m:r>
                        <m:f>
                          <m:fPr>
                            <m:ctrlPr>
                              <a:rPr lang="en-US" sz="13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300" b="0" i="1" dirty="0" smtClean="0">
                                <a:latin typeface="Cambria Math" panose="02040503050406030204" pitchFamily="18" charset="0"/>
                              </a:rPr>
                              <m:t>5040</m:t>
                            </m:r>
                          </m:den>
                        </m:f>
                      </m:e>
                    </m:func>
                    <m:r>
                      <m:rPr>
                        <m:nor/>
                      </m:rPr>
                      <a:rPr lang="en-US" sz="1300" dirty="0"/>
                      <m:t>bits</m:t>
                    </m:r>
                    <m:r>
                      <m:rPr>
                        <m:nor/>
                      </m:rPr>
                      <a:rPr lang="en-US" sz="1300" b="0" i="0" dirty="0" smtClean="0"/>
                      <m:t> = 12.29</m:t>
                    </m:r>
                  </m:oMath>
                </a14:m>
                <a:endParaRPr lang="en-IN" sz="1300" dirty="0"/>
              </a:p>
              <a:p>
                <a:r>
                  <a:rPr lang="en-IN" sz="1300" dirty="0"/>
                  <a:t>After the first guess, the possibility is reduced to 720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dirty="0"/>
                        <m:t>H</m:t>
                      </m:r>
                      <m:r>
                        <m:rPr>
                          <m:nor/>
                        </m:rPr>
                        <a:rPr lang="en-US" sz="1300" dirty="0"/>
                        <m:t>(</m:t>
                      </m:r>
                      <m:r>
                        <m:rPr>
                          <m:nor/>
                        </m:rPr>
                        <a:rPr lang="en-US" sz="1300" dirty="0"/>
                        <m:t>x</m:t>
                      </m:r>
                      <m:r>
                        <m:rPr>
                          <m:nor/>
                        </m:rPr>
                        <a:rPr lang="en-US" sz="1300" dirty="0"/>
                        <m:t>) = </m:t>
                      </m:r>
                      <m:r>
                        <a:rPr lang="en-US" sz="1300" b="0" i="1" dirty="0" smtClean="0">
                          <a:latin typeface="Cambria Math" panose="02040503050406030204" pitchFamily="18" charset="0"/>
                        </a:rPr>
                        <m:t>720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 ∗ </m:t>
                      </m:r>
                      <m:func>
                        <m:func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3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3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13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3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type m:val="skw"/>
                                  <m:ctrlPr>
                                    <a:rPr lang="en-US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3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300" b="0" i="1" dirty="0" smtClean="0">
                                      <a:latin typeface="Cambria Math" panose="02040503050406030204" pitchFamily="18" charset="0"/>
                                    </a:rPr>
                                    <m:t>720</m:t>
                                  </m:r>
                                </m:den>
                              </m:f>
                            </m:den>
                          </m:f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 ∗ </m:t>
                          </m:r>
                          <m:f>
                            <m:fPr>
                              <m:ctrlPr>
                                <a:rPr lang="en-US" sz="13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3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300" b="0" i="1" dirty="0" smtClean="0">
                                  <a:latin typeface="Cambria Math" panose="02040503050406030204" pitchFamily="18" charset="0"/>
                                </a:rPr>
                                <m:t>720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sz="1300" dirty="0"/>
                        <m:t>bits</m:t>
                      </m:r>
                      <m:r>
                        <m:rPr>
                          <m:nor/>
                        </m:rPr>
                        <a:rPr lang="en-US" sz="1300" dirty="0"/>
                        <m:t> = 9.49</m:t>
                      </m:r>
                    </m:oMath>
                  </m:oMathPara>
                </a14:m>
                <a:endParaRPr lang="en-IN" sz="1300" dirty="0"/>
              </a:p>
              <a:p>
                <a:r>
                  <a:rPr lang="en-IN" sz="1300" dirty="0"/>
                  <a:t>After the second guess, the possibility is reduced to 165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dirty="0"/>
                        <m:t>H</m:t>
                      </m:r>
                      <m:r>
                        <m:rPr>
                          <m:nor/>
                        </m:rPr>
                        <a:rPr lang="en-US" sz="1300" dirty="0"/>
                        <m:t>(</m:t>
                      </m:r>
                      <m:r>
                        <m:rPr>
                          <m:nor/>
                        </m:rPr>
                        <a:rPr lang="en-US" sz="1300" dirty="0"/>
                        <m:t>x</m:t>
                      </m:r>
                      <m:r>
                        <m:rPr>
                          <m:nor/>
                        </m:rPr>
                        <a:rPr lang="en-US" sz="1300" dirty="0"/>
                        <m:t>) = </m:t>
                      </m:r>
                      <m:r>
                        <a:rPr lang="en-US" sz="1300" b="0" i="1" dirty="0" smtClean="0">
                          <a:latin typeface="Cambria Math" panose="02040503050406030204" pitchFamily="18" charset="0"/>
                        </a:rPr>
                        <m:t>165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 ∗ </m:t>
                      </m:r>
                      <m:func>
                        <m:func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3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3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13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3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type m:val="skw"/>
                                  <m:ctrlPr>
                                    <a:rPr lang="en-US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3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300" b="0" i="1" dirty="0" smtClean="0">
                                      <a:latin typeface="Cambria Math" panose="02040503050406030204" pitchFamily="18" charset="0"/>
                                    </a:rPr>
                                    <m:t>165</m:t>
                                  </m:r>
                                </m:den>
                              </m:f>
                            </m:den>
                          </m:f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 ∗ </m:t>
                          </m:r>
                          <m:f>
                            <m:fPr>
                              <m:ctrlPr>
                                <a:rPr lang="en-US" sz="13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3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300" b="0" i="1" dirty="0" smtClean="0">
                                  <a:latin typeface="Cambria Math" panose="02040503050406030204" pitchFamily="18" charset="0"/>
                                </a:rPr>
                                <m:t>165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sz="1300" dirty="0"/>
                        <m:t>bits</m:t>
                      </m:r>
                      <m:r>
                        <m:rPr>
                          <m:nor/>
                        </m:rPr>
                        <a:rPr lang="en-US" sz="1300" dirty="0"/>
                        <m:t> = 5.0</m:t>
                      </m:r>
                    </m:oMath>
                  </m:oMathPara>
                </a14:m>
                <a:endParaRPr lang="en-US" sz="1300" b="0" dirty="0"/>
              </a:p>
              <a:p>
                <a:r>
                  <a:rPr lang="en-IN" sz="1300" dirty="0"/>
                  <a:t>It continues and after the final guess, there is only one possibility remaining,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dirty="0"/>
                        <m:t>H</m:t>
                      </m:r>
                      <m:r>
                        <m:rPr>
                          <m:nor/>
                        </m:rPr>
                        <a:rPr lang="en-US" sz="1300" dirty="0"/>
                        <m:t>(</m:t>
                      </m:r>
                      <m:r>
                        <m:rPr>
                          <m:nor/>
                        </m:rPr>
                        <a:rPr lang="en-US" sz="1300" dirty="0"/>
                        <m:t>x</m:t>
                      </m:r>
                      <m:r>
                        <m:rPr>
                          <m:nor/>
                        </m:rPr>
                        <a:rPr lang="en-US" sz="1300" dirty="0"/>
                        <m:t>) = </m:t>
                      </m:r>
                      <m:r>
                        <a:rPr lang="en-US" sz="13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 ∗ </m:t>
                      </m:r>
                      <m:func>
                        <m:func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3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3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13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3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type m:val="skw"/>
                                  <m:ctrlPr>
                                    <a:rPr lang="en-US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3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3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den>
                          </m:f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 ∗ </m:t>
                          </m:r>
                          <m:f>
                            <m:fPr>
                              <m:ctrlPr>
                                <a:rPr lang="en-US" sz="13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3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3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sz="1300" dirty="0"/>
                        <m:t>bits</m:t>
                      </m:r>
                      <m:r>
                        <m:rPr>
                          <m:nor/>
                        </m:rPr>
                        <a:rPr lang="en-US" sz="1300" dirty="0"/>
                        <m:t> = 0.0</m:t>
                      </m:r>
                    </m:oMath>
                  </m:oMathPara>
                </a14:m>
                <a:endParaRPr lang="en-US" sz="1300" b="0" dirty="0"/>
              </a:p>
              <a:p>
                <a:pPr marL="274320" lvl="1" indent="0">
                  <a:buNone/>
                </a:pPr>
                <a:endParaRPr lang="en-IN" sz="1300" dirty="0"/>
              </a:p>
              <a:p>
                <a:pPr marL="548640" lvl="2" indent="0">
                  <a:buNone/>
                </a:pPr>
                <a:endParaRPr lang="en-IN" sz="1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CB3B5C-8C02-80F2-68D9-37EAC65018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7733" y="1359090"/>
                <a:ext cx="5132665" cy="4048046"/>
              </a:xfrm>
              <a:blipFill>
                <a:blip r:embed="rId4"/>
                <a:stretch>
                  <a:fillRect t="-6325" b="-8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50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7E016FF-E822-4526-BD06-459684370B50}">
  <we:reference id="4b785c87-866c-4bad-85d8-5d1ae467ac9a" version="3.14.4.0" store="EXCatalog" storeType="EXCatalog"/>
  <we:alternateReferences>
    <we:reference id="WA104381909" version="3.14.4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1214</TotalTime>
  <Words>934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Cambria Math</vt:lpstr>
      <vt:lpstr>Georgia</vt:lpstr>
      <vt:lpstr>Rockwell Extra Bold</vt:lpstr>
      <vt:lpstr>Trebuchet MS</vt:lpstr>
      <vt:lpstr>Wingdings</vt:lpstr>
      <vt:lpstr>Wood Type</vt:lpstr>
      <vt:lpstr>Strategic Guessing: Measuring Uncertainty with Entropy in Bulls and Cows</vt:lpstr>
      <vt:lpstr>Introduction to Information Theory and Entropy</vt:lpstr>
      <vt:lpstr>Background: Bulls and Cows Game</vt:lpstr>
      <vt:lpstr>Example</vt:lpstr>
      <vt:lpstr>Application of Entropy in Bulls and Cows</vt:lpstr>
      <vt:lpstr>Computer guessing the numbers</vt:lpstr>
      <vt:lpstr>Entropy Reduction: Step-by-Step in Bulls and Cows</vt:lpstr>
      <vt:lpstr>PowerPoint Presentation</vt:lpstr>
      <vt:lpstr>Entropy Calculation for the example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Thiyagarajan, Deivanai</dc:creator>
  <cp:lastModifiedBy>Thiyagarajan, Deivanai</cp:lastModifiedBy>
  <cp:revision>27</cp:revision>
  <dcterms:created xsi:type="dcterms:W3CDTF">2024-11-30T04:17:28Z</dcterms:created>
  <dcterms:modified xsi:type="dcterms:W3CDTF">2024-12-01T22:37:25Z</dcterms:modified>
</cp:coreProperties>
</file>