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C.DEIVAYANAI%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[C.DEIVAYANAI 1.xlsx]Sheet4!PivotTable3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Sheet4!$A$5:$A$40</c:f>
              <c:strCache>
                <c:ptCount val="35"/>
                <c:pt idx="0">
                  <c:v>Rs. 10.0 lacs</c:v>
                </c:pt>
                <c:pt idx="1">
                  <c:v>Rs. 10.05 lacs</c:v>
                </c:pt>
                <c:pt idx="2">
                  <c:v>Rs. 10.5 lacs</c:v>
                </c:pt>
                <c:pt idx="3">
                  <c:v>Rs. 10.75 lacs</c:v>
                </c:pt>
                <c:pt idx="4">
                  <c:v>Rs. 10.8 lacs</c:v>
                </c:pt>
                <c:pt idx="5">
                  <c:v>Rs. 10.87 lacs</c:v>
                </c:pt>
                <c:pt idx="6">
                  <c:v>Rs. 11.02 lacs</c:v>
                </c:pt>
                <c:pt idx="7">
                  <c:v>Rs. 12.0 lacs</c:v>
                </c:pt>
                <c:pt idx="8">
                  <c:v>Rs. 15.0 lacs</c:v>
                </c:pt>
                <c:pt idx="9">
                  <c:v>Rs. 15.03 lacs</c:v>
                </c:pt>
                <c:pt idx="10">
                  <c:v>Rs. 16.0 lacs</c:v>
                </c:pt>
                <c:pt idx="11">
                  <c:v>Rs. 16.03 lacs</c:v>
                </c:pt>
                <c:pt idx="12">
                  <c:v>Rs. 16.5 lacs</c:v>
                </c:pt>
                <c:pt idx="13">
                  <c:v>Rs. 20.0 lacs</c:v>
                </c:pt>
                <c:pt idx="14">
                  <c:v>Rs. 22.0 lacs</c:v>
                </c:pt>
                <c:pt idx="15">
                  <c:v>Rs. 5.0 lacs</c:v>
                </c:pt>
                <c:pt idx="16">
                  <c:v>Rs. 5.3 lacs</c:v>
                </c:pt>
                <c:pt idx="17">
                  <c:v>Rs. 5.54 lacs</c:v>
                </c:pt>
                <c:pt idx="18">
                  <c:v>Rs. 6.0 lacs</c:v>
                </c:pt>
                <c:pt idx="19">
                  <c:v>Rs. 6.05 lacs</c:v>
                </c:pt>
                <c:pt idx="20">
                  <c:v>Rs. 6.1 lacs</c:v>
                </c:pt>
                <c:pt idx="21">
                  <c:v>Rs. 6.2 lacs</c:v>
                </c:pt>
                <c:pt idx="22">
                  <c:v>Rs. 6.4 lacs</c:v>
                </c:pt>
                <c:pt idx="23">
                  <c:v>Rs. 6.6 lacs</c:v>
                </c:pt>
                <c:pt idx="24">
                  <c:v>Rs. 6.71 lacs</c:v>
                </c:pt>
                <c:pt idx="25">
                  <c:v>Rs. 7.0 lacs</c:v>
                </c:pt>
                <c:pt idx="26">
                  <c:v>Rs. 7.1 lacs</c:v>
                </c:pt>
                <c:pt idx="27">
                  <c:v>Rs. 7.2 lacs</c:v>
                </c:pt>
                <c:pt idx="28">
                  <c:v>Rs. 7.5 lacs</c:v>
                </c:pt>
                <c:pt idx="29">
                  <c:v>Rs. 7.9 lacs</c:v>
                </c:pt>
                <c:pt idx="30">
                  <c:v>Rs. 8.0 lacs</c:v>
                </c:pt>
                <c:pt idx="31">
                  <c:v>Rs. 8.05 lacs</c:v>
                </c:pt>
                <c:pt idx="32">
                  <c:v>Rs. 8.33 lacs</c:v>
                </c:pt>
                <c:pt idx="33">
                  <c:v>Rs. 84.0 lacs</c:v>
                </c:pt>
                <c:pt idx="34">
                  <c:v>Rs. 9.0 lacs</c:v>
                </c:pt>
              </c:strCache>
            </c:strRef>
          </c:cat>
          <c:val>
            <c:numRef>
              <c:f>Sheet4!$B$5:$B$40</c:f>
              <c:numCache>
                <c:formatCode>General</c:formatCode>
                <c:ptCount val="35"/>
                <c:pt idx="14">
                  <c:v>1</c:v>
                </c:pt>
              </c:numCache>
            </c:numRef>
          </c:val>
          <c:extLst>
            <c:ext xmlns:c16="http://schemas.microsoft.com/office/drawing/2014/chart" uri="{C3380CC4-5D6E-409C-BE32-E72D297353CC}">
              <c16:uniqueId val="{00000000-57FD-A54D-B08E-6DB7888CDADB}"/>
            </c:ext>
          </c:extLst>
        </c:ser>
        <c:ser>
          <c:idx val="1"/>
          <c:order val="1"/>
          <c:tx>
            <c:strRef>
              <c:f>Sheet4!$C$3:$C$4</c:f>
              <c:strCache>
                <c:ptCount val="1"/>
                <c:pt idx="0">
                  <c:v>MED</c:v>
                </c:pt>
              </c:strCache>
            </c:strRef>
          </c:tx>
          <c:spPr>
            <a:solidFill>
              <a:schemeClr val="accent2"/>
            </a:solidFill>
            <a:ln>
              <a:noFill/>
            </a:ln>
            <a:effectLst/>
          </c:spPr>
          <c:invertIfNegative val="0"/>
          <c:cat>
            <c:strRef>
              <c:f>Sheet4!$A$5:$A$40</c:f>
              <c:strCache>
                <c:ptCount val="35"/>
                <c:pt idx="0">
                  <c:v>Rs. 10.0 lacs</c:v>
                </c:pt>
                <c:pt idx="1">
                  <c:v>Rs. 10.05 lacs</c:v>
                </c:pt>
                <c:pt idx="2">
                  <c:v>Rs. 10.5 lacs</c:v>
                </c:pt>
                <c:pt idx="3">
                  <c:v>Rs. 10.75 lacs</c:v>
                </c:pt>
                <c:pt idx="4">
                  <c:v>Rs. 10.8 lacs</c:v>
                </c:pt>
                <c:pt idx="5">
                  <c:v>Rs. 10.87 lacs</c:v>
                </c:pt>
                <c:pt idx="6">
                  <c:v>Rs. 11.02 lacs</c:v>
                </c:pt>
                <c:pt idx="7">
                  <c:v>Rs. 12.0 lacs</c:v>
                </c:pt>
                <c:pt idx="8">
                  <c:v>Rs. 15.0 lacs</c:v>
                </c:pt>
                <c:pt idx="9">
                  <c:v>Rs. 15.03 lacs</c:v>
                </c:pt>
                <c:pt idx="10">
                  <c:v>Rs. 16.0 lacs</c:v>
                </c:pt>
                <c:pt idx="11">
                  <c:v>Rs. 16.03 lacs</c:v>
                </c:pt>
                <c:pt idx="12">
                  <c:v>Rs. 16.5 lacs</c:v>
                </c:pt>
                <c:pt idx="13">
                  <c:v>Rs. 20.0 lacs</c:v>
                </c:pt>
                <c:pt idx="14">
                  <c:v>Rs. 22.0 lacs</c:v>
                </c:pt>
                <c:pt idx="15">
                  <c:v>Rs. 5.0 lacs</c:v>
                </c:pt>
                <c:pt idx="16">
                  <c:v>Rs. 5.3 lacs</c:v>
                </c:pt>
                <c:pt idx="17">
                  <c:v>Rs. 5.54 lacs</c:v>
                </c:pt>
                <c:pt idx="18">
                  <c:v>Rs. 6.0 lacs</c:v>
                </c:pt>
                <c:pt idx="19">
                  <c:v>Rs. 6.05 lacs</c:v>
                </c:pt>
                <c:pt idx="20">
                  <c:v>Rs. 6.1 lacs</c:v>
                </c:pt>
                <c:pt idx="21">
                  <c:v>Rs. 6.2 lacs</c:v>
                </c:pt>
                <c:pt idx="22">
                  <c:v>Rs. 6.4 lacs</c:v>
                </c:pt>
                <c:pt idx="23">
                  <c:v>Rs. 6.6 lacs</c:v>
                </c:pt>
                <c:pt idx="24">
                  <c:v>Rs. 6.71 lacs</c:v>
                </c:pt>
                <c:pt idx="25">
                  <c:v>Rs. 7.0 lacs</c:v>
                </c:pt>
                <c:pt idx="26">
                  <c:v>Rs. 7.1 lacs</c:v>
                </c:pt>
                <c:pt idx="27">
                  <c:v>Rs. 7.2 lacs</c:v>
                </c:pt>
                <c:pt idx="28">
                  <c:v>Rs. 7.5 lacs</c:v>
                </c:pt>
                <c:pt idx="29">
                  <c:v>Rs. 7.9 lacs</c:v>
                </c:pt>
                <c:pt idx="30">
                  <c:v>Rs. 8.0 lacs</c:v>
                </c:pt>
                <c:pt idx="31">
                  <c:v>Rs. 8.05 lacs</c:v>
                </c:pt>
                <c:pt idx="32">
                  <c:v>Rs. 8.33 lacs</c:v>
                </c:pt>
                <c:pt idx="33">
                  <c:v>Rs. 84.0 lacs</c:v>
                </c:pt>
                <c:pt idx="34">
                  <c:v>Rs. 9.0 lacs</c:v>
                </c:pt>
              </c:strCache>
            </c:strRef>
          </c:cat>
          <c:val>
            <c:numRef>
              <c:f>Sheet4!$C$5:$C$40</c:f>
              <c:numCache>
                <c:formatCode>General</c:formatCode>
                <c:ptCount val="35"/>
                <c:pt idx="0">
                  <c:v>1</c:v>
                </c:pt>
                <c:pt idx="1">
                  <c:v>1</c:v>
                </c:pt>
                <c:pt idx="2">
                  <c:v>2</c:v>
                </c:pt>
                <c:pt idx="3">
                  <c:v>1</c:v>
                </c:pt>
                <c:pt idx="4">
                  <c:v>1</c:v>
                </c:pt>
                <c:pt idx="5">
                  <c:v>1</c:v>
                </c:pt>
                <c:pt idx="6">
                  <c:v>1</c:v>
                </c:pt>
                <c:pt idx="7">
                  <c:v>2</c:v>
                </c:pt>
                <c:pt idx="8">
                  <c:v>2</c:v>
                </c:pt>
                <c:pt idx="9">
                  <c:v>1</c:v>
                </c:pt>
                <c:pt idx="10">
                  <c:v>1</c:v>
                </c:pt>
                <c:pt idx="11">
                  <c:v>1</c:v>
                </c:pt>
                <c:pt idx="12">
                  <c:v>1</c:v>
                </c:pt>
                <c:pt idx="13">
                  <c:v>1</c:v>
                </c:pt>
                <c:pt idx="15">
                  <c:v>6</c:v>
                </c:pt>
                <c:pt idx="16">
                  <c:v>1</c:v>
                </c:pt>
                <c:pt idx="17">
                  <c:v>1</c:v>
                </c:pt>
                <c:pt idx="18">
                  <c:v>4</c:v>
                </c:pt>
                <c:pt idx="19">
                  <c:v>1</c:v>
                </c:pt>
                <c:pt idx="20">
                  <c:v>1</c:v>
                </c:pt>
                <c:pt idx="21">
                  <c:v>1</c:v>
                </c:pt>
                <c:pt idx="22">
                  <c:v>1</c:v>
                </c:pt>
                <c:pt idx="23">
                  <c:v>1</c:v>
                </c:pt>
                <c:pt idx="24">
                  <c:v>1</c:v>
                </c:pt>
                <c:pt idx="25">
                  <c:v>2</c:v>
                </c:pt>
                <c:pt idx="26">
                  <c:v>1</c:v>
                </c:pt>
                <c:pt idx="27">
                  <c:v>1</c:v>
                </c:pt>
                <c:pt idx="28">
                  <c:v>1</c:v>
                </c:pt>
                <c:pt idx="29">
                  <c:v>1</c:v>
                </c:pt>
                <c:pt idx="30">
                  <c:v>3</c:v>
                </c:pt>
                <c:pt idx="31">
                  <c:v>1</c:v>
                </c:pt>
                <c:pt idx="32">
                  <c:v>1</c:v>
                </c:pt>
                <c:pt idx="34">
                  <c:v>1</c:v>
                </c:pt>
              </c:numCache>
            </c:numRef>
          </c:val>
          <c:extLst>
            <c:ext xmlns:c16="http://schemas.microsoft.com/office/drawing/2014/chart" uri="{C3380CC4-5D6E-409C-BE32-E72D297353CC}">
              <c16:uniqueId val="{00000001-57FD-A54D-B08E-6DB7888CDADB}"/>
            </c:ext>
          </c:extLst>
        </c:ser>
        <c:ser>
          <c:idx val="2"/>
          <c:order val="2"/>
          <c:tx>
            <c:strRef>
              <c:f>Sheet4!$D$3:$D$4</c:f>
              <c:strCache>
                <c:ptCount val="1"/>
                <c:pt idx="0">
                  <c:v>VERY HIGH</c:v>
                </c:pt>
              </c:strCache>
            </c:strRef>
          </c:tx>
          <c:spPr>
            <a:solidFill>
              <a:schemeClr val="accent3"/>
            </a:solidFill>
            <a:ln>
              <a:noFill/>
            </a:ln>
            <a:effectLst/>
          </c:spPr>
          <c:invertIfNegative val="0"/>
          <c:cat>
            <c:strRef>
              <c:f>Sheet4!$A$5:$A$40</c:f>
              <c:strCache>
                <c:ptCount val="35"/>
                <c:pt idx="0">
                  <c:v>Rs. 10.0 lacs</c:v>
                </c:pt>
                <c:pt idx="1">
                  <c:v>Rs. 10.05 lacs</c:v>
                </c:pt>
                <c:pt idx="2">
                  <c:v>Rs. 10.5 lacs</c:v>
                </c:pt>
                <c:pt idx="3">
                  <c:v>Rs. 10.75 lacs</c:v>
                </c:pt>
                <c:pt idx="4">
                  <c:v>Rs. 10.8 lacs</c:v>
                </c:pt>
                <c:pt idx="5">
                  <c:v>Rs. 10.87 lacs</c:v>
                </c:pt>
                <c:pt idx="6">
                  <c:v>Rs. 11.02 lacs</c:v>
                </c:pt>
                <c:pt idx="7">
                  <c:v>Rs. 12.0 lacs</c:v>
                </c:pt>
                <c:pt idx="8">
                  <c:v>Rs. 15.0 lacs</c:v>
                </c:pt>
                <c:pt idx="9">
                  <c:v>Rs. 15.03 lacs</c:v>
                </c:pt>
                <c:pt idx="10">
                  <c:v>Rs. 16.0 lacs</c:v>
                </c:pt>
                <c:pt idx="11">
                  <c:v>Rs. 16.03 lacs</c:v>
                </c:pt>
                <c:pt idx="12">
                  <c:v>Rs. 16.5 lacs</c:v>
                </c:pt>
                <c:pt idx="13">
                  <c:v>Rs. 20.0 lacs</c:v>
                </c:pt>
                <c:pt idx="14">
                  <c:v>Rs. 22.0 lacs</c:v>
                </c:pt>
                <c:pt idx="15">
                  <c:v>Rs. 5.0 lacs</c:v>
                </c:pt>
                <c:pt idx="16">
                  <c:v>Rs. 5.3 lacs</c:v>
                </c:pt>
                <c:pt idx="17">
                  <c:v>Rs. 5.54 lacs</c:v>
                </c:pt>
                <c:pt idx="18">
                  <c:v>Rs. 6.0 lacs</c:v>
                </c:pt>
                <c:pt idx="19">
                  <c:v>Rs. 6.05 lacs</c:v>
                </c:pt>
                <c:pt idx="20">
                  <c:v>Rs. 6.1 lacs</c:v>
                </c:pt>
                <c:pt idx="21">
                  <c:v>Rs. 6.2 lacs</c:v>
                </c:pt>
                <c:pt idx="22">
                  <c:v>Rs. 6.4 lacs</c:v>
                </c:pt>
                <c:pt idx="23">
                  <c:v>Rs. 6.6 lacs</c:v>
                </c:pt>
                <c:pt idx="24">
                  <c:v>Rs. 6.71 lacs</c:v>
                </c:pt>
                <c:pt idx="25">
                  <c:v>Rs. 7.0 lacs</c:v>
                </c:pt>
                <c:pt idx="26">
                  <c:v>Rs. 7.1 lacs</c:v>
                </c:pt>
                <c:pt idx="27">
                  <c:v>Rs. 7.2 lacs</c:v>
                </c:pt>
                <c:pt idx="28">
                  <c:v>Rs. 7.5 lacs</c:v>
                </c:pt>
                <c:pt idx="29">
                  <c:v>Rs. 7.9 lacs</c:v>
                </c:pt>
                <c:pt idx="30">
                  <c:v>Rs. 8.0 lacs</c:v>
                </c:pt>
                <c:pt idx="31">
                  <c:v>Rs. 8.05 lacs</c:v>
                </c:pt>
                <c:pt idx="32">
                  <c:v>Rs. 8.33 lacs</c:v>
                </c:pt>
                <c:pt idx="33">
                  <c:v>Rs. 84.0 lacs</c:v>
                </c:pt>
                <c:pt idx="34">
                  <c:v>Rs. 9.0 lacs</c:v>
                </c:pt>
              </c:strCache>
            </c:strRef>
          </c:cat>
          <c:val>
            <c:numRef>
              <c:f>Sheet4!$D$5:$D$40</c:f>
              <c:numCache>
                <c:formatCode>General</c:formatCode>
                <c:ptCount val="35"/>
                <c:pt idx="33">
                  <c:v>1</c:v>
                </c:pt>
              </c:numCache>
            </c:numRef>
          </c:val>
          <c:extLst>
            <c:ext xmlns:c16="http://schemas.microsoft.com/office/drawing/2014/chart" uri="{C3380CC4-5D6E-409C-BE32-E72D297353CC}">
              <c16:uniqueId val="{00000002-57FD-A54D-B08E-6DB7888CDADB}"/>
            </c:ext>
          </c:extLst>
        </c:ser>
        <c:dLbls>
          <c:showLegendKey val="0"/>
          <c:showVal val="0"/>
          <c:showCatName val="0"/>
          <c:showSerName val="0"/>
          <c:showPercent val="0"/>
          <c:showBubbleSize val="0"/>
        </c:dLbls>
        <c:gapWidth val="219"/>
        <c:overlap val="-27"/>
        <c:axId val="646468615"/>
        <c:axId val="646470663"/>
      </c:barChart>
      <c:catAx>
        <c:axId val="646468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470663"/>
        <c:crosses val="autoZero"/>
        <c:auto val="1"/>
        <c:lblAlgn val="ctr"/>
        <c:lblOffset val="100"/>
        <c:noMultiLvlLbl val="0"/>
      </c:catAx>
      <c:valAx>
        <c:axId val="646470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468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C.DEIVAYANAI </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u="sng" dirty="0">
                <a:solidFill>
                  <a:srgbClr val="0F0F0F"/>
                </a:solidFill>
                <a:effectLst/>
                <a:latin typeface="Roboto" panose="020F0502020204030204" pitchFamily="2" charset="0"/>
              </a:rPr>
            </a:br>
            <a:endParaRPr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864771"/>
            <a:ext cx="8610600" cy="2308324"/>
          </a:xfrm>
          <a:prstGeom prst="rect">
            <a:avLst/>
          </a:prstGeom>
          <a:noFill/>
        </p:spPr>
        <p:txBody>
          <a:bodyPr wrap="square" rtlCol="0">
            <a:spAutoFit/>
          </a:bodyPr>
          <a:lstStyle/>
          <a:p>
            <a:r>
              <a:rPr lang="en-US" sz="2400" b="1"/>
              <a:t>STUDENT NAME:C.DEIVAYANAI</a:t>
            </a:r>
            <a:endParaRPr lang="en-US" sz="2400" b="1" dirty="0"/>
          </a:p>
          <a:p>
            <a:r>
              <a:rPr lang="en-US" sz="2400" b="1" dirty="0"/>
              <a:t>REGISTER NO:312220806</a:t>
            </a:r>
          </a:p>
          <a:p>
            <a:r>
              <a:rPr lang="en-US" sz="2400" b="1" dirty="0"/>
              <a:t>DEPARTMENT:COMMERCE </a:t>
            </a:r>
          </a:p>
          <a:p>
            <a:r>
              <a:rPr lang="en-US" sz="2400" b="1" dirty="0"/>
              <a:t>COLLEGE:GOVERNMENT ARTS AND SCIENCE COLLEGE,SRIPERUMBUDUR,KUNDRATHUR, CHENNAI-600069</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525141"/>
            <a:ext cx="3773923"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CEBD6D0-EE03-273E-98EF-2549C672A294}"/>
              </a:ext>
            </a:extLst>
          </p:cNvPr>
          <p:cNvSpPr txBox="1"/>
          <p:nvPr/>
        </p:nvSpPr>
        <p:spPr>
          <a:xfrm>
            <a:off x="1106097" y="1923704"/>
            <a:ext cx="8613776" cy="3416320"/>
          </a:xfrm>
          <a:prstGeom prst="rect">
            <a:avLst/>
          </a:prstGeom>
          <a:noFill/>
        </p:spPr>
        <p:txBody>
          <a:bodyPr wrap="square">
            <a:spAutoFit/>
          </a:bodyPr>
          <a:lstStyle/>
          <a:p>
            <a:r>
              <a:rPr lang="en-US" b="1" dirty="0"/>
              <a:t>Modeling for employee salary data involves applying advanced statistical and machine learning techniques to analyze and predict compensation trends. This process begins with data preprocessing, where raw salary information is cleaned and standardized to ensure accuracy. Next, exploratory data analysis (EDA) identifies key patterns and correlations, such as the relationship between job roles, experience levels, and salary increments. Predictive models, such as regression analysis or machine learning algorithms, are then employed to forecast future salary trends and identify potential discrepancies. These models can also be used to simulate the impact of various compensation strategies, providing valuable insights for optimizing salary structures and aligning them with market benchmarks. The result is a data-driven approach that enhances strategic decision-making, promotes fair compensation practices, and supports effective budget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44F1E70D-87C7-8293-8E6E-E18FC963458A}"/>
              </a:ext>
            </a:extLst>
          </p:cNvPr>
          <p:cNvGraphicFramePr>
            <a:graphicFrameLocks/>
          </p:cNvGraphicFramePr>
          <p:nvPr>
            <p:extLst>
              <p:ext uri="{D42A27DB-BD31-4B8C-83A1-F6EECF244321}">
                <p14:modId xmlns:p14="http://schemas.microsoft.com/office/powerpoint/2010/main" val="2641461728"/>
              </p:ext>
            </p:extLst>
          </p:nvPr>
        </p:nvGraphicFramePr>
        <p:xfrm>
          <a:off x="993080" y="2319539"/>
          <a:ext cx="7495179" cy="32716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5124F2-36DD-1AAB-7564-D4F0A720B166}"/>
              </a:ext>
            </a:extLst>
          </p:cNvPr>
          <p:cNvSpPr txBox="1"/>
          <p:nvPr/>
        </p:nvSpPr>
        <p:spPr>
          <a:xfrm>
            <a:off x="1843094" y="1865184"/>
            <a:ext cx="7256395" cy="3139321"/>
          </a:xfrm>
          <a:prstGeom prst="rect">
            <a:avLst/>
          </a:prstGeom>
          <a:noFill/>
        </p:spPr>
        <p:txBody>
          <a:bodyPr wrap="square">
            <a:spAutoFit/>
          </a:bodyPr>
          <a:lstStyle/>
          <a:p>
            <a:r>
              <a:rPr lang="en-US" b="1" dirty="0"/>
              <a:t>In conclusion, effectively managing and analyzing employee salary data is crucial for fostering a fair, competitive, and motivated workforce. By leveraging comprehensive data insights and advanced modeling techniques, organizations can ensure equitable compensation practices, align salaries with industry benchmarks, and strategically plan for future compensation needs. This approach not only enhances transparency and fairness but also supports better budget management and informed decision-making. Ultimately, a well-structured salary management system contributes to increased employee satisfaction, retention, and overall organizational success, driving long-term growth and competitive advantage.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40430" y="1307549"/>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E22B4D3-1F03-DB5E-3147-F7CEF828D38B}"/>
              </a:ext>
            </a:extLst>
          </p:cNvPr>
          <p:cNvSpPr txBox="1"/>
          <p:nvPr/>
        </p:nvSpPr>
        <p:spPr>
          <a:xfrm>
            <a:off x="1147523" y="2429194"/>
            <a:ext cx="7039824" cy="2862322"/>
          </a:xfrm>
          <a:prstGeom prst="rect">
            <a:avLst/>
          </a:prstGeom>
          <a:noFill/>
        </p:spPr>
        <p:txBody>
          <a:bodyPr wrap="square" rtlCol="0">
            <a:spAutoFit/>
          </a:bodyPr>
          <a:lstStyle/>
          <a:p>
            <a:pPr algn="l"/>
            <a:r>
              <a:rPr lang="en-US" b="1"/>
              <a:t>The company needs a robust salary management system to analyze and optimize payroll expenditures. The system must handle employee salary data, including Employee ID, Name, Department, Position, Base Salary, Bonuses, Deductions, Total Salary, and Date of Joining. Key objectives include aggregating total salary expenditures by department and company-wide, analyzing salary distribution and trends, evaluating the impact of bonuses and deductions, and comparing current data with historical figures. The solution should ensure accurate data entry, provide detailed reports and visualizations, and maintain data integrity and security.</a:t>
            </a:r>
            <a:endParaRPr lang="en-US" b="1" dirty="0"/>
          </a:p>
        </p:txBody>
      </p:sp>
      <p:sp>
        <p:nvSpPr>
          <p:cNvPr id="14" name="TextBox 13">
            <a:extLst>
              <a:ext uri="{FF2B5EF4-FFF2-40B4-BE49-F238E27FC236}">
                <a16:creationId xmlns:a16="http://schemas.microsoft.com/office/drawing/2014/main" id="{3ADEDF87-F8C8-2F02-2494-9148EE4A2AAE}"/>
              </a:ext>
            </a:extLst>
          </p:cNvPr>
          <p:cNvSpPr txBox="1"/>
          <p:nvPr/>
        </p:nvSpPr>
        <p:spPr>
          <a:xfrm>
            <a:off x="5185361" y="2521026"/>
            <a:ext cx="1828800" cy="400110"/>
          </a:xfrm>
          <a:prstGeom prst="rect">
            <a:avLst/>
          </a:prstGeom>
          <a:noFill/>
        </p:spPr>
        <p:txBody>
          <a:bodyPr wrap="square" rtlCol="0">
            <a:spAutoFit/>
          </a:bodyPr>
          <a:lstStyle/>
          <a:p>
            <a:pPr algn="l"/>
            <a:endParaRPr lang="en-US" sz="2000" dirty="0"/>
          </a:p>
        </p:txBody>
      </p:sp>
      <p:sp>
        <p:nvSpPr>
          <p:cNvPr id="15" name="TextBox 14">
            <a:extLst>
              <a:ext uri="{FF2B5EF4-FFF2-40B4-BE49-F238E27FC236}">
                <a16:creationId xmlns:a16="http://schemas.microsoft.com/office/drawing/2014/main" id="{068937E1-7D9D-57D8-FE5A-DA4AF77825BF}"/>
              </a:ext>
            </a:extLst>
          </p:cNvPr>
          <p:cNvSpPr txBox="1"/>
          <p:nvPr/>
        </p:nvSpPr>
        <p:spPr>
          <a:xfrm>
            <a:off x="8974046" y="-3049154"/>
            <a:ext cx="6908399" cy="164773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641192" y="636534"/>
            <a:ext cx="545480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F064DFC-961F-2DB2-B33E-F0C67F9658F4}"/>
              </a:ext>
            </a:extLst>
          </p:cNvPr>
          <p:cNvSpPr txBox="1"/>
          <p:nvPr/>
        </p:nvSpPr>
        <p:spPr>
          <a:xfrm>
            <a:off x="1946532" y="2136339"/>
            <a:ext cx="5927364" cy="2862322"/>
          </a:xfrm>
          <a:prstGeom prst="rect">
            <a:avLst/>
          </a:prstGeom>
          <a:noFill/>
        </p:spPr>
        <p:txBody>
          <a:bodyPr wrap="square">
            <a:spAutoFit/>
          </a:bodyPr>
          <a:lstStyle/>
          <a:p>
            <a:r>
              <a:rPr lang="en-US" b="1" dirty="0"/>
              <a:t>The project overview for employee salary data involves developing a comprehensive system to collect, analyze, and manage compensation information across an organization. The primary goal of this project is to streamline salary management processes, ensuring that compensation practices are accurate, fair, and aligned with organizational objectives. The project encompasses several key components, beginning with the aggregation of salary data from various sources, including payroll systems and HR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99148" y="72981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47D0462-55F3-532A-A2AA-EBD18B7E1403}"/>
              </a:ext>
            </a:extLst>
          </p:cNvPr>
          <p:cNvSpPr txBox="1"/>
          <p:nvPr/>
        </p:nvSpPr>
        <p:spPr>
          <a:xfrm>
            <a:off x="1517105" y="2165576"/>
            <a:ext cx="7443592" cy="2862322"/>
          </a:xfrm>
          <a:prstGeom prst="rect">
            <a:avLst/>
          </a:prstGeom>
          <a:noFill/>
        </p:spPr>
        <p:txBody>
          <a:bodyPr wrap="square">
            <a:spAutoFit/>
          </a:bodyPr>
          <a:lstStyle/>
          <a:p>
            <a:r>
              <a:rPr lang="en-US" b="1" dirty="0"/>
              <a:t>The end users for employee salary data typically include Human Resources (HR) professionals, payroll administrators, finance managers, and executives. HR professionals use the data to manage employee records, ensure compliance with salary policies, and address any discrepancies. Payroll administrators rely on the data to process salary payments accurately, handle bonuses, and apply deductions. Finance managers analyze the data to oversee payroll budgets, track expenditure, and forecast financial planning. Executives and senior management use aggregated salary data to make strategic decisions regarding compensation policies, departmental budgets, and overall organizational financial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78507" y="525188"/>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CEE9A40-9596-A41E-9C2C-12358EA2CD8F}"/>
              </a:ext>
            </a:extLst>
          </p:cNvPr>
          <p:cNvSpPr txBox="1"/>
          <p:nvPr/>
        </p:nvSpPr>
        <p:spPr>
          <a:xfrm>
            <a:off x="3875887" y="2340981"/>
            <a:ext cx="6269026" cy="2383419"/>
          </a:xfrm>
          <a:prstGeom prst="rect">
            <a:avLst/>
          </a:prstGeom>
          <a:noFill/>
        </p:spPr>
        <p:txBody>
          <a:bodyPr wrap="square">
            <a:spAutoFit/>
          </a:bodyPr>
          <a:lstStyle/>
          <a:p>
            <a:r>
              <a:rPr lang="en-US" b="1" dirty="0"/>
              <a:t>Our solution revolutionizes the management of employee salary data by providing a centralized platform that integrates seamlessly with existing HR systems. This integration minimizes manual data entry and reduces the risk of errors, ensuring that salary information is both accurate and up-to-date. The platform’s intuitive interface allows HR professionals to easily access and analyze salary data, facilitating better decision-making and strategic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4" name="TextBox 3">
            <a:extLst>
              <a:ext uri="{FF2B5EF4-FFF2-40B4-BE49-F238E27FC236}">
                <a16:creationId xmlns:a16="http://schemas.microsoft.com/office/drawing/2014/main" id="{FB5B2B3F-7183-C879-503A-79E236700362}"/>
              </a:ext>
            </a:extLst>
          </p:cNvPr>
          <p:cNvSpPr txBox="1"/>
          <p:nvPr/>
        </p:nvSpPr>
        <p:spPr>
          <a:xfrm>
            <a:off x="1692637" y="1981012"/>
            <a:ext cx="6858313" cy="3693319"/>
          </a:xfrm>
          <a:prstGeom prst="rect">
            <a:avLst/>
          </a:prstGeom>
          <a:noFill/>
        </p:spPr>
        <p:txBody>
          <a:bodyPr wrap="square">
            <a:spAutoFit/>
          </a:bodyPr>
          <a:lstStyle/>
          <a:p>
            <a:r>
              <a:rPr lang="en-US" b="1" dirty="0"/>
              <a:t>The employee salary dataset comprises comprehensive information on individual employee compensation across various roles and departments within an organization. It includes key attributes such as employee ID, job title, department, base salary, bonuses, and total compensation. Additionally, the dataset may capture demographic details such as age, gender, and years of experience to provide a nuanced view of compensation trends. Time-related data, such as hire dates and salary review dates, are also included to track changes over time. This rich dataset enables detailed analysis of salary structures, identification of compensation disparities, and evaluation of the effectiveness of compensation strategies, ultimately supporting data-driven decision-making in human resources and organizational management.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59062B-79EF-D976-A776-D95AA068AE3F}"/>
              </a:ext>
            </a:extLst>
          </p:cNvPr>
          <p:cNvSpPr txBox="1"/>
          <p:nvPr/>
        </p:nvSpPr>
        <p:spPr>
          <a:xfrm>
            <a:off x="3046120" y="2019300"/>
            <a:ext cx="6099760" cy="4247317"/>
          </a:xfrm>
          <a:prstGeom prst="rect">
            <a:avLst/>
          </a:prstGeom>
          <a:noFill/>
        </p:spPr>
        <p:txBody>
          <a:bodyPr wrap="square">
            <a:spAutoFit/>
          </a:bodyPr>
          <a:lstStyle/>
          <a:p>
            <a:r>
              <a:rPr lang="en-US" b="1" dirty="0"/>
              <a:t>The "wow" factor in our solution for employee salary data lies in its ability to transform complex salary management into a seamless, insightful experience. By leveraging advanced AI-driven analytics, our platform not only automates routine tasks but also provides predictive insights into compensation trends and potential disparities. This proactive approach enables HR teams to anticipate and address compensation issues before they arise. Additionally, our solution's user-friendly interface and customizable reporting features empower users to easily generate comprehensive, visually engaging reports that highlight key trends and actionable insights. The result is a powerful tool that not only simplifies salary management but also enhances strategic decision-making, driving both operational efficiency and employee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 Deivayanai</cp:lastModifiedBy>
  <cp:revision>18</cp:revision>
  <dcterms:created xsi:type="dcterms:W3CDTF">2024-03-29T15:07:22Z</dcterms:created>
  <dcterms:modified xsi:type="dcterms:W3CDTF">2024-09-01T09:25:25Z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