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42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19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91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21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20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89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16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82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0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25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548EE04-A0C2-46B9-9113-6D8D92A63219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6339BF2-6C00-453F-9EDB-471E52EE6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596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3EF27-1066-9E24-111F-F270EAB9D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Analise de Vagas de Desenvolvedor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D4D9CC-3009-0771-69BC-D3E2887D0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Curso Análise e Desenvolvimento de Sistemas</a:t>
            </a:r>
          </a:p>
          <a:p>
            <a:r>
              <a:rPr lang="pt-BR" dirty="0"/>
              <a:t>Disciplina: Design Profissional</a:t>
            </a:r>
          </a:p>
          <a:p>
            <a:r>
              <a:rPr lang="pt-BR" dirty="0"/>
              <a:t>Autor: Deivid de Sena Costa Caldas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1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FEEB-43BB-A60E-87FA-96915A88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0"/>
            <a:ext cx="9905998" cy="1905000"/>
          </a:xfrm>
        </p:spPr>
        <p:txBody>
          <a:bodyPr>
            <a:normAutofit fontScale="90000"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dirty="0"/>
              <a:t>Referencias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https://chatgpt.com/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92E2C-2FB9-DEB4-4A2E-818423A3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67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E6EB9-8BEF-228B-41F3-E30C4347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Sumário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C4C4E-6EA9-4C7A-F418-63C9DA74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587" y="2047566"/>
            <a:ext cx="9905998" cy="3124201"/>
          </a:xfrm>
        </p:spPr>
        <p:txBody>
          <a:bodyPr/>
          <a:lstStyle/>
          <a:p>
            <a:pPr marL="514350" lvl="0" indent="-514350" algn="ctr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lvl="0" indent="-514350" algn="ctr">
              <a:buFont typeface="+mj-lt"/>
              <a:buAutoNum type="arabicPeriod"/>
            </a:pPr>
            <a:r>
              <a:rPr lang="pt-BR" dirty="0"/>
              <a:t>Análise de Competências</a:t>
            </a:r>
          </a:p>
          <a:p>
            <a:pPr marL="514350" lvl="0" indent="-514350" algn="ctr">
              <a:buFont typeface="+mj-lt"/>
              <a:buAutoNum type="arabicPeriod"/>
            </a:pPr>
            <a:r>
              <a:rPr lang="pt-BR" dirty="0"/>
              <a:t>Análise Salarial</a:t>
            </a:r>
          </a:p>
          <a:p>
            <a:pPr marL="514350" lvl="0" indent="-514350" algn="ctr">
              <a:buFont typeface="+mj-lt"/>
              <a:buAutoNum type="arabicPeriod"/>
            </a:pPr>
            <a:r>
              <a:rPr lang="pt-BR" dirty="0"/>
              <a:t>Análise de Tendências</a:t>
            </a:r>
          </a:p>
          <a:p>
            <a:pPr marL="514350" lvl="0" indent="-514350" algn="ctr">
              <a:buFont typeface="+mj-lt"/>
              <a:buAutoNum type="arabicPeriod"/>
            </a:pPr>
            <a:r>
              <a:rPr lang="pt-BR" dirty="0"/>
              <a:t>Plano de Ação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42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CF2F8-A447-038B-53E8-BC77C152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D0B36-EFB5-3263-A1E6-247684B9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objetivo desse relatório e analisar vagas de Desenvolvedor utilizando IA e plataformas como Linkedin, </a:t>
            </a:r>
            <a:r>
              <a:rPr lang="pt-BR" dirty="0" err="1"/>
              <a:t>Glassdoor</a:t>
            </a:r>
            <a:r>
              <a:rPr lang="pt-BR" dirty="0"/>
              <a:t> e </a:t>
            </a:r>
            <a:r>
              <a:rPr lang="pt-BR" dirty="0" err="1"/>
              <a:t>Programathor</a:t>
            </a:r>
            <a:r>
              <a:rPr lang="pt-BR" dirty="0"/>
              <a:t>. No método de pesquisa foi utilizado a coleta de dados sobre as principais competências solicitadas, Hard Skills, Soft Skills, Tecnologias solicitadas e faixas salariais.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C98CD-C03E-2D38-8CE9-5DF1BB76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76" y="1507952"/>
            <a:ext cx="9905998" cy="776748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dirty="0"/>
              <a:t>Análise de Competências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Hard Skills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2FAE0-78A3-DB55-1019-F299FFA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5" y="161914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objetivo é demonstrar as tecnologias, Hard Skills, Soft Skills mais solicitadas.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3AB4273-8007-7546-FF8A-583A6E7B8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18436"/>
              </p:ext>
            </p:extLst>
          </p:nvPr>
        </p:nvGraphicFramePr>
        <p:xfrm>
          <a:off x="1" y="2621588"/>
          <a:ext cx="3618272" cy="40741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77918">
                  <a:extLst>
                    <a:ext uri="{9D8B030D-6E8A-4147-A177-3AD203B41FA5}">
                      <a16:colId xmlns:a16="http://schemas.microsoft.com/office/drawing/2014/main" val="3260424243"/>
                    </a:ext>
                  </a:extLst>
                </a:gridCol>
                <a:gridCol w="1740354">
                  <a:extLst>
                    <a:ext uri="{9D8B030D-6E8A-4147-A177-3AD203B41FA5}">
                      <a16:colId xmlns:a16="http://schemas.microsoft.com/office/drawing/2014/main" val="1559620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Hard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Ocorrências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6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React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9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0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4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8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4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0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8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JavaScript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7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43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50926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C626492-1B5A-5C80-B2C7-07257193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72" y="2621588"/>
            <a:ext cx="8573728" cy="40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C9300-EE38-D641-8905-9F0CDE99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5471"/>
            <a:ext cx="9905998" cy="1905000"/>
          </a:xfrm>
        </p:spPr>
        <p:txBody>
          <a:bodyPr/>
          <a:lstStyle/>
          <a:p>
            <a:pPr algn="ctr"/>
            <a:r>
              <a:rPr lang="pt-BR" dirty="0"/>
              <a:t>Soft Skills	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73613F8-456D-9FE2-B723-8F9B54541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58028"/>
              </p:ext>
            </p:extLst>
          </p:nvPr>
        </p:nvGraphicFramePr>
        <p:xfrm>
          <a:off x="-1" y="1690689"/>
          <a:ext cx="3487997" cy="4785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13624">
                  <a:extLst>
                    <a:ext uri="{9D8B030D-6E8A-4147-A177-3AD203B41FA5}">
                      <a16:colId xmlns:a16="http://schemas.microsoft.com/office/drawing/2014/main" val="3640068011"/>
                    </a:ext>
                  </a:extLst>
                </a:gridCol>
                <a:gridCol w="1374373">
                  <a:extLst>
                    <a:ext uri="{9D8B030D-6E8A-4147-A177-3AD203B41FA5}">
                      <a16:colId xmlns:a16="http://schemas.microsoft.com/office/drawing/2014/main" val="2178684775"/>
                    </a:ext>
                  </a:extLst>
                </a:gridCol>
              </a:tblGrid>
              <a:tr h="297841">
                <a:tc>
                  <a:txBody>
                    <a:bodyPr/>
                    <a:lstStyle/>
                    <a:p>
                      <a:r>
                        <a:rPr lang="pt-BR" sz="1400" dirty="0"/>
                        <a:t>Soft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Ocorrências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17505"/>
                  </a:ext>
                </a:extLst>
              </a:tr>
              <a:tr h="607540">
                <a:tc>
                  <a:txBody>
                    <a:bodyPr/>
                    <a:lstStyle/>
                    <a:p>
                      <a:r>
                        <a:rPr lang="pt-BR" dirty="0"/>
                        <a:t>Trabalho em 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12751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pt-BR" dirty="0"/>
                        <a:t>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61557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pt-BR" dirty="0"/>
                        <a:t>Analítico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62480"/>
                  </a:ext>
                </a:extLst>
              </a:tr>
              <a:tr h="607540">
                <a:tc>
                  <a:txBody>
                    <a:bodyPr/>
                    <a:lstStyle/>
                    <a:p>
                      <a:r>
                        <a:rPr lang="pt-BR" dirty="0"/>
                        <a:t>Atenção aos detalhes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49281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pt-BR" dirty="0"/>
                        <a:t>Proatividade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76524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pt-BR" dirty="0"/>
                        <a:t>Criatividade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4936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pt-BR" dirty="0"/>
                        <a:t>Proativo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17686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pt-BR" dirty="0"/>
                        <a:t>Liderança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7235"/>
                  </a:ext>
                </a:extLst>
              </a:tr>
              <a:tr h="607540">
                <a:tc>
                  <a:txBody>
                    <a:bodyPr/>
                    <a:lstStyle/>
                    <a:p>
                      <a:r>
                        <a:rPr lang="pt-BR" dirty="0"/>
                        <a:t>Vontade de aprender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06684"/>
                  </a:ext>
                </a:extLst>
              </a:tr>
              <a:tr h="347166">
                <a:tc>
                  <a:txBody>
                    <a:bodyPr/>
                    <a:lstStyle/>
                    <a:p>
                      <a:r>
                        <a:rPr lang="pt-BR" dirty="0"/>
                        <a:t>Autonomia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97254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72E52E07-5ECE-90FD-13B4-A865F060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96" y="1690687"/>
            <a:ext cx="8704004" cy="47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459DF-89A7-FBE8-862E-3FD44434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dirty="0"/>
              <a:t>Análise salarial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316DBA-8889-62F3-C91A-5908DEB2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2774"/>
            <a:ext cx="10353762" cy="3695136"/>
          </a:xfrm>
        </p:spPr>
        <p:txBody>
          <a:bodyPr/>
          <a:lstStyle/>
          <a:p>
            <a:r>
              <a:rPr lang="pt-BR" dirty="0"/>
              <a:t>Aqui trazemos dados sobre a média salarial de acordo com a senioridade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3C7BAA-E0CA-D665-7079-114B5115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43" y="2645051"/>
            <a:ext cx="7964557" cy="371475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4A21171-857B-EDDE-392C-8615350A9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05919"/>
              </p:ext>
            </p:extLst>
          </p:nvPr>
        </p:nvGraphicFramePr>
        <p:xfrm>
          <a:off x="0" y="2687320"/>
          <a:ext cx="4227444" cy="23352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13722">
                  <a:extLst>
                    <a:ext uri="{9D8B030D-6E8A-4147-A177-3AD203B41FA5}">
                      <a16:colId xmlns:a16="http://schemas.microsoft.com/office/drawing/2014/main" val="764664818"/>
                    </a:ext>
                  </a:extLst>
                </a:gridCol>
                <a:gridCol w="2113722">
                  <a:extLst>
                    <a:ext uri="{9D8B030D-6E8A-4147-A177-3AD203B41FA5}">
                      <a16:colId xmlns:a16="http://schemas.microsoft.com/office/drawing/2014/main" val="1290807796"/>
                    </a:ext>
                  </a:extLst>
                </a:gridCol>
              </a:tblGrid>
              <a:tr h="583814">
                <a:tc>
                  <a:txBody>
                    <a:bodyPr/>
                    <a:lstStyle/>
                    <a:p>
                      <a:r>
                        <a:rPr lang="pt-BR" dirty="0"/>
                        <a:t>Senioridade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 Salarial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83018"/>
                  </a:ext>
                </a:extLst>
              </a:tr>
              <a:tr h="583814">
                <a:tc>
                  <a:txBody>
                    <a:bodyPr/>
                    <a:lstStyle/>
                    <a:p>
                      <a:r>
                        <a:rPr lang="pt-BR" dirty="0"/>
                        <a:t>Sênior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R$ 11.000,00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09249"/>
                  </a:ext>
                </a:extLst>
              </a:tr>
              <a:tr h="583814">
                <a:tc>
                  <a:txBody>
                    <a:bodyPr/>
                    <a:lstStyle/>
                    <a:p>
                      <a:r>
                        <a:rPr lang="pt-BR" dirty="0"/>
                        <a:t>Pleno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R$ 7.600,00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6818"/>
                  </a:ext>
                </a:extLst>
              </a:tr>
              <a:tr h="583814">
                <a:tc>
                  <a:txBody>
                    <a:bodyPr/>
                    <a:lstStyle/>
                    <a:p>
                      <a:r>
                        <a:rPr lang="pt-BR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R$ 3.916,17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3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5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15EA-A00F-88FF-757F-F845A40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dirty="0"/>
              <a:t>Tendências tecnológicas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28828-CF73-F671-19E6-79F6C333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594" y="2116392"/>
            <a:ext cx="9905998" cy="3124201"/>
          </a:xfrm>
        </p:spPr>
        <p:txBody>
          <a:bodyPr/>
          <a:lstStyle/>
          <a:p>
            <a:pPr algn="ctr"/>
            <a:r>
              <a:rPr lang="pt-BR" dirty="0"/>
              <a:t>Inteligência Artificial (IA) e Automações</a:t>
            </a:r>
          </a:p>
          <a:p>
            <a:pPr algn="ctr"/>
            <a:endParaRPr lang="pt-BR" dirty="0"/>
          </a:p>
          <a:p>
            <a:pPr marL="0" indent="0" algn="just">
              <a:buNone/>
            </a:pPr>
            <a:r>
              <a:rPr lang="pt-BR" dirty="0"/>
              <a:t>Ferramentas como GitHub, </a:t>
            </a:r>
            <a:r>
              <a:rPr lang="pt-BR" dirty="0" err="1"/>
              <a:t>Copilot</a:t>
            </a:r>
            <a:r>
              <a:rPr lang="pt-BR" dirty="0"/>
              <a:t>, ChatGPT e outras soluções baseadas em </a:t>
            </a:r>
            <a:r>
              <a:rPr lang="pt-BR" dirty="0" err="1"/>
              <a:t>LLMs</a:t>
            </a:r>
            <a:r>
              <a:rPr lang="pt-BR" dirty="0"/>
              <a:t> já fazem parte do dia a dia acelerando codificação, testes, revisões, detecção de bugs e automação de tarefas repetitivas tonando nosso trabalho mais produtivo.</a:t>
            </a:r>
          </a:p>
        </p:txBody>
      </p:sp>
    </p:spTree>
    <p:extLst>
      <p:ext uri="{BB962C8B-B14F-4D97-AF65-F5344CB8AC3E}">
        <p14:creationId xmlns:p14="http://schemas.microsoft.com/office/powerpoint/2010/main" val="394874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66CFF-B716-789B-9BB2-93B42134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dirty="0"/>
              <a:t>Plano de 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C0F6A-42FE-48D8-856B-B288561E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4715"/>
            <a:ext cx="9905998" cy="3124201"/>
          </a:xfrm>
        </p:spPr>
        <p:txBody>
          <a:bodyPr>
            <a:noAutofit/>
          </a:bodyPr>
          <a:lstStyle/>
          <a:p>
            <a:pPr algn="ctr"/>
            <a:r>
              <a:rPr lang="pt-BR" sz="1600" dirty="0"/>
              <a:t>Com base na análise dos dados coletados o plano de ação que deve ser seguido é:</a:t>
            </a:r>
          </a:p>
          <a:p>
            <a:pPr algn="ctr"/>
            <a:endParaRPr lang="pt-BR" sz="1600" dirty="0"/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Hard Skill primária : SQL - uma das competências mais solicitadas e totalmente necessária para manipulação, análise e extração de dados em sistemas e bancos de dados relacionais.</a:t>
            </a:r>
          </a:p>
          <a:p>
            <a:pPr marL="457200" indent="-457200">
              <a:buFont typeface="+mj-lt"/>
              <a:buAutoNum type="arabicPeriod"/>
            </a:pPr>
            <a:endParaRPr lang="pt-BR" sz="16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Hard Skill Secundária: O trio HTML, CSS e </a:t>
            </a:r>
            <a:r>
              <a:rPr lang="pt-BR" sz="1600" dirty="0" err="1"/>
              <a:t>JavaScript</a:t>
            </a:r>
            <a:r>
              <a:rPr lang="pt-BR" sz="1600" dirty="0"/>
              <a:t> - fundamentais para o desenvolvimento de interfaces web, garantindo estrutura, estilo e interatividade nas aplicações.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1600" dirty="0"/>
          </a:p>
          <a:p>
            <a:r>
              <a:rPr lang="pt-BR" sz="1600" dirty="0"/>
              <a:t>3 Soft Skill primária: Comunicação - essencial para transmitir ideias de forma clara, colaborar em equipe e alinhar expectativas.  Habilidade chave para trabalho em equipe, resolução de conflitos e compartilhamento de conhecimento.</a:t>
            </a:r>
          </a:p>
        </p:txBody>
      </p:sp>
    </p:spTree>
    <p:extLst>
      <p:ext uri="{BB962C8B-B14F-4D97-AF65-F5344CB8AC3E}">
        <p14:creationId xmlns:p14="http://schemas.microsoft.com/office/powerpoint/2010/main" val="314534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12778-FC72-AA4B-E68B-768D97DB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7C782-4E94-7201-2BA3-83D5F90B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2264"/>
            <a:ext cx="9905998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cargo de desenvolvedor vai muito além da escrita de código. Ele exige a combinação de </a:t>
            </a:r>
            <a:r>
              <a:rPr lang="pt-BR" b="1" dirty="0"/>
              <a:t>hard skills técnicas</a:t>
            </a:r>
            <a:r>
              <a:rPr lang="pt-BR" dirty="0"/>
              <a:t> (como domínio de linguagens, bancos de dados e frameworks) com </a:t>
            </a:r>
            <a:r>
              <a:rPr lang="pt-BR" b="1" dirty="0"/>
              <a:t>soft skills essenciais</a:t>
            </a:r>
            <a:r>
              <a:rPr lang="pt-BR" dirty="0"/>
              <a:t> (como comunicação, colaboração e resolução de problemas). O profissional da área deve estar em constante aprendizado, acompanhando as rápidas mudanças tecnológicas e adotando boas práticas de segurança, qualidade e 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1391729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45</TotalTime>
  <Words>444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Malha</vt:lpstr>
      <vt:lpstr>Analise de Vagas de Desenvolvedor </vt:lpstr>
      <vt:lpstr>Sumário </vt:lpstr>
      <vt:lpstr>Introdução </vt:lpstr>
      <vt:lpstr>Análise de Competências  Hard Skills </vt:lpstr>
      <vt:lpstr>Soft Skills </vt:lpstr>
      <vt:lpstr>Análise salarial</vt:lpstr>
      <vt:lpstr>Tendências tecnológicas</vt:lpstr>
      <vt:lpstr>Plano de Ação</vt:lpstr>
      <vt:lpstr>Considerações Finais</vt:lpstr>
      <vt:lpstr>Referencias  https://chatgpt.com/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Deivid Sena</dc:creator>
  <cp:lastModifiedBy>Deivid Sena</cp:lastModifiedBy>
  <cp:revision>1</cp:revision>
  <dcterms:created xsi:type="dcterms:W3CDTF">2025-08-31T12:27:08Z</dcterms:created>
  <dcterms:modified xsi:type="dcterms:W3CDTF">2025-08-31T13:12:58Z</dcterms:modified>
</cp:coreProperties>
</file>