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74" r:id="rId4"/>
    <p:sldId id="275" r:id="rId5"/>
    <p:sldId id="276" r:id="rId6"/>
    <p:sldId id="277" r:id="rId7"/>
    <p:sldId id="278" r:id="rId8"/>
    <p:sldId id="279" r:id="rId9"/>
    <p:sldId id="282" r:id="rId10"/>
    <p:sldId id="284" r:id="rId11"/>
    <p:sldId id="283" r:id="rId12"/>
    <p:sldId id="285" r:id="rId13"/>
    <p:sldId id="286" r:id="rId14"/>
    <p:sldId id="287" r:id="rId15"/>
    <p:sldId id="280" r:id="rId16"/>
    <p:sldId id="294" r:id="rId17"/>
    <p:sldId id="295" r:id="rId18"/>
    <p:sldId id="296" r:id="rId19"/>
    <p:sldId id="281" r:id="rId20"/>
    <p:sldId id="297" r:id="rId21"/>
    <p:sldId id="290" r:id="rId22"/>
    <p:sldId id="292" r:id="rId23"/>
    <p:sldId id="293" r:id="rId24"/>
    <p:sldId id="291" r:id="rId25"/>
    <p:sldId id="298" r:id="rId26"/>
    <p:sldId id="299" r:id="rId27"/>
    <p:sldId id="300" r:id="rId28"/>
    <p:sldId id="272"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6E0A5-9F04-4B19-BC75-DF5531742073}" type="datetimeFigureOut">
              <a:rPr lang="pt-BR" smtClean="0"/>
              <a:t>05/12/2018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AE5E5-25EA-4010-8FEE-B7CADD1FC79D}" type="slidenum">
              <a:rPr lang="pt-BR" smtClean="0"/>
              <a:t>‹nº›</a:t>
            </a:fld>
            <a:endParaRPr lang="pt-BR"/>
          </a:p>
        </p:txBody>
      </p:sp>
    </p:spTree>
    <p:extLst>
      <p:ext uri="{BB962C8B-B14F-4D97-AF65-F5344CB8AC3E}">
        <p14:creationId xmlns:p14="http://schemas.microsoft.com/office/powerpoint/2010/main" val="199930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t-BR"/>
              <a:t>Clique para editar o título Mestre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05D3ED2-0415-48E0-88ED-36B148E3FED3}" type="datetimeFigureOut">
              <a:rPr lang="pt-BR" smtClean="0"/>
              <a:t>05/12/2018</a:t>
            </a:fld>
            <a:endParaRPr lang="pt-BR"/>
          </a:p>
        </p:txBody>
      </p:sp>
      <p:sp>
        <p:nvSpPr>
          <p:cNvPr id="5" name="Footer Placeholder 4"/>
          <p:cNvSpPr>
            <a:spLocks noGrp="1"/>
          </p:cNvSpPr>
          <p:nvPr>
            <p:ph type="ftr" sz="quarter" idx="11"/>
          </p:nvPr>
        </p:nvSpPr>
        <p:spPr>
          <a:xfrm>
            <a:off x="5332412" y="5883275"/>
            <a:ext cx="4324044" cy="365125"/>
          </a:xfrm>
        </p:spPr>
        <p:txBody>
          <a:bodyPr/>
          <a:lstStyle/>
          <a:p>
            <a:endParaRPr lang="pt-BR"/>
          </a:p>
        </p:txBody>
      </p:sp>
      <p:sp>
        <p:nvSpPr>
          <p:cNvPr id="6" name="Slide Number Placeholder 5"/>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394975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505D3ED2-0415-48E0-88ED-36B148E3FED3}" type="datetimeFigureOut">
              <a:rPr lang="pt-BR" smtClean="0"/>
              <a:t>05/12/2018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33049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505D3ED2-0415-48E0-88ED-36B148E3FED3}" type="datetimeFigureOut">
              <a:rPr lang="pt-BR" smtClean="0"/>
              <a:t>05/12/2018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1228267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505D3ED2-0415-48E0-88ED-36B148E3FED3}" type="datetimeFigureOut">
              <a:rPr lang="pt-BR" smtClean="0"/>
              <a:t>05/12/2018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414442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505D3ED2-0415-48E0-88ED-36B148E3FED3}" type="datetimeFigureOut">
              <a:rPr lang="pt-BR" smtClean="0"/>
              <a:t>05/12/2018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447413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505D3ED2-0415-48E0-88ED-36B148E3FED3}" type="datetimeFigureOut">
              <a:rPr lang="pt-BR" smtClean="0"/>
              <a:t>05/12/2018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1227911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a:t>Editar estilos de texto Mestre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505D3ED2-0415-48E0-88ED-36B148E3FED3}" type="datetimeFigureOut">
              <a:rPr lang="pt-BR" smtClean="0"/>
              <a:t>05/12/2018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1897424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05D3ED2-0415-48E0-88ED-36B148E3FED3}" type="datetimeFigureOut">
              <a:rPr lang="pt-BR" smtClean="0"/>
              <a:t>05/12/2018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2261762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05D3ED2-0415-48E0-88ED-36B148E3FED3}" type="datetimeFigureOut">
              <a:rPr lang="pt-BR" smtClean="0"/>
              <a:t>05/12/2018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60888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05D3ED2-0415-48E0-88ED-36B148E3FED3}" type="datetimeFigureOut">
              <a:rPr lang="pt-BR" smtClean="0"/>
              <a:t>05/12/2018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10951856" y="5867131"/>
            <a:ext cx="551167" cy="365125"/>
          </a:xfrm>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102619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505D3ED2-0415-48E0-88ED-36B148E3FED3}" type="datetimeFigureOut">
              <a:rPr lang="pt-BR" smtClean="0"/>
              <a:t>05/12/2018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238396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05D3ED2-0415-48E0-88ED-36B148E3FED3}" type="datetimeFigureOut">
              <a:rPr lang="pt-BR" smtClean="0"/>
              <a:t>05/12/2018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239177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05D3ED2-0415-48E0-88ED-36B148E3FED3}" type="datetimeFigureOut">
              <a:rPr lang="pt-BR" smtClean="0"/>
              <a:t>05/12/2018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208558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05D3ED2-0415-48E0-88ED-36B148E3FED3}" type="datetimeFigureOut">
              <a:rPr lang="pt-BR" smtClean="0"/>
              <a:t>05/12/2018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372975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D3ED2-0415-48E0-88ED-36B148E3FED3}" type="datetimeFigureOut">
              <a:rPr lang="pt-BR" smtClean="0"/>
              <a:t>05/12/2018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245705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505D3ED2-0415-48E0-88ED-36B148E3FED3}" type="datetimeFigureOut">
              <a:rPr lang="pt-BR" smtClean="0"/>
              <a:t>05/12/2018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196849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505D3ED2-0415-48E0-88ED-36B148E3FED3}" type="datetimeFigureOut">
              <a:rPr lang="pt-BR" smtClean="0"/>
              <a:t>05/12/2018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E46FFC3-8391-41A2-ABCF-50F57EC93BA4}" type="slidenum">
              <a:rPr lang="pt-BR" smtClean="0"/>
              <a:t>‹nº›</a:t>
            </a:fld>
            <a:endParaRPr lang="pt-BR"/>
          </a:p>
        </p:txBody>
      </p:sp>
    </p:spTree>
    <p:extLst>
      <p:ext uri="{BB962C8B-B14F-4D97-AF65-F5344CB8AC3E}">
        <p14:creationId xmlns:p14="http://schemas.microsoft.com/office/powerpoint/2010/main" val="54959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5D3ED2-0415-48E0-88ED-36B148E3FED3}" type="datetimeFigureOut">
              <a:rPr lang="pt-BR" smtClean="0"/>
              <a:t>05/12/2018</a:t>
            </a:fld>
            <a:endParaRPr lang="pt-B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46FFC3-8391-41A2-ABCF-50F57EC93BA4}" type="slidenum">
              <a:rPr lang="pt-BR" smtClean="0"/>
              <a:t>‹nº›</a:t>
            </a:fld>
            <a:endParaRPr lang="pt-BR"/>
          </a:p>
        </p:txBody>
      </p:sp>
    </p:spTree>
    <p:extLst>
      <p:ext uri="{BB962C8B-B14F-4D97-AF65-F5344CB8AC3E}">
        <p14:creationId xmlns:p14="http://schemas.microsoft.com/office/powerpoint/2010/main" val="3801974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59D83-B7B1-43F3-AF5C-9B97E8033CF9}"/>
              </a:ext>
            </a:extLst>
          </p:cNvPr>
          <p:cNvSpPr>
            <a:spLocks noGrp="1"/>
          </p:cNvSpPr>
          <p:nvPr>
            <p:ph type="title"/>
          </p:nvPr>
        </p:nvSpPr>
        <p:spPr>
          <a:xfrm>
            <a:off x="838200" y="963877"/>
            <a:ext cx="3494362" cy="4930246"/>
          </a:xfrm>
        </p:spPr>
        <p:txBody>
          <a:bodyPr>
            <a:normAutofit/>
          </a:bodyPr>
          <a:lstStyle/>
          <a:p>
            <a:pPr algn="r"/>
            <a:r>
              <a:rPr lang="pt-BR" b="1">
                <a:solidFill>
                  <a:schemeClr val="accent1"/>
                </a:solidFill>
              </a:rPr>
              <a:t>Projeto final Programming for Data Science</a:t>
            </a:r>
            <a:endParaRPr lang="pt-BR">
              <a:solidFill>
                <a:schemeClr val="accent1"/>
              </a:solidFill>
            </a:endParaRPr>
          </a:p>
        </p:txBody>
      </p:sp>
      <p:sp>
        <p:nvSpPr>
          <p:cNvPr id="3" name="Subtítulo 2">
            <a:extLst>
              <a:ext uri="{FF2B5EF4-FFF2-40B4-BE49-F238E27FC236}">
                <a16:creationId xmlns:a16="http://schemas.microsoft.com/office/drawing/2014/main" id="{694E7CB5-6EB5-4D01-9AB7-0D28C02C94AB}"/>
              </a:ext>
            </a:extLst>
          </p:cNvPr>
          <p:cNvSpPr>
            <a:spLocks noGrp="1"/>
          </p:cNvSpPr>
          <p:nvPr>
            <p:ph idx="1"/>
          </p:nvPr>
        </p:nvSpPr>
        <p:spPr>
          <a:xfrm>
            <a:off x="4976031" y="963877"/>
            <a:ext cx="6377769" cy="4930246"/>
          </a:xfrm>
        </p:spPr>
        <p:txBody>
          <a:bodyPr anchor="ctr">
            <a:normAutofit/>
          </a:bodyPr>
          <a:lstStyle/>
          <a:p>
            <a:endParaRPr lang="pt-BR" sz="2400"/>
          </a:p>
          <a:p>
            <a:pPr marL="0" indent="0">
              <a:buNone/>
            </a:pPr>
            <a:r>
              <a:rPr lang="pt-BR" sz="2400"/>
              <a:t>Análise histórica da criminalidade no estado do Rio de Janeiro </a:t>
            </a:r>
            <a:br>
              <a:rPr lang="pt-BR" sz="2400"/>
            </a:br>
            <a:endParaRPr lang="pt-BR" sz="2400"/>
          </a:p>
        </p:txBody>
      </p:sp>
    </p:spTree>
    <p:extLst>
      <p:ext uri="{BB962C8B-B14F-4D97-AF65-F5344CB8AC3E}">
        <p14:creationId xmlns:p14="http://schemas.microsoft.com/office/powerpoint/2010/main" val="3398785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ECDC0-D569-4CAF-9504-6E236D6078C9}"/>
              </a:ext>
            </a:extLst>
          </p:cNvPr>
          <p:cNvSpPr>
            <a:spLocks noGrp="1"/>
          </p:cNvSpPr>
          <p:nvPr>
            <p:ph type="title"/>
          </p:nvPr>
        </p:nvSpPr>
        <p:spPr/>
        <p:txBody>
          <a:bodyPr/>
          <a:lstStyle/>
          <a:p>
            <a:pPr algn="ctr"/>
            <a:r>
              <a:rPr lang="pt-BR" b="1" dirty="0"/>
              <a:t>Furtos</a:t>
            </a:r>
          </a:p>
        </p:txBody>
      </p:sp>
      <p:pic>
        <p:nvPicPr>
          <p:cNvPr id="5" name="Espaço Reservado para Conteúdo 4">
            <a:extLst>
              <a:ext uri="{FF2B5EF4-FFF2-40B4-BE49-F238E27FC236}">
                <a16:creationId xmlns:a16="http://schemas.microsoft.com/office/drawing/2014/main" id="{1153D78C-348F-4B71-9180-5A4F678175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050" y="2667000"/>
            <a:ext cx="7705237" cy="3124200"/>
          </a:xfrm>
        </p:spPr>
      </p:pic>
    </p:spTree>
    <p:extLst>
      <p:ext uri="{BB962C8B-B14F-4D97-AF65-F5344CB8AC3E}">
        <p14:creationId xmlns:p14="http://schemas.microsoft.com/office/powerpoint/2010/main" val="218782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FB3FC-6BB2-4296-A773-83A5B094A7D0}"/>
              </a:ext>
            </a:extLst>
          </p:cNvPr>
          <p:cNvSpPr>
            <a:spLocks noGrp="1"/>
          </p:cNvSpPr>
          <p:nvPr>
            <p:ph type="title"/>
          </p:nvPr>
        </p:nvSpPr>
        <p:spPr/>
        <p:txBody>
          <a:bodyPr/>
          <a:lstStyle/>
          <a:p>
            <a:pPr algn="ctr"/>
            <a:r>
              <a:rPr lang="pt-BR" b="1" dirty="0"/>
              <a:t>Lesões e Letalidades </a:t>
            </a:r>
          </a:p>
        </p:txBody>
      </p:sp>
      <p:pic>
        <p:nvPicPr>
          <p:cNvPr id="5" name="Espaço Reservado para Conteúdo 4">
            <a:extLst>
              <a:ext uri="{FF2B5EF4-FFF2-40B4-BE49-F238E27FC236}">
                <a16:creationId xmlns:a16="http://schemas.microsoft.com/office/drawing/2014/main" id="{0F11AA0D-00F4-41C7-B992-33BFA31CBF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050" y="2667000"/>
            <a:ext cx="7705237" cy="3124200"/>
          </a:xfrm>
        </p:spPr>
      </p:pic>
    </p:spTree>
    <p:extLst>
      <p:ext uri="{BB962C8B-B14F-4D97-AF65-F5344CB8AC3E}">
        <p14:creationId xmlns:p14="http://schemas.microsoft.com/office/powerpoint/2010/main" val="1236734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BF32E-F4EC-44E9-B104-6C7AD64B52F2}"/>
              </a:ext>
            </a:extLst>
          </p:cNvPr>
          <p:cNvSpPr>
            <a:spLocks noGrp="1"/>
          </p:cNvSpPr>
          <p:nvPr>
            <p:ph type="title"/>
          </p:nvPr>
        </p:nvSpPr>
        <p:spPr/>
        <p:txBody>
          <a:bodyPr/>
          <a:lstStyle/>
          <a:p>
            <a:pPr algn="ctr"/>
            <a:r>
              <a:rPr lang="pt-BR" b="1" dirty="0"/>
              <a:t>Outros crimes</a:t>
            </a:r>
          </a:p>
        </p:txBody>
      </p:sp>
      <p:pic>
        <p:nvPicPr>
          <p:cNvPr id="5" name="Espaço Reservado para Conteúdo 4">
            <a:extLst>
              <a:ext uri="{FF2B5EF4-FFF2-40B4-BE49-F238E27FC236}">
                <a16:creationId xmlns:a16="http://schemas.microsoft.com/office/drawing/2014/main" id="{0F7293DB-0512-4219-8AD6-ABF132B075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050" y="2667000"/>
            <a:ext cx="7705237" cy="3124200"/>
          </a:xfrm>
        </p:spPr>
      </p:pic>
    </p:spTree>
    <p:extLst>
      <p:ext uri="{BB962C8B-B14F-4D97-AF65-F5344CB8AC3E}">
        <p14:creationId xmlns:p14="http://schemas.microsoft.com/office/powerpoint/2010/main" val="322753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CF7B1F-A496-4A62-B087-C3F089D6674D}"/>
              </a:ext>
            </a:extLst>
          </p:cNvPr>
          <p:cNvSpPr>
            <a:spLocks noGrp="1"/>
          </p:cNvSpPr>
          <p:nvPr>
            <p:ph type="title"/>
          </p:nvPr>
        </p:nvSpPr>
        <p:spPr/>
        <p:txBody>
          <a:bodyPr/>
          <a:lstStyle/>
          <a:p>
            <a:pPr algn="ctr"/>
            <a:r>
              <a:rPr lang="pt-BR" b="1" dirty="0"/>
              <a:t>Possíveis sazonalidades encontradas</a:t>
            </a:r>
          </a:p>
        </p:txBody>
      </p:sp>
      <p:sp>
        <p:nvSpPr>
          <p:cNvPr id="3" name="Espaço Reservado para Conteúdo 2">
            <a:extLst>
              <a:ext uri="{FF2B5EF4-FFF2-40B4-BE49-F238E27FC236}">
                <a16:creationId xmlns:a16="http://schemas.microsoft.com/office/drawing/2014/main" id="{AC7AE992-D8D4-4C66-8189-2AF82D9516EF}"/>
              </a:ext>
            </a:extLst>
          </p:cNvPr>
          <p:cNvSpPr>
            <a:spLocks noGrp="1"/>
          </p:cNvSpPr>
          <p:nvPr>
            <p:ph idx="1"/>
          </p:nvPr>
        </p:nvSpPr>
        <p:spPr/>
        <p:txBody>
          <a:bodyPr/>
          <a:lstStyle/>
          <a:p>
            <a:pPr marL="0" indent="0" algn="just">
              <a:buNone/>
            </a:pPr>
            <a:r>
              <a:rPr lang="pt-BR" dirty="0"/>
              <a:t>	</a:t>
            </a:r>
          </a:p>
          <a:p>
            <a:pPr marL="0" indent="0" algn="just">
              <a:buNone/>
            </a:pPr>
            <a:r>
              <a:rPr lang="pt-BR" dirty="0"/>
              <a:t>	Notamos elevações nas variáveis 'furtos' e 'lesões e letalidades’  (outros crimes também apresentou um aumento sutil em Janeiro) nos meses de dezembro e janeiro (férias de verão). Então, verificamos a existência de sazonalidade na Região dos Lagos, nesse período, através do nosso índice de criminalidade. Para isso, agrupamos em média os índices dos municípios da região e plotamos.</a:t>
            </a:r>
          </a:p>
        </p:txBody>
      </p:sp>
    </p:spTree>
    <p:extLst>
      <p:ext uri="{BB962C8B-B14F-4D97-AF65-F5344CB8AC3E}">
        <p14:creationId xmlns:p14="http://schemas.microsoft.com/office/powerpoint/2010/main" val="254502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E251D-6511-48AB-B71C-19D035004E0B}"/>
              </a:ext>
            </a:extLst>
          </p:cNvPr>
          <p:cNvSpPr>
            <a:spLocks noGrp="1"/>
          </p:cNvSpPr>
          <p:nvPr>
            <p:ph type="title"/>
          </p:nvPr>
        </p:nvSpPr>
        <p:spPr/>
        <p:txBody>
          <a:bodyPr/>
          <a:lstStyle/>
          <a:p>
            <a:pPr algn="ctr"/>
            <a:r>
              <a:rPr lang="pt-BR" b="1" dirty="0"/>
              <a:t>Índice de criminalidade </a:t>
            </a:r>
          </a:p>
        </p:txBody>
      </p:sp>
      <p:pic>
        <p:nvPicPr>
          <p:cNvPr id="5" name="Espaço Reservado para Conteúdo 4">
            <a:extLst>
              <a:ext uri="{FF2B5EF4-FFF2-40B4-BE49-F238E27FC236}">
                <a16:creationId xmlns:a16="http://schemas.microsoft.com/office/drawing/2014/main" id="{A5B50A69-52C3-435C-B147-D7E0C22237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050" y="2667000"/>
            <a:ext cx="7705237" cy="3124200"/>
          </a:xfrm>
        </p:spPr>
      </p:pic>
    </p:spTree>
    <p:extLst>
      <p:ext uri="{BB962C8B-B14F-4D97-AF65-F5344CB8AC3E}">
        <p14:creationId xmlns:p14="http://schemas.microsoft.com/office/powerpoint/2010/main" val="77286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E7E04-2035-41E1-81CF-2B62E844DB11}"/>
              </a:ext>
            </a:extLst>
          </p:cNvPr>
          <p:cNvSpPr>
            <a:spLocks noGrp="1"/>
          </p:cNvSpPr>
          <p:nvPr>
            <p:ph type="title"/>
          </p:nvPr>
        </p:nvSpPr>
        <p:spPr/>
        <p:txBody>
          <a:bodyPr/>
          <a:lstStyle/>
          <a:p>
            <a:pPr algn="ctr"/>
            <a:r>
              <a:rPr lang="pt-BR" b="1" dirty="0"/>
              <a:t>Região Metropolitana</a:t>
            </a:r>
          </a:p>
        </p:txBody>
      </p:sp>
      <p:pic>
        <p:nvPicPr>
          <p:cNvPr id="5" name="Espaço Reservado para Conteúdo 4">
            <a:extLst>
              <a:ext uri="{FF2B5EF4-FFF2-40B4-BE49-F238E27FC236}">
                <a16:creationId xmlns:a16="http://schemas.microsoft.com/office/drawing/2014/main" id="{4F8F9CD7-F2FF-4E3E-8820-46C16AFC5A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2632" y="2667000"/>
            <a:ext cx="4722073" cy="3124200"/>
          </a:xfrm>
        </p:spPr>
      </p:pic>
    </p:spTree>
    <p:extLst>
      <p:ext uri="{BB962C8B-B14F-4D97-AF65-F5344CB8AC3E}">
        <p14:creationId xmlns:p14="http://schemas.microsoft.com/office/powerpoint/2010/main" val="79683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2097A5-650E-41E3-9679-F66EB3726061}"/>
              </a:ext>
            </a:extLst>
          </p:cNvPr>
          <p:cNvSpPr>
            <a:spLocks noGrp="1"/>
          </p:cNvSpPr>
          <p:nvPr>
            <p:ph type="title"/>
          </p:nvPr>
        </p:nvSpPr>
        <p:spPr/>
        <p:txBody>
          <a:bodyPr/>
          <a:lstStyle/>
          <a:p>
            <a:pPr algn="ctr"/>
            <a:r>
              <a:rPr lang="pt-BR" b="1" dirty="0"/>
              <a:t>Roubos</a:t>
            </a:r>
          </a:p>
        </p:txBody>
      </p:sp>
      <p:pic>
        <p:nvPicPr>
          <p:cNvPr id="5" name="Espaço Reservado para Conteúdo 4">
            <a:extLst>
              <a:ext uri="{FF2B5EF4-FFF2-40B4-BE49-F238E27FC236}">
                <a16:creationId xmlns:a16="http://schemas.microsoft.com/office/drawing/2014/main" id="{100A2D8C-9A2F-458E-B4A0-61AE55DB22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050" y="2667000"/>
            <a:ext cx="7705237" cy="3124200"/>
          </a:xfrm>
        </p:spPr>
      </p:pic>
    </p:spTree>
    <p:extLst>
      <p:ext uri="{BB962C8B-B14F-4D97-AF65-F5344CB8AC3E}">
        <p14:creationId xmlns:p14="http://schemas.microsoft.com/office/powerpoint/2010/main" val="265212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31A80-FD24-4009-A4BD-40DCD0BDBD54}"/>
              </a:ext>
            </a:extLst>
          </p:cNvPr>
          <p:cNvSpPr>
            <a:spLocks noGrp="1"/>
          </p:cNvSpPr>
          <p:nvPr>
            <p:ph type="title"/>
          </p:nvPr>
        </p:nvSpPr>
        <p:spPr/>
        <p:txBody>
          <a:bodyPr/>
          <a:lstStyle/>
          <a:p>
            <a:pPr algn="ctr"/>
            <a:r>
              <a:rPr lang="pt-BR" b="1" dirty="0"/>
              <a:t>Furtos</a:t>
            </a:r>
          </a:p>
        </p:txBody>
      </p:sp>
      <p:pic>
        <p:nvPicPr>
          <p:cNvPr id="5" name="Espaço Reservado para Conteúdo 4">
            <a:extLst>
              <a:ext uri="{FF2B5EF4-FFF2-40B4-BE49-F238E27FC236}">
                <a16:creationId xmlns:a16="http://schemas.microsoft.com/office/drawing/2014/main" id="{698472CF-93C4-407E-837F-D8234DE41F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050" y="2667000"/>
            <a:ext cx="7705237" cy="3124200"/>
          </a:xfrm>
        </p:spPr>
      </p:pic>
    </p:spTree>
    <p:extLst>
      <p:ext uri="{BB962C8B-B14F-4D97-AF65-F5344CB8AC3E}">
        <p14:creationId xmlns:p14="http://schemas.microsoft.com/office/powerpoint/2010/main" val="3720587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67F065-C519-4861-BED3-8B1F5877D15C}"/>
              </a:ext>
            </a:extLst>
          </p:cNvPr>
          <p:cNvSpPr>
            <a:spLocks noGrp="1"/>
          </p:cNvSpPr>
          <p:nvPr>
            <p:ph type="title"/>
          </p:nvPr>
        </p:nvSpPr>
        <p:spPr/>
        <p:txBody>
          <a:bodyPr/>
          <a:lstStyle/>
          <a:p>
            <a:pPr algn="ctr"/>
            <a:r>
              <a:rPr lang="pt-BR" b="1" dirty="0"/>
              <a:t>Constância nos dados</a:t>
            </a:r>
          </a:p>
        </p:txBody>
      </p:sp>
      <p:sp>
        <p:nvSpPr>
          <p:cNvPr id="3" name="Espaço Reservado para Conteúdo 2">
            <a:extLst>
              <a:ext uri="{FF2B5EF4-FFF2-40B4-BE49-F238E27FC236}">
                <a16:creationId xmlns:a16="http://schemas.microsoft.com/office/drawing/2014/main" id="{057FD099-EA08-4454-BE21-87DEF60B7C04}"/>
              </a:ext>
            </a:extLst>
          </p:cNvPr>
          <p:cNvSpPr>
            <a:spLocks noGrp="1"/>
          </p:cNvSpPr>
          <p:nvPr>
            <p:ph idx="1"/>
          </p:nvPr>
        </p:nvSpPr>
        <p:spPr/>
        <p:txBody>
          <a:bodyPr/>
          <a:lstStyle/>
          <a:p>
            <a:pPr marL="0" indent="0">
              <a:buNone/>
            </a:pPr>
            <a:r>
              <a:rPr lang="pt-BR" dirty="0"/>
              <a:t>	</a:t>
            </a:r>
          </a:p>
          <a:p>
            <a:pPr marL="0" indent="0">
              <a:buNone/>
            </a:pPr>
            <a:r>
              <a:rPr lang="pt-BR" dirty="0"/>
              <a:t>	É notória a constância dos dados ao longo do ano. Logo, não podemos afirmar eventos de sazonalidade na Região Metropolitana.</a:t>
            </a:r>
          </a:p>
          <a:p>
            <a:pPr marL="0" indent="0">
              <a:buNone/>
            </a:pPr>
            <a:r>
              <a:rPr lang="pt-BR" dirty="0"/>
              <a:t>	Com a análise para o município do Rio de Janeiro, os resultados não foram diferentes, como veremos a seguir.</a:t>
            </a:r>
          </a:p>
        </p:txBody>
      </p:sp>
    </p:spTree>
    <p:extLst>
      <p:ext uri="{BB962C8B-B14F-4D97-AF65-F5344CB8AC3E}">
        <p14:creationId xmlns:p14="http://schemas.microsoft.com/office/powerpoint/2010/main" val="1461358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B6897-A720-4562-A3D6-8C8F17CF76D1}"/>
              </a:ext>
            </a:extLst>
          </p:cNvPr>
          <p:cNvSpPr>
            <a:spLocks noGrp="1"/>
          </p:cNvSpPr>
          <p:nvPr>
            <p:ph type="title"/>
          </p:nvPr>
        </p:nvSpPr>
        <p:spPr/>
        <p:txBody>
          <a:bodyPr/>
          <a:lstStyle/>
          <a:p>
            <a:pPr algn="ctr"/>
            <a:r>
              <a:rPr lang="pt-BR" b="1" dirty="0"/>
              <a:t>Rio de Janeiro (capital)</a:t>
            </a:r>
          </a:p>
        </p:txBody>
      </p:sp>
      <p:pic>
        <p:nvPicPr>
          <p:cNvPr id="5" name="Espaço Reservado para Conteúdo 4" descr="Uma imagem contendo texto, mapa&#10;&#10;Descrição gerada com muito alta confiança">
            <a:extLst>
              <a:ext uri="{FF2B5EF4-FFF2-40B4-BE49-F238E27FC236}">
                <a16:creationId xmlns:a16="http://schemas.microsoft.com/office/drawing/2014/main" id="{F4165212-EFCF-4ED2-8744-6B5AB4BE6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2632" y="2667000"/>
            <a:ext cx="4722073" cy="3124200"/>
          </a:xfrm>
        </p:spPr>
      </p:pic>
    </p:spTree>
    <p:extLst>
      <p:ext uri="{BB962C8B-B14F-4D97-AF65-F5344CB8AC3E}">
        <p14:creationId xmlns:p14="http://schemas.microsoft.com/office/powerpoint/2010/main" val="4068761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1559-D767-4A7A-A574-39B39C0925B5}"/>
              </a:ext>
            </a:extLst>
          </p:cNvPr>
          <p:cNvSpPr>
            <a:spLocks noGrp="1"/>
          </p:cNvSpPr>
          <p:nvPr>
            <p:ph type="title"/>
          </p:nvPr>
        </p:nvSpPr>
        <p:spPr/>
        <p:txBody>
          <a:bodyPr/>
          <a:lstStyle/>
          <a:p>
            <a:pPr algn="ctr"/>
            <a:r>
              <a:rPr lang="pt-BR" b="1"/>
              <a:t>O que já havíamos feito</a:t>
            </a:r>
            <a:endParaRPr lang="pt-BR" b="1" dirty="0"/>
          </a:p>
        </p:txBody>
      </p:sp>
      <p:sp>
        <p:nvSpPr>
          <p:cNvPr id="3" name="Espaço Reservado para Conteúdo 2">
            <a:extLst>
              <a:ext uri="{FF2B5EF4-FFF2-40B4-BE49-F238E27FC236}">
                <a16:creationId xmlns:a16="http://schemas.microsoft.com/office/drawing/2014/main" id="{511B4BCB-AB8B-459F-AD13-25CD367CCC32}"/>
              </a:ext>
            </a:extLst>
          </p:cNvPr>
          <p:cNvSpPr>
            <a:spLocks noGrp="1"/>
          </p:cNvSpPr>
          <p:nvPr>
            <p:ph idx="1"/>
          </p:nvPr>
        </p:nvSpPr>
        <p:spPr/>
        <p:txBody>
          <a:bodyPr/>
          <a:lstStyle/>
          <a:p>
            <a:pPr marL="0" indent="0">
              <a:buNone/>
            </a:pPr>
            <a:endParaRPr lang="pt-BR"/>
          </a:p>
          <a:p>
            <a:pPr>
              <a:lnSpc>
                <a:spcPct val="150000"/>
              </a:lnSpc>
            </a:pPr>
            <a:r>
              <a:rPr lang="pt-BR"/>
              <a:t>Notebook 1 - Introdução (motivação, fonte de dados, dados brutos e objetivos) </a:t>
            </a:r>
          </a:p>
          <a:p>
            <a:pPr>
              <a:lnSpc>
                <a:spcPct val="150000"/>
              </a:lnSpc>
            </a:pPr>
            <a:r>
              <a:rPr lang="pt-BR"/>
              <a:t>Notebook 2 - Importação e limpeza dos dados</a:t>
            </a:r>
          </a:p>
          <a:p>
            <a:pPr>
              <a:lnSpc>
                <a:spcPct val="150000"/>
              </a:lnSpc>
            </a:pPr>
            <a:r>
              <a:rPr lang="pt-BR"/>
              <a:t>Notebook 3 - Início da criação dos Índice de criminalidade</a:t>
            </a:r>
            <a:endParaRPr lang="pt-BR" dirty="0"/>
          </a:p>
        </p:txBody>
      </p:sp>
    </p:spTree>
    <p:extLst>
      <p:ext uri="{BB962C8B-B14F-4D97-AF65-F5344CB8AC3E}">
        <p14:creationId xmlns:p14="http://schemas.microsoft.com/office/powerpoint/2010/main" val="638758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4F2A1-DC32-44C5-A9B8-14E58D0821D6}"/>
              </a:ext>
            </a:extLst>
          </p:cNvPr>
          <p:cNvSpPr>
            <a:spLocks noGrp="1"/>
          </p:cNvSpPr>
          <p:nvPr>
            <p:ph type="title"/>
          </p:nvPr>
        </p:nvSpPr>
        <p:spPr/>
        <p:txBody>
          <a:bodyPr/>
          <a:lstStyle/>
          <a:p>
            <a:pPr algn="ctr"/>
            <a:r>
              <a:rPr lang="pt-BR" b="1" dirty="0"/>
              <a:t>Roubos na capital </a:t>
            </a:r>
          </a:p>
        </p:txBody>
      </p:sp>
      <p:pic>
        <p:nvPicPr>
          <p:cNvPr id="5" name="Espaço Reservado para Conteúdo 4">
            <a:extLst>
              <a:ext uri="{FF2B5EF4-FFF2-40B4-BE49-F238E27FC236}">
                <a16:creationId xmlns:a16="http://schemas.microsoft.com/office/drawing/2014/main" id="{3CA84220-22F9-42B5-9931-B88DC75BCE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050" y="2667000"/>
            <a:ext cx="7705237" cy="3124200"/>
          </a:xfrm>
        </p:spPr>
      </p:pic>
    </p:spTree>
    <p:extLst>
      <p:ext uri="{BB962C8B-B14F-4D97-AF65-F5344CB8AC3E}">
        <p14:creationId xmlns:p14="http://schemas.microsoft.com/office/powerpoint/2010/main" val="155089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E56F2-46CC-4D07-A7BD-15484777E612}"/>
              </a:ext>
            </a:extLst>
          </p:cNvPr>
          <p:cNvSpPr>
            <a:spLocks noGrp="1"/>
          </p:cNvSpPr>
          <p:nvPr>
            <p:ph type="title"/>
          </p:nvPr>
        </p:nvSpPr>
        <p:spPr/>
        <p:txBody>
          <a:bodyPr/>
          <a:lstStyle/>
          <a:p>
            <a:pPr algn="ctr"/>
            <a:r>
              <a:rPr lang="pt-BR" b="1" dirty="0"/>
              <a:t>Comparação com a capital - Rio de Janeiro</a:t>
            </a:r>
          </a:p>
        </p:txBody>
      </p:sp>
      <p:sp>
        <p:nvSpPr>
          <p:cNvPr id="3" name="Espaço Reservado para Conteúdo 2">
            <a:extLst>
              <a:ext uri="{FF2B5EF4-FFF2-40B4-BE49-F238E27FC236}">
                <a16:creationId xmlns:a16="http://schemas.microsoft.com/office/drawing/2014/main" id="{A068B80E-CD32-451C-8BA2-263A3C467883}"/>
              </a:ext>
            </a:extLst>
          </p:cNvPr>
          <p:cNvSpPr>
            <a:spLocks noGrp="1"/>
          </p:cNvSpPr>
          <p:nvPr>
            <p:ph idx="1"/>
          </p:nvPr>
        </p:nvSpPr>
        <p:spPr/>
        <p:txBody>
          <a:bodyPr>
            <a:normAutofit lnSpcReduction="10000"/>
          </a:bodyPr>
          <a:lstStyle/>
          <a:p>
            <a:pPr marL="0" indent="0" algn="just">
              <a:buNone/>
            </a:pPr>
            <a:r>
              <a:rPr lang="pt-BR" dirty="0"/>
              <a:t>	</a:t>
            </a:r>
          </a:p>
          <a:p>
            <a:pPr marL="0" indent="0" algn="just">
              <a:buNone/>
            </a:pPr>
            <a:r>
              <a:rPr lang="pt-BR" dirty="0"/>
              <a:t>	Analisamos o fluxo da criminalidade entre as regiões do estado do Rio de Janeiro. Para isso, comparamos como as outras três regiões (Interior, Baixada Fluminense, Grande Niterói) se relacionam com o município do Rio de Janeiro utilizando os índices.</a:t>
            </a:r>
          </a:p>
          <a:p>
            <a:pPr marL="0" indent="0" algn="just">
              <a:buNone/>
            </a:pPr>
            <a:r>
              <a:rPr lang="pt-BR" dirty="0"/>
              <a:t>	Verificamos se existe algum período relativamente longo no qual os índices de criminalidade das diferentes regiões crescem (ou decrescem) mais que os índices de criminalidade da capital Rio de Janeiro</a:t>
            </a:r>
          </a:p>
        </p:txBody>
      </p:sp>
    </p:spTree>
    <p:extLst>
      <p:ext uri="{BB962C8B-B14F-4D97-AF65-F5344CB8AC3E}">
        <p14:creationId xmlns:p14="http://schemas.microsoft.com/office/powerpoint/2010/main" val="213822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8DD7B-9B93-40E9-8999-DA1EDA615C97}"/>
              </a:ext>
            </a:extLst>
          </p:cNvPr>
          <p:cNvSpPr>
            <a:spLocks noGrp="1"/>
          </p:cNvSpPr>
          <p:nvPr>
            <p:ph type="title"/>
          </p:nvPr>
        </p:nvSpPr>
        <p:spPr/>
        <p:txBody>
          <a:bodyPr/>
          <a:lstStyle/>
          <a:p>
            <a:pPr algn="ctr"/>
            <a:r>
              <a:rPr lang="pt-BR" b="1" dirty="0"/>
              <a:t>Crescimento das regiões</a:t>
            </a:r>
          </a:p>
        </p:txBody>
      </p:sp>
      <p:pic>
        <p:nvPicPr>
          <p:cNvPr id="5" name="Espaço Reservado para Conteúdo 4" descr="Uma imagem contendo céu&#10;&#10;Descrição gerada com alta confiança">
            <a:extLst>
              <a:ext uri="{FF2B5EF4-FFF2-40B4-BE49-F238E27FC236}">
                <a16:creationId xmlns:a16="http://schemas.microsoft.com/office/drawing/2014/main" id="{F478A89F-F51E-4520-B92E-85CD27C159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2131" y="2843212"/>
            <a:ext cx="9363075" cy="2771775"/>
          </a:xfrm>
        </p:spPr>
      </p:pic>
    </p:spTree>
    <p:extLst>
      <p:ext uri="{BB962C8B-B14F-4D97-AF65-F5344CB8AC3E}">
        <p14:creationId xmlns:p14="http://schemas.microsoft.com/office/powerpoint/2010/main" val="325998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3084D4-B30A-4209-AD5B-C8DB4077ADCF}"/>
              </a:ext>
            </a:extLst>
          </p:cNvPr>
          <p:cNvSpPr>
            <a:spLocks noGrp="1"/>
          </p:cNvSpPr>
          <p:nvPr>
            <p:ph type="title"/>
          </p:nvPr>
        </p:nvSpPr>
        <p:spPr/>
        <p:txBody>
          <a:bodyPr/>
          <a:lstStyle/>
          <a:p>
            <a:pPr algn="ctr"/>
            <a:r>
              <a:rPr lang="pt-BR" b="1" dirty="0"/>
              <a:t>Crescimento relativo das regiões</a:t>
            </a:r>
          </a:p>
        </p:txBody>
      </p:sp>
      <p:pic>
        <p:nvPicPr>
          <p:cNvPr id="5" name="Espaço Reservado para Conteúdo 4">
            <a:extLst>
              <a:ext uri="{FF2B5EF4-FFF2-40B4-BE49-F238E27FC236}">
                <a16:creationId xmlns:a16="http://schemas.microsoft.com/office/drawing/2014/main" id="{9ACFC716-1977-43E8-9C76-142E9AB638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369" y="2743200"/>
            <a:ext cx="9372600" cy="2971800"/>
          </a:xfrm>
        </p:spPr>
      </p:pic>
    </p:spTree>
    <p:extLst>
      <p:ext uri="{BB962C8B-B14F-4D97-AF65-F5344CB8AC3E}">
        <p14:creationId xmlns:p14="http://schemas.microsoft.com/office/powerpoint/2010/main" val="3306881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9352453-D5F5-4389-992A-A8C3EDD80DBB}"/>
              </a:ext>
            </a:extLst>
          </p:cNvPr>
          <p:cNvSpPr>
            <a:spLocks noGrp="1"/>
          </p:cNvSpPr>
          <p:nvPr>
            <p:ph idx="1"/>
          </p:nvPr>
        </p:nvSpPr>
        <p:spPr>
          <a:xfrm>
            <a:off x="1420341" y="0"/>
            <a:ext cx="10515600" cy="4351338"/>
          </a:xfrm>
        </p:spPr>
        <p:txBody>
          <a:bodyPr/>
          <a:lstStyle/>
          <a:p>
            <a:pPr marL="0" indent="0" algn="just">
              <a:buNone/>
            </a:pPr>
            <a:r>
              <a:rPr lang="pt-BR" dirty="0"/>
              <a:t>	</a:t>
            </a:r>
            <a:r>
              <a:rPr lang="pt-BR" sz="2800" dirty="0"/>
              <a:t>É observado que não há nenhum período razoavelmente longo no qual a taxa de crescimento ou a taxa de crescimento relativo se situa somente acima ou somente abaixo de </a:t>
            </a:r>
            <a:r>
              <a:rPr lang="pt-BR" sz="2800" dirty="0">
                <a:latin typeface="Arial" panose="020B0604020202020204" pitchFamily="34" charset="0"/>
                <a:cs typeface="Arial" panose="020B0604020202020204" pitchFamily="34" charset="0"/>
              </a:rPr>
              <a:t>0</a:t>
            </a:r>
            <a:r>
              <a:rPr lang="pt-BR" sz="2800" dirty="0"/>
              <a:t>.</a:t>
            </a:r>
          </a:p>
          <a:p>
            <a:pPr marL="0" indent="0" algn="just">
              <a:buNone/>
            </a:pPr>
            <a:r>
              <a:rPr lang="pt-BR" sz="2800" dirty="0"/>
              <a:t>	Isto é, além de permanecerem estáveis, os índices evidenciam (através da segunda plotagem) que não há um fluxo claro de criminalidade entre a capital, Rio de Janeiro, e as outras regiões.</a:t>
            </a:r>
          </a:p>
          <a:p>
            <a:pPr marL="0" indent="0">
              <a:buNone/>
            </a:pPr>
            <a:endParaRPr lang="pt-BR" dirty="0"/>
          </a:p>
        </p:txBody>
      </p:sp>
      <p:sp>
        <p:nvSpPr>
          <p:cNvPr id="6" name="CaixaDeTexto 5">
            <a:extLst>
              <a:ext uri="{FF2B5EF4-FFF2-40B4-BE49-F238E27FC236}">
                <a16:creationId xmlns:a16="http://schemas.microsoft.com/office/drawing/2014/main" id="{86121A9A-E86E-4C55-855D-3FA1D1639B35}"/>
              </a:ext>
            </a:extLst>
          </p:cNvPr>
          <p:cNvSpPr txBox="1"/>
          <p:nvPr/>
        </p:nvSpPr>
        <p:spPr>
          <a:xfrm>
            <a:off x="1422399" y="3556001"/>
            <a:ext cx="10513542" cy="2246769"/>
          </a:xfrm>
          <a:prstGeom prst="rect">
            <a:avLst/>
          </a:prstGeom>
          <a:noFill/>
        </p:spPr>
        <p:txBody>
          <a:bodyPr wrap="square" rtlCol="0">
            <a:spAutoFit/>
          </a:bodyPr>
          <a:lstStyle/>
          <a:p>
            <a:pPr algn="just"/>
            <a:r>
              <a:rPr lang="pt-BR" sz="2800" dirty="0"/>
              <a:t>	Entretanto, existe uma relação interessante entre as regiões: muitas vezes, as curvas seguem a mesma trajetória, podendo indicar que existe homogeneidade (entre as regiões) das taxas de crescimento. Calculamos a correlação entre os dados das séries temporais das taxas de crescimento dos índices das quatro regiões.</a:t>
            </a:r>
            <a:r>
              <a:rPr lang="pt-BR" dirty="0"/>
              <a:t> </a:t>
            </a:r>
            <a:endParaRPr lang="pt-BR" sz="2800" dirty="0"/>
          </a:p>
        </p:txBody>
      </p:sp>
    </p:spTree>
    <p:extLst>
      <p:ext uri="{BB962C8B-B14F-4D97-AF65-F5344CB8AC3E}">
        <p14:creationId xmlns:p14="http://schemas.microsoft.com/office/powerpoint/2010/main" val="1852510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B4A56E0-2A2B-4C00-BFE6-DD501095D2B9}"/>
              </a:ext>
            </a:extLst>
          </p:cNvPr>
          <p:cNvSpPr txBox="1"/>
          <p:nvPr/>
        </p:nvSpPr>
        <p:spPr>
          <a:xfrm>
            <a:off x="2457445" y="469900"/>
            <a:ext cx="9105900" cy="769441"/>
          </a:xfrm>
          <a:prstGeom prst="rect">
            <a:avLst/>
          </a:prstGeom>
          <a:noFill/>
        </p:spPr>
        <p:txBody>
          <a:bodyPr wrap="square" rtlCol="0">
            <a:spAutoFit/>
          </a:bodyPr>
          <a:lstStyle/>
          <a:p>
            <a:pPr algn="ctr"/>
            <a:r>
              <a:rPr lang="pt-BR" sz="4400" dirty="0"/>
              <a:t>Correlação entre os crescimentos</a:t>
            </a:r>
          </a:p>
        </p:txBody>
      </p:sp>
      <p:pic>
        <p:nvPicPr>
          <p:cNvPr id="6" name="Imagem 5" descr="Uma imagem contendo captura de tela&#10;&#10;Descrição gerada com muito alta confiança">
            <a:extLst>
              <a:ext uri="{FF2B5EF4-FFF2-40B4-BE49-F238E27FC236}">
                <a16:creationId xmlns:a16="http://schemas.microsoft.com/office/drawing/2014/main" id="{07824F16-F392-4C82-BFD7-13A27E7C1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671" y="1511980"/>
            <a:ext cx="8283449" cy="2301740"/>
          </a:xfrm>
          <a:prstGeom prst="rect">
            <a:avLst/>
          </a:prstGeom>
        </p:spPr>
      </p:pic>
      <p:pic>
        <p:nvPicPr>
          <p:cNvPr id="8" name="Imagem 7" descr="Uma imagem contendo captura de tela&#10;&#10;Descrição gerada com muito alta confiança">
            <a:extLst>
              <a:ext uri="{FF2B5EF4-FFF2-40B4-BE49-F238E27FC236}">
                <a16:creationId xmlns:a16="http://schemas.microsoft.com/office/drawing/2014/main" id="{44F518F7-C240-4003-81F5-2E31FE125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672" y="4086359"/>
            <a:ext cx="8283449" cy="2301740"/>
          </a:xfrm>
          <a:prstGeom prst="rect">
            <a:avLst/>
          </a:prstGeom>
        </p:spPr>
      </p:pic>
    </p:spTree>
    <p:extLst>
      <p:ext uri="{BB962C8B-B14F-4D97-AF65-F5344CB8AC3E}">
        <p14:creationId xmlns:p14="http://schemas.microsoft.com/office/powerpoint/2010/main" val="1458045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captura de tela&#10;&#10;Descrição gerada com muito alta confiança">
            <a:extLst>
              <a:ext uri="{FF2B5EF4-FFF2-40B4-BE49-F238E27FC236}">
                <a16:creationId xmlns:a16="http://schemas.microsoft.com/office/drawing/2014/main" id="{C091ABE7-626B-4D41-8930-140CD1BDC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094" y="2421351"/>
            <a:ext cx="9321799" cy="2015298"/>
          </a:xfrm>
          <a:prstGeom prst="rect">
            <a:avLst/>
          </a:prstGeom>
        </p:spPr>
      </p:pic>
      <p:pic>
        <p:nvPicPr>
          <p:cNvPr id="6" name="Imagem 5" descr="Uma imagem contendo captura de tela&#10;&#10;Descrição gerada com muito alta confiança">
            <a:extLst>
              <a:ext uri="{FF2B5EF4-FFF2-40B4-BE49-F238E27FC236}">
                <a16:creationId xmlns:a16="http://schemas.microsoft.com/office/drawing/2014/main" id="{A9F25192-B945-4976-91F9-FB5E90D0A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095" y="4631121"/>
            <a:ext cx="9321799" cy="2015298"/>
          </a:xfrm>
          <a:prstGeom prst="rect">
            <a:avLst/>
          </a:prstGeom>
        </p:spPr>
      </p:pic>
      <p:pic>
        <p:nvPicPr>
          <p:cNvPr id="8" name="Imagem 7" descr="Uma imagem contendo captura de tela&#10;&#10;Descrição gerada com muito alta confiança">
            <a:extLst>
              <a:ext uri="{FF2B5EF4-FFF2-40B4-BE49-F238E27FC236}">
                <a16:creationId xmlns:a16="http://schemas.microsoft.com/office/drawing/2014/main" id="{53887FA2-CBFB-49F1-82A9-C183BA579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8094" y="211581"/>
            <a:ext cx="9321799" cy="2015298"/>
          </a:xfrm>
          <a:prstGeom prst="rect">
            <a:avLst/>
          </a:prstGeom>
        </p:spPr>
      </p:pic>
    </p:spTree>
    <p:extLst>
      <p:ext uri="{BB962C8B-B14F-4D97-AF65-F5344CB8AC3E}">
        <p14:creationId xmlns:p14="http://schemas.microsoft.com/office/powerpoint/2010/main" val="718625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0641482-604B-4D0B-AB25-AD2419474F73}"/>
              </a:ext>
            </a:extLst>
          </p:cNvPr>
          <p:cNvSpPr txBox="1"/>
          <p:nvPr/>
        </p:nvSpPr>
        <p:spPr>
          <a:xfrm>
            <a:off x="1282700" y="2090172"/>
            <a:ext cx="10820400" cy="2677656"/>
          </a:xfrm>
          <a:prstGeom prst="rect">
            <a:avLst/>
          </a:prstGeom>
          <a:noFill/>
        </p:spPr>
        <p:txBody>
          <a:bodyPr wrap="square" rtlCol="0">
            <a:spAutoFit/>
          </a:bodyPr>
          <a:lstStyle/>
          <a:p>
            <a:pPr algn="just"/>
            <a:r>
              <a:rPr lang="pt-BR" sz="2800" dirty="0"/>
              <a:t>	Ou seja, além de estarem estáveis em torno de </a:t>
            </a:r>
            <a:r>
              <a:rPr lang="pt-BR" sz="2800" dirty="0">
                <a:latin typeface="Arial" panose="020B0604020202020204" pitchFamily="34" charset="0"/>
                <a:cs typeface="Arial" panose="020B0604020202020204" pitchFamily="34" charset="0"/>
              </a:rPr>
              <a:t>0</a:t>
            </a:r>
            <a:r>
              <a:rPr lang="pt-BR" sz="2800" dirty="0"/>
              <a:t>, as taxas de crescimento das quatro regiões possuem alta correlação positiva.</a:t>
            </a:r>
          </a:p>
          <a:p>
            <a:pPr algn="just"/>
            <a:endParaRPr lang="pt-BR" sz="2800" dirty="0"/>
          </a:p>
          <a:p>
            <a:pPr algn="just"/>
            <a:r>
              <a:rPr lang="pt-BR" sz="2800" dirty="0"/>
              <a:t>	Portanto, embora não foi observado o fluxo da criminalidade entre as regiões, encontramos certa homogeneidade entre o crescimento e decrescimento dos índices das diferentes regiões.</a:t>
            </a:r>
          </a:p>
        </p:txBody>
      </p:sp>
    </p:spTree>
    <p:extLst>
      <p:ext uri="{BB962C8B-B14F-4D97-AF65-F5344CB8AC3E}">
        <p14:creationId xmlns:p14="http://schemas.microsoft.com/office/powerpoint/2010/main" val="139492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B4018B-6A4F-4D14-B441-E05B8909951D}"/>
              </a:ext>
            </a:extLst>
          </p:cNvPr>
          <p:cNvSpPr>
            <a:spLocks noGrp="1"/>
          </p:cNvSpPr>
          <p:nvPr>
            <p:ph type="title"/>
          </p:nvPr>
        </p:nvSpPr>
        <p:spPr/>
        <p:txBody>
          <a:bodyPr/>
          <a:lstStyle/>
          <a:p>
            <a:pPr algn="ctr"/>
            <a:r>
              <a:rPr lang="pt-BR" b="1" dirty="0"/>
              <a:t>Distribuição do projeto</a:t>
            </a:r>
          </a:p>
        </p:txBody>
      </p:sp>
      <p:sp>
        <p:nvSpPr>
          <p:cNvPr id="3" name="Espaço Reservado para Conteúdo 2">
            <a:extLst>
              <a:ext uri="{FF2B5EF4-FFF2-40B4-BE49-F238E27FC236}">
                <a16:creationId xmlns:a16="http://schemas.microsoft.com/office/drawing/2014/main" id="{993EFA2F-FF76-4B17-A8E0-FDFFB7E9816C}"/>
              </a:ext>
            </a:extLst>
          </p:cNvPr>
          <p:cNvSpPr>
            <a:spLocks noGrp="1"/>
          </p:cNvSpPr>
          <p:nvPr>
            <p:ph idx="1"/>
          </p:nvPr>
        </p:nvSpPr>
        <p:spPr/>
        <p:txBody>
          <a:bodyPr>
            <a:normAutofit fontScale="47500" lnSpcReduction="20000"/>
          </a:bodyPr>
          <a:lstStyle/>
          <a:p>
            <a:pPr marL="0" indent="0">
              <a:buNone/>
            </a:pPr>
            <a:endParaRPr lang="pt-BR" dirty="0"/>
          </a:p>
          <a:p>
            <a:pPr marL="0" indent="0">
              <a:lnSpc>
                <a:spcPct val="170000"/>
              </a:lnSpc>
              <a:buNone/>
            </a:pPr>
            <a:r>
              <a:rPr lang="pt-BR" dirty="0"/>
              <a:t>Notebook 1 – Introdução: Deivid Cezar</a:t>
            </a:r>
          </a:p>
          <a:p>
            <a:pPr marL="0" indent="0">
              <a:lnSpc>
                <a:spcPct val="170000"/>
              </a:lnSpc>
              <a:buNone/>
            </a:pPr>
            <a:r>
              <a:rPr lang="pt-BR" dirty="0"/>
              <a:t>Notebook 2 – Importação e organização dos dados: Deivid Cezar</a:t>
            </a:r>
          </a:p>
          <a:p>
            <a:pPr marL="0" indent="0">
              <a:lnSpc>
                <a:spcPct val="170000"/>
              </a:lnSpc>
              <a:buNone/>
            </a:pPr>
            <a:r>
              <a:rPr lang="pt-BR" dirty="0"/>
              <a:t>Notebook 3 - Índices de criminalidade: Marcos </a:t>
            </a:r>
            <a:r>
              <a:rPr lang="pt-BR" dirty="0" err="1"/>
              <a:t>Willi</a:t>
            </a:r>
            <a:r>
              <a:rPr lang="pt-BR" dirty="0"/>
              <a:t> </a:t>
            </a:r>
          </a:p>
          <a:p>
            <a:pPr marL="0" indent="0">
              <a:lnSpc>
                <a:spcPct val="170000"/>
              </a:lnSpc>
              <a:buNone/>
            </a:pPr>
            <a:r>
              <a:rPr lang="pt-BR" dirty="0"/>
              <a:t>Notebook 4 – Análise de Sazonalidades: Deivid Cezar</a:t>
            </a:r>
          </a:p>
          <a:p>
            <a:pPr marL="0" indent="0">
              <a:lnSpc>
                <a:spcPct val="170000"/>
              </a:lnSpc>
              <a:buNone/>
            </a:pPr>
            <a:r>
              <a:rPr lang="pt-BR" dirty="0"/>
              <a:t>Notebook 5 – Comparação com a capital – Rio de Janeiro: Marcos </a:t>
            </a:r>
            <a:r>
              <a:rPr lang="pt-BR" dirty="0" err="1"/>
              <a:t>Willi</a:t>
            </a:r>
            <a:endParaRPr lang="pt-BR" dirty="0"/>
          </a:p>
          <a:p>
            <a:pPr marL="0" indent="0">
              <a:buNone/>
            </a:pPr>
            <a:endParaRPr lang="pt-BR" dirty="0"/>
          </a:p>
          <a:p>
            <a:pPr marL="0" indent="0">
              <a:buNone/>
            </a:pPr>
            <a:endParaRPr lang="pt-BR" dirty="0"/>
          </a:p>
          <a:p>
            <a:pPr marL="0" indent="0">
              <a:buNone/>
            </a:pPr>
            <a:r>
              <a:rPr lang="pt-BR" dirty="0"/>
              <a:t>	        </a:t>
            </a:r>
          </a:p>
          <a:p>
            <a:pPr marL="0" indent="0">
              <a:buNone/>
            </a:pPr>
            <a:r>
              <a:rPr lang="pt-BR" dirty="0"/>
              <a:t>		</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2243833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B4018B-6A4F-4D14-B441-E05B8909951D}"/>
              </a:ext>
            </a:extLst>
          </p:cNvPr>
          <p:cNvSpPr>
            <a:spLocks noGrp="1"/>
          </p:cNvSpPr>
          <p:nvPr>
            <p:ph type="title"/>
          </p:nvPr>
        </p:nvSpPr>
        <p:spPr/>
        <p:txBody>
          <a:bodyPr/>
          <a:lstStyle/>
          <a:p>
            <a:pPr algn="ctr"/>
            <a:r>
              <a:rPr lang="pt-BR" b="1" dirty="0"/>
              <a:t>Distribuição do projeto</a:t>
            </a:r>
          </a:p>
        </p:txBody>
      </p:sp>
      <p:sp>
        <p:nvSpPr>
          <p:cNvPr id="3" name="Espaço Reservado para Conteúdo 2">
            <a:extLst>
              <a:ext uri="{FF2B5EF4-FFF2-40B4-BE49-F238E27FC236}">
                <a16:creationId xmlns:a16="http://schemas.microsoft.com/office/drawing/2014/main" id="{993EFA2F-FF76-4B17-A8E0-FDFFB7E9816C}"/>
              </a:ext>
            </a:extLst>
          </p:cNvPr>
          <p:cNvSpPr>
            <a:spLocks noGrp="1"/>
          </p:cNvSpPr>
          <p:nvPr>
            <p:ph idx="1"/>
          </p:nvPr>
        </p:nvSpPr>
        <p:spPr/>
        <p:txBody>
          <a:bodyPr>
            <a:normAutofit fontScale="47500" lnSpcReduction="20000"/>
          </a:bodyPr>
          <a:lstStyle/>
          <a:p>
            <a:pPr marL="0" indent="0">
              <a:lnSpc>
                <a:spcPct val="120000"/>
              </a:lnSpc>
              <a:buNone/>
            </a:pPr>
            <a:endParaRPr lang="pt-BR" dirty="0"/>
          </a:p>
          <a:p>
            <a:pPr marL="0" indent="0">
              <a:lnSpc>
                <a:spcPct val="120000"/>
              </a:lnSpc>
              <a:buNone/>
            </a:pPr>
            <a:r>
              <a:rPr lang="pt-BR" dirty="0"/>
              <a:t>Módulo Índice  - Deivid Cezar (pesquisa e plotagem das penas médias) e Marcos </a:t>
            </a:r>
            <a:r>
              <a:rPr lang="pt-BR" dirty="0" err="1"/>
              <a:t>Willi</a:t>
            </a:r>
            <a:r>
              <a:rPr lang="pt-BR" dirty="0"/>
              <a:t> (restante)</a:t>
            </a:r>
          </a:p>
          <a:p>
            <a:pPr marL="0" indent="0">
              <a:lnSpc>
                <a:spcPct val="120000"/>
              </a:lnSpc>
              <a:buNone/>
            </a:pPr>
            <a:r>
              <a:rPr lang="pt-BR" dirty="0"/>
              <a:t>Módulo Dados – Marcos </a:t>
            </a:r>
            <a:r>
              <a:rPr lang="pt-BR" dirty="0" err="1"/>
              <a:t>Willi</a:t>
            </a:r>
            <a:endParaRPr lang="pt-BR" dirty="0"/>
          </a:p>
          <a:p>
            <a:pPr marL="0" indent="0">
              <a:lnSpc>
                <a:spcPct val="120000"/>
              </a:lnSpc>
              <a:buNone/>
            </a:pPr>
            <a:r>
              <a:rPr lang="pt-BR" dirty="0"/>
              <a:t>Módulo </a:t>
            </a:r>
            <a:r>
              <a:rPr lang="pt-BR" dirty="0" err="1"/>
              <a:t>Plots</a:t>
            </a:r>
            <a:r>
              <a:rPr lang="pt-BR" dirty="0"/>
              <a:t> – Marcos </a:t>
            </a:r>
            <a:r>
              <a:rPr lang="pt-BR" dirty="0" err="1"/>
              <a:t>Willi</a:t>
            </a:r>
            <a:endParaRPr lang="pt-BR" dirty="0"/>
          </a:p>
          <a:p>
            <a:pPr marL="0" indent="0">
              <a:lnSpc>
                <a:spcPct val="120000"/>
              </a:lnSpc>
              <a:buNone/>
            </a:pPr>
            <a:r>
              <a:rPr lang="pt-BR" dirty="0"/>
              <a:t>Módulo </a:t>
            </a:r>
            <a:r>
              <a:rPr lang="pt-BR" dirty="0" err="1"/>
              <a:t>Taxas_de_Crescimento</a:t>
            </a:r>
            <a:r>
              <a:rPr lang="pt-BR" dirty="0"/>
              <a:t> – Marcos </a:t>
            </a:r>
            <a:r>
              <a:rPr lang="pt-BR" dirty="0" err="1"/>
              <a:t>Willi</a:t>
            </a:r>
            <a:endParaRPr lang="pt-BR" dirty="0"/>
          </a:p>
          <a:p>
            <a:pPr marL="0" indent="0">
              <a:lnSpc>
                <a:spcPct val="120000"/>
              </a:lnSpc>
              <a:buNone/>
            </a:pPr>
            <a:r>
              <a:rPr lang="pt-BR" dirty="0"/>
              <a:t>Módulo Correlação – Marcos </a:t>
            </a:r>
            <a:r>
              <a:rPr lang="pt-BR" dirty="0" err="1"/>
              <a:t>Willi</a:t>
            </a:r>
            <a:endParaRPr lang="pt-BR" dirty="0"/>
          </a:p>
          <a:p>
            <a:pPr marL="0" indent="0">
              <a:lnSpc>
                <a:spcPct val="120000"/>
              </a:lnSpc>
              <a:buNone/>
            </a:pPr>
            <a:r>
              <a:rPr lang="pt-BR" dirty="0"/>
              <a:t>Módulo Sazonalidades – Deivid Cezar</a:t>
            </a:r>
          </a:p>
          <a:p>
            <a:pPr marL="0" indent="0">
              <a:lnSpc>
                <a:spcPct val="120000"/>
              </a:lnSpc>
              <a:buNone/>
            </a:pPr>
            <a:r>
              <a:rPr lang="pt-BR" dirty="0"/>
              <a:t>Módulo Maps – Deivid Cezar</a:t>
            </a:r>
          </a:p>
          <a:p>
            <a:pPr marL="0" indent="0">
              <a:buNone/>
            </a:pPr>
            <a:r>
              <a:rPr lang="pt-BR" dirty="0"/>
              <a:t>     </a:t>
            </a:r>
          </a:p>
          <a:p>
            <a:pPr marL="0" indent="0">
              <a:buNone/>
            </a:pPr>
            <a:r>
              <a:rPr lang="pt-BR" dirty="0"/>
              <a:t>	        </a:t>
            </a:r>
          </a:p>
          <a:p>
            <a:pPr marL="0" indent="0">
              <a:buNone/>
            </a:pPr>
            <a:r>
              <a:rPr lang="pt-BR" dirty="0"/>
              <a:t>		</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10878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E5568-8254-4804-B096-A2C9D83CA177}"/>
              </a:ext>
            </a:extLst>
          </p:cNvPr>
          <p:cNvSpPr>
            <a:spLocks noGrp="1"/>
          </p:cNvSpPr>
          <p:nvPr>
            <p:ph type="title"/>
          </p:nvPr>
        </p:nvSpPr>
        <p:spPr/>
        <p:txBody>
          <a:bodyPr/>
          <a:lstStyle/>
          <a:p>
            <a:pPr algn="ctr"/>
            <a:r>
              <a:rPr lang="pt-BR" b="1"/>
              <a:t>Índice de criminalidade</a:t>
            </a:r>
            <a:endParaRPr lang="pt-BR" b="1" dirty="0"/>
          </a:p>
        </p:txBody>
      </p:sp>
      <p:sp>
        <p:nvSpPr>
          <p:cNvPr id="3" name="Espaço Reservado para Conteúdo 2">
            <a:extLst>
              <a:ext uri="{FF2B5EF4-FFF2-40B4-BE49-F238E27FC236}">
                <a16:creationId xmlns:a16="http://schemas.microsoft.com/office/drawing/2014/main" id="{37C4E2C9-7DFE-40EB-BEAC-87A81F66F9F0}"/>
              </a:ext>
            </a:extLst>
          </p:cNvPr>
          <p:cNvSpPr>
            <a:spLocks noGrp="1"/>
          </p:cNvSpPr>
          <p:nvPr>
            <p:ph idx="1"/>
          </p:nvPr>
        </p:nvSpPr>
        <p:spPr>
          <a:xfrm>
            <a:off x="838200" y="1875052"/>
            <a:ext cx="10515600" cy="4351338"/>
          </a:xfrm>
        </p:spPr>
        <p:txBody>
          <a:bodyPr/>
          <a:lstStyle/>
          <a:p>
            <a:pPr marL="0" indent="0">
              <a:buNone/>
            </a:pPr>
            <a:r>
              <a:rPr lang="pt-BR" dirty="0"/>
              <a:t>	</a:t>
            </a:r>
          </a:p>
          <a:p>
            <a:pPr marL="0" indent="0" algn="just">
              <a:buNone/>
            </a:pPr>
            <a:r>
              <a:rPr lang="pt-BR" dirty="0"/>
              <a:t>	Criamos um índice de criminalidade que, além de utilizar os dados disponíveis acerca da ocorrência dos crimes violentos no estado do Rio de Janeiro, utiliza as penas dos crimes agindo como pesos para uma média ponderada do número de ocorrências. Além disso, agrupamos as taxas (a cada cem mil habitantes) em quatro grupos.</a:t>
            </a:r>
          </a:p>
          <a:p>
            <a:pPr marL="0" indent="0">
              <a:buNone/>
            </a:pPr>
            <a:endParaRPr lang="pt-BR" dirty="0"/>
          </a:p>
        </p:txBody>
      </p:sp>
    </p:spTree>
    <p:extLst>
      <p:ext uri="{BB962C8B-B14F-4D97-AF65-F5344CB8AC3E}">
        <p14:creationId xmlns:p14="http://schemas.microsoft.com/office/powerpoint/2010/main" val="1009408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93E418-D835-46F0-BAD5-7F86A1A55488}"/>
              </a:ext>
            </a:extLst>
          </p:cNvPr>
          <p:cNvSpPr>
            <a:spLocks noGrp="1"/>
          </p:cNvSpPr>
          <p:nvPr>
            <p:ph type="title"/>
          </p:nvPr>
        </p:nvSpPr>
        <p:spPr/>
        <p:txBody>
          <a:bodyPr/>
          <a:lstStyle/>
          <a:p>
            <a:pPr algn="ctr"/>
            <a:r>
              <a:rPr lang="pt-BR" b="1"/>
              <a:t>Ponderação com penas média </a:t>
            </a:r>
            <a:endParaRPr lang="pt-BR" b="1" dirty="0"/>
          </a:p>
        </p:txBody>
      </p:sp>
      <p:pic>
        <p:nvPicPr>
          <p:cNvPr id="5" name="Espaço Reservado para Conteúdo 4">
            <a:extLst>
              <a:ext uri="{FF2B5EF4-FFF2-40B4-BE49-F238E27FC236}">
                <a16:creationId xmlns:a16="http://schemas.microsoft.com/office/drawing/2014/main" id="{29E2549A-6265-4DCE-8774-7FBDC43E7E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6174" y="2667000"/>
            <a:ext cx="3334989" cy="3124200"/>
          </a:xfrm>
        </p:spPr>
      </p:pic>
    </p:spTree>
    <p:extLst>
      <p:ext uri="{BB962C8B-B14F-4D97-AF65-F5344CB8AC3E}">
        <p14:creationId xmlns:p14="http://schemas.microsoft.com/office/powerpoint/2010/main" val="3308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2CBE27-069D-48BD-9004-E83EB66931FD}"/>
              </a:ext>
            </a:extLst>
          </p:cNvPr>
          <p:cNvSpPr>
            <a:spLocks noGrp="1"/>
          </p:cNvSpPr>
          <p:nvPr>
            <p:ph type="title"/>
          </p:nvPr>
        </p:nvSpPr>
        <p:spPr>
          <a:xfrm>
            <a:off x="1086643" y="419100"/>
            <a:ext cx="10018713" cy="1752599"/>
          </a:xfrm>
        </p:spPr>
        <p:txBody>
          <a:bodyPr/>
          <a:lstStyle/>
          <a:p>
            <a:pPr algn="ctr"/>
            <a:r>
              <a:rPr lang="pt-BR" b="1" dirty="0"/>
              <a:t>Índice de criminalidade 05/2015</a:t>
            </a:r>
          </a:p>
        </p:txBody>
      </p:sp>
      <p:pic>
        <p:nvPicPr>
          <p:cNvPr id="5" name="Espaço Reservado para Conteúdo 4" descr="Uma imagem contendo mapa, texto&#10;&#10;Descrição gerada com muito alta confiança">
            <a:extLst>
              <a:ext uri="{FF2B5EF4-FFF2-40B4-BE49-F238E27FC236}">
                <a16:creationId xmlns:a16="http://schemas.microsoft.com/office/drawing/2014/main" id="{9ED4EFD7-E18A-4A92-A959-16E17A37BF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792" y="1779588"/>
            <a:ext cx="7622414" cy="4512404"/>
          </a:xfrm>
        </p:spPr>
      </p:pic>
    </p:spTree>
    <p:extLst>
      <p:ext uri="{BB962C8B-B14F-4D97-AF65-F5344CB8AC3E}">
        <p14:creationId xmlns:p14="http://schemas.microsoft.com/office/powerpoint/2010/main" val="356604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22F4C9-2E51-47BB-AD98-3BFA713352F2}"/>
              </a:ext>
            </a:extLst>
          </p:cNvPr>
          <p:cNvSpPr>
            <a:spLocks noGrp="1"/>
          </p:cNvSpPr>
          <p:nvPr>
            <p:ph type="title"/>
          </p:nvPr>
        </p:nvSpPr>
        <p:spPr>
          <a:xfrm>
            <a:off x="1086642" y="355600"/>
            <a:ext cx="10018713" cy="1752599"/>
          </a:xfrm>
        </p:spPr>
        <p:txBody>
          <a:bodyPr/>
          <a:lstStyle/>
          <a:p>
            <a:pPr algn="ctr"/>
            <a:r>
              <a:rPr lang="pt-BR" b="1" dirty="0"/>
              <a:t>Taxa agregada de Furtos 2018/08</a:t>
            </a:r>
          </a:p>
        </p:txBody>
      </p:sp>
      <p:pic>
        <p:nvPicPr>
          <p:cNvPr id="5" name="Espaço Reservado para Conteúdo 4" descr="Uma imagem contendo mapa, texto&#10;&#10;Descrição gerada com alta confiança">
            <a:extLst>
              <a:ext uri="{FF2B5EF4-FFF2-40B4-BE49-F238E27FC236}">
                <a16:creationId xmlns:a16="http://schemas.microsoft.com/office/drawing/2014/main" id="{0F676217-C219-4259-B8D0-0D85BF2ADE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2460" y="1843088"/>
            <a:ext cx="7507075" cy="4486275"/>
          </a:xfrm>
        </p:spPr>
      </p:pic>
    </p:spTree>
    <p:extLst>
      <p:ext uri="{BB962C8B-B14F-4D97-AF65-F5344CB8AC3E}">
        <p14:creationId xmlns:p14="http://schemas.microsoft.com/office/powerpoint/2010/main" val="319507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64FA32-7BDF-4ABB-9A57-3A215975D257}"/>
              </a:ext>
            </a:extLst>
          </p:cNvPr>
          <p:cNvSpPr>
            <a:spLocks noGrp="1"/>
          </p:cNvSpPr>
          <p:nvPr>
            <p:ph type="title"/>
          </p:nvPr>
        </p:nvSpPr>
        <p:spPr>
          <a:xfrm>
            <a:off x="1086643" y="685800"/>
            <a:ext cx="10018713" cy="1752599"/>
          </a:xfrm>
        </p:spPr>
        <p:txBody>
          <a:bodyPr/>
          <a:lstStyle/>
          <a:p>
            <a:pPr algn="ctr"/>
            <a:r>
              <a:rPr lang="pt-BR" dirty="0"/>
              <a:t>Análise de sazonalidades</a:t>
            </a:r>
          </a:p>
        </p:txBody>
      </p:sp>
      <p:sp>
        <p:nvSpPr>
          <p:cNvPr id="3" name="Espaço Reservado para Conteúdo 2">
            <a:extLst>
              <a:ext uri="{FF2B5EF4-FFF2-40B4-BE49-F238E27FC236}">
                <a16:creationId xmlns:a16="http://schemas.microsoft.com/office/drawing/2014/main" id="{2D709063-BE80-48EA-BB1D-353A6DA4A1A3}"/>
              </a:ext>
            </a:extLst>
          </p:cNvPr>
          <p:cNvSpPr>
            <a:spLocks noGrp="1"/>
          </p:cNvSpPr>
          <p:nvPr>
            <p:ph idx="1"/>
          </p:nvPr>
        </p:nvSpPr>
        <p:spPr>
          <a:xfrm>
            <a:off x="1086643" y="1866899"/>
            <a:ext cx="10018713" cy="3124201"/>
          </a:xfrm>
        </p:spPr>
        <p:txBody>
          <a:bodyPr/>
          <a:lstStyle/>
          <a:p>
            <a:pPr marL="0" indent="0" algn="just">
              <a:buNone/>
            </a:pPr>
            <a:r>
              <a:rPr lang="pt-BR" dirty="0"/>
              <a:t>	</a:t>
            </a:r>
          </a:p>
          <a:p>
            <a:pPr marL="0" indent="0" algn="just">
              <a:buNone/>
            </a:pPr>
            <a:endParaRPr lang="pt-BR" dirty="0"/>
          </a:p>
          <a:p>
            <a:pPr marL="0" indent="0" algn="just">
              <a:buNone/>
            </a:pPr>
            <a:r>
              <a:rPr lang="pt-BR" dirty="0"/>
              <a:t>	A sazonalidade de um evento representa que este costuma ocorrer sempre num momento temporal específico. Ela seria capaz de influenciar também as nossas variáveis criminais? Analisamos três localidades.</a:t>
            </a:r>
          </a:p>
        </p:txBody>
      </p:sp>
    </p:spTree>
    <p:extLst>
      <p:ext uri="{BB962C8B-B14F-4D97-AF65-F5344CB8AC3E}">
        <p14:creationId xmlns:p14="http://schemas.microsoft.com/office/powerpoint/2010/main" val="396302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AEC0A7-879A-49CC-8FF5-3F8E7FE88F7A}"/>
              </a:ext>
            </a:extLst>
          </p:cNvPr>
          <p:cNvSpPr>
            <a:spLocks noGrp="1"/>
          </p:cNvSpPr>
          <p:nvPr>
            <p:ph type="title"/>
          </p:nvPr>
        </p:nvSpPr>
        <p:spPr/>
        <p:txBody>
          <a:bodyPr/>
          <a:lstStyle/>
          <a:p>
            <a:pPr algn="ctr"/>
            <a:r>
              <a:rPr lang="pt-BR" b="1"/>
              <a:t>Região dos Lagos</a:t>
            </a:r>
            <a:endParaRPr lang="pt-BR" b="1" dirty="0"/>
          </a:p>
        </p:txBody>
      </p:sp>
      <p:pic>
        <p:nvPicPr>
          <p:cNvPr id="5" name="Espaço Reservado para Conteúdo 4">
            <a:extLst>
              <a:ext uri="{FF2B5EF4-FFF2-40B4-BE49-F238E27FC236}">
                <a16:creationId xmlns:a16="http://schemas.microsoft.com/office/drawing/2014/main" id="{3868F090-84A6-493E-99A9-76C6BEAD6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2632" y="2667000"/>
            <a:ext cx="4722073" cy="3124200"/>
          </a:xfrm>
        </p:spPr>
      </p:pic>
    </p:spTree>
    <p:extLst>
      <p:ext uri="{BB962C8B-B14F-4D97-AF65-F5344CB8AC3E}">
        <p14:creationId xmlns:p14="http://schemas.microsoft.com/office/powerpoint/2010/main" val="169592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167FE-FA9B-4851-AEFD-35249F341A32}"/>
              </a:ext>
            </a:extLst>
          </p:cNvPr>
          <p:cNvSpPr>
            <a:spLocks noGrp="1"/>
          </p:cNvSpPr>
          <p:nvPr>
            <p:ph type="title"/>
          </p:nvPr>
        </p:nvSpPr>
        <p:spPr/>
        <p:txBody>
          <a:bodyPr/>
          <a:lstStyle/>
          <a:p>
            <a:pPr algn="ctr"/>
            <a:r>
              <a:rPr lang="pt-BR" b="1" dirty="0"/>
              <a:t>Média local das séries criminais</a:t>
            </a:r>
          </a:p>
        </p:txBody>
      </p:sp>
      <p:sp>
        <p:nvSpPr>
          <p:cNvPr id="3" name="Espaço Reservado para Conteúdo 2">
            <a:extLst>
              <a:ext uri="{FF2B5EF4-FFF2-40B4-BE49-F238E27FC236}">
                <a16:creationId xmlns:a16="http://schemas.microsoft.com/office/drawing/2014/main" id="{ABE7264D-9F0D-4FA0-A8E8-72B14A701C38}"/>
              </a:ext>
            </a:extLst>
          </p:cNvPr>
          <p:cNvSpPr>
            <a:spLocks noGrp="1"/>
          </p:cNvSpPr>
          <p:nvPr>
            <p:ph idx="1"/>
          </p:nvPr>
        </p:nvSpPr>
        <p:spPr/>
        <p:txBody>
          <a:bodyPr>
            <a:normAutofit fontScale="92500" lnSpcReduction="20000"/>
          </a:bodyPr>
          <a:lstStyle/>
          <a:p>
            <a:pPr marL="0" indent="0" algn="just">
              <a:buNone/>
            </a:pPr>
            <a:r>
              <a:rPr lang="pt-BR" dirty="0"/>
              <a:t>	Calculamos e plotamos a média das taxas criminais (a cada cem mil habitantes) da região agrupadas em:</a:t>
            </a:r>
          </a:p>
          <a:p>
            <a:pPr marL="0" indent="0" algn="just">
              <a:buNone/>
            </a:pPr>
            <a:endParaRPr lang="pt-BR" dirty="0"/>
          </a:p>
          <a:p>
            <a:pPr algn="just"/>
            <a:r>
              <a:rPr lang="pt-BR" i="1" dirty="0"/>
              <a:t>Lesões e Letalidades</a:t>
            </a:r>
            <a:r>
              <a:rPr lang="pt-BR" dirty="0"/>
              <a:t> (inclui Homicídio Doloso, Lesão Corporal seguida de Morte, Latrocínio, Tentativa de Homicídio, Lesão Corporal Dolosa, Estupro, Homicídio Culposo e Lesão Corporal Culposa)</a:t>
            </a:r>
          </a:p>
          <a:p>
            <a:pPr algn="just"/>
            <a:r>
              <a:rPr lang="pt-BR" i="1" dirty="0"/>
              <a:t>Outros</a:t>
            </a:r>
            <a:r>
              <a:rPr lang="pt-BR" dirty="0"/>
              <a:t> (inclui Sequestro, Extorsão, Sequestro Relâmpago, Estelionato e Ameaças) em todos os municípios da Região dos Lagos</a:t>
            </a:r>
          </a:p>
          <a:p>
            <a:pPr algn="just"/>
            <a:r>
              <a:rPr lang="pt-BR" i="1" dirty="0"/>
              <a:t>Furtos e Roubos</a:t>
            </a:r>
          </a:p>
        </p:txBody>
      </p:sp>
    </p:spTree>
    <p:extLst>
      <p:ext uri="{BB962C8B-B14F-4D97-AF65-F5344CB8AC3E}">
        <p14:creationId xmlns:p14="http://schemas.microsoft.com/office/powerpoint/2010/main" val="1815677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e">
  <a:themeElements>
    <a:clrScheme name="Para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1211</TotalTime>
  <Words>239</Words>
  <Application>Microsoft Office PowerPoint</Application>
  <PresentationFormat>Widescreen</PresentationFormat>
  <Paragraphs>77</Paragraphs>
  <Slides>29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29</vt:i4>
      </vt:variant>
    </vt:vector>
  </HeadingPairs>
  <TitlesOfParts>
    <vt:vector size="33" baseType="lpstr">
      <vt:lpstr>Arial</vt:lpstr>
      <vt:lpstr>Calibri</vt:lpstr>
      <vt:lpstr>Corbel</vt:lpstr>
      <vt:lpstr>Paralaxe</vt:lpstr>
      <vt:lpstr>Projeto final Programming for Data Science</vt:lpstr>
      <vt:lpstr>O que já havíamos feito</vt:lpstr>
      <vt:lpstr>Índice de criminalidade</vt:lpstr>
      <vt:lpstr>Ponderação com penas média </vt:lpstr>
      <vt:lpstr>Índice de criminalidade 05/2015</vt:lpstr>
      <vt:lpstr>Taxa agregada de Furtos 2018/08</vt:lpstr>
      <vt:lpstr>Análise de sazonalidades</vt:lpstr>
      <vt:lpstr>Região dos Lagos</vt:lpstr>
      <vt:lpstr>Média local das séries criminais</vt:lpstr>
      <vt:lpstr>Furtos</vt:lpstr>
      <vt:lpstr>Lesões e Letalidades </vt:lpstr>
      <vt:lpstr>Outros crimes</vt:lpstr>
      <vt:lpstr>Possíveis sazonalidades encontradas</vt:lpstr>
      <vt:lpstr>Índice de criminalidade </vt:lpstr>
      <vt:lpstr>Região Metropolitana</vt:lpstr>
      <vt:lpstr>Roubos</vt:lpstr>
      <vt:lpstr>Furtos</vt:lpstr>
      <vt:lpstr>Constância nos dados</vt:lpstr>
      <vt:lpstr>Rio de Janeiro (capital)</vt:lpstr>
      <vt:lpstr>Roubos na capital </vt:lpstr>
      <vt:lpstr>Comparação com a capital - Rio de Janeiro</vt:lpstr>
      <vt:lpstr>Crescimento das regiões</vt:lpstr>
      <vt:lpstr>Crescimento relativo das regiões</vt:lpstr>
      <vt:lpstr>Apresentação do PowerPoint</vt:lpstr>
      <vt:lpstr>Apresentação do PowerPoint</vt:lpstr>
      <vt:lpstr>Apresentação do PowerPoint</vt:lpstr>
      <vt:lpstr>Apresentação do PowerPoint</vt:lpstr>
      <vt:lpstr>Distribuição do projeto</vt:lpstr>
      <vt:lpstr>Distribuição do projeto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final Programming for Data Science</dc:title>
  <dc:creator>Deivid Cezar</dc:creator>
  <cp:lastModifiedBy>Deivid Cezar</cp:lastModifiedBy>
  <cp:revision>42</cp:revision>
  <dcterms:created xsi:type="dcterms:W3CDTF">2018-11-05T21:13:22Z</dcterms:created>
  <dcterms:modified xsi:type="dcterms:W3CDTF">2018-12-05T12:03:18Z</dcterms:modified>
</cp:coreProperties>
</file>