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AD4E4E-DED3-4CCC-9B1E-16133D7CF3E7}">
  <a:tblStyle styleId="{A0AD4E4E-DED3-4CCC-9B1E-16133D7CF3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8478ada89_1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8478ada89_1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8478ada89_1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8478ada89_1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8478ada89_1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8478ada89_1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8478ada89_1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8478ada89_1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8478ada89_1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8478ada89_1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8478ada89_1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8478ada89_1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9a6cf84f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9a6cf84f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9a6cf84f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9a6cf84f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8478ada89_1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8478ada89_1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8478ada89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8478ada89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8bb4914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8bb4914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8478ada89_1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8478ada89_1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8478ada8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8478ada8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8478ada8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8478ada8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Internetas - globalus kompiuterių tinklas - infrastruktūra, router'iai, kabeliai, switch'ai.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Interneto programa (Web Application) - programinė įranga, kuri pasiekiama naudojant interneto infrastruktūrą (pateikiama serveryje).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Back-end - serveryje vykdomas kodas - duomenų bazė / duomenų apdorojimas ir grąžinimas klientui, duomenų failų saugojimas ir pateikimas klientui.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Front-end - vartotojo kompiuteryje vykdomas kodas suformuojantis vartotojo sąsają, kurią naudodamas vartotojas bendrauja su serveriu.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Serverio kliento architektūra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8478ada89_1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8478ada89_1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Img. 1: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Img. 2: https://i.pcmag.com/imagery/lineupitems/06qgXFt2uzvQF7oKxUgbp7U.1569506719.fit_lim.size_1050x578.jpg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Img. 3: </a:t>
            </a:r>
            <a:r>
              <a:rPr lang="en"/>
              <a:t>https://madooei.github.io/cs421_sp20_homepage/assets/client-server-1.png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8478ada89_1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8478ada89_1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8478ada89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8478ada89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html.spec.whatwg.org/multipage/" TargetMode="External"/><Relationship Id="rId4" Type="http://schemas.openxmlformats.org/officeDocument/2006/relationships/hyperlink" Target="https://www.w3.org/Style/CSS/current-work" TargetMode="External"/><Relationship Id="rId5" Type="http://schemas.openxmlformats.org/officeDocument/2006/relationships/hyperlink" Target="https://datatracker.ietf.org/doc/html/rfc1945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262.ecma-international.org/12.0/" TargetMode="External"/><Relationship Id="rId4" Type="http://schemas.openxmlformats.org/officeDocument/2006/relationships/hyperlink" Target="https://github.com/tc39/ecma262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mozilla.org/en-US/" TargetMode="External"/><Relationship Id="rId4" Type="http://schemas.openxmlformats.org/officeDocument/2006/relationships/hyperlink" Target="https://www.w3schools.com/" TargetMode="External"/><Relationship Id="rId5" Type="http://schemas.openxmlformats.org/officeDocument/2006/relationships/hyperlink" Target="https://developer.mozilla.org/en-US/docs/Learn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ode.visualstudio.com" TargetMode="External"/><Relationship Id="rId4" Type="http://schemas.openxmlformats.org/officeDocument/2006/relationships/hyperlink" Target="https://www.photopea.com/" TargetMode="External"/><Relationship Id="rId5" Type="http://schemas.openxmlformats.org/officeDocument/2006/relationships/hyperlink" Target="https://git-scm.com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DeividasBakanas/frontend-basics-2021-08-16" TargetMode="External"/><Relationship Id="rId4" Type="http://schemas.openxmlformats.org/officeDocument/2006/relationships/hyperlink" Target="mailto:bakanas@bit.lt" TargetMode="External"/><Relationship Id="rId5" Type="http://schemas.openxmlformats.org/officeDocument/2006/relationships/hyperlink" Target="https://docs.google.com/forms/d/1sSG0Y5Xf6vzCXTrED-8CMuIPXzioAkjGjrwubIVAID8" TargetMode="External"/><Relationship Id="rId6" Type="http://schemas.openxmlformats.org/officeDocument/2006/relationships/hyperlink" Target="https://docs.google.com/forms/d/1sSG0Y5Xf6vzCXTrED-8CMuIPXzioAkjGjrwubIVAID8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Kaunas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Baltic Institute of Technology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24gr. 21.08.16 KNS JAVA Invest.lt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Specifikavimas (1)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374150"/>
            <a:ext cx="8520600" cy="31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HTML, CSS ir HTTP protokolo standartizavimu / specifikavimu ir vystimu užsiima W3C organizacija. Ją sudaro tarptautinė specialistų bendruomenė. Nemaža dalis specialistų dirba IT srityje veikiančiose įmonėse (Microsoft, Google, IBM).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HTML: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https://html.spec.whatwg.org/multipage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CSS: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https://www.w3.org/Style/CSS/current-work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HTTP:</a:t>
            </a:r>
            <a:r>
              <a:rPr lang="en"/>
              <a:t> keletas standartų, pvz.: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https://datatracker.ietf.org/doc/html/rfc1945</a:t>
            </a:r>
            <a:r>
              <a:rPr lang="en"/>
              <a:t>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Specifikavimas (2)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programavimo kalbą specifikuoja ECMA organizacija, taip pat sudaryta iš IT srities profesionalų suburtų į techninius komitetus, sprendžiančius vieną ar kitą klausimą susijusį su kalbos galimybių plėtimu ir tobulinimu.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ECMAScript 12 specifikacija: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https://262.ecma-international.org/12.0/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Specifikacijos vystymas: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https://github.com/tc39/ecma262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Specifikavimas (3)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076275"/>
            <a:ext cx="8520600" cy="3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Specifikavimas ir dokumentavimas leidžia skirtingų technologijų kūrėjams sukurti vientisą technologijos palaikymą tarp produktų. Specifikacijomis siekiama kuo tiksliau apibrėžti visus technologijos veikimo aspektus.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Pvz. naršyklių kūrėjai turi laikytis standarto / specifikacijos, kad programuotojai galėtų kurti programinę įrangą, </a:t>
            </a:r>
            <a:r>
              <a:rPr b="1" lang="en"/>
              <a:t>kuri vienodai veiktų visose naršyklėse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Specifikacijos yra orientuotos į žemo lygio technologijų kūrėjus, kurie dirba su kalbų palaikymų, protokolo lygmenyje veikiančiomis technologijomis. Specifikacijos dokumentų detalumas dažnai yra žlugdančiai nuobodus…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Laimei internete yra kitų šaltinių, kurie draugiškesni aukšto lygio programuotojams.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Šaltiniai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Mozilla Developers Network (MDN)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W3schools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https://www.w3schools.com/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Mokymo programa 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https://developer.mozilla.org/en-US/docs/Learn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artefaktai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Paveikslėliai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Vaizdo įrašai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Garso įrašai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Šriftai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500" y="1017724"/>
            <a:ext cx="5246753" cy="26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Reikalingi įrankiai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Kompiuteris </a:t>
            </a:r>
            <a:r>
              <a:rPr lang="en"/>
              <a:t>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Moderni naršyklė: (iki keletos versijų senumo Chrome / Edge / Firefox).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Tekstinis redaktorius: Visual Studio Code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https://code.visualstudio.com</a:t>
            </a:r>
            <a:r>
              <a:rPr lang="en"/>
              <a:t>) </a:t>
            </a:r>
            <a:r>
              <a:rPr lang="en" sz="900"/>
              <a:t>arba Jūsų pasirinkta alternatyva.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Paveikslėlių redaktorius: Photopea 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https://www.photopea.com/</a:t>
            </a:r>
            <a:r>
              <a:rPr lang="en"/>
              <a:t>) </a:t>
            </a:r>
            <a:r>
              <a:rPr lang="en" sz="900"/>
              <a:t>arba Jūsų pasirinkta alternatyva.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Vėliau: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Kodo versijų kontrolei</a:t>
            </a:r>
            <a:r>
              <a:rPr lang="en"/>
              <a:t>: Git (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https://git-scm.com/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Susipažinkim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Kas motyvuoja rinktis 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Kokia yra esama patirtis?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Kokie ledai mėgstamiausi?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Susipažinkim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Kas motyvuoja rinktis IT?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Galimybė praplėsti realybę;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Nurodinėti kompiuteriui!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Spręsti galvosūkius.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Kokia esama patirtis?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6 m. darbinės patirties front-end srityje.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Kokie ledai mėgstamiausi?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Vaniliniai 😎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(Hyper Text Markup Language)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8520600" cy="21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Aprašomoji kalba, skirta nurodyti interneto puslapio struktūrą, kuri bus vaizduojama naršyklės lange.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HTML sudaryta iš elementų. Dalis jų yra atvaizduojami naršyklės lange, kiti aprašo puslapio / dokumento ypatybes, importuoja kitus dokumentus (CSS, JS).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 txBox="1"/>
          <p:nvPr/>
        </p:nvSpPr>
        <p:spPr>
          <a:xfrm>
            <a:off x="4004400" y="3346375"/>
            <a:ext cx="113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Toliau: Hello world!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407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Tvarkaraštis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3176650"/>
            <a:ext cx="8520600" cy="1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Paskaitos vyks*: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pirmadienį - penktadienį 18:00 - 20:30;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šeštadienį 10:00 - 13:30.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7191000" y="445025"/>
            <a:ext cx="164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Dėsto: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Deividas Bakanas</a:t>
            </a:r>
            <a:endParaRPr/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326100" y="13779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{A0AD4E4E-DED3-4CCC-9B1E-16133D7CF3E7}</a:tableStyleId>
              </a:tblPr>
              <a:tblGrid>
                <a:gridCol w="4457675"/>
                <a:gridCol w="1627725"/>
                <a:gridCol w="1380050"/>
                <a:gridCol w="1026350"/>
              </a:tblGrid>
              <a:tr h="38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Programa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Trukmė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Pradžia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Pabaiga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7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„Front-end“ programavimas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104 val. (6,5 sav.)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rugpjūčio 16 d.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8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Programavimo aplinkos ir kūrimo proceso valdymas ir versijų kontrolė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 val. (0,5 sav.)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spalio 3 d.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4" name="Google Shape;64;p14"/>
          <p:cNvSpPr txBox="1"/>
          <p:nvPr/>
        </p:nvSpPr>
        <p:spPr>
          <a:xfrm>
            <a:off x="340500" y="4535050"/>
            <a:ext cx="81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*Paskaitų laikas gali kisti mokymų eigoje. Apie pakeitimus bus pranešama bent dieną prieš.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Administraciniai klausimai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Teams: Rokas Nacickas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El. paštas: rokas@bit.lt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Komunikacija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22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Github: </a:t>
            </a:r>
            <a:r>
              <a:rPr lang="en" sz="1900" u="sng">
                <a:solidFill>
                  <a:schemeClr val="hlink"/>
                </a:solidFill>
                <a:hlinkClick r:id="rId3"/>
              </a:rPr>
              <a:t>https://github.com/DeividasBakanas/frontend-basics-2021-08-16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Paštas: </a:t>
            </a:r>
            <a:r>
              <a:rPr lang="en" sz="1900" u="sng">
                <a:solidFill>
                  <a:schemeClr val="hlink"/>
                </a:solidFill>
                <a:hlinkClick r:id="rId4"/>
              </a:rPr>
              <a:t>bakanas@bit.lt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Feedback’as: 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hlinkClick r:id="rId5"/>
              </a:rPr>
              <a:t>h</a:t>
            </a:r>
            <a:r>
              <a:rPr lang="en" sz="1900" u="sng">
                <a:solidFill>
                  <a:schemeClr val="hlink"/>
                </a:solidFill>
                <a:hlinkClick r:id="rId6"/>
              </a:rPr>
              <a:t>ttps://docs.google.com/forms/d/1sSG0Y5Xf6vzCXTrED-8CMuIPXzioAkjGjrwubIVAID8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2231150" y="3364375"/>
            <a:ext cx="4287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Microsoft Teams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-58075" y="3695000"/>
            <a:ext cx="3013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900">
                <a:solidFill>
                  <a:schemeClr val="dk1"/>
                </a:solidFill>
              </a:rPr>
              <a:t>Gyvos paskaitos</a:t>
            </a:r>
            <a:endParaRPr i="1"/>
          </a:p>
        </p:txBody>
      </p:sp>
      <p:sp>
        <p:nvSpPr>
          <p:cNvPr id="79" name="Google Shape;79;p16"/>
          <p:cNvSpPr txBox="1"/>
          <p:nvPr/>
        </p:nvSpPr>
        <p:spPr>
          <a:xfrm>
            <a:off x="2371050" y="4285000"/>
            <a:ext cx="4287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900">
                <a:solidFill>
                  <a:schemeClr val="dk1"/>
                </a:solidFill>
              </a:rPr>
              <a:t>Workshopas</a:t>
            </a:r>
            <a:endParaRPr i="1"/>
          </a:p>
        </p:txBody>
      </p:sp>
      <p:sp>
        <p:nvSpPr>
          <p:cNvPr id="80" name="Google Shape;80;p16"/>
          <p:cNvSpPr txBox="1"/>
          <p:nvPr/>
        </p:nvSpPr>
        <p:spPr>
          <a:xfrm>
            <a:off x="5776925" y="3695000"/>
            <a:ext cx="3013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900">
                <a:solidFill>
                  <a:schemeClr val="dk1"/>
                </a:solidFill>
              </a:rPr>
              <a:t>Random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„Front-end“ programavimas</a:t>
            </a:r>
            <a:endParaRPr sz="4600"/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Web klientų vartotojo sąsaja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325" y="0"/>
            <a:ext cx="742236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atsakomybės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50" y="1448375"/>
            <a:ext cx="2124151" cy="14160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143425" y="2909675"/>
            <a:ext cx="2854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Duomenų vaizdavimas vartotojui: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Vizualinė estetika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Vartotojo patirtis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Informatyvumas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Prisitaikymas prie įvairių ekrano dydžių bei įrenginių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5725" y="1567863"/>
            <a:ext cx="2522400" cy="117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3144900" y="2909675"/>
            <a:ext cx="2854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Vartotojo duomenų įvedimas</a:t>
            </a:r>
            <a:r>
              <a:rPr lang="en"/>
              <a:t>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Nuorodos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Mygtukai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Formos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Vedliai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Buvimo vietos informacija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6050" y="1695738"/>
            <a:ext cx="2276250" cy="92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6222175" y="3023700"/>
            <a:ext cx="2854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Vartotojo duomenų įvedimas: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Nuorodos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Mygtukai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Formos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Vedliai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Buvimo vietos informacija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Reikalingi įgūdžiai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Bazinės technologijos:</a:t>
            </a:r>
            <a:r>
              <a:rPr lang="en">
                <a:solidFill>
                  <a:srgbClr val="6AA84F"/>
                </a:solidFill>
              </a:rPr>
              <a:t> HTML, CSS, JavaScript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JS Karkasai / paketai:</a:t>
            </a:r>
            <a:r>
              <a:rPr lang="en"/>
              <a:t> React, Angular, Vue…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Vaizdų redaktorius*: </a:t>
            </a:r>
            <a:r>
              <a:rPr lang="en"/>
              <a:t>Photoshop, Gimp, Corel…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Testavimo įrankiai: </a:t>
            </a:r>
            <a:r>
              <a:rPr lang="en"/>
              <a:t>Jest, Testing Library, Selenium, Cypress.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1062650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