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0d8e2ea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0d8e2ea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b0d8e2ea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b0d8e2ea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b0d8e2ea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b0d8e2ea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b0d8e2ea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b0d8e2ea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0d8e2ea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0d8e2ea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b0d8e2ea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b0d8e2ea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b0d8e2ea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b0d8e2ea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b0d8e2ea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b0d8e2ea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b0d8e2ea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b0d8e2ea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b0d8e2ea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b0d8e2ea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b0d8e2ea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b0d8e2ea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b0d8e2eab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b0d8e2eab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b0d8e2eab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b0d8e2eab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b0d8e2eab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b0d8e2eab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b0d8e2ea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b0d8e2ea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b0d8e2ea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b0d8e2ea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c13c2464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c13c2464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b0d8e2ea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b0d8e2ea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86ad38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b86ad38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0d8e2e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0d8e2e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0d8e2ea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b0d8e2ea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0d8e2ea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b0d8e2ea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0d8e2ea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0d8e2ea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0d8e2ea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0d8e2ea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5.png"/><Relationship Id="rId4" Type="http://schemas.openxmlformats.org/officeDocument/2006/relationships/image" Target="../media/image27.png"/><Relationship Id="rId5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Relationship Id="rId5" Type="http://schemas.openxmlformats.org/officeDocument/2006/relationships/image" Target="../media/image6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ISO_860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Relationship Id="rId5" Type="http://schemas.openxmlformats.org/officeDocument/2006/relationships/image" Target="../media/image43.png"/><Relationship Id="rId6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Relationship Id="rId4" Type="http://schemas.openxmlformats.org/officeDocument/2006/relationships/image" Target="../media/image57.png"/><Relationship Id="rId5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Relationship Id="rId4" Type="http://schemas.openxmlformats.org/officeDocument/2006/relationships/image" Target="../media/image6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2.png"/><Relationship Id="rId4" Type="http://schemas.openxmlformats.org/officeDocument/2006/relationships/image" Target="../media/image54.png"/><Relationship Id="rId5" Type="http://schemas.openxmlformats.org/officeDocument/2006/relationships/image" Target="../media/image5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8.png"/><Relationship Id="rId4" Type="http://schemas.openxmlformats.org/officeDocument/2006/relationships/image" Target="../media/image56.png"/><Relationship Id="rId5" Type="http://schemas.openxmlformats.org/officeDocument/2006/relationships/image" Target="../media/image5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5.png"/><Relationship Id="rId4" Type="http://schemas.openxmlformats.org/officeDocument/2006/relationships/image" Target="../media/image53.png"/><Relationship Id="rId5" Type="http://schemas.openxmlformats.org/officeDocument/2006/relationships/image" Target="../media/image5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4.png"/><Relationship Id="rId4" Type="http://schemas.openxmlformats.org/officeDocument/2006/relationships/image" Target="../media/image62.png"/><Relationship Id="rId5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1.png"/><Relationship Id="rId4" Type="http://schemas.openxmlformats.org/officeDocument/2006/relationships/image" Target="../media/image51.png"/><Relationship Id="rId5" Type="http://schemas.openxmlformats.org/officeDocument/2006/relationships/image" Target="../media/image66.png"/><Relationship Id="rId6" Type="http://schemas.openxmlformats.org/officeDocument/2006/relationships/image" Target="../media/image59.png"/><Relationship Id="rId7" Type="http://schemas.openxmlformats.org/officeDocument/2006/relationships/image" Target="../media/image68.png"/><Relationship Id="rId8" Type="http://schemas.openxmlformats.org/officeDocument/2006/relationships/image" Target="../media/image6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22.png"/><Relationship Id="rId8" Type="http://schemas.openxmlformats.org/officeDocument/2006/relationships/image" Target="../media/image4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2021-08-30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(text based)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 based - elementai skirti teksto įvedimui, jų bazė yra </a:t>
            </a:r>
            <a:r>
              <a:rPr b="1" lang="en"/>
              <a:t>input type=”text”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type=”email”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papildoma validacija, įvesties (dažniau mobiliuosiuose) adaptavimas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813" y="3614171"/>
            <a:ext cx="6055774" cy="11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825" y="3094812"/>
            <a:ext cx="2633900" cy="2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(text based)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type=”number”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valiacijai naudojami </a:t>
            </a:r>
            <a:r>
              <a:rPr b="1" lang="en"/>
              <a:t>min</a:t>
            </a:r>
            <a:r>
              <a:rPr lang="en"/>
              <a:t>, </a:t>
            </a:r>
            <a:r>
              <a:rPr b="1" lang="en"/>
              <a:t>max</a:t>
            </a:r>
            <a:r>
              <a:rPr lang="en"/>
              <a:t>, atributai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papildomi naršyklės valdikliai - rodyklės (</a:t>
            </a:r>
            <a:r>
              <a:rPr b="1" lang="en"/>
              <a:t>step </a:t>
            </a:r>
            <a:r>
              <a:rPr lang="en"/>
              <a:t>nurodo, kokiu žingsniu keičiama reikšmė)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papildoma validacija - galima įvesti tik skaičių (ne raides)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mobiliuosiuose rodoma skaičių klaviatūra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000" y="3551625"/>
            <a:ext cx="5036900" cy="2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825" y="3927375"/>
            <a:ext cx="3156325" cy="9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(text based)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type=”tel”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dėl formatų įvairovės papildoma validacija nėra taikoma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mobiliuosiuose įvestis adaptuojama skaičių klaviatūra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075" y="3422175"/>
            <a:ext cx="1588762" cy="1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000" y="3776299"/>
            <a:ext cx="2979850" cy="4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4250" y="2898620"/>
            <a:ext cx="2882464" cy="19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(text based)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type=”password”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slepia vartotojo įvestą turinį nuo tų, kas žvelgia per petį…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 nenaudojamuose puslapiuose rodoma papildoma indikacija.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type=”search”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paprastai ištrinti paieškos frazę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163" y="2791350"/>
            <a:ext cx="3959675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157" y="3140500"/>
            <a:ext cx="1976450" cy="3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3275" y="4615500"/>
            <a:ext cx="2217441" cy="3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3000" y="4228000"/>
            <a:ext cx="4377987" cy="2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(text based)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type=”url”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papildomos įvesties galimybės mobiliuosiuose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semantinė prasmė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</a:t>
            </a:r>
            <a:r>
              <a:rPr lang="en"/>
              <a:t>ikrina įvestos reikšmės formatą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71" y="3650546"/>
            <a:ext cx="3859875" cy="12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500" y="3304000"/>
            <a:ext cx="2761625" cy="2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3975" y="2662150"/>
            <a:ext cx="2806850" cy="22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30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940225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(text based)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type=”hidden”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laukas nerodomas vartotojui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galima pamatyti per DevTools &gt; Inspect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duomenis į serverį siunčia kaip įprastas formos elementas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787" y="3939225"/>
            <a:ext cx="3337825" cy="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875" y="2762675"/>
            <a:ext cx="6103651" cy="9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3662" y="4485850"/>
            <a:ext cx="5296678" cy="2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(skirti datoms ir laikui)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datos ir laiko formatai vaizduojami pagal naršyklės nustatymus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į</a:t>
            </a:r>
            <a:r>
              <a:rPr lang="en"/>
              <a:t>vesties būdai ir interakcija su vartotoju skiriasi tarp naršyklių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erveriui pateikiama reikšmė nurodoma </a:t>
            </a:r>
            <a:r>
              <a:rPr lang="en" sz="1500" u="sng">
                <a:solidFill>
                  <a:srgbClr val="1A0DAB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ISO 8601</a:t>
            </a:r>
            <a:r>
              <a:rPr lang="en"/>
              <a:t> formatu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2021-08-29 - trumpa versija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2021-08-29T17:27:17+00:00 - pilna versija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2021-08-29T17:27:17Z - UTC (coordinated universal time) laikas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2021-W34 - savaitė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(skirti datoms ir laikui)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type=”date”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725" y="3596875"/>
            <a:ext cx="2236750" cy="3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463" y="2440338"/>
            <a:ext cx="2465085" cy="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3033150" y="270450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Naršyklės nustatymuose nustatyta</a:t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1004450" y="3196663"/>
            <a:ext cx="17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anglų kalba / lokalė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3556800" y="3196675"/>
            <a:ext cx="20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lietuvių</a:t>
            </a:r>
            <a:r>
              <a:rPr lang="en">
                <a:solidFill>
                  <a:schemeClr val="dk1"/>
                </a:solidFill>
              </a:rPr>
              <a:t> kalba / lokalė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6510875" y="3196675"/>
            <a:ext cx="20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prancūzų</a:t>
            </a:r>
            <a:r>
              <a:rPr lang="en">
                <a:solidFill>
                  <a:schemeClr val="dk1"/>
                </a:solidFill>
              </a:rPr>
              <a:t> kalba / lokalė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5112" y="3615837"/>
            <a:ext cx="2298675" cy="3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4044" y="3615825"/>
            <a:ext cx="2264056" cy="3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262175" y="22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262175" y="8624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(skirti datoms ir laikui)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type=”date”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463" y="1830738"/>
            <a:ext cx="2465085" cy="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1512200" y="1920025"/>
            <a:ext cx="8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Chrome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6850775" y="192002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Firefox</a:t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713" y="2398400"/>
            <a:ext cx="1895176" cy="255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7250" y="2456675"/>
            <a:ext cx="2588050" cy="24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(skirti datoms ir laikui)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type=”date”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075" y="3873825"/>
            <a:ext cx="1641860" cy="1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400" y="2699100"/>
            <a:ext cx="4311200" cy="2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3705300" y="3244575"/>
            <a:ext cx="17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Pateikiant į serverį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(skirti datoms ir laikui)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type=”time”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725" y="2015325"/>
            <a:ext cx="19812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8075" y="2571750"/>
            <a:ext cx="3983925" cy="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925" y="3094813"/>
            <a:ext cx="1722425" cy="2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/>
        </p:nvSpPr>
        <p:spPr>
          <a:xfrm>
            <a:off x="2810625" y="3560600"/>
            <a:ext cx="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%3A - </a:t>
            </a:r>
            <a:r>
              <a:rPr b="1" lang="en"/>
              <a:t>:</a:t>
            </a:r>
            <a:endParaRPr b="1"/>
          </a:p>
        </p:txBody>
      </p:sp>
      <p:sp>
        <p:nvSpPr>
          <p:cNvPr id="237" name="Google Shape;237;p32"/>
          <p:cNvSpPr txBox="1"/>
          <p:nvPr/>
        </p:nvSpPr>
        <p:spPr>
          <a:xfrm>
            <a:off x="2422436" y="4052600"/>
            <a:ext cx="16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%3A45 - 10</a:t>
            </a:r>
            <a:r>
              <a:rPr b="1" lang="en"/>
              <a:t>:</a:t>
            </a:r>
            <a:r>
              <a:rPr lang="en"/>
              <a:t>45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(skirti datoms ir laikui)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</a:t>
            </a:r>
            <a:r>
              <a:rPr b="1" lang="en"/>
              <a:t>datetime-local</a:t>
            </a:r>
            <a:r>
              <a:rPr b="1" lang="en"/>
              <a:t>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įvesti ir laiką ir datą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palaikomas ne visose naršyklėse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00" y="3204200"/>
            <a:ext cx="5109742" cy="2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400" y="2207020"/>
            <a:ext cx="3265950" cy="256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3475" y="3691900"/>
            <a:ext cx="2372402" cy="2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(skirti datoms ir laikui)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type=”month”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įvesti mėnesio ir metų reikšmę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palaikomas ne visose naršyklėse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550" y="2540213"/>
            <a:ext cx="2476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700" y="2996525"/>
            <a:ext cx="4172267" cy="2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4450" y="3572850"/>
            <a:ext cx="1562775" cy="2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(skirti datoms ir laikui)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type=”week”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įvesti metų savaitę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palaikomas ne visose naršyklėse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175" y="1889925"/>
            <a:ext cx="27051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425" y="2963875"/>
            <a:ext cx="3744825" cy="27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7813" y="3456400"/>
            <a:ext cx="1796059" cy="2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(skirti datoms ir laikui)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type=”checkbox”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parinkti </a:t>
            </a:r>
            <a:r>
              <a:rPr b="1" lang="en"/>
              <a:t>boolean</a:t>
            </a:r>
            <a:r>
              <a:rPr lang="en"/>
              <a:t> (taip / ne) tipo reikšmę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kitaip nei kitiems tipams, nustato pradinę reikšmę </a:t>
            </a:r>
            <a:r>
              <a:rPr b="1" lang="en"/>
              <a:t>checked </a:t>
            </a:r>
            <a:r>
              <a:rPr lang="en"/>
              <a:t>atributu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888" y="3488925"/>
            <a:ext cx="1106950" cy="3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825" y="3488925"/>
            <a:ext cx="1058982" cy="3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775" y="3130188"/>
            <a:ext cx="3939075" cy="2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975" y="3146250"/>
            <a:ext cx="3328765" cy="1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550" y="4030650"/>
            <a:ext cx="2163600" cy="2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0388" y="4030650"/>
            <a:ext cx="2201850" cy="3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savaitės apžvalga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accept, multiple</a:t>
            </a:r>
            <a:r>
              <a:rPr lang="en"/>
              <a:t> atributai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Rečiau naudojami </a:t>
            </a:r>
            <a:r>
              <a:rPr b="1" lang="en"/>
              <a:t>input</a:t>
            </a:r>
            <a:r>
              <a:rPr lang="en"/>
              <a:t> elemento tipai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range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formų elementai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elect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o</a:t>
            </a:r>
            <a:r>
              <a:rPr b="1" lang="en"/>
              <a:t>ption, optgoup</a:t>
            </a:r>
            <a:r>
              <a:rPr lang="en"/>
              <a:t> elementai, multiple atributas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atalist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Užduotis “apmokėjimas”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formų elementai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option, optgoup</a:t>
            </a:r>
            <a:r>
              <a:rPr lang="en"/>
              <a:t> elementai, multiple atributas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Užduotis “apmokėjimas”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208500" cy="54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</a:t>
            </a:r>
            <a:r>
              <a:rPr b="1" lang="en"/>
              <a:t>alue </a:t>
            </a:r>
            <a:r>
              <a:rPr lang="en"/>
              <a:t>- nurodo elemento reikšmę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650" y="2571750"/>
            <a:ext cx="4048700" cy="2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125" y="2920138"/>
            <a:ext cx="33147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7225" y="3916275"/>
            <a:ext cx="3869525" cy="29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7575" y="4288138"/>
            <a:ext cx="14478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name </a:t>
            </a:r>
            <a:r>
              <a:rPr lang="en"/>
              <a:t>- nurodo kokiu pavadinimu reikšmė siunčiama į serverį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</a:t>
            </a:r>
            <a:r>
              <a:rPr b="1" lang="en"/>
              <a:t>laceholder </a:t>
            </a:r>
            <a:r>
              <a:rPr lang="en"/>
              <a:t>- nurodo turinį rodomą tol, kol vartotojas įveda reikšmę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13" y="2270125"/>
            <a:ext cx="4512564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175" y="2659275"/>
            <a:ext cx="2932300" cy="3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0200" y="3721425"/>
            <a:ext cx="5201550" cy="2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7650" y="4064225"/>
            <a:ext cx="2126644" cy="3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autofocus </a:t>
            </a:r>
            <a:r>
              <a:rPr lang="en"/>
              <a:t>- sufokusuoja nurodytą lauką, kai užkraunamas puslapis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readonly </a:t>
            </a:r>
            <a:r>
              <a:rPr lang="en"/>
              <a:t>- vaizduojamas turinys gali būti tik skaitomas - nėra reikšmės keitimo galimybės, dažnai naudojamas kartu su </a:t>
            </a:r>
            <a:r>
              <a:rPr b="1" lang="en"/>
              <a:t>value </a:t>
            </a:r>
            <a:r>
              <a:rPr lang="en"/>
              <a:t>atributu.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35725"/>
            <a:ext cx="3390239" cy="2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800" y="2644004"/>
            <a:ext cx="2126650" cy="38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7325" y="2341556"/>
            <a:ext cx="2126650" cy="25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7328" y="2667167"/>
            <a:ext cx="2126650" cy="334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1000" y="3882675"/>
            <a:ext cx="5585938" cy="2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2325" y="4309175"/>
            <a:ext cx="1840025" cy="3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disabled </a:t>
            </a:r>
            <a:r>
              <a:rPr lang="en"/>
              <a:t>- laukas tampa išjungtas - nėra galimybės jo keisti, kitaip nei </a:t>
            </a:r>
            <a:r>
              <a:rPr b="1" lang="en"/>
              <a:t>readonly</a:t>
            </a:r>
            <a:r>
              <a:rPr lang="en"/>
              <a:t> - išskiriamas vizualinėmis priemonėmis.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size </a:t>
            </a:r>
            <a:r>
              <a:rPr lang="en"/>
              <a:t>- nurodo lauko plotį simboliais (nurodytas kiekis nėra privalomas).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88125"/>
            <a:ext cx="3390239" cy="2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325" y="2493956"/>
            <a:ext cx="2126650" cy="25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7328" y="2819567"/>
            <a:ext cx="2126650" cy="334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3252" y="2797700"/>
            <a:ext cx="2227750" cy="3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5738" y="4252700"/>
            <a:ext cx="1057425" cy="4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51438" y="3895800"/>
            <a:ext cx="4506017" cy="2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94925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f</a:t>
            </a:r>
            <a:r>
              <a:rPr b="1" lang="en"/>
              <a:t>orm </a:t>
            </a:r>
            <a:r>
              <a:rPr lang="en"/>
              <a:t>- leidžia nurodyti formos </a:t>
            </a:r>
            <a:r>
              <a:rPr b="1" lang="en"/>
              <a:t>id</a:t>
            </a:r>
            <a:r>
              <a:rPr lang="en"/>
              <a:t> ir su šia forma susieti ne formoje esantį lauką. Tokio lauko informacija bus perduodama į serverį su visais kitais formos laukais.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650" y="2398875"/>
            <a:ext cx="36766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00" y="2398875"/>
            <a:ext cx="4435450" cy="24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200" y="4792400"/>
            <a:ext cx="4653400" cy="1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31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9756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autocomplete </a:t>
            </a:r>
            <a:r>
              <a:rPr lang="en"/>
              <a:t>- leidžia išjungti naršyklės funkcionalumą pasiūlyti reikšmes konkrečiam laukui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atributą taip pat galima naudoti ir </a:t>
            </a:r>
            <a:r>
              <a:rPr b="1" lang="en"/>
              <a:t>form </a:t>
            </a:r>
            <a:r>
              <a:rPr lang="en"/>
              <a:t>elementui - išjungti visai formai.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975" y="3084675"/>
            <a:ext cx="1557050" cy="18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500" y="2723025"/>
            <a:ext cx="2737975" cy="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1750" y="3084675"/>
            <a:ext cx="1431413" cy="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9825" y="2744650"/>
            <a:ext cx="3675276" cy="1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