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268a0194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268a0194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268a0194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268a0194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268a0194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268a0194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cbdea82e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cbdea82e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268a0194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268a0194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268a0194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268a0194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268a0194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268a0194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268a0194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268a0194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0a3fab6e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0a3fab6e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268a0194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f268a0194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9c93c8e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9c93c8e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10f82bf2c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10f82bf2c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10f82bf2c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10f82bf2c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01e1c35d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f01e1c35d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01e1c35d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f01e1c35d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01e1c35d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f01e1c35d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cb0d8e2eab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cb0d8e2eab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245f769f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245f769f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268a019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f268a019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10f82bf2c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10f82bf2c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245f769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245f769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8478ada89_1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8478ada89_1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f268a0194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f268a0194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245f769f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f245f769f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f245f769f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f245f769f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f245f769f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f245f769f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fonts.googleapis.com/css?family=Open+Sans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https://fonts.googleapis.com/css2?family=Open+Sans&amp;display=swap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268a019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268a019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cbdea82e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cbdea82e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268a0194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268a0194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268a0194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268a0194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268a0194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268a0194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268a0194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268a0194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ocs.google.com/forms/d/1sSG0Y5Xf6vzCXTrED-8CMuIPXzioAkjGjrwubIVAID8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Relationship Id="rId4" Type="http://schemas.openxmlformats.org/officeDocument/2006/relationships/image" Target="../media/image35.png"/><Relationship Id="rId5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gif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etbootstrap.com/docs/5.0/layout/breakpoints/#max-width" TargetMode="External"/><Relationship Id="rId4" Type="http://schemas.openxmlformats.org/officeDocument/2006/relationships/hyperlink" Target="https://getbootstrap.com/docs/5.0/layout/breakpoints/#max-width" TargetMode="External"/><Relationship Id="rId5" Type="http://schemas.openxmlformats.org/officeDocument/2006/relationships/hyperlink" Target="https://lt.wikipedia.org/wiki/S%C4%85ra%C5%A1as:Lietuvos_miestai_pagal_gyventojus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mozilla.org/en-US/docs/Web/CSS/@font-face#descriptors" TargetMode="External"/><Relationship Id="rId4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fontsquirrel.com/" TargetMode="External"/><Relationship Id="rId4" Type="http://schemas.openxmlformats.org/officeDocument/2006/relationships/hyperlink" Target="https://www.dafont.com/" TargetMode="External"/><Relationship Id="rId5" Type="http://schemas.openxmlformats.org/officeDocument/2006/relationships/hyperlink" Target="https://everythingfonts.com" TargetMode="External"/><Relationship Id="rId6" Type="http://schemas.openxmlformats.org/officeDocument/2006/relationships/hyperlink" Target="https://www.fonts.com/" TargetMode="External"/><Relationship Id="rId7" Type="http://schemas.openxmlformats.org/officeDocument/2006/relationships/hyperlink" Target="https://www.myfonts.com/" TargetMode="External"/><Relationship Id="rId8" Type="http://schemas.openxmlformats.org/officeDocument/2006/relationships/hyperlink" Target="https://fonts.google.com/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5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20750"/>
            <a:ext cx="8520600" cy="12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Kaunas Java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007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Baltic Institute of Technology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24gr. 21.08.16 KNS JAVA Invest.lt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002150" y="3723975"/>
            <a:ext cx="11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2021-09-23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::marker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Leidžia nustatyti sąrašo žymeklį ir jo tam tikrus parametrus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8050" y="3578275"/>
            <a:ext cx="2047875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188" y="1834113"/>
            <a:ext cx="2657475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6325" y="1962975"/>
            <a:ext cx="266700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::marker palaikomi parametrai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3820475"/>
            <a:ext cx="8520600" cy="8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Šaltinis: </a:t>
            </a:r>
            <a:r>
              <a:rPr lang="en"/>
              <a:t>https://developer.mozilla.org/en-US/docs/Web/CSS/::marker#allowable_properties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313" y="1271325"/>
            <a:ext cx="5610225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::selection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Leidžia nustatyti parametrus pažymėtam turiniui: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850" y="3350613"/>
            <a:ext cx="4486275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9888" y="1964625"/>
            <a:ext cx="3305175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overflow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Nustato kokiu būdu yra valdomas turinys, kuris netelpa į elementą: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</a:t>
            </a:r>
            <a:r>
              <a:rPr lang="en"/>
              <a:t>idden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</a:t>
            </a:r>
            <a:r>
              <a:rPr lang="en"/>
              <a:t>uto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</a:t>
            </a:r>
            <a:r>
              <a:rPr lang="en"/>
              <a:t>croll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</a:t>
            </a:r>
            <a:r>
              <a:rPr lang="en"/>
              <a:t>ra </a:t>
            </a:r>
            <a:r>
              <a:rPr lang="en"/>
              <a:t>g</a:t>
            </a:r>
            <a:r>
              <a:rPr lang="en"/>
              <a:t>alimybė nustatyti skirtingoms ašims (</a:t>
            </a:r>
            <a:r>
              <a:rPr b="1" lang="en"/>
              <a:t>overflow-y</a:t>
            </a:r>
            <a:r>
              <a:rPr lang="en"/>
              <a:t>, </a:t>
            </a:r>
            <a:r>
              <a:rPr b="1" lang="en"/>
              <a:t>overflow-x</a:t>
            </a:r>
            <a:r>
              <a:rPr lang="en"/>
              <a:t> CSS properties)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verflow: visible;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Numatytoji </a:t>
            </a:r>
            <a:r>
              <a:rPr b="1" lang="en"/>
              <a:t>overflow </a:t>
            </a:r>
            <a:r>
              <a:rPr lang="en"/>
              <a:t>reikšmė. Nustato, kad netelpantis turinys bus vaizduojamas, kai išeis iš elemento ribų:</a:t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163" y="2281250"/>
            <a:ext cx="5019675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overflow: hidden;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Nustato, kad turinys kuris netelpa į elementą bus nukertamas ties elemento riba ir nerodomas.</a:t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525" y="2571750"/>
            <a:ext cx="502920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overflow: auto;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Nustato, kad elementas į kurį turinys netelpa turės slinkties juosta (scroll bar). Scroll bar rodomas tik tada, kai jo prireikia.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Turinys netelpa: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Turinys telpa:</a:t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8475" y="1894649"/>
            <a:ext cx="4434850" cy="15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8474" y="3437900"/>
            <a:ext cx="4474500" cy="139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overflow: scroll;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Nustato, kad elementas visada turės slinkties juostas, nepriklausomai nuo to ar jos reikalingos.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Turinys netelpa: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Turinys telpa:</a:t>
            </a:r>
            <a:endParaRPr/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3125" y="3539475"/>
            <a:ext cx="4821675" cy="1482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3125" y="2027175"/>
            <a:ext cx="4821675" cy="147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261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text-overflow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311700" y="1018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Nurodo kaip tekstas išeinantis iš parent elemento ribų yra vaizduojamas vartotojui.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Veikia tik tam tikromis sąlygomis: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</a:t>
            </a:r>
            <a:r>
              <a:rPr lang="en"/>
              <a:t>ekstas turi išeiti iš ribų ir būti </a:t>
            </a:r>
            <a:r>
              <a:rPr b="1" lang="en"/>
              <a:t>specifiškai nevaizduojamas </a:t>
            </a:r>
            <a:r>
              <a:rPr lang="en"/>
              <a:t>(</a:t>
            </a:r>
            <a:r>
              <a:rPr lang="en"/>
              <a:t>o</a:t>
            </a:r>
            <a:r>
              <a:rPr lang="en"/>
              <a:t>verflow: hidden);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</a:t>
            </a:r>
            <a:r>
              <a:rPr lang="en"/>
              <a:t>ekstas turi netilpti </a:t>
            </a:r>
            <a:r>
              <a:rPr b="1" lang="en"/>
              <a:t>vienoje eilutėje</a:t>
            </a:r>
            <a:r>
              <a:rPr lang="en"/>
              <a:t> (white-space: </a:t>
            </a:r>
            <a:r>
              <a:rPr lang="en"/>
              <a:t>nowrap</a:t>
            </a:r>
            <a:r>
              <a:rPr lang="en"/>
              <a:t>). </a:t>
            </a:r>
            <a:r>
              <a:rPr b="1" lang="en"/>
              <a:t>Keletai eilučių netaikoma.</a:t>
            </a:r>
            <a:endParaRPr/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1425" y="3650325"/>
            <a:ext cx="264795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261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text-overflow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311700" y="1018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Galimos reikšmės: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clip</a:t>
            </a:r>
            <a:r>
              <a:rPr lang="en"/>
              <a:t> - tekstas nukertamas ties riba, kuria išeinama iš ribų </a:t>
            </a:r>
            <a:r>
              <a:rPr lang="en"/>
              <a:t>(</a:t>
            </a:r>
            <a:r>
              <a:rPr b="1" lang="en"/>
              <a:t>numatytoji reikšmė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ellipsis</a:t>
            </a:r>
            <a:r>
              <a:rPr lang="en"/>
              <a:t> - tekstas ties ta pačia riba, tačiau prie teksto pridedamas simbolis `…`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Daugiau apie ellipsis   - https://css-tricks.com/snippets/css/truncate-string-with-ellipsis/</a:t>
            </a:r>
            <a:endParaRPr/>
          </a:p>
        </p:txBody>
      </p:sp>
      <p:pic>
        <p:nvPicPr>
          <p:cNvPr id="192" name="Google Shape;1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0200" y="3508825"/>
            <a:ext cx="264795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306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variables (custom properties)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11700" y="1060375"/>
            <a:ext cx="8520600" cy="3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leidžia nustatyti individualias reikšmes, primenančias kintamuosius: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--main-bg-color</a:t>
            </a:r>
            <a:r>
              <a:rPr lang="en"/>
              <a:t> yra pavadinimas parinktas programuotojo (reikšmė privalo prasidėti </a:t>
            </a:r>
            <a:r>
              <a:rPr b="1" lang="en"/>
              <a:t>--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Tokias reikšmes galima panaudoti kaip CSS properties reikšmes naudojant `var` CSS funkciją: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7488" y="1698638"/>
            <a:ext cx="244792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5513" y="4017275"/>
            <a:ext cx="3571875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variables privalumai</a:t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Galimybė perpanaudoti reikšmę.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Galimybė keisti reikšmes centralizuotai - vienoje vietoje.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Galimybę suteikti papildomą / semantinę prasmę reikšmėms (svarbu programuotojams skaitant kodą).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Galimybė keisti tik kintamuosius esant skirtingoms sąlygoms (kita klasė, media query, kt.) nekeičiant kito kodo.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1736850" y="2285400"/>
            <a:ext cx="567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kokiomis problemomis susidūrėte?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2067450" y="1999050"/>
            <a:ext cx="50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Praėjusios paskaitos feedback’as</a:t>
            </a:r>
            <a:endParaRPr/>
          </a:p>
        </p:txBody>
      </p:sp>
      <p:sp>
        <p:nvSpPr>
          <p:cNvPr id="217" name="Google Shape;217;p35"/>
          <p:cNvSpPr txBox="1"/>
          <p:nvPr/>
        </p:nvSpPr>
        <p:spPr>
          <a:xfrm>
            <a:off x="137925" y="4039025"/>
            <a:ext cx="53442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Anoniminė forma: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https://docs.google.com/forms/d/1sSG0Y5Xf6vzCXTrED-8CMuIPXzioAkjGjrwubIVAID8</a:t>
            </a:r>
            <a:endParaRPr sz="9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311700" y="27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223" name="Google Shape;223;p36"/>
          <p:cNvSpPr txBox="1"/>
          <p:nvPr>
            <p:ph idx="1" type="body"/>
          </p:nvPr>
        </p:nvSpPr>
        <p:spPr>
          <a:xfrm>
            <a:off x="311700" y="991275"/>
            <a:ext cx="8520600" cy="3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ScreenToGIF.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Patriotinė užduotis.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@font-face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Kur rasti šriftų?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Alternatyvus šriftų įkėlimas - @import / HTML link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886350" y="3388175"/>
            <a:ext cx="73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Kaskadiniai stiliai (CSS - Cascade Style Sheets)</a:t>
            </a:r>
            <a:endParaRPr/>
          </a:p>
        </p:txBody>
      </p:sp>
      <p:pic>
        <p:nvPicPr>
          <p:cNvPr id="229" name="Google Shape;22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5396" y="385400"/>
            <a:ext cx="1913225" cy="26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000" y="4137812"/>
            <a:ext cx="812624" cy="79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5400" y="4130700"/>
            <a:ext cx="812625" cy="81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ScreenToGif</a:t>
            </a:r>
            <a:endParaRPr/>
          </a:p>
        </p:txBody>
      </p:sp>
      <p:sp>
        <p:nvSpPr>
          <p:cNvPr id="237" name="Google Shape;237;p38"/>
          <p:cNvSpPr txBox="1"/>
          <p:nvPr>
            <p:ph idx="1" type="body"/>
          </p:nvPr>
        </p:nvSpPr>
        <p:spPr>
          <a:xfrm>
            <a:off x="311700" y="1152475"/>
            <a:ext cx="385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Leidžia filmuoti ekrano vaizdą į GIF paveikslėlį.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GIF paveikslėlius kaip įprasto tipo inline paveikslėlius palaiko daugelis platformų, todėl jų vaizdavimas galutiniam vartotojui paprastesnis.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https://www.screentogif.com/</a:t>
            </a:r>
            <a:endParaRPr/>
          </a:p>
        </p:txBody>
      </p:sp>
      <p:pic>
        <p:nvPicPr>
          <p:cNvPr id="238" name="Google Shape;23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6650" y="1152473"/>
            <a:ext cx="4485655" cy="363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ScreenToGif</a:t>
            </a:r>
            <a:endParaRPr/>
          </a:p>
        </p:txBody>
      </p:sp>
      <p:sp>
        <p:nvSpPr>
          <p:cNvPr id="244" name="Google Shape;244;p39"/>
          <p:cNvSpPr txBox="1"/>
          <p:nvPr>
            <p:ph idx="1" type="body"/>
          </p:nvPr>
        </p:nvSpPr>
        <p:spPr>
          <a:xfrm>
            <a:off x="311700" y="1152475"/>
            <a:ext cx="385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Panaudojimas: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Iliustruojant problemas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Pateikiant darbų pavyzdžius (pvz. </a:t>
            </a:r>
            <a:r>
              <a:rPr lang="en"/>
              <a:t>p</a:t>
            </a:r>
            <a:r>
              <a:rPr lang="en"/>
              <a:t>ortfolio puslapyje)</a:t>
            </a:r>
            <a:endParaRPr/>
          </a:p>
        </p:txBody>
      </p:sp>
      <p:pic>
        <p:nvPicPr>
          <p:cNvPr id="245" name="Google Shape;2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6650" y="1152473"/>
            <a:ext cx="4485655" cy="363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Patriotinė užduotis</a:t>
            </a:r>
            <a:endParaRPr/>
          </a:p>
        </p:txBody>
      </p:sp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311700" y="1152475"/>
            <a:ext cx="8520600" cy="36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Panaudokite media queries ir </a:t>
            </a:r>
            <a:r>
              <a:rPr lang="en" u="sng">
                <a:solidFill>
                  <a:schemeClr val="hlink"/>
                </a:solidFill>
                <a:hlinkClick r:id="rId3"/>
              </a:rPr>
              <a:t>Bootstrap breakpoints</a:t>
            </a:r>
            <a:r>
              <a:rPr lang="en"/>
              <a:t>, nustatyti kiekvienam režiui skirtingą spalvą. </a:t>
            </a:r>
            <a:r>
              <a:rPr lang="en"/>
              <a:t>Spalvas parinkite savo nuožiūra.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Šias spalvas aprašyti panaudokite CSS variables.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Apačioje viewport suformuokite 75px aukščio </a:t>
            </a:r>
            <a:r>
              <a:rPr b="1" lang="en"/>
              <a:t>fiksuotą</a:t>
            </a:r>
            <a:r>
              <a:rPr lang="en"/>
              <a:t> ruožą suformuotą iš trijų vienodo pločio zonų, kurios visą viewport plotį dalinasi į lygias dalis. Jas nuspalvinkite Lietuvos vėliavos spalvomis (geltona, žalia, raudona). Spalvoms panaudokite CSS variables.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Viso puslapio centre įdėkite nuotrauką (75% ekrano pločio), kuri pagal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Bootstrap breakpoints</a:t>
            </a:r>
            <a:r>
              <a:rPr lang="en"/>
              <a:t> skirtinguose ekranų dydžiuose vaizduotų Lietuvos miestų nuotraukas </a:t>
            </a:r>
            <a:r>
              <a:rPr lang="en" u="sng">
                <a:solidFill>
                  <a:schemeClr val="hlink"/>
                </a:solidFill>
                <a:hlinkClick r:id="rId5"/>
              </a:rPr>
              <a:t>pagal gyventojų skaičių</a:t>
            </a:r>
            <a:r>
              <a:rPr lang="en"/>
              <a:t> mažėjančia tvarka (didžiausiame ekrane, didžiausias miestas).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Užvedus pelę ant nuotraukos, nuotraukos plote apačioje turėtų pasimatyti informacija apie miestą ir jo gyventojų skaičių.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513" y="237175"/>
            <a:ext cx="6134975" cy="457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Bazinės front-end technologijos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986450"/>
            <a:ext cx="3820975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/>
          <p:nvPr/>
        </p:nvCxnSpPr>
        <p:spPr>
          <a:xfrm>
            <a:off x="2853925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5"/>
          <p:cNvCxnSpPr/>
          <p:nvPr/>
        </p:nvCxnSpPr>
        <p:spPr>
          <a:xfrm>
            <a:off x="5299050" y="4950025"/>
            <a:ext cx="11187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Užduoties aptarimas</a:t>
            </a:r>
            <a:endParaRPr/>
          </a:p>
        </p:txBody>
      </p:sp>
      <p:sp>
        <p:nvSpPr>
          <p:cNvPr id="262" name="Google Shape;262;p42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@font-face</a:t>
            </a:r>
            <a:endParaRPr/>
          </a:p>
        </p:txBody>
      </p:sp>
      <p:sp>
        <p:nvSpPr>
          <p:cNvPr id="268" name="Google Shape;268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Leidžia nustatyti šrifto `font-family` reikšmę, šaltinio failą, storį ir kitus </a:t>
            </a:r>
            <a:r>
              <a:rPr lang="en" u="sng">
                <a:solidFill>
                  <a:schemeClr val="hlink"/>
                </a:solidFill>
                <a:hlinkClick r:id="rId3"/>
              </a:rPr>
              <a:t>susijusius parametrus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@font-face negali būti deklaruojamas CSS selector’iuje.</a:t>
            </a:r>
            <a:endParaRPr/>
          </a:p>
        </p:txBody>
      </p:sp>
      <p:pic>
        <p:nvPicPr>
          <p:cNvPr id="269" name="Google Shape;26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9725" y="3070513"/>
            <a:ext cx="592455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Kur rasti šriftų?</a:t>
            </a:r>
            <a:endParaRPr/>
          </a:p>
        </p:txBody>
      </p:sp>
      <p:sp>
        <p:nvSpPr>
          <p:cNvPr id="275" name="Google Shape;275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Nemokamos šriftų platformos: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Font Squirrel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https://www.fontsquirrel.com/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DaFont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https://www.dafont.com/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EveryThingFonts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https://everythingfonts.com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Mokamos šriftų platformos: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Fonts -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https://www.fonts.com/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MyFonts -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https://www.myfonts.com/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Online šriftų servisas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Google Fonts - </a:t>
            </a:r>
            <a:r>
              <a:rPr lang="en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https://fonts.google.com/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Alternatyvus šriftų įkėlimas - @import / HTML link</a:t>
            </a:r>
            <a:endParaRPr/>
          </a:p>
        </p:txBody>
      </p:sp>
      <p:sp>
        <p:nvSpPr>
          <p:cNvPr id="281" name="Google Shape;281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@import</a:t>
            </a:r>
            <a:r>
              <a:rPr lang="en"/>
              <a:t> leidžia į CSS failą importuoti kitą CSS failą. Failas gali būti nurodomas tiek absoliučia, tiek reliatyvia nuoroda.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Galite į</a:t>
            </a:r>
            <a:r>
              <a:rPr lang="en"/>
              <a:t>kelti CSS failą su šriftų aprašymais iš internetinių šriftų servisų: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Taip pat galima įkelti šrifto CSS failą naudojant HTML link: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850" y="2516863"/>
            <a:ext cx="4285456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950" y="3717813"/>
            <a:ext cx="851535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</a:t>
            </a:r>
            <a:r>
              <a:rPr lang="en"/>
              <a:t>seudo elementai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overflow property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text-overflow property (ellipsis)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CSS variables (custom properties)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</a:t>
            </a:r>
            <a:r>
              <a:rPr lang="en"/>
              <a:t>seudo elementai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Leidžia rašyti stilius specifiniai elemento daliai: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</a:t>
            </a:r>
            <a:r>
              <a:rPr lang="en"/>
              <a:t>efore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</a:t>
            </a:r>
            <a:r>
              <a:rPr lang="en"/>
              <a:t>fter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</a:t>
            </a:r>
            <a:r>
              <a:rPr lang="en"/>
              <a:t>irst-letter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</a:t>
            </a:r>
            <a:r>
              <a:rPr lang="en"/>
              <a:t>irst-line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</a:t>
            </a:r>
            <a:r>
              <a:rPr lang="en"/>
              <a:t>laceholder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</a:t>
            </a:r>
            <a:r>
              <a:rPr lang="en"/>
              <a:t>arker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0500" y="3504413"/>
            <a:ext cx="3657600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0488" y="1828800"/>
            <a:ext cx="237172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::before ir ::after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Pozicionuojami atitinkamai prieš ir po elemento.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Naudojami kartu su CSS property </a:t>
            </a:r>
            <a:r>
              <a:rPr b="1" lang="en"/>
              <a:t>`content`</a:t>
            </a:r>
            <a:r>
              <a:rPr lang="en"/>
              <a:t> (privalo būti nurodomas, kitaip pseudo elementai nebus vaizduojami).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Leidžia vartotojui pateikti turinį ne iš HTML.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975" y="3025138"/>
            <a:ext cx="2400300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663" y="3296613"/>
            <a:ext cx="368617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::first-letter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Leidžia keisti teksto pirmą raidę: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0038" y="3371225"/>
            <a:ext cx="3923921" cy="15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038" y="1811588"/>
            <a:ext cx="311467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4375" y="1875275"/>
            <a:ext cx="4947914" cy="15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::first-line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Leidžia keisti pirmosios teksto eilutės stilių: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575" y="3240500"/>
            <a:ext cx="5229225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400" y="1846250"/>
            <a:ext cx="264795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1775" y="1733150"/>
            <a:ext cx="4152776" cy="13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::placeholder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Leidžia keisti </a:t>
            </a:r>
            <a:r>
              <a:rPr b="1" lang="en"/>
              <a:t>input</a:t>
            </a:r>
            <a:r>
              <a:rPr lang="en"/>
              <a:t> elemento placeholder’io parametrus.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013" y="2361113"/>
            <a:ext cx="2466975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2613" y="2761175"/>
            <a:ext cx="303847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