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90b6a3c5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e90b6a3c5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90b6a3c5e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e90b6a3c5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90b6a3c5e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90b6a3c5e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90b6a3c5e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e90b6a3c5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e90b6a3c5e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e90b6a3c5e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90b6a3c5e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e90b6a3c5e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90b6a3c5e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e90b6a3c5e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e9c93c8e6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e9c93c8e6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9c93c8e6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e9c93c8e6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cb0d8e2eab_1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cb0d8e2eab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9c93c8e6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9c93c8e6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e90b6a3c5e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e90b6a3c5e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cb0d8e2eab_1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cb0d8e2eab_1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cb0d8e2eab_1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cb0d8e2eab_1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cb0d8e2eab_1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cb0d8e2eab_1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cb0d8e2eab_1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cb0d8e2eab_1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cb0d8e2eab_1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cb0d8e2eab_1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8478ada89_1_6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8478ada89_1_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b86ad38a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eb86ad38a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c7d69b63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c7d69b63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c7d69b63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c7d69b63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c7d69b63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c7d69b63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90b6a3c5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e90b6a3c5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90b6a3c5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e90b6a3c5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21.png"/><Relationship Id="rId5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Relationship Id="rId4" Type="http://schemas.openxmlformats.org/officeDocument/2006/relationships/image" Target="../media/image2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Relationship Id="rId4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Relationship Id="rId4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ocs.google.com/forms/d/1sSG0Y5Xf6vzCXTrED-8CMuIPXzioAkjGjrwubIVAID8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png"/><Relationship Id="rId4" Type="http://schemas.openxmlformats.org/officeDocument/2006/relationships/image" Target="../media/image33.png"/><Relationship Id="rId5" Type="http://schemas.openxmlformats.org/officeDocument/2006/relationships/image" Target="../media/image3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8.png"/><Relationship Id="rId4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0.png"/><Relationship Id="rId4" Type="http://schemas.openxmlformats.org/officeDocument/2006/relationships/image" Target="../media/image2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image" Target="../media/image5.png"/><Relationship Id="rId6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5.png"/><Relationship Id="rId5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020750"/>
            <a:ext cx="8520600" cy="124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Kaunas Java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300725"/>
            <a:ext cx="8520600" cy="13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Baltic Institute of Technology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24gr. 21.08.16 KNS JAVA Invest.lt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002150" y="3723975"/>
            <a:ext cx="113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2021-08-31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11700" y="1053100"/>
            <a:ext cx="85206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select</a:t>
            </a:r>
            <a:r>
              <a:rPr lang="en"/>
              <a:t> elementas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į serverį siunčiamos reikšmės pavadinimas nurodomas </a:t>
            </a:r>
            <a:r>
              <a:rPr b="1" lang="en"/>
              <a:t>select</a:t>
            </a:r>
            <a:r>
              <a:rPr lang="en"/>
              <a:t> elemento atributu </a:t>
            </a:r>
            <a:r>
              <a:rPr b="1" lang="en"/>
              <a:t>name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į serverį siunčiama </a:t>
            </a:r>
            <a:r>
              <a:rPr b="1" lang="en"/>
              <a:t>option</a:t>
            </a:r>
            <a:r>
              <a:rPr lang="en"/>
              <a:t> elemento </a:t>
            </a:r>
            <a:r>
              <a:rPr b="1" lang="en"/>
              <a:t>value</a:t>
            </a:r>
            <a:r>
              <a:rPr lang="en"/>
              <a:t> atributo nurodyta reikšmė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825" y="2716188"/>
            <a:ext cx="4331750" cy="22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7800" y="3393150"/>
            <a:ext cx="1566650" cy="34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00" y="290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273325" y="1082450"/>
            <a:ext cx="3964200" cy="37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select</a:t>
            </a:r>
            <a:r>
              <a:rPr lang="en"/>
              <a:t> elementas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naudojant atributą </a:t>
            </a:r>
            <a:r>
              <a:rPr b="1" lang="en"/>
              <a:t>multiple</a:t>
            </a:r>
            <a:r>
              <a:rPr lang="en"/>
              <a:t> galima pasirinkti keletą reikšmių iš </a:t>
            </a:r>
            <a:r>
              <a:rPr b="1" lang="en"/>
              <a:t>select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kad aktyvuotume galimybę pasirinkti daugiau elementų, papildomas reikšmes pasirenkant pele, reikia naudoti klaviatūros mygtukus </a:t>
            </a:r>
            <a:r>
              <a:rPr b="1" lang="en"/>
              <a:t>CTRL </a:t>
            </a:r>
            <a:r>
              <a:rPr lang="en"/>
              <a:t>arba </a:t>
            </a:r>
            <a:r>
              <a:rPr b="1" lang="en"/>
              <a:t>SHIFT</a:t>
            </a:r>
            <a:r>
              <a:rPr lang="en"/>
              <a:t>.</a:t>
            </a:r>
            <a:endParaRPr/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1550" y="728325"/>
            <a:ext cx="4601675" cy="2365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8263" y="3392189"/>
            <a:ext cx="4210050" cy="12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311700" y="290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273325" y="1082450"/>
            <a:ext cx="3964200" cy="37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select</a:t>
            </a:r>
            <a:r>
              <a:rPr lang="en"/>
              <a:t> elementas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keletas reikšmių į serverį siunčiamos pridedant skirtingas raides tuo pačiu vardu tiek kartų, kiek pasirinkta skirtingų reikšmių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serverio darbas suinterpretuoti tokią infromaciją teisingai</a:t>
            </a:r>
            <a:endParaRPr/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1550" y="728325"/>
            <a:ext cx="4601675" cy="2365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325" y="3868802"/>
            <a:ext cx="3240200" cy="29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78263" y="3392189"/>
            <a:ext cx="4210050" cy="12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311700" y="290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273325" y="1082450"/>
            <a:ext cx="3964200" cy="37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select</a:t>
            </a:r>
            <a:r>
              <a:rPr lang="en"/>
              <a:t> elementas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pasirinkimo variantus galima grupuoti elementais </a:t>
            </a:r>
            <a:r>
              <a:rPr b="1" lang="en"/>
              <a:t>optgroup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optgroup</a:t>
            </a:r>
            <a:r>
              <a:rPr lang="en"/>
              <a:t> elemento </a:t>
            </a:r>
            <a:r>
              <a:rPr b="1" lang="en"/>
              <a:t>label</a:t>
            </a:r>
            <a:r>
              <a:rPr lang="en"/>
              <a:t> atributas nurodo grupė pavadinimą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grupavimas tik vizualus, siuntimo į serverį / vartotojo interakcijos pasirinkimo nepaveikia</a:t>
            </a:r>
            <a:endParaRPr/>
          </a:p>
        </p:txBody>
      </p:sp>
      <p:pic>
        <p:nvPicPr>
          <p:cNvPr id="157" name="Google Shape;15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98000"/>
            <a:ext cx="4423525" cy="281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2800" y="2756026"/>
            <a:ext cx="2902725" cy="228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311700" y="1053100"/>
            <a:ext cx="85206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datalist</a:t>
            </a:r>
            <a:r>
              <a:rPr lang="en"/>
              <a:t> elementas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leidžia pateikti vartotojui pasiūlymus su galimomis reikšmėmis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pasiūlymai yra rekomendaciniai ir neprivalomi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datalist</a:t>
            </a:r>
            <a:r>
              <a:rPr lang="en"/>
              <a:t> nėra rodomas be </a:t>
            </a:r>
            <a:r>
              <a:rPr b="1" lang="en"/>
              <a:t>input</a:t>
            </a:r>
            <a:r>
              <a:rPr lang="en"/>
              <a:t> elemento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900" y="2765873"/>
            <a:ext cx="4845849" cy="225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3800" y="2833950"/>
            <a:ext cx="3138501" cy="212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311700" y="1053100"/>
            <a:ext cx="85206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datalist</a:t>
            </a:r>
            <a:r>
              <a:rPr lang="en"/>
              <a:t> elementas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datalist</a:t>
            </a:r>
            <a:r>
              <a:rPr lang="en"/>
              <a:t> elementas pažymimas </a:t>
            </a:r>
            <a:r>
              <a:rPr b="1" lang="en"/>
              <a:t>id</a:t>
            </a:r>
            <a:r>
              <a:rPr lang="en"/>
              <a:t> atributu ir su </a:t>
            </a:r>
            <a:r>
              <a:rPr b="1" lang="en"/>
              <a:t>input</a:t>
            </a:r>
            <a:r>
              <a:rPr lang="en"/>
              <a:t> elementu susiejamas naudojant </a:t>
            </a:r>
            <a:r>
              <a:rPr b="1" lang="en"/>
              <a:t>list </a:t>
            </a:r>
            <a:r>
              <a:rPr lang="en"/>
              <a:t>atributą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kaip </a:t>
            </a:r>
            <a:r>
              <a:rPr b="1" lang="en"/>
              <a:t>select</a:t>
            </a:r>
            <a:r>
              <a:rPr lang="en"/>
              <a:t> elemente, variantui nusakyti naudojamas </a:t>
            </a:r>
            <a:r>
              <a:rPr b="1" lang="en"/>
              <a:t>option</a:t>
            </a:r>
            <a:r>
              <a:rPr lang="en"/>
              <a:t> elementas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900" y="2613473"/>
            <a:ext cx="4845849" cy="225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3800" y="2757750"/>
            <a:ext cx="3138501" cy="212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180" name="Google Shape;180;p28"/>
          <p:cNvSpPr txBox="1"/>
          <p:nvPr>
            <p:ph idx="1" type="body"/>
          </p:nvPr>
        </p:nvSpPr>
        <p:spPr>
          <a:xfrm>
            <a:off x="311700" y="1053100"/>
            <a:ext cx="41946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datalist</a:t>
            </a:r>
            <a:r>
              <a:rPr lang="en"/>
              <a:t> elementas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pasiūlymai gali būti taikomi ne vien tekstinio pobūdžio reikšmėms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563" y="3051725"/>
            <a:ext cx="3457575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4300" y="973800"/>
            <a:ext cx="3238500" cy="36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1736850" y="2285400"/>
            <a:ext cx="567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 kokiomis problemomis susidūrėte?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2067450" y="1999050"/>
            <a:ext cx="500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Praėjusios paskaitos feedback’as</a:t>
            </a:r>
            <a:endParaRPr/>
          </a:p>
        </p:txBody>
      </p:sp>
      <p:sp>
        <p:nvSpPr>
          <p:cNvPr id="193" name="Google Shape;193;p30"/>
          <p:cNvSpPr txBox="1"/>
          <p:nvPr/>
        </p:nvSpPr>
        <p:spPr>
          <a:xfrm>
            <a:off x="137925" y="4039025"/>
            <a:ext cx="5344200" cy="8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Anoniminė forma: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https://docs.google.com/forms/d/1sSG0Y5Xf6vzCXTrED-8CMuIPXzioAkjGjrwubIVAID8</a:t>
            </a:r>
            <a:endParaRPr sz="9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Šios paskaitos tikslas</a:t>
            </a:r>
            <a:endParaRPr/>
          </a:p>
        </p:txBody>
      </p:sp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311700" y="1152475"/>
            <a:ext cx="8520600" cy="37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Užduoties “Apmokėjimas” aptarimas / gyvas sprendimas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Praėjusios savaitės apžvalga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2834125"/>
            <a:ext cx="8520600" cy="13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Praėjusios savaitės apžvalga</a:t>
            </a:r>
            <a:endParaRPr/>
          </a:p>
        </p:txBody>
      </p:sp>
      <p:sp>
        <p:nvSpPr>
          <p:cNvPr id="205" name="Google Shape;20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HTML lentelės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iframe</a:t>
            </a:r>
            <a:r>
              <a:rPr lang="en"/>
              <a:t> elementas + Same origin policy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d</a:t>
            </a:r>
            <a:r>
              <a:rPr b="1" lang="en"/>
              <a:t>atails</a:t>
            </a:r>
            <a:r>
              <a:rPr lang="en"/>
              <a:t> elementas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s</a:t>
            </a:r>
            <a:r>
              <a:rPr b="1" lang="en"/>
              <a:t>tyle</a:t>
            </a:r>
            <a:r>
              <a:rPr lang="en"/>
              <a:t> atributas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HTML formos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/>
          <p:nvPr>
            <p:ph type="title"/>
          </p:nvPr>
        </p:nvSpPr>
        <p:spPr>
          <a:xfrm>
            <a:off x="886350" y="3388175"/>
            <a:ext cx="73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Kaskadiniai stiliai (CSS - Cascade Style Sheets)</a:t>
            </a:r>
            <a:endParaRPr/>
          </a:p>
        </p:txBody>
      </p:sp>
      <p:pic>
        <p:nvPicPr>
          <p:cNvPr id="211" name="Google Shape;21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5396" y="385400"/>
            <a:ext cx="1913225" cy="26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6000" y="4137812"/>
            <a:ext cx="812624" cy="798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5400" y="4130700"/>
            <a:ext cx="812625" cy="81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CSS</a:t>
            </a:r>
            <a:endParaRPr/>
          </a:p>
        </p:txBody>
      </p:sp>
      <p:sp>
        <p:nvSpPr>
          <p:cNvPr id="219" name="Google Shape;219;p34"/>
          <p:cNvSpPr txBox="1"/>
          <p:nvPr>
            <p:ph idx="1" type="body"/>
          </p:nvPr>
        </p:nvSpPr>
        <p:spPr>
          <a:xfrm>
            <a:off x="311700" y="1152475"/>
            <a:ext cx="8520600" cy="37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atsakingas už estetinę puslapio dalį - stilius.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Kodėl kaskadiniai?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Sintaksė</a:t>
            </a:r>
            <a:endParaRPr/>
          </a:p>
        </p:txBody>
      </p:sp>
      <p:pic>
        <p:nvPicPr>
          <p:cNvPr id="220" name="Google Shape;22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9203" y="2733500"/>
            <a:ext cx="2404675" cy="1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CSS</a:t>
            </a:r>
            <a:endParaRPr/>
          </a:p>
        </p:txBody>
      </p:sp>
      <p:sp>
        <p:nvSpPr>
          <p:cNvPr id="226" name="Google Shape;226;p35"/>
          <p:cNvSpPr txBox="1"/>
          <p:nvPr>
            <p:ph idx="1" type="body"/>
          </p:nvPr>
        </p:nvSpPr>
        <p:spPr>
          <a:xfrm>
            <a:off x="311700" y="1152475"/>
            <a:ext cx="3703200" cy="37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</a:t>
            </a:r>
            <a:r>
              <a:rPr b="1" lang="en"/>
              <a:t>tyle </a:t>
            </a:r>
            <a:r>
              <a:rPr lang="en"/>
              <a:t>elementas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</a:t>
            </a:r>
            <a:r>
              <a:rPr lang="en"/>
              <a:t>ats turinio negeneruoja, o leidžia aprašyti, kaip turinys bus rodomas (</a:t>
            </a:r>
            <a:r>
              <a:rPr i="1" lang="en"/>
              <a:t>metadata</a:t>
            </a:r>
            <a:r>
              <a:rPr lang="en"/>
              <a:t>), todėl HTML dokumente keliauja į </a:t>
            </a:r>
            <a:r>
              <a:rPr b="1" lang="en"/>
              <a:t>head </a:t>
            </a:r>
            <a:r>
              <a:rPr lang="en"/>
              <a:t>elementą.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</a:t>
            </a:r>
            <a:r>
              <a:rPr lang="en"/>
              <a:t>okumente gali būti daugiau nei vienas </a:t>
            </a:r>
            <a:r>
              <a:rPr b="1" lang="en"/>
              <a:t>style</a:t>
            </a:r>
            <a:r>
              <a:rPr lang="en"/>
              <a:t> elementas</a:t>
            </a:r>
            <a:endParaRPr/>
          </a:p>
        </p:txBody>
      </p:sp>
      <p:pic>
        <p:nvPicPr>
          <p:cNvPr id="227" name="Google Shape;22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5413" y="940713"/>
            <a:ext cx="2981325" cy="292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5425" y="4078738"/>
            <a:ext cx="1809750" cy="3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CSS</a:t>
            </a:r>
            <a:endParaRPr/>
          </a:p>
        </p:txBody>
      </p:sp>
      <p:sp>
        <p:nvSpPr>
          <p:cNvPr id="234" name="Google Shape;234;p36"/>
          <p:cNvSpPr txBox="1"/>
          <p:nvPr>
            <p:ph idx="1" type="body"/>
          </p:nvPr>
        </p:nvSpPr>
        <p:spPr>
          <a:xfrm>
            <a:off x="311700" y="1152475"/>
            <a:ext cx="8520600" cy="37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link</a:t>
            </a:r>
            <a:r>
              <a:rPr b="1" lang="en"/>
              <a:t> </a:t>
            </a:r>
            <a:r>
              <a:rPr lang="en"/>
              <a:t>elementas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</a:t>
            </a:r>
            <a:r>
              <a:rPr lang="en"/>
              <a:t>usako esamo dokumento santykį su nutolusiu dokumentu (pvz. </a:t>
            </a:r>
            <a:r>
              <a:rPr lang="en"/>
              <a:t>s</a:t>
            </a:r>
            <a:r>
              <a:rPr lang="en"/>
              <a:t>tilių failu ar favicon’u).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r</a:t>
            </a:r>
            <a:r>
              <a:rPr b="1" lang="en"/>
              <a:t>el</a:t>
            </a:r>
            <a:r>
              <a:rPr lang="en"/>
              <a:t> atributas nurodo santykį (</a:t>
            </a:r>
            <a:r>
              <a:rPr b="1" lang="en"/>
              <a:t>stylesheet</a:t>
            </a:r>
            <a:r>
              <a:rPr lang="en"/>
              <a:t>, </a:t>
            </a:r>
            <a:r>
              <a:rPr i="1" lang="en"/>
              <a:t>icon</a:t>
            </a:r>
            <a:r>
              <a:rPr lang="en"/>
              <a:t>, </a:t>
            </a:r>
            <a:r>
              <a:rPr i="1" lang="en"/>
              <a:t>apple-touch-icon-precomposed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href</a:t>
            </a:r>
            <a:r>
              <a:rPr lang="en"/>
              <a:t> - nurodo šaltinio absoliutų ar realityvų URL.</a:t>
            </a:r>
            <a:endParaRPr/>
          </a:p>
        </p:txBody>
      </p:sp>
      <p:pic>
        <p:nvPicPr>
          <p:cNvPr id="235" name="Google Shape;23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7388" y="3675525"/>
            <a:ext cx="3565200" cy="4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2925" y="4281975"/>
            <a:ext cx="3434125" cy="33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CSS properties</a:t>
            </a:r>
            <a:endParaRPr/>
          </a:p>
        </p:txBody>
      </p:sp>
      <p:sp>
        <p:nvSpPr>
          <p:cNvPr id="242" name="Google Shape;242;p37"/>
          <p:cNvSpPr txBox="1"/>
          <p:nvPr>
            <p:ph idx="1" type="body"/>
          </p:nvPr>
        </p:nvSpPr>
        <p:spPr>
          <a:xfrm>
            <a:off x="311700" y="1152475"/>
            <a:ext cx="8520600" cy="37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Baziniai CSS properties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color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</a:t>
            </a:r>
            <a:r>
              <a:rPr lang="en"/>
              <a:t>ackground-color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99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Bazinės front-end technologijos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513" y="986450"/>
            <a:ext cx="3820975" cy="382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p15"/>
          <p:cNvCxnSpPr/>
          <p:nvPr/>
        </p:nvCxnSpPr>
        <p:spPr>
          <a:xfrm>
            <a:off x="2853925" y="4950025"/>
            <a:ext cx="1032000" cy="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5"/>
          <p:cNvCxnSpPr/>
          <p:nvPr/>
        </p:nvCxnSpPr>
        <p:spPr>
          <a:xfrm>
            <a:off x="5299050" y="4950025"/>
            <a:ext cx="208500" cy="540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371800"/>
            <a:ext cx="40794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Kiti </a:t>
            </a:r>
            <a:r>
              <a:rPr b="1" lang="en"/>
              <a:t>input</a:t>
            </a:r>
            <a:r>
              <a:rPr lang="en"/>
              <a:t> elemento tipai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type=”radio”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skirtas pasirinkti iš riboto pasirinkimų kiekio;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pasirinktys aprašomos </a:t>
            </a:r>
            <a:r>
              <a:rPr b="1" lang="en"/>
              <a:t>skirtingais input elementais</a:t>
            </a:r>
            <a:r>
              <a:rPr lang="en"/>
              <a:t>, šie susiejami naudojant atributą </a:t>
            </a:r>
            <a:r>
              <a:rPr b="1" lang="en"/>
              <a:t>name </a:t>
            </a:r>
            <a:r>
              <a:rPr lang="en"/>
              <a:t>(tokiu vardu pasirinkimas siunčiamas į serverį)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7800" y="869350"/>
            <a:ext cx="4465774" cy="25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7788" y="4002388"/>
            <a:ext cx="4333875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371800"/>
            <a:ext cx="85206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Kiti </a:t>
            </a:r>
            <a:r>
              <a:rPr b="1" lang="en"/>
              <a:t>input</a:t>
            </a:r>
            <a:r>
              <a:rPr lang="en"/>
              <a:t> elemento tipai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type=”file”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skirtas pasirinkti vieną ar keletą failų (nustatoma </a:t>
            </a:r>
            <a:r>
              <a:rPr b="1" lang="en"/>
              <a:t>multiple</a:t>
            </a:r>
            <a:r>
              <a:rPr lang="en"/>
              <a:t> atributu) iš vartotojo kompiuterio failų sistemos (atidaro OS dialogo langą);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accept</a:t>
            </a:r>
            <a:r>
              <a:rPr lang="en"/>
              <a:t> atributas nurodo kokio tipo duomenų failo laukiama (mime type).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9525" y="3577725"/>
            <a:ext cx="5729050" cy="71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0000" y="4367650"/>
            <a:ext cx="4448100" cy="575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371800"/>
            <a:ext cx="43404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Rečiau naudojami </a:t>
            </a:r>
            <a:r>
              <a:rPr b="1" lang="en"/>
              <a:t>input</a:t>
            </a:r>
            <a:r>
              <a:rPr lang="en"/>
              <a:t> elemento tipai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type=”color”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leidžia pasirinkti spalvą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spalva į serverį siunčiama kaip šešioliktainis kodas (pvz: #123456 -      )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veikimas tarp skirtingų naršyklių nėra vienodas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7550" y="2771350"/>
            <a:ext cx="180921" cy="17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5700" y="1171300"/>
            <a:ext cx="3256608" cy="378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02850" y="3627675"/>
            <a:ext cx="1487898" cy="25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94138" y="799350"/>
            <a:ext cx="3328025" cy="2537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1516750" y="4191575"/>
            <a:ext cx="2060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%23 -&gt; #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%23409fe7 -&gt; #</a:t>
            </a:r>
            <a:r>
              <a:rPr lang="en">
                <a:solidFill>
                  <a:schemeClr val="dk1"/>
                </a:solidFill>
              </a:rPr>
              <a:t>409fe7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64525"/>
            <a:ext cx="43404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Rečiau naudojami </a:t>
            </a:r>
            <a:r>
              <a:rPr b="1" lang="en"/>
              <a:t>input</a:t>
            </a:r>
            <a:r>
              <a:rPr lang="en"/>
              <a:t> elemento tipai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type=”color”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2513" y="799350"/>
            <a:ext cx="3328025" cy="25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3400" y="1802626"/>
            <a:ext cx="5467150" cy="315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311700" y="4435100"/>
            <a:ext cx="442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paties </a:t>
            </a:r>
            <a:r>
              <a:rPr b="1" lang="en"/>
              <a:t>input</a:t>
            </a:r>
            <a:r>
              <a:rPr lang="en"/>
              <a:t> tipo realizavimas Firefox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371800"/>
            <a:ext cx="85206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Rečiau naudojami </a:t>
            </a:r>
            <a:r>
              <a:rPr b="1" lang="en"/>
              <a:t>input</a:t>
            </a:r>
            <a:r>
              <a:rPr lang="en"/>
              <a:t> elemento tipai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type=”range”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leidžia pasirinkti skaitinę reikšmę iš pateikto rėžio (nustatoma </a:t>
            </a:r>
            <a:r>
              <a:rPr b="1" lang="en"/>
              <a:t>min</a:t>
            </a:r>
            <a:r>
              <a:rPr lang="en"/>
              <a:t> ir </a:t>
            </a:r>
            <a:r>
              <a:rPr b="1" lang="en"/>
              <a:t>max </a:t>
            </a:r>
            <a:r>
              <a:rPr lang="en"/>
              <a:t>atributais)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s</a:t>
            </a:r>
            <a:r>
              <a:rPr b="1" lang="en"/>
              <a:t>tep</a:t>
            </a:r>
            <a:r>
              <a:rPr lang="en"/>
              <a:t> atributu nustatoma slinkties juostos vienos padalos vertė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veikimas tarp skirtingų naršyklių nėra vienodas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į</a:t>
            </a:r>
            <a:r>
              <a:rPr lang="en"/>
              <a:t> serverį siunčiama skaitinė reikšmė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0175" y="3445250"/>
            <a:ext cx="5761600" cy="26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/>
        </p:nvSpPr>
        <p:spPr>
          <a:xfrm>
            <a:off x="1427900" y="3866325"/>
            <a:ext cx="82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Firefox</a:t>
            </a:r>
            <a:endParaRPr/>
          </a:p>
        </p:txBody>
      </p:sp>
      <p:sp>
        <p:nvSpPr>
          <p:cNvPr id="115" name="Google Shape;115;p20"/>
          <p:cNvSpPr txBox="1"/>
          <p:nvPr/>
        </p:nvSpPr>
        <p:spPr>
          <a:xfrm>
            <a:off x="6432075" y="3866325"/>
            <a:ext cx="88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Chrome</a:t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225" y="4230925"/>
            <a:ext cx="287565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65276" y="4230925"/>
            <a:ext cx="24895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11700" y="1053100"/>
            <a:ext cx="85206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select</a:t>
            </a:r>
            <a:r>
              <a:rPr lang="en"/>
              <a:t> elementas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skirtas pasirinkti variantą iš baigtinio opcijų sąrašo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variantai aprašomi </a:t>
            </a:r>
            <a:r>
              <a:rPr b="1" lang="en"/>
              <a:t>option</a:t>
            </a:r>
            <a:r>
              <a:rPr lang="en"/>
              <a:t> elementu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option </a:t>
            </a:r>
            <a:r>
              <a:rPr lang="en"/>
              <a:t>elemento </a:t>
            </a:r>
            <a:r>
              <a:rPr b="1" lang="en"/>
              <a:t>selected</a:t>
            </a:r>
            <a:r>
              <a:rPr lang="en"/>
              <a:t> atributas nurodo parinktą reikšmę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825" y="2716188"/>
            <a:ext cx="4331750" cy="22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5388" y="2618513"/>
            <a:ext cx="2905125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