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23f3714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23f3714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23f3714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23f3714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23f3714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23f3714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23f3714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23f3714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23f3714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23f3714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23f3714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23f3714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23f3714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523f3714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23f3714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23f3714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23f3714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23f3714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523f3714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523f3714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523f3714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523f3714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23f3714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523f3714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23f3714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523f3714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523f37147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523f3714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523f3714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523f3714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23f3714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23f3714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23f3714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23f3714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523f3714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523f3714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23f37147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23f37147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fc0a482f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fc0a482f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13f7196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13f7196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13f719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13f719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fc0a482f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fc0a482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13f7196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13f7196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13f7196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13f7196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13f7196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13f7196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68a0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68a0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13f7196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13f7196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13f7196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13f7196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523f37147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523f37147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523f3714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523f3714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523f3714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523f3714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523f3714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523f3714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3f7196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3f7196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13f7196b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13f7196b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13f7196b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13f7196b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13f7196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13f7196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23f371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23f371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523f37147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523f3714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523f37147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523f3714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523f3714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523f3714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523f37147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523f37147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523f37147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523f37147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523f37147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523f3714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2a7558a4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2a7558a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523f37147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523f3714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523f37147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523f37147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523f37147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523f37147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23f3714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23f3714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523f37147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523f37147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2a7558a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2a7558a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šaltinis:</a:t>
            </a:r>
            <a:br>
              <a:rPr lang="en"/>
            </a:br>
            <a:r>
              <a:rPr lang="en"/>
              <a:t>https://sitechecker.pro/wp-content/uploads/2017/12/favicon.png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23f3714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23f3714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23f3714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23f3714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23f3714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23f3714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utoprefixer.github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5" Type="http://schemas.openxmlformats.org/officeDocument/2006/relationships/hyperlink" Target="https://css-tricks.com/snippets/css/complete-guide-grid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localhost:80" TargetMode="External"/><Relationship Id="rId4" Type="http://schemas.openxmlformats.org/officeDocument/2006/relationships/hyperlink" Target="https://localhost:443" TargetMode="External"/><Relationship Id="rId9" Type="http://schemas.openxmlformats.org/officeDocument/2006/relationships/hyperlink" Target="https://projekto-pavadinimas.com" TargetMode="External"/><Relationship Id="rId5" Type="http://schemas.openxmlformats.org/officeDocument/2006/relationships/hyperlink" Target="http://127.0.0.1:80" TargetMode="External"/><Relationship Id="rId6" Type="http://schemas.openxmlformats.org/officeDocument/2006/relationships/hyperlink" Target="https://127.0.0.1:443" TargetMode="External"/><Relationship Id="rId7" Type="http://schemas.openxmlformats.org/officeDocument/2006/relationships/hyperlink" Target="https://dev.projekto-pavadinimas.com" TargetMode="External"/><Relationship Id="rId8" Type="http://schemas.openxmlformats.org/officeDocument/2006/relationships/hyperlink" Target="https://staging.projekto-pavadinimas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development.deployment.unaux.com/" TargetMode="External"/><Relationship Id="rId4" Type="http://schemas.openxmlformats.org/officeDocument/2006/relationships/hyperlink" Target="http://staging.deployment.unaux.com/" TargetMode="External"/><Relationship Id="rId5" Type="http://schemas.openxmlformats.org/officeDocument/2006/relationships/hyperlink" Target="http://deployment.unaux.com/" TargetMode="External"/><Relationship Id="rId6" Type="http://schemas.openxmlformats.org/officeDocument/2006/relationships/hyperlink" Target="https://profreehost.com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filezilla-project.org/" TargetMode="External"/><Relationship Id="rId4" Type="http://schemas.openxmlformats.org/officeDocument/2006/relationships/hyperlink" Target="http://deployment.unaux.com/" TargetMode="External"/><Relationship Id="rId5" Type="http://schemas.openxmlformats.org/officeDocument/2006/relationships/hyperlink" Target="http://deployment.unaux.com/index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 (realybė…)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Naršyklių kūrėjai bando nutraukti prefix’ų naudojimą, nes programuotojai plačiai pradėjo naudoti juos ir naują funkcionalumą </a:t>
            </a:r>
            <a:r>
              <a:rPr b="1" lang="en"/>
              <a:t>production </a:t>
            </a:r>
            <a:r>
              <a:rPr lang="en"/>
              <a:t>lygio sprendimuose.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Nusistovėjusi praktika - pagal palaikomas naršyklių versijas visam CSS kodui pridėti CSS prefix’us.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smarkiai apsunkina naršyklių kūrėjo darbą, kadangi funkcionalumas neišpildo pradinės esmės: galimybės kurėjams kardinaliai keisti nestabilų funkcionalumą ir nesulaužyti programuotojų kodo.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tai atlieka automatiniai įrankiai, pvz. AutoPrefix’er: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https://autoprefixer.github.io/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grid’ai - dar vienas pozicionavimo mechanizmas (panašiai kaip </a:t>
            </a:r>
            <a:r>
              <a:rPr b="1" lang="en"/>
              <a:t>flexbox</a:t>
            </a:r>
            <a:r>
              <a:rPr lang="en"/>
              <a:t>) leidžia sukurti dvimatę tinklinę struktūrą ir joje pozicionuoti tiesioginius vaikinius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Tinklelis sudaromas iš susikertančių horizontalių ir vertikalių linijų, kurios formuoja stulpelius ir eilutes. Į stulpelius ir eilutes galime padėti turinį.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400" y="84300"/>
            <a:ext cx="997850" cy="9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 grid;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elementui nustatačius </a:t>
            </a:r>
            <a:r>
              <a:rPr b="1" lang="en"/>
              <a:t>display: grid; </a:t>
            </a:r>
            <a:r>
              <a:rPr lang="en"/>
              <a:t>visi </a:t>
            </a:r>
            <a:r>
              <a:rPr b="1" lang="en"/>
              <a:t>direct child</a:t>
            </a:r>
            <a:r>
              <a:rPr lang="en"/>
              <a:t> elementai tampa grid’o elementais.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Tiesiog nustačius tėvinį elementą į grid, niekas nesikeičia - reikia nustatyti tinklelio struktūrą.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00" y="2059775"/>
            <a:ext cx="5368299" cy="1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5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strukrūra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Tinklelio stulpelių skaičių ir pločio paskirstymą nusako CSS property </a:t>
            </a:r>
            <a:r>
              <a:rPr b="1" lang="en"/>
              <a:t>grid-template-columns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Eilučių skaičių ir jų aukščio pasiskirstymą nusako </a:t>
            </a:r>
            <a:r>
              <a:rPr b="1" lang="en"/>
              <a:t>grid-template-rows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0" y="2258838"/>
            <a:ext cx="19812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800" y="2395850"/>
            <a:ext cx="4000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300" y="3686163"/>
            <a:ext cx="69151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Stulpelio ar eilutės plotis gali būti nusakytas bet kokiu CSS palaikomu vienetu. Tam, kad grid takelių dydžio nustatymas būtų lankstesnis buvo pridėtas dar vienas papildomas dydžio vienetas - </a:t>
            </a:r>
            <a:r>
              <a:rPr b="1" lang="en"/>
              <a:t>fr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fr</a:t>
            </a:r>
            <a:r>
              <a:rPr lang="en"/>
              <a:t> - nustato vieną dalį laisvos vietos grid’o konteineryje: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13" y="3018875"/>
            <a:ext cx="193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063" y="3245113"/>
            <a:ext cx="35528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38" y="1274550"/>
            <a:ext cx="193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63" y="1574588"/>
            <a:ext cx="35528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75" y="3417424"/>
            <a:ext cx="8089825" cy="10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Grid’o takelių dydžiai neprivalo būti vienodi: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50025"/>
            <a:ext cx="3676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00" y="3329824"/>
            <a:ext cx="8448199" cy="10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Kartu galima naudoti </a:t>
            </a:r>
            <a:r>
              <a:rPr b="1" lang="en"/>
              <a:t>fr</a:t>
            </a:r>
            <a:r>
              <a:rPr lang="en"/>
              <a:t> ir kitus vienetus: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964975"/>
            <a:ext cx="3724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25" y="3328390"/>
            <a:ext cx="8637749" cy="10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funkcija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būtų paprasčiau konstruoti didelius grid’us su daug pasikartojančių dydžių turinčių takelių naudojama </a:t>
            </a:r>
            <a:r>
              <a:rPr b="1" lang="en"/>
              <a:t>repeat</a:t>
            </a:r>
            <a:r>
              <a:rPr lang="en"/>
              <a:t> funkcija: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Ją taip pat galima naudoti viduryje išraiškos: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5" y="1978625"/>
            <a:ext cx="3733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38" y="2011950"/>
            <a:ext cx="38576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800" y="3455163"/>
            <a:ext cx="46863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funkcija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Atkartoti galima daugiau nei vieną reikšmę: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78600"/>
            <a:ext cx="43624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Tiesiogiai ir netiesiogiai nusakytas grid’as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Apibrėždami grid’o struktūrą naudojant </a:t>
            </a:r>
            <a:r>
              <a:rPr b="1" lang="en"/>
              <a:t>grid-template-columns</a:t>
            </a:r>
            <a:r>
              <a:rPr lang="en"/>
              <a:t> ir </a:t>
            </a:r>
            <a:r>
              <a:rPr b="1" lang="en"/>
              <a:t>grid-template-rows </a:t>
            </a:r>
            <a:r>
              <a:rPr lang="en"/>
              <a:t>CSS properties, </a:t>
            </a:r>
            <a:r>
              <a:rPr b="1" lang="en"/>
              <a:t>tiesiogiai nusakome</a:t>
            </a:r>
            <a:r>
              <a:rPr lang="en"/>
              <a:t> grid’ą.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Kai grid’as turi </a:t>
            </a:r>
            <a:r>
              <a:rPr b="1" lang="en"/>
              <a:t>daugiau vaikinių elementų, nei apibrėžta stulpelių ar eilučių</a:t>
            </a:r>
            <a:r>
              <a:rPr lang="en"/>
              <a:t>, pats grid’as sukuria stulpelius ar eilutes. Tai vadinama </a:t>
            </a:r>
            <a:r>
              <a:rPr b="1" lang="en"/>
              <a:t>netiesiogiai nusakytu </a:t>
            </a:r>
            <a:r>
              <a:rPr lang="en"/>
              <a:t>grid’u. Tokių stulpelių / eilučių dydis bus nustatomas automatiškai - pagal viduje esantį turinį.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properties </a:t>
            </a:r>
            <a:r>
              <a:rPr b="1" lang="en"/>
              <a:t>grid-auto-rows</a:t>
            </a:r>
            <a:r>
              <a:rPr lang="en"/>
              <a:t> and </a:t>
            </a:r>
            <a:r>
              <a:rPr b="1" lang="en"/>
              <a:t>grid-auto-columns </a:t>
            </a:r>
            <a:r>
              <a:rPr lang="en"/>
              <a:t>leidžia nustatyti netiesiogiai nusakyto grid’o eilučių / stulpelių parametrus.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Pavyzdžiui: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38" y="327113"/>
            <a:ext cx="38385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262" y="1612225"/>
            <a:ext cx="6239183" cy="33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Grid’o stulpelių / eilučių dydžius galima nusakyti rėžiu, naudojant funkciją </a:t>
            </a:r>
            <a:r>
              <a:rPr b="1" lang="en"/>
              <a:t>minmax</a:t>
            </a:r>
            <a:r>
              <a:rPr lang="en"/>
              <a:t>. Ji leidžia pateikti mažiausią galimą ir didžiausią galimą dydžius: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3" y="2571750"/>
            <a:ext cx="3781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88" y="2252900"/>
            <a:ext cx="46958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3" y="1152475"/>
            <a:ext cx="3781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74" y="294600"/>
            <a:ext cx="4176125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00" y="2698226"/>
            <a:ext cx="8056795" cy="2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linijos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 apibrėžiame grid’ą, apibrėžiame jo takus - stulpelius ir eilutes. Pagal juos grid’as mums numeruotas linijas, pagal kurias galime pozicionuoti turinį: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25" y="2021500"/>
            <a:ext cx="4737050" cy="28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pozicionuojami naudojant CSS properties taikomus tiesioginiams grid’o vaikams: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grid-column-start</a:t>
            </a:r>
            <a:r>
              <a:rPr lang="en"/>
              <a:t>, </a:t>
            </a:r>
            <a:r>
              <a:rPr b="1" lang="en"/>
              <a:t>grid-column-end</a:t>
            </a:r>
            <a:r>
              <a:rPr lang="en"/>
              <a:t> (</a:t>
            </a:r>
            <a:r>
              <a:rPr b="1" lang="en"/>
              <a:t>grid-column</a:t>
            </a:r>
            <a:r>
              <a:rPr lang="en"/>
              <a:t>)- nusako ties kuria stulpelio linija prasideda ir pasibaigia vaikinis 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grid-row-start</a:t>
            </a:r>
            <a:r>
              <a:rPr lang="en"/>
              <a:t>, </a:t>
            </a:r>
            <a:r>
              <a:rPr b="1" lang="en"/>
              <a:t>grid-row-end </a:t>
            </a:r>
            <a:r>
              <a:rPr lang="en"/>
              <a:t>(</a:t>
            </a:r>
            <a:r>
              <a:rPr b="1" lang="en"/>
              <a:t>grid-row</a:t>
            </a:r>
            <a:r>
              <a:rPr lang="en"/>
              <a:t>) - nusako ties, kuria eilutės linija prasideda ir pasibaigia vaikinis elementas.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8" y="248098"/>
            <a:ext cx="3329300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75" y="1836500"/>
            <a:ext cx="2098300" cy="1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00" y="3255050"/>
            <a:ext cx="2077248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625" y="1718000"/>
            <a:ext cx="6517924" cy="2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8" y="248098"/>
            <a:ext cx="3329300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625" y="1718000"/>
            <a:ext cx="6517924" cy="27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50" y="2142900"/>
            <a:ext cx="2155825" cy="193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- klasikinis layout’as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Panaudokite </a:t>
            </a:r>
            <a:r>
              <a:rPr b="1" lang="en"/>
              <a:t>display: grid;</a:t>
            </a:r>
            <a:r>
              <a:rPr lang="en"/>
              <a:t> suformuoti paveikslėlyje pateiktą išdėstymą.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Header aukštis: 100px;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Footer aukštis: 200px;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Zonoms aprašyti naudokite semantinius HTML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Zonas nuspalvinkite skirtingomis spalvomis.</a:t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88" y="1604075"/>
            <a:ext cx="3629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grid (tęsinys)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Zonų pavadinimai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Tarpai tarp takelių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Turinio lygiavimas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</a:t>
            </a:r>
            <a:r>
              <a:rPr lang="en"/>
              <a:t> 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Programavimo aplinkos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Integruotos aplinkos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Projekto aplinkos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Aplinkų simuliacija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Puslapio talpinimas + favicon (gyvas pavyzdys)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Zonų pavadinimai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zonoms galima pritaikyti pavadinimą, kurį galima panaudoti grid’e pozicionuojant vaikinį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Tėviniam elementui taikomas </a:t>
            </a:r>
            <a:r>
              <a:rPr b="1" lang="en"/>
              <a:t>grid-area-template</a:t>
            </a:r>
            <a:r>
              <a:rPr lang="en"/>
              <a:t> CSS property:</a:t>
            </a: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597188"/>
            <a:ext cx="42672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Zonų pavadinimai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42672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Pavadinimo </a:t>
            </a:r>
            <a:r>
              <a:rPr b="1" lang="en"/>
              <a:t>pakartojimas </a:t>
            </a:r>
            <a:r>
              <a:rPr lang="en"/>
              <a:t>nusako, kad į šią zoną patalpintas vaikinis elementas užims visas celes..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Taškas </a:t>
            </a:r>
            <a:r>
              <a:rPr b="1" lang="en"/>
              <a:t>.</a:t>
            </a:r>
            <a:r>
              <a:rPr lang="en"/>
              <a:t> pažymi tuščią celę.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Vaikinis elementas nustatomas į zoną naudojant </a:t>
            </a:r>
            <a:r>
              <a:rPr b="1" lang="en"/>
              <a:t>grid-area</a:t>
            </a:r>
            <a:r>
              <a:rPr lang="en"/>
              <a:t> CSS property.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 technika leidžia aiškiau ir skaitomiau aprašyti </a:t>
            </a:r>
            <a:r>
              <a:rPr lang="en"/>
              <a:t>tam tikras grid’o zonas bei išvengti grid’o linijų naudojimo kartu su CSS properties </a:t>
            </a:r>
            <a:r>
              <a:rPr b="1" lang="en"/>
              <a:t>grid-column</a:t>
            </a:r>
            <a:r>
              <a:rPr lang="en"/>
              <a:t> ir </a:t>
            </a:r>
            <a:r>
              <a:rPr b="1" lang="en"/>
              <a:t>grid-row.</a:t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75" y="350150"/>
            <a:ext cx="4267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75" y="2571750"/>
            <a:ext cx="1969852" cy="2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</a:t>
            </a:r>
            <a:r>
              <a:rPr lang="en"/>
              <a:t> u</a:t>
            </a:r>
            <a:r>
              <a:rPr lang="en"/>
              <a:t>žduotis - klasikinio layout’o zonos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62500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tai užduotyje suformuotą layout’ą suskirstykite zonomis ir panaudokite zonų pavadinimus nustatyti vaikinius elementus į reikiamas grid’o vietas.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Zonų pavadinimams panaudokite tekstus pavaizduotus paveikslėlyje.</a:t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88" y="1604075"/>
            <a:ext cx="3629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Bendrus tarpus tarp eilučių ir / ar stulpelių galima nustatyti naudojant </a:t>
            </a:r>
            <a:r>
              <a:rPr b="1" lang="en"/>
              <a:t>column-gap</a:t>
            </a:r>
            <a:r>
              <a:rPr lang="en"/>
              <a:t>, </a:t>
            </a:r>
            <a:r>
              <a:rPr b="1" lang="en"/>
              <a:t>row-gap </a:t>
            </a:r>
            <a:r>
              <a:rPr lang="en"/>
              <a:t>arba vienu </a:t>
            </a:r>
            <a:r>
              <a:rPr b="1" lang="en"/>
              <a:t>gap</a:t>
            </a:r>
            <a:r>
              <a:rPr lang="en"/>
              <a:t> CSS property.</a:t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3" y="2068775"/>
            <a:ext cx="16668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650" y="2197150"/>
            <a:ext cx="37719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35119" l="0" r="0" t="0"/>
          <a:stretch/>
        </p:blipFill>
        <p:spPr>
          <a:xfrm>
            <a:off x="5050350" y="387125"/>
            <a:ext cx="3640100" cy="14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199" y="2323052"/>
            <a:ext cx="3557450" cy="243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300" y="2325688"/>
            <a:ext cx="3557449" cy="243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25" y="2277425"/>
            <a:ext cx="3587651" cy="21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0" y="2277425"/>
            <a:ext cx="3587651" cy="21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63" y="368125"/>
            <a:ext cx="3819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46" y="2407700"/>
            <a:ext cx="3326173" cy="2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200" y="2411200"/>
            <a:ext cx="3326175" cy="22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200" y="372788"/>
            <a:ext cx="3790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 CSS funkcija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Vendor prefiksai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grid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46" y="2407700"/>
            <a:ext cx="3326173" cy="2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200" y="2411200"/>
            <a:ext cx="3326175" cy="22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200" y="372788"/>
            <a:ext cx="3790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5" y="2171275"/>
            <a:ext cx="3812024" cy="26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950" y="2178950"/>
            <a:ext cx="3812024" cy="26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388" y="270200"/>
            <a:ext cx="38671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lygiavimas (parent elemento properties)</a:t>
            </a:r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00" y="1287525"/>
            <a:ext cx="3418825" cy="1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525" y="1253300"/>
            <a:ext cx="3667675" cy="16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88" y="3222625"/>
            <a:ext cx="1858460" cy="17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4"/>
          <p:cNvSpPr txBox="1"/>
          <p:nvPr/>
        </p:nvSpPr>
        <p:spPr>
          <a:xfrm>
            <a:off x="388900" y="9979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justify-items</a:t>
            </a:r>
            <a:endParaRPr/>
          </a:p>
        </p:txBody>
      </p:sp>
      <p:sp>
        <p:nvSpPr>
          <p:cNvPr id="365" name="Google Shape;365;p54"/>
          <p:cNvSpPr txBox="1"/>
          <p:nvPr/>
        </p:nvSpPr>
        <p:spPr>
          <a:xfrm>
            <a:off x="5311125" y="9979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align-items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388900" y="2867075"/>
            <a:ext cx="15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</a:t>
            </a:r>
            <a:r>
              <a:rPr lang="en"/>
              <a:t>-content</a:t>
            </a:r>
            <a:endParaRPr/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625" y="3340909"/>
            <a:ext cx="2911375" cy="166066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4"/>
          <p:cNvSpPr txBox="1"/>
          <p:nvPr/>
        </p:nvSpPr>
        <p:spPr>
          <a:xfrm>
            <a:off x="2714625" y="2857425"/>
            <a:ext cx="15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</a:t>
            </a:r>
            <a:r>
              <a:rPr lang="en"/>
              <a:t>-content</a:t>
            </a:r>
            <a:endParaRPr/>
          </a:p>
        </p:txBody>
      </p:sp>
      <p:sp>
        <p:nvSpPr>
          <p:cNvPr id="369" name="Google Shape;369;p54"/>
          <p:cNvSpPr txBox="1"/>
          <p:nvPr/>
        </p:nvSpPr>
        <p:spPr>
          <a:xfrm>
            <a:off x="6427900" y="3331250"/>
            <a:ext cx="221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Yra daugiau lygiavimo CSS properties, kurie iš esmės </a:t>
            </a:r>
            <a:r>
              <a:rPr b="1" lang="en"/>
              <a:t>apjungia šiuos į vieną aprašymą.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lygiavimas (child elemento properties)</a:t>
            </a:r>
            <a:endParaRPr/>
          </a:p>
        </p:txBody>
      </p:sp>
      <p:sp>
        <p:nvSpPr>
          <p:cNvPr id="375" name="Google Shape;375;p55"/>
          <p:cNvSpPr txBox="1"/>
          <p:nvPr/>
        </p:nvSpPr>
        <p:spPr>
          <a:xfrm>
            <a:off x="693700" y="15313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justify-self</a:t>
            </a:r>
            <a:endParaRPr/>
          </a:p>
        </p:txBody>
      </p:sp>
      <p:sp>
        <p:nvSpPr>
          <p:cNvPr id="376" name="Google Shape;376;p55"/>
          <p:cNvSpPr txBox="1"/>
          <p:nvPr/>
        </p:nvSpPr>
        <p:spPr>
          <a:xfrm>
            <a:off x="5387325" y="15313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align-self</a:t>
            </a:r>
            <a:endParaRPr/>
          </a:p>
        </p:txBody>
      </p:sp>
      <p:pic>
        <p:nvPicPr>
          <p:cNvPr id="377" name="Google Shape;3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50" y="191062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700" y="1910626"/>
            <a:ext cx="2991932" cy="13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5"/>
          <p:cNvSpPr txBox="1"/>
          <p:nvPr/>
        </p:nvSpPr>
        <p:spPr>
          <a:xfrm>
            <a:off x="157025" y="4289425"/>
            <a:ext cx="47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Daugiau pavyzdžių: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https://css-tricks.com/snippets/css/complete-guide-grid/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Lygiavimą apjungiantys CSS properties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/>
              <a:t>lace-items</a:t>
            </a:r>
            <a:r>
              <a:rPr lang="en"/>
              <a:t> - &lt;align-items&gt; &lt;justify-items&gt;;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place-content</a:t>
            </a:r>
            <a:r>
              <a:rPr lang="en"/>
              <a:t> - &lt;align-content&gt; &lt;justify-content&gt;;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Child elemento: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/>
              <a:t>lace-self</a:t>
            </a:r>
            <a:r>
              <a:rPr lang="en"/>
              <a:t> - &lt;align-self&gt; &lt;justify-self&gt;;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391" name="Google Shape;3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 </a:t>
            </a:r>
            <a:r>
              <a:rPr lang="en"/>
              <a:t>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404" name="Google Shape;40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Integruotos programavimo aplinkos (Integrated Development Environment)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Konsolės langas (vim, nano, kita)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Tekstiniai redaktoriai (VS Code, Atom)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Specializuotos programos (WebStorm, Visual Studio)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aplinkos, kuriose gyvena programuotojai.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Produkto vystymo aplinkos (development environment) kaip koncepcija buvo sukurtos tam, kad vartotoją pasiektų galutinis </a:t>
            </a:r>
            <a:r>
              <a:rPr b="1" lang="en"/>
              <a:t>stabiliai veikiantis sprendimas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išdirbti produkto funkcionalumą neretai užima nemažai laiko, o jį reikia ne tik programuoti, bet ir testuoti, išskiriamos tokios produkto stadijoms vaizduoti skirtos aplinkos.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 aplinkos, kuriose gyvena programuojamas projektas.</a:t>
            </a:r>
            <a:endParaRPr/>
          </a:p>
        </p:txBody>
      </p:sp>
      <p:pic>
        <p:nvPicPr>
          <p:cNvPr id="411" name="Google Shape;4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" y="3588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417" name="Google Shape;417;p61"/>
          <p:cNvSpPr txBox="1"/>
          <p:nvPr>
            <p:ph idx="1" type="body"/>
          </p:nvPr>
        </p:nvSpPr>
        <p:spPr>
          <a:xfrm>
            <a:off x="311700" y="2065425"/>
            <a:ext cx="85206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r>
              <a:rPr lang="en"/>
              <a:t> -</a:t>
            </a:r>
            <a:r>
              <a:rPr b="1" lang="en"/>
              <a:t> </a:t>
            </a:r>
            <a:r>
              <a:rPr lang="en"/>
              <a:t>dažniausiai programuotojo kompiuteryje veikiantis sprendimas, kuris yra gana nestabilus, kadangi būtent jį programuotojas keičia rašydamas kodą;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Development</a:t>
            </a:r>
            <a:r>
              <a:rPr lang="en"/>
              <a:t> - </a:t>
            </a:r>
            <a:r>
              <a:rPr lang="en"/>
              <a:t> programuotojo požiūriu paruoštas sprendimas, kurį galima testuoti; į šią aplinką savo sprendimus sudeda daugelis programuotojų;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Staging</a:t>
            </a:r>
            <a:r>
              <a:rPr lang="en"/>
              <a:t> - aplinka, kuri labiausiai artima production / live aplinkai, joje prieš produkto versijos išleidimą sudedami visi </a:t>
            </a:r>
            <a:r>
              <a:rPr b="1" lang="en"/>
              <a:t>development</a:t>
            </a:r>
            <a:r>
              <a:rPr lang="en"/>
              <a:t> esantys ištestuoti sprendimai; jie gali būti dar kartą testuojami dėl tarpusavio suderinamumo (kartais naujas kodas pagriauna seną kodą </a:t>
            </a:r>
            <a:r>
              <a:rPr lang="en"/>
              <a:t>😒</a:t>
            </a:r>
            <a:r>
              <a:rPr lang="en"/>
              <a:t>)</a:t>
            </a:r>
            <a:endParaRPr/>
          </a:p>
        </p:txBody>
      </p:sp>
      <p:pic>
        <p:nvPicPr>
          <p:cNvPr id="418" name="Google Shape;4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0" y="1152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</a:t>
            </a:r>
            <a:r>
              <a:rPr lang="en"/>
              <a:t> CSS funkcija Leidžia atlikti skaičiavimus nustatant CSS property reikšmę.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Galimos operacijos: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Suma </a:t>
            </a:r>
            <a:r>
              <a:rPr b="1" lang="en"/>
              <a:t>+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Atimtis </a:t>
            </a:r>
            <a:r>
              <a:rPr b="1" lang="en"/>
              <a:t>-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Daugyba </a:t>
            </a:r>
            <a:r>
              <a:rPr b="1" lang="en"/>
              <a:t>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Dalyba </a:t>
            </a:r>
            <a:r>
              <a:rPr b="1" lang="en"/>
              <a:t>/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00" y="1771650"/>
            <a:ext cx="2743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00" y="2582400"/>
            <a:ext cx="2714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588" y="3470100"/>
            <a:ext cx="2352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600" y="4244363"/>
            <a:ext cx="24669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424" name="Google Shape;424;p62"/>
          <p:cNvSpPr txBox="1"/>
          <p:nvPr>
            <p:ph idx="1" type="body"/>
          </p:nvPr>
        </p:nvSpPr>
        <p:spPr>
          <a:xfrm>
            <a:off x="311700" y="2065425"/>
            <a:ext cx="85206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Staging </a:t>
            </a:r>
            <a:r>
              <a:rPr lang="en"/>
              <a:t>- šioje (arba panašioje aplinkoje) taip pat galima vykdyti UAT (user acceptance testing), kai patikrinama ar realizuotas sprendimas atitinka vartotojo reikalavimus ir lūkesčius.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Live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aplinka kurioje veikia produkto vartotojai.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Programuotojai negali / neturi dėti kodo tiesiai į </a:t>
            </a:r>
            <a:r>
              <a:rPr b="1" lang="en"/>
              <a:t>Live</a:t>
            </a:r>
            <a:r>
              <a:rPr lang="en"/>
              <a:t> versija, kodas turi praeiti visas reikalingas procedūras (deployment, testing, UAT ir kita) ir apkeliauti visas produkto aplinkas…</a:t>
            </a:r>
            <a:endParaRPr/>
          </a:p>
        </p:txBody>
      </p:sp>
      <p:pic>
        <p:nvPicPr>
          <p:cNvPr id="425" name="Google Shape;4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0" y="1152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Nebent…</a:t>
            </a:r>
            <a:endParaRPr/>
          </a:p>
        </p:txBody>
      </p:sp>
      <p:pic>
        <p:nvPicPr>
          <p:cNvPr id="431" name="Google Shape;43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017725"/>
            <a:ext cx="5048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375" y="345675"/>
            <a:ext cx="4452100" cy="44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stabilumas</a:t>
            </a:r>
            <a:endParaRPr/>
          </a:p>
        </p:txBody>
      </p:sp>
      <p:sp>
        <p:nvSpPr>
          <p:cNvPr id="444" name="Google Shape;44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aplinkų paskirtis - išbandyti produktą ir paruošti jį viešinimui, aplinkų stabilumas skiriasi.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r>
              <a:rPr lang="en"/>
              <a:t> ir </a:t>
            </a:r>
            <a:r>
              <a:rPr b="1" lang="en"/>
              <a:t>Development</a:t>
            </a:r>
            <a:r>
              <a:rPr lang="en"/>
              <a:t> aplinkos yra nestabilios, gali dažnai kisti ir lūžti / neveikti.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Staging</a:t>
            </a:r>
            <a:r>
              <a:rPr lang="en"/>
              <a:t> - idealiu atveju turėtų būti tiek stabili, kiek ir </a:t>
            </a:r>
            <a:r>
              <a:rPr b="1" lang="en"/>
              <a:t>live</a:t>
            </a:r>
            <a:r>
              <a:rPr lang="en"/>
              <a:t> (</a:t>
            </a:r>
            <a:r>
              <a:rPr b="1" lang="en"/>
              <a:t>production</a:t>
            </a:r>
            <a:r>
              <a:rPr lang="en"/>
              <a:t> aplinka), bet joje leidžiami tam tikri neatitikimai ir laikini sutrikimai, kurie turės būti pataisomi iki projekto išleidimo.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Live </a:t>
            </a:r>
            <a:r>
              <a:rPr lang="en"/>
              <a:t>- galutinis stabilus ir ištestuotas projekto variantas, kuris rodomas vartotojui.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apsauga</a:t>
            </a:r>
            <a:endParaRPr/>
          </a:p>
        </p:txBody>
      </p:sp>
      <p:sp>
        <p:nvSpPr>
          <p:cNvPr id="450" name="Google Shape;450;p66"/>
          <p:cNvSpPr txBox="1"/>
          <p:nvPr>
            <p:ph idx="1" type="body"/>
          </p:nvPr>
        </p:nvSpPr>
        <p:spPr>
          <a:xfrm>
            <a:off x="311700" y="89845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r>
              <a:rPr lang="en"/>
              <a:t>, </a:t>
            </a:r>
            <a:r>
              <a:rPr b="1" lang="en"/>
              <a:t>Development</a:t>
            </a:r>
            <a:r>
              <a:rPr lang="en"/>
              <a:t> ir </a:t>
            </a:r>
            <a:r>
              <a:rPr b="1" lang="en"/>
              <a:t>Staging</a:t>
            </a:r>
            <a:r>
              <a:rPr lang="en"/>
              <a:t> aplinkos veikia atskirai nuo </a:t>
            </a:r>
            <a:r>
              <a:rPr b="1" lang="en"/>
              <a:t>Live</a:t>
            </a:r>
            <a:r>
              <a:rPr lang="en"/>
              <a:t> versijos - turi atskiras duomenų bazes ir duomenų rinkinius.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programuotojai neturi prieigos prie </a:t>
            </a:r>
            <a:r>
              <a:rPr b="1" lang="en"/>
              <a:t>production </a:t>
            </a:r>
            <a:r>
              <a:rPr lang="en"/>
              <a:t>duomenų ir dirba su testiniais duomenų rinkiniais, taip apsaugant klientų asmens duomenis.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Išimtinais atvejais, jeigu atsiranda poreikis ištestuoti specifinę situaciją, kurios testiniai duomenys nepadeda išgauti, programuotojai gali prieiti prie production duomenų atskiru leidimu (galioja įmonės paslapčių neatskleidimo sutartis ar kiti alternatyvūs dokumentai).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Jeigu </a:t>
            </a:r>
            <a:r>
              <a:rPr b="1" lang="en"/>
              <a:t>production</a:t>
            </a:r>
            <a:r>
              <a:rPr lang="en"/>
              <a:t> aplinką administruoja kita komanda / atstovai, jie gali programuotojams pateikti anonimizuotus duomenų rinkinius, kurie taip pat gali padėti išgauti specifinę klaidos situaciją.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Interneto programėlės / svetainės / tinklapio požiūriu</a:t>
            </a:r>
            <a:endParaRPr/>
          </a:p>
        </p:txBody>
      </p:sp>
      <p:sp>
        <p:nvSpPr>
          <p:cNvPr id="456" name="Google Shape;45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Vienos iš šių sistemų atveju skirtingos aplinkos greičiausiai būtų pasiekiamos skirtingu puslapio adresu: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http://localhost:80</a:t>
            </a:r>
            <a:r>
              <a:rPr lang="en"/>
              <a:t>;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https://localhost:443</a:t>
            </a:r>
            <a:r>
              <a:rPr lang="en"/>
              <a:t>;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http://127.0.0.1:80</a:t>
            </a:r>
            <a:r>
              <a:rPr lang="en"/>
              <a:t>; 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https://127.0.0.1:443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Development: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https://dev.projekto-pavadinimas.com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Staging: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https://staging.projekto-pavadinimas.com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Live / Production: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https://projekto-pavadinimas.com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simuliacija</a:t>
            </a:r>
            <a:endParaRPr/>
          </a:p>
        </p:txBody>
      </p:sp>
      <p:sp>
        <p:nvSpPr>
          <p:cNvPr id="462" name="Google Shape;46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Mūsų projekto pavadinimas: </a:t>
            </a:r>
            <a:r>
              <a:rPr b="1" lang="en"/>
              <a:t>Deployment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Aplinkos: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Local: </a:t>
            </a:r>
            <a:r>
              <a:rPr lang="en"/>
              <a:t>D:\BIT\Kursai\frontend-basics-2021-08-16\7 savaitė\7.4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Development: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http://development.deployment.unaux.com/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Staging: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http://staging.deployment.unaux.com/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Production: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http://deployment.unaux.com/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Simuliacijai naudojamas nemokamas hostingas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https://profreehost.com/</a:t>
            </a:r>
            <a:r>
              <a:rPr lang="en"/>
              <a:t>. Šis hostingas leidžia naudoti nemokamą domeną </a:t>
            </a:r>
            <a:r>
              <a:rPr b="1" lang="en"/>
              <a:t>unaux.com</a:t>
            </a:r>
            <a:r>
              <a:rPr lang="en"/>
              <a:t> bei susikurti savo sub-domenus.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atnaujinimas</a:t>
            </a:r>
            <a:endParaRPr/>
          </a:p>
        </p:txBody>
      </p:sp>
      <p:sp>
        <p:nvSpPr>
          <p:cNvPr id="468" name="Google Shape;46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Didesniuose projektuose visos projekto aplinkos yra atnaujinamos minimaliomis pastangomis. Dažniausiai integruojama su GitHub, kad ten esantis kodas galėtų būti automatizuotomis priemonėmis perkeltas į reikiamas aplinkas.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 mažesnius projektus, prie kurių dirba iki 2 žmonių (paprasti reprezentaciniai puslapiai, nedidelės e-parduotuvės), dažniausiai neinvestuojama į automatizuotas priemones, todėl visas turinys atnaujinamas rankomis.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Neretai mažesni projektai turi tik </a:t>
            </a:r>
            <a:r>
              <a:rPr b="1" lang="en"/>
              <a:t>Local</a:t>
            </a:r>
            <a:r>
              <a:rPr lang="en"/>
              <a:t> ir </a:t>
            </a:r>
            <a:r>
              <a:rPr b="1" lang="en"/>
              <a:t>Live</a:t>
            </a:r>
            <a:r>
              <a:rPr lang="en"/>
              <a:t> aplinkas.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 nerečiau… Mažieji turi tik </a:t>
            </a:r>
            <a:r>
              <a:rPr b="1" lang="en"/>
              <a:t>Live </a:t>
            </a:r>
            <a:r>
              <a:rPr lang="en"/>
              <a:t>aplinkas… </a:t>
            </a:r>
            <a:r>
              <a:rPr lang="en" sz="2100">
                <a:solidFill>
                  <a:schemeClr val="dk1"/>
                </a:solidFill>
              </a:rPr>
              <a:t>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Puslapio talpinimas</a:t>
            </a:r>
            <a:endParaRPr/>
          </a:p>
        </p:txBody>
      </p:sp>
      <p:sp>
        <p:nvSpPr>
          <p:cNvPr id="474" name="Google Shape;47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Mažesnių projektų talpinimas dažniausiai apima projekto failų rankinį perkėlimą iš programuotojo kompiuterio į puslapio talpyklą (dažniausiai suteikiama Hostingo tiekėjo).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galima padaryti naudojant interneto sąsaja, arba FTP (File Transfer Protocol) protokolą. Dažniausiai </a:t>
            </a:r>
            <a:r>
              <a:rPr b="1" lang="en"/>
              <a:t>abi</a:t>
            </a:r>
            <a:r>
              <a:rPr lang="en"/>
              <a:t> šios priemonės yra suteikiamos Hostingo tiekėjų.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Gyvas pavyzdys</a:t>
            </a:r>
            <a:endParaRPr/>
          </a:p>
        </p:txBody>
      </p:sp>
      <p:pic>
        <p:nvPicPr>
          <p:cNvPr id="480" name="Google Shape;48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00" y="1308350"/>
            <a:ext cx="6729600" cy="33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125" y="235854"/>
            <a:ext cx="1235175" cy="12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0" y="2229175"/>
            <a:ext cx="5136674" cy="234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00" y="378900"/>
            <a:ext cx="2718425" cy="43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175" y="445025"/>
            <a:ext cx="3467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Keletas pastabų</a:t>
            </a:r>
            <a:endParaRPr/>
          </a:p>
        </p:txBody>
      </p:sp>
      <p:sp>
        <p:nvSpPr>
          <p:cNvPr id="487" name="Google Shape;487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FTP serverio prievadas (port):</a:t>
            </a:r>
            <a:r>
              <a:rPr lang="en"/>
              <a:t>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FTP klientas: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FileZilla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nuoroda nėra tiesioginė, pvz: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http://deployment.unaux.com/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Serveris ieškos failo: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http://deployment.unaux.com/index.html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Todėl puslapio aplankuose, kurie lankomi vartotojų, turėkite </a:t>
            </a:r>
            <a:r>
              <a:rPr b="1" lang="en"/>
              <a:t>index.html</a:t>
            </a:r>
            <a:r>
              <a:rPr lang="en"/>
              <a:t> failus.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Favicon</a:t>
            </a:r>
            <a:endParaRPr/>
          </a:p>
        </p:txBody>
      </p:sp>
      <p:sp>
        <p:nvSpPr>
          <p:cNvPr id="493" name="Google Shape;493;p73"/>
          <p:cNvSpPr txBox="1"/>
          <p:nvPr>
            <p:ph idx="1" type="body"/>
          </p:nvPr>
        </p:nvSpPr>
        <p:spPr>
          <a:xfrm>
            <a:off x="311700" y="39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Pagalbinė priemonė: https://realfavicongenerator.net/</a:t>
            </a:r>
            <a:endParaRPr/>
          </a:p>
        </p:txBody>
      </p:sp>
      <p:pic>
        <p:nvPicPr>
          <p:cNvPr id="494" name="Google Shape;494;p73"/>
          <p:cNvPicPr preferRelativeResize="0"/>
          <p:nvPr/>
        </p:nvPicPr>
        <p:blipFill rotWithShape="1">
          <a:blip r:embed="rId3">
            <a:alphaModFix/>
          </a:blip>
          <a:srcRect b="0" l="-9430" r="9430" t="0"/>
          <a:stretch/>
        </p:blipFill>
        <p:spPr>
          <a:xfrm>
            <a:off x="1609550" y="1170125"/>
            <a:ext cx="4984484" cy="26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Prefiksas </a:t>
            </a:r>
            <a:r>
              <a:rPr lang="en"/>
              <a:t>(prefix) - pradžioje pridėtas tekstas;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Sufiksas (sufix) - gale pridėtas tekstas;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Vendor prefixes </a:t>
            </a:r>
            <a:r>
              <a:rPr lang="en"/>
              <a:t>- naršyklių kūrėjo sukurti </a:t>
            </a:r>
            <a:r>
              <a:rPr b="1" lang="en"/>
              <a:t>prierašai prie CSS properties</a:t>
            </a:r>
            <a:r>
              <a:rPr lang="en"/>
              <a:t>, skirti </a:t>
            </a:r>
            <a:r>
              <a:rPr b="1" lang="en"/>
              <a:t>eksperimentiniam funkcionalumui</a:t>
            </a:r>
            <a:r>
              <a:rPr lang="en"/>
              <a:t> išbandyti ir </a:t>
            </a:r>
            <a:r>
              <a:rPr b="1" lang="en"/>
              <a:t>atgrasyti programuotojus </a:t>
            </a:r>
            <a:r>
              <a:rPr lang="en"/>
              <a:t>nuo jų naudojimo </a:t>
            </a:r>
            <a:r>
              <a:rPr b="1" lang="en"/>
              <a:t>galutiniuose projektuose</a:t>
            </a:r>
            <a:r>
              <a:rPr lang="en"/>
              <a:t>, tol kol šie CSS properties netaps </a:t>
            </a:r>
            <a:r>
              <a:rPr b="1" lang="en"/>
              <a:t>standarto dalimi</a:t>
            </a:r>
            <a:r>
              <a:rPr lang="en"/>
              <a:t> ir bus naudojami be prefix’o.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Tol kol CSS properties nėra standarto dalis, naršyklių kūrėjai gali kardinaliai keisti jų aprašymus ir funkcionalumą, o toks pakeitimas galiausiai lemtų neveikiantį programuotojų kodą.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-webkit- </a:t>
            </a:r>
            <a:r>
              <a:rPr lang="en"/>
              <a:t>-  Chrome, Safari, naujesnės Opera verijos, beveik visos iOS naršyklės įskaitant Firefox for iOS; iš esmės visos WebKit variklio pagrindu sukurtos naršyklės)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-moz-</a:t>
            </a:r>
            <a:r>
              <a:rPr lang="en"/>
              <a:t> - Firefox;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-o-</a:t>
            </a:r>
            <a:r>
              <a:rPr lang="en"/>
              <a:t> - senesnės prieš WebKit buvusios Opera versijos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-ms-</a:t>
            </a:r>
            <a:r>
              <a:rPr lang="en"/>
              <a:t> Internet Explorer ir Microsoft 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prefixes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37750"/>
            <a:ext cx="8248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