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italic.fntdata"/><Relationship Id="rId32" Type="http://schemas.openxmlformats.org/officeDocument/2006/relationships/slide" Target="slides/slide27.xml"/><Relationship Id="rId76" Type="http://schemas.openxmlformats.org/officeDocument/2006/relationships/font" Target="fonts/Roboto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4f5ae1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4f5ae1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4f5ae1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4f5ae1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https://www.teamgantt.com/waterfall-model-template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4f5ae1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4f5ae1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4f5ae1e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4f5ae1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4f5ae1e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4f5ae1e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4f5ae1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4f5ae1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4f5ae1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4f5ae1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4f5ae1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4f5ae1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4f5ae1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4f5ae1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4f5ae1e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4f5ae1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4f5ae1e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54f5ae1e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4f5ae1e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4f5ae1e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4f5ae1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4f5ae1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54f5ae1e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54f5ae1e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54f5ae1e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54f5ae1e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54f5ae1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54f5ae1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4f5ae1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54f5ae1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4f5ae1e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4f5ae1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4f5ae1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4f5ae1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3f7196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13f7196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54f5ae1e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54f5ae1e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005eacfd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005eacfd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https://www.pm-partners.com.au/the-agile-journey-a-scrum-overview/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05eacfd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05eacfd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005eacfd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005eacfd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005eacfd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005eacfd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005eacfd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005eacfd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005eacfd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005eacfd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05eacfd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05eacfd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4f5ae1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4f5ae1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ffa126b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ffa126b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54f5ae1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54f5ae1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54f5ae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54f5ae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https://easyretro.io/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ffa126b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ffa126b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https://www.wesquare.nl/scrum-vs-kanban-a-fair-comparison/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005eacfd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005eacfd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54f5ae1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54f5ae1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54f5ae1e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54f5ae1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54f5ae1e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54f5ae1e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54f5ae1e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54f5ae1e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54f5ae1e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54f5ae1e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4f5ae1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4f5ae1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54f5ae1e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54f5ae1e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54f5ae1e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54f5ae1e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54f5ae1e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54f5ae1e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54f5ae1e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54f5ae1e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54f5ae1e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54f5ae1e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54f5ae1e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54f5ae1e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54f5ae1e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54f5ae1e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54f5ae1e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54f5ae1e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54f5ae1e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54f5ae1e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54f5ae1e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54f5ae1e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4f5ae1e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4f5ae1e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54f5ae1e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54f5ae1e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54f5ae1e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54f5ae1e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54f5ae1e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54f5ae1e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2a7558a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2a7558a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https://guides.github.com/activities/hello-world/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54f5ae1e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54f5ae1e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54f5ae1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54f5ae1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54f5ae1e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54f5ae1e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54f5ae1e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54f5ae1e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54f5ae1e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54f5ae1e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54f5ae1e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54f5ae1e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4f5ae1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4f5ae1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4f5ae1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4f5ae1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4f5ae1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4f5ae1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gilemanifesto.org/" TargetMode="External"/><Relationship Id="rId4" Type="http://schemas.openxmlformats.org/officeDocument/2006/relationships/hyperlink" Target="http://agilemanifesto.org/principle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andlebarsjs.com/" TargetMode="External"/><Relationship Id="rId4" Type="http://schemas.openxmlformats.org/officeDocument/2006/relationships/hyperlink" Target="https://handlebarsjs.com/playground.html" TargetMode="External"/><Relationship Id="rId5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www.linkedin.com/in/deividasbakanas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tbootstrap.com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ass-lang.com/guide" TargetMode="External"/><Relationship Id="rId4" Type="http://schemas.openxmlformats.org/officeDocument/2006/relationships/hyperlink" Target="https://www.sassmeister.com/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2021-10-02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metodologija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Dėl savo </a:t>
            </a:r>
            <a:r>
              <a:rPr b="1" lang="en"/>
              <a:t>griežtos struktūros</a:t>
            </a:r>
            <a:r>
              <a:rPr lang="en"/>
              <a:t> ir </a:t>
            </a:r>
            <a:r>
              <a:rPr b="1" lang="en"/>
              <a:t>etapų eigos</a:t>
            </a:r>
            <a:r>
              <a:rPr lang="en"/>
              <a:t> (analizė, dizainas, projekto kūrimas, testavimas, kt.), kai prasidėjus vienam etapui visiškai užbaigiamas prieš tai buvęs etapas -  ši metodologija vadinama kriokliu (waterfall).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 remiasi principu </a:t>
            </a:r>
            <a:r>
              <a:rPr i="1" lang="en"/>
              <a:t>“tris kartus pamatuok - ketvirtą pjauk”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Metodo </a:t>
            </a:r>
            <a:r>
              <a:rPr b="1" lang="en"/>
              <a:t>sėkmė </a:t>
            </a:r>
            <a:r>
              <a:rPr lang="en"/>
              <a:t>priklauso nuo </a:t>
            </a:r>
            <a:r>
              <a:rPr b="1" lang="en"/>
              <a:t>“namų darbų”</a:t>
            </a:r>
            <a:r>
              <a:rPr lang="en"/>
              <a:t> - pačiose pirmose stadijose įdėtų pastangų ir jų kokybės: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planavimo į priekį</a:t>
            </a:r>
            <a:r>
              <a:rPr lang="en"/>
              <a:t>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dokumentavimo,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vartotojo sąsajų schemų / maketų,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reikalavimų tikslumo,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visų galimų variantų išrinkimo ir detalizavimo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38" y="271575"/>
            <a:ext cx="8230923" cy="5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metodologija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visas planavimas yra atliktas pradiniame projekto etape, laiko, reikalingo projekto reikalavimams realizuoti nustatymas gali būti tikslesnis, o produkto išleidimo data labiau nuspėjama.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Dėl kruopštaus planavimo, krioklio modelio projektams </a:t>
            </a:r>
            <a:r>
              <a:rPr b="1" lang="en"/>
              <a:t>reikalavimų keitimas</a:t>
            </a:r>
            <a:r>
              <a:rPr lang="en"/>
              <a:t> jau pradėjus darbus yra </a:t>
            </a:r>
            <a:r>
              <a:rPr b="1" lang="en"/>
              <a:t>labai sudėtingas procesas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Krioklio metodologija vykdo darbus </a:t>
            </a:r>
            <a:r>
              <a:rPr b="1" lang="en"/>
              <a:t>chronologine tvarka</a:t>
            </a:r>
            <a:r>
              <a:rPr lang="en"/>
              <a:t> su </a:t>
            </a:r>
            <a:r>
              <a:rPr b="1" lang="en"/>
              <a:t>fiksuotomis</a:t>
            </a:r>
            <a:r>
              <a:rPr lang="en"/>
              <a:t> datomis, reikalavimais ir rezultatais. Komandos nariams </a:t>
            </a:r>
            <a:r>
              <a:rPr b="1" lang="en"/>
              <a:t>nebūtina nuolatos komunikuoti</a:t>
            </a:r>
            <a:r>
              <a:rPr lang="en"/>
              <a:t>, jie dažniau </a:t>
            </a:r>
            <a:r>
              <a:rPr b="1" lang="en"/>
              <a:t>dirba atskirai</a:t>
            </a:r>
            <a:r>
              <a:rPr lang="en"/>
              <a:t> ir demonstruoja darbo rezultatus tik juos užbaigus.</a:t>
            </a:r>
            <a:endParaRPr sz="11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Penki dažniausi Krioklio etapai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12719" l="14587" r="23044" t="26681"/>
          <a:stretch/>
        </p:blipFill>
        <p:spPr>
          <a:xfrm>
            <a:off x="3975350" y="1152487"/>
            <a:ext cx="4806226" cy="26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Reikalavimų surinkimas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 Waterfall metodologija remiasi prielaida, kad </a:t>
            </a:r>
            <a:r>
              <a:rPr b="1" lang="en"/>
              <a:t>VISI</a:t>
            </a:r>
            <a:r>
              <a:rPr lang="en"/>
              <a:t> projekto reikalavimai gali būti surinkti ir teisingai suprasti iki tol, kol projektas pradedamas vystyti / naudoti.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Projektų vadovai daro viską ką gali, kad kuo geriau suprastų užsakovų reikalavimus.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Visi reikalavimai dažniausiai </a:t>
            </a:r>
            <a:r>
              <a:rPr b="1" lang="en"/>
              <a:t>surašomi viename dokumente</a:t>
            </a:r>
            <a:r>
              <a:rPr lang="en"/>
              <a:t>, kuris nusako visus </a:t>
            </a:r>
            <a:r>
              <a:rPr b="1" lang="en"/>
              <a:t>projekto įgyvendinimo etapus</a:t>
            </a:r>
            <a:r>
              <a:rPr lang="en"/>
              <a:t>, įskaitant kaštus, prielaidas, rizikas, tarpusavio priklausomybes, sėkmės metrikas ir laiko mastelius.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Dizainas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Šiuo etapu kuriamas techninio programinės įrangos sprendimo dizainas, kuris </a:t>
            </a:r>
            <a:r>
              <a:rPr b="1" lang="en"/>
              <a:t>įgyvendina projekto reikalavimus</a:t>
            </a:r>
            <a:r>
              <a:rPr lang="en"/>
              <a:t>. Į tai įeina įvairūs </a:t>
            </a:r>
            <a:r>
              <a:rPr b="1" lang="en"/>
              <a:t>scenarijai</a:t>
            </a:r>
            <a:r>
              <a:rPr lang="en"/>
              <a:t>, vartotojo sąsajų išdėstymas, </a:t>
            </a:r>
            <a:r>
              <a:rPr b="1" lang="en"/>
              <a:t>duomenų modeliai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Pirma kuriamas platesnis arba loginis dizainas, kuris nusako projekto tikslą ir apimtį, atskirų komponentų veikimą bei jų sąlyčio / integracijos taškus.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Kai tai baigta, dizainas detalizuojamas išplanuojant reikalingą fizinę ir programinę įrangą.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Įgyvendinimas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Užbaigus dizaino fazę, pradedamas techninis projekto įgyvendinimas. Tai gali būti viena trumpiausių Krioklio fazių, kadangi iki šio etapo turi būti </a:t>
            </a:r>
            <a:r>
              <a:rPr b="1" lang="en"/>
              <a:t>labai tiksliai žinoma, kaip </a:t>
            </a:r>
            <a:r>
              <a:rPr lang="en"/>
              <a:t>projektas realizuojamas.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Šiuo etapu programuotojai </a:t>
            </a:r>
            <a:r>
              <a:rPr b="1" lang="en"/>
              <a:t>rašo kodą</a:t>
            </a:r>
            <a:r>
              <a:rPr lang="en"/>
              <a:t>, pagal ankstesniuose projekto etapuose pateiktus reikalavimus bei specifikacijas.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Atsiradęs labai svarbaus </a:t>
            </a:r>
            <a:r>
              <a:rPr b="1" lang="en"/>
              <a:t>pakeitimo poreikis gali nulemti grįžimą </a:t>
            </a:r>
            <a:r>
              <a:rPr lang="en"/>
              <a:t>prie dizaino fazės.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Testavimas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96600"/>
            <a:ext cx="85206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produkto išleidimą vartotojams, vykdomas testavimas.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Siekiant užtikrinti, kad produktas </a:t>
            </a:r>
            <a:r>
              <a:rPr b="1" lang="en"/>
              <a:t>veikia be klaidų</a:t>
            </a:r>
            <a:r>
              <a:rPr lang="en"/>
              <a:t>, visi </a:t>
            </a:r>
            <a:r>
              <a:rPr b="1" lang="en"/>
              <a:t>reikalavimai yra išpildyti</a:t>
            </a:r>
            <a:r>
              <a:rPr lang="en"/>
              <a:t>, o </a:t>
            </a:r>
            <a:r>
              <a:rPr b="1" lang="en"/>
              <a:t>vartotojo patirtis </a:t>
            </a:r>
            <a:r>
              <a:rPr lang="en"/>
              <a:t>naudojant programinę įranga bus puiki.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Testavimo komanda peržiūrės dizaino etape paruoštus dokumentus, personas, kuriomis veikia vartotojas, programinės įrangos panaudojimo atvejus, kuriuos pateikė projekto vadovas.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Iš šios informacijos sukuriami </a:t>
            </a:r>
            <a:r>
              <a:rPr b="1" lang="en"/>
              <a:t>testiniai atvejai</a:t>
            </a:r>
            <a:r>
              <a:rPr lang="en"/>
              <a:t>, kuriuos testuotojai vykdo.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 išleidimas ir palaikymas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 produktas yra išleidžiamas ir pasiekiamas vartotojams, pradedama </a:t>
            </a:r>
            <a:r>
              <a:rPr b="1" lang="en"/>
              <a:t>palaikymo fazė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Komanda </a:t>
            </a:r>
            <a:r>
              <a:rPr b="1" lang="en"/>
              <a:t>prižiūri </a:t>
            </a:r>
            <a:r>
              <a:rPr lang="en"/>
              <a:t>veikiantį projektą, </a:t>
            </a:r>
            <a:r>
              <a:rPr b="1" lang="en"/>
              <a:t>reaguoja</a:t>
            </a:r>
            <a:r>
              <a:rPr lang="en"/>
              <a:t> į iškilusias </a:t>
            </a:r>
            <a:r>
              <a:rPr b="1" lang="en"/>
              <a:t>problemas ir naujus vartotojų poreikius </a:t>
            </a:r>
            <a:r>
              <a:rPr lang="en"/>
              <a:t>/ prašomus pakeitimus, vykdo atnaujinimus ir leidžia </a:t>
            </a:r>
            <a:r>
              <a:rPr b="1" lang="en"/>
              <a:t>naujas versijas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privalumai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metodologijos principas yra gana aiškus ir </a:t>
            </a:r>
            <a:r>
              <a:rPr b="1" lang="en"/>
              <a:t>tiksliai nusakytas</a:t>
            </a:r>
            <a:r>
              <a:rPr lang="en"/>
              <a:t>. Kadangi visi reikalavimai yra aiškūs pačioje projekto pradžioje, kiekvienas dalyvis </a:t>
            </a:r>
            <a:r>
              <a:rPr b="1" lang="en"/>
              <a:t>žino savo atsakomybe</a:t>
            </a:r>
            <a:r>
              <a:rPr lang="en"/>
              <a:t> - kas privalo būti padaryta, todėl gali efektyviai planuoti savo laiką projekto įgyvendinimo metu.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Kiti privalumai: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Ankstyvoje stadijoje galima </a:t>
            </a:r>
            <a:r>
              <a:rPr b="1" lang="en"/>
              <a:t>pagauti dizaino klaidas</a:t>
            </a:r>
            <a:r>
              <a:rPr lang="en"/>
              <a:t> ir taip </a:t>
            </a:r>
            <a:r>
              <a:rPr b="1" lang="en"/>
              <a:t>išvengti neteisingo kodo </a:t>
            </a:r>
            <a:r>
              <a:rPr lang="en"/>
              <a:t>įgyvendinimo fazėje;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 to, kai reikalavimai suformuoti, projekto kaštai ir laiko sąnaudos gali būti </a:t>
            </a:r>
            <a:r>
              <a:rPr b="1" lang="en"/>
              <a:t>gana tiksliai apskaičiuojamos</a:t>
            </a:r>
            <a:r>
              <a:rPr lang="en"/>
              <a:t>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Projekto valdymo struktūra leidžia lengviau </a:t>
            </a:r>
            <a:r>
              <a:rPr b="1" lang="en"/>
              <a:t>įvertinti progresą </a:t>
            </a:r>
            <a:r>
              <a:rPr lang="en"/>
              <a:t>pagal iškeltus tikslus;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Žmonės, šviežiai prisijungę prie projekto, </a:t>
            </a:r>
            <a:r>
              <a:rPr b="1" lang="en"/>
              <a:t>gali greitai susilyginti</a:t>
            </a:r>
            <a:r>
              <a:rPr lang="en"/>
              <a:t> savo tempu su senbūviais, kadangi viskas ką reikia žinoti turi būti dokumentuota reikalavimų dokumente.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trūkumai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Detalus ir kruopštus visų projekto sričių nusakymas reiškia, kad projektas </a:t>
            </a:r>
            <a:r>
              <a:rPr b="1" lang="en"/>
              <a:t>tampa mažiau lankstus</a:t>
            </a:r>
            <a:r>
              <a:rPr lang="en"/>
              <a:t>, visi pakeitimai atkeliavę ne pradinėse projekto fazėse gali reikalauti </a:t>
            </a:r>
            <a:r>
              <a:rPr b="1" lang="en"/>
              <a:t>labai daug laiko</a:t>
            </a:r>
            <a:r>
              <a:rPr lang="en"/>
              <a:t>, būti skausmingi komandai ir kainuoti </a:t>
            </a:r>
            <a:r>
              <a:rPr b="1" lang="en"/>
              <a:t>papildomus kaštus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Kiti trūkumai: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Chronologiškai vykdomi projektai gali </a:t>
            </a:r>
            <a:r>
              <a:rPr b="1" lang="en"/>
              <a:t>užtrukti ilgiau</a:t>
            </a:r>
            <a:r>
              <a:rPr lang="en"/>
              <a:t>, nei iteratyvūs (Agile);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Dažniausiai projekto pradžioje klientai patys </a:t>
            </a:r>
            <a:r>
              <a:rPr b="1" lang="en"/>
              <a:t>iki galo nežino savo poreikių</a:t>
            </a:r>
            <a:r>
              <a:rPr lang="en"/>
              <a:t> ir detalių reikalavimų, o tai lemia </a:t>
            </a:r>
            <a:r>
              <a:rPr b="1" lang="en"/>
              <a:t>reikalavimų kitimą </a:t>
            </a:r>
            <a:r>
              <a:rPr lang="en"/>
              <a:t>projekto eigoje, kai šiuos pakeitimus </a:t>
            </a:r>
            <a:r>
              <a:rPr b="1" lang="en"/>
              <a:t>sudėtingiau įkomponuoti</a:t>
            </a:r>
            <a:r>
              <a:rPr lang="en"/>
              <a:t>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Klientai nėra įtraukti į dizaino ir įgyvendinimo fazes; tai lemia kliento </a:t>
            </a:r>
            <a:r>
              <a:rPr b="1" lang="en"/>
              <a:t>atotrūkį nuo laukto </a:t>
            </a:r>
            <a:r>
              <a:rPr lang="en"/>
              <a:t>rezultato iki realaus rezultato;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Įgyvendinimo datų poslinkiai - kai viena proceso fazė yra atidėta / nespėta į terminus, </a:t>
            </a:r>
            <a:r>
              <a:rPr b="1" lang="en"/>
              <a:t>kitos fazės taip pat nukeliamos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 tinkamas šis modelis?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modelis naudojamas projektuose, kurie: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Neturi nevienareikšmiškų reikalavimų.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 pat pradžių turi aiškią viziją, kaip turi atrodyti projektas.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Kurių klientai smarkiai tikėtina nereikalaus keisti projekto detalių / apimties projektui prasidėjus.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programinės įrangos kūrimo metodologija remiasi </a:t>
            </a:r>
            <a:r>
              <a:rPr b="1" lang="en"/>
              <a:t>iteratyvių projekto kūrimu</a:t>
            </a:r>
            <a:r>
              <a:rPr lang="en"/>
              <a:t> (tam tikri etapai, kurie kartojami nuolatos projekto eigoje), kai projektui keliami reikalavimai ir sprendimas </a:t>
            </a:r>
            <a:r>
              <a:rPr b="1" lang="en"/>
              <a:t>gali evoliucionuoti po truputi</a:t>
            </a:r>
            <a:r>
              <a:rPr lang="en"/>
              <a:t> bendradarbiaujant vienai ar keletai </a:t>
            </a:r>
            <a:r>
              <a:rPr b="1" lang="en"/>
              <a:t>cross-functional</a:t>
            </a:r>
            <a:r>
              <a:rPr lang="en"/>
              <a:t> komandų.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Pagrindinės Agile proceso vertybė - galimybė greičiau kurti </a:t>
            </a:r>
            <a:r>
              <a:rPr b="1" lang="en"/>
              <a:t>vertę</a:t>
            </a:r>
            <a:r>
              <a:rPr lang="en"/>
              <a:t>, ją kurti geresnės </a:t>
            </a:r>
            <a:r>
              <a:rPr b="1" lang="en"/>
              <a:t>kokybės </a:t>
            </a:r>
            <a:r>
              <a:rPr lang="en"/>
              <a:t>ir labiau </a:t>
            </a:r>
            <a:r>
              <a:rPr b="1" lang="en"/>
              <a:t>nuspėjamą</a:t>
            </a:r>
            <a:r>
              <a:rPr lang="en"/>
              <a:t>, su platesnėmis galimybėmis </a:t>
            </a:r>
            <a:r>
              <a:rPr b="1" lang="en"/>
              <a:t>judriau reaguoti į reikalavimų pokyčius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yra naudojamos </a:t>
            </a:r>
            <a:r>
              <a:rPr b="1" lang="en"/>
              <a:t>Scrum </a:t>
            </a:r>
            <a:r>
              <a:rPr lang="en"/>
              <a:t>ir </a:t>
            </a:r>
            <a:r>
              <a:rPr b="1" lang="en"/>
              <a:t>Kanban </a:t>
            </a:r>
            <a:r>
              <a:rPr lang="en"/>
              <a:t>Agile metodologijos.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Cross-functional komandos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Cross-functional / multifunkcinės komandos, kurios turi reikalingas kompetencijas ir gali tam tikrą funkcionalumą realizuoti nuo pradžios iki pabaigos. Dažniausiai tokias komandą sudaro po vieną ar kelis tam tikrų sričių profesionalus: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programuotojai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(serverio dalies - API / Database) programuotojai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DevOps (</a:t>
            </a:r>
            <a:r>
              <a:rPr b="1" lang="en"/>
              <a:t>Dev</a:t>
            </a:r>
            <a:r>
              <a:rPr lang="en"/>
              <a:t>elopment </a:t>
            </a:r>
            <a:r>
              <a:rPr b="1" lang="en"/>
              <a:t>Op</a:t>
            </a:r>
            <a:r>
              <a:rPr lang="en"/>
              <a:t>eration</a:t>
            </a:r>
            <a:r>
              <a:rPr b="1" lang="en"/>
              <a:t>s</a:t>
            </a:r>
            <a:r>
              <a:rPr lang="en"/>
              <a:t>) specialistai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QA (</a:t>
            </a:r>
            <a:r>
              <a:rPr b="1" lang="en"/>
              <a:t>Q</a:t>
            </a:r>
            <a:r>
              <a:rPr lang="en"/>
              <a:t>uality </a:t>
            </a:r>
            <a:r>
              <a:rPr b="1" lang="en"/>
              <a:t>A</a:t>
            </a:r>
            <a:r>
              <a:rPr lang="en"/>
              <a:t>ssurance) specialistai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Manifestas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projekto vystymas apima visus procesus, kurie atitinka Agile Manifesto principus.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Manifestas buvo sukurtas keturiolikos lyderiaujančių programinės įrangos kūrėjų, kurie perteikė savo patirtį, kurie programinės įrangos principai yra veiksmingi, o kurie ne.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https://agilemanifesto.org/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http://agilemanifesto.org/principles.html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Manifesto principai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Individai ir bendravimas</a:t>
            </a:r>
            <a:r>
              <a:rPr lang="en"/>
              <a:t> </a:t>
            </a:r>
            <a:r>
              <a:rPr lang="en" sz="1400"/>
              <a:t>svarbiau procesų ir įrankių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Veikianti programinė įranga</a:t>
            </a:r>
            <a:r>
              <a:rPr lang="en"/>
              <a:t> </a:t>
            </a:r>
            <a:r>
              <a:rPr lang="en" sz="1500"/>
              <a:t>svarbiau už išsamią dokumentaciją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Vartotojo įsijungimas į procesą</a:t>
            </a:r>
            <a:r>
              <a:rPr lang="en"/>
              <a:t> </a:t>
            </a:r>
            <a:r>
              <a:rPr lang="en" sz="1500"/>
              <a:t>svarbiau už kontrakto derinimą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Reagavimas į pokyčius</a:t>
            </a:r>
            <a:r>
              <a:rPr lang="en"/>
              <a:t> </a:t>
            </a:r>
            <a:r>
              <a:rPr lang="en" sz="1500"/>
              <a:t>svarbiau nei laikytis plano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Nors dalykai dešinėje turi reikšmę,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bet dalykus kairėje vertiname labiau.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privalumai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54971" l="0" r="0" t="0"/>
          <a:stretch/>
        </p:blipFill>
        <p:spPr>
          <a:xfrm>
            <a:off x="1293500" y="1195975"/>
            <a:ext cx="6556999" cy="31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privalumai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0" l="0" r="0" t="46004"/>
          <a:stretch/>
        </p:blipFill>
        <p:spPr>
          <a:xfrm>
            <a:off x="1263450" y="1013275"/>
            <a:ext cx="6617076" cy="380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26" name="Google Shape;226;p4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 </a:t>
            </a:r>
            <a:r>
              <a:rPr lang="en"/>
              <a:t>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</a:t>
            </a:r>
            <a:r>
              <a:rPr lang="en"/>
              <a:t> 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Kūrimo proceso valdymas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Scrum (tęsinys)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Scrum įrankiai (Azure DevOps, Atlassian Jira)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Kanban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pagrindai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Versijų kontrolė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Kas toliau?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Kurso retrospektyva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 </a:t>
            </a:r>
            <a:r>
              <a:rPr lang="en"/>
              <a:t>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yra programinės įrangos kūrimo proceso karkasas pagrįstas tam tikromis veiklos taisyklėmis bei iteratyvių procesu, kuris projektą kurią / augina dalimis po truputį.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procesas vykdomas 1 - 4 savaičių etapais, kure vadinami sprintais.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procesą galima įsivaizduoti kaip Waterfall sutalpintą į 1 - 4 savaites ir kartojamą nuolatos.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950"/>
            <a:ext cx="8839200" cy="46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rolės</a:t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Pagrindinės Scrum procese dalyvaujančios rolės: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r>
              <a:rPr lang="en"/>
              <a:t> - projekto vadovas;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ScrumMaster</a:t>
            </a:r>
            <a:r>
              <a:rPr lang="en"/>
              <a:t> - dažniausiai komandos vadovas;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Komanda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ScrumMaster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Žmogus komandoje, atsakingas už proceso priežiūrą ir sklandumą. Dažniausiai komandos vadovas.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Atsakingas už kliūčių, kurios gali pakenkti produktyvumui panaikinimą ir pagrindinių susitikimų organizavimą.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Pagerinti komandos kasdienį gyvenimą panaudodamas išradingumą ir įgalinimą;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Visais įmanomais būdais gerinti komandos produktyvumą;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Gerinti darbo praktikas ir įrankius;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Siekti kad kiekvienas kuriamas funkcionalumas būtų įgyvendintinas;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Kaupti ir pateikti informaciją apie komandos progresą esamuoju momentu (žinoti kaip kam sekasi).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Projekto vadovas - reikalavimų sergėtojas. Jis turi visus atsakymus apie produktą ir jo funkcionalumą bei jo įgyvendinimo prioritetus bei planavimą.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Praktikoje tai yra žmogus, kuris gina komandą nuo klientų - sugeria visą galimą informacijos srautą ir jį galiausiai perteikia komandai. Nuolatos glaudžiai dirba su komanda formuojant užduotis.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Product owner atsakingas už Backlog’ą ir jo prioritizavimą, produkto išleidimo datų parinkimą.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</a:t>
            </a:r>
            <a:endParaRPr/>
          </a:p>
        </p:txBody>
      </p:sp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Cross-functional specialistų komanda, kuri atsakinga už sprinto plano įgyvendinimą.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Savarankiškai pasiskirsto sprinto darbus bei juos įgyvendina.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susideda iš 5 - 9 žmonių.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veiklos vertinimas</a:t>
            </a:r>
            <a:endParaRPr/>
          </a:p>
        </p:txBody>
      </p:sp>
      <p:sp>
        <p:nvSpPr>
          <p:cNvPr id="278" name="Google Shape;27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75" y="1215704"/>
            <a:ext cx="6061650" cy="3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veiklos vertinimas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13" y="1089225"/>
            <a:ext cx="8361167" cy="3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91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</a:t>
            </a:r>
            <a:r>
              <a:rPr lang="en"/>
              <a:t> 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aplinkos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Handlebars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SCSS / SASS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Kūrimo proceso valdymas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Waterfall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Scrum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aplinkos pavyzdys (Azure DevOps)</a:t>
            </a:r>
            <a:endParaRPr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Defects</a:t>
            </a:r>
            <a:endParaRPr/>
          </a:p>
        </p:txBody>
      </p:sp>
      <p:pic>
        <p:nvPicPr>
          <p:cNvPr id="293" name="Google Shape;293;p52"/>
          <p:cNvPicPr preferRelativeResize="0"/>
          <p:nvPr/>
        </p:nvPicPr>
        <p:blipFill rotWithShape="1">
          <a:blip r:embed="rId3">
            <a:alphaModFix/>
          </a:blip>
          <a:srcRect b="0" l="15141" r="14500" t="0"/>
          <a:stretch/>
        </p:blipFill>
        <p:spPr>
          <a:xfrm>
            <a:off x="5744275" y="2152975"/>
            <a:ext cx="3088026" cy="27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aplinkos pavyzdys (Atlassian Jira - SaaS)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Defects</a:t>
            </a:r>
            <a:endParaRPr/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349" y="3352275"/>
            <a:ext cx="4157524" cy="16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Sprinto restrospektyva</a:t>
            </a:r>
            <a:endParaRPr/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725"/>
            <a:ext cx="8839201" cy="35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Kitas Agile procesas. Kitaip negu Scrum neturi specialių dedikuotų rolių ir laiko apribojimo.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63" y="2008800"/>
            <a:ext cx="5638876" cy="2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veiklos vertinimas</a:t>
            </a:r>
            <a:endParaRPr/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75" y="1277300"/>
            <a:ext cx="7567700" cy="36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326" name="Google Shape;3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57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57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57"/>
          <p:cNvCxnSpPr/>
          <p:nvPr/>
        </p:nvCxnSpPr>
        <p:spPr>
          <a:xfrm>
            <a:off x="4012638" y="4950025"/>
            <a:ext cx="243000" cy="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pagrindai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pagrindai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bendro naudojimo aukšto lygio programavimo kalba su laisva tipų sistema, specifikuojama ECMAScript standartais.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Yra viena iš kertinių žiniatinklio technologijų (kartu su HTML ir CSS) ir labai dažnai naudojama naršyklėse. Šioje aplinkoje atsakinga už puslapio loginę dalį dinaminį turinio manipuliavimą.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taip pat naudojama ir serverio aplinkose (Node.JS, Deno). Labai dažnai tokia serverio aplinka naudojama lokaliai programuotojo kompiuteryje, kaip papildomas įrankis valdyti naršyklėje paleidžiamo projekto kodą (kompiliuoti, minifikuoti, uglyfyinti kodą).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paleidimas naršyklėje</a:t>
            </a:r>
            <a:endParaRPr/>
          </a:p>
        </p:txBody>
      </p:sp>
      <p:sp>
        <p:nvSpPr>
          <p:cNvPr id="346" name="Google Shape;34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Kiekviena naršyklė turi JavaScript konsolę (console), kuri geba vykdyti JavaScript. Naudojant ją galima įvykdyti beveik visą reikalingą JavaScript’ą.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konsolėje rašyti kodą nėra patogu, jis dažniausiai į puslapį užkraunamas naudojant </a:t>
            </a:r>
            <a:r>
              <a:rPr b="1" lang="en"/>
              <a:t>script</a:t>
            </a:r>
            <a:r>
              <a:rPr lang="en"/>
              <a:t> HTML elementą. Šis elementas dažniausiai talpinas į </a:t>
            </a:r>
            <a:r>
              <a:rPr b="1" lang="en"/>
              <a:t>head</a:t>
            </a:r>
            <a:r>
              <a:rPr lang="en"/>
              <a:t>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</a:t>
            </a:r>
            <a:r>
              <a:rPr b="1" lang="en"/>
              <a:t>cript </a:t>
            </a:r>
            <a:r>
              <a:rPr lang="en"/>
              <a:t>elemente galime pateikti nuorodą į nutolusį JavaScript failą arba rašyti JavaScript kodą tiesiai į </a:t>
            </a:r>
            <a:r>
              <a:rPr b="1" lang="en"/>
              <a:t>script</a:t>
            </a:r>
            <a:r>
              <a:rPr lang="en"/>
              <a:t> elementą.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paleidimas naršyklėje</a:t>
            </a:r>
            <a:endParaRPr/>
          </a:p>
        </p:txBody>
      </p:sp>
      <p:sp>
        <p:nvSpPr>
          <p:cNvPr id="352" name="Google Shape;35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Kiekviena naršyklė turi JavaScript konsolę (console), kuri geba vykdyti JavaScript. Naudojant ją galima įvykdyti beveik visą reikalingą JavaScript’ą.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Kadangi konsolėje rašyti kodą nėra patogu, jis dažniausiai į puslapį užkraunamas naudojant </a:t>
            </a:r>
            <a:r>
              <a:rPr b="1" lang="en"/>
              <a:t>script</a:t>
            </a:r>
            <a:r>
              <a:rPr lang="en"/>
              <a:t> HTML elementą. Šis elementas dažniausiai talpinas į </a:t>
            </a:r>
            <a:r>
              <a:rPr b="1" lang="en"/>
              <a:t>head</a:t>
            </a:r>
            <a:r>
              <a:rPr lang="en"/>
              <a:t>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script </a:t>
            </a:r>
            <a:r>
              <a:rPr lang="en"/>
              <a:t>elemente galime pateikti nuorodą į nutolusį JavaScript failą arba rašyti JavaScript kodą tiesiai į </a:t>
            </a:r>
            <a:r>
              <a:rPr b="1" lang="en"/>
              <a:t>script</a:t>
            </a:r>
            <a:r>
              <a:rPr lang="en"/>
              <a:t> elementą.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aplinkos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Pagal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projektų tipus</a:t>
            </a:r>
            <a:r>
              <a:rPr lang="en"/>
              <a:t> (specifinis, prototipas),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poreikius</a:t>
            </a:r>
            <a:r>
              <a:rPr lang="en"/>
              <a:t> (dinamiškas, statinis) ir tai,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kur</a:t>
            </a:r>
            <a:r>
              <a:rPr lang="en"/>
              <a:t> (kliente ar serveryje) ir </a:t>
            </a:r>
            <a:r>
              <a:rPr b="1" lang="en"/>
              <a:t>kada </a:t>
            </a:r>
            <a:r>
              <a:rPr lang="en"/>
              <a:t>(kliento kompiuteryje ar gali būti apdorotas įrankiais iki kol paviešinamas) kodas paleidžiamas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priklauso ir tam tikri technologiniai pasirinkimai.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 pats HTML ir CSS gali būti rašomas skirtingais būdais.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Pagrindai</a:t>
            </a:r>
            <a:endParaRPr/>
          </a:p>
        </p:txBody>
      </p:sp>
      <p:sp>
        <p:nvSpPr>
          <p:cNvPr id="358" name="Google Shape;35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Kintamieji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Duomenys, kurių reikšmės gali keistis atliekant programą, vadinami kintamais duomenimis, arba tiesiog kintamaisiais.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Kintamasis – programos dalis, nusakoma vardu ir reikšme, kuri gali būti programoje naudojama ir keičiama.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Galimų reikšmių aibę ir operacijas su jomis apibrėžia duomenų tipas, kuriam priklauso kintamasis.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Kintamųjų tipai</a:t>
            </a:r>
            <a:endParaRPr/>
          </a:p>
        </p:txBody>
      </p:sp>
      <p:sp>
        <p:nvSpPr>
          <p:cNvPr id="364" name="Google Shape;36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 - simbolių eilutė;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- skaičius;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- loginė - taip / ne reikšmė (true / false);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 - leidžia viename kintamajame saugoti keletą reikšmių;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- objektas - struktura sudaryta iš skirtingų kintamųjų tipų įrašų, kurie objekte pasiekiami per tašką.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Undefined - tipas, kuris nusako, kad kintamasis neturi jokios reikšmės.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Kintamojo deklaravimas</a:t>
            </a:r>
            <a:endParaRPr/>
          </a:p>
        </p:txBody>
      </p:sp>
      <p:sp>
        <p:nvSpPr>
          <p:cNvPr id="370" name="Google Shape;37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programavimo kalboje aprašyti kintamąjį galima keliais būdais: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 - globalus (visur pasiekiamas) kintamasis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- lokalus kintamasis galiojantis bloke (tarp riestinių skliaustų) ir vaikiniuose blokuose;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 - konstanta - kintamasis, kuriam reikšmė priskiriama vieną kartą ir nebegali būti keičiama (nebe toks ir kintamasis…)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Pagrindai</a:t>
            </a:r>
            <a:endParaRPr/>
          </a:p>
        </p:txBody>
      </p:sp>
      <p:sp>
        <p:nvSpPr>
          <p:cNvPr id="376" name="Google Shape;37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Funkcija </a:t>
            </a:r>
            <a:r>
              <a:rPr lang="en"/>
              <a:t>- kodo blokas atliekantis kažkokį darbą (grąžinantis rezultatą, arba pakeičiantis programos kintamuosius).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 funkcijos paskirtis - atlikti tik vieną darbą.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funkcijos aprašomos </a:t>
            </a:r>
            <a:r>
              <a:rPr b="1" lang="en"/>
              <a:t>function </a:t>
            </a:r>
            <a:r>
              <a:rPr lang="en"/>
              <a:t>rezervuotu raktažodžiu. Funkcijos parametrai aprašomi paprastuose skliaustuose po pavadinimo. Funkcijos turinys rašomas riestiniuose skliaustuose.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 gaubtu funkcija yra objektas, tik su galimybe būti kviečiamas. JavaScript funkcijas galima priskirti kintamiesiems.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Pagrindai</a:t>
            </a:r>
            <a:endParaRPr/>
          </a:p>
        </p:txBody>
      </p:sp>
      <p:sp>
        <p:nvSpPr>
          <p:cNvPr id="382" name="Google Shape;38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Operatoriai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Sudėtis - </a:t>
            </a:r>
            <a:r>
              <a:rPr b="1" lang="en"/>
              <a:t>+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Atimtis, daugyba, dalyba - </a:t>
            </a:r>
            <a:r>
              <a:rPr b="1" lang="en"/>
              <a:t>- * /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Priskyrimas - </a:t>
            </a:r>
            <a:r>
              <a:rPr b="1" lang="en"/>
              <a:t>=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Lyginimas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Lygybė</a:t>
            </a:r>
            <a:r>
              <a:rPr b="1" lang="en"/>
              <a:t> </a:t>
            </a:r>
            <a:r>
              <a:rPr lang="en"/>
              <a:t>-</a:t>
            </a:r>
            <a:r>
              <a:rPr b="1" lang="en"/>
              <a:t> ===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Nelygybė - !==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Neiginys - 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paselect’inti HTML element’ą?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ocument </a:t>
            </a:r>
            <a:r>
              <a:rPr lang="en"/>
              <a:t>- objektas skirtas pasiekti ir jame aprašytomis funkcijos manipuliuoti HTML dokumento užkrauto naršyklėje turiniu.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document.getElementById(elemento_id);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document.getElementsByClassName(class_name);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document.getElementsByName(elemento_vardas_name);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document.getElementsByTagName(tagName);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document.querySelector(selector)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document.querySelectorAll(selector)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elemento savybių keitimas</a:t>
            </a:r>
            <a:endParaRPr/>
          </a:p>
        </p:txBody>
      </p:sp>
      <p:sp>
        <p:nvSpPr>
          <p:cNvPr id="394" name="Google Shape;394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element.setAttribute(atributo_pavadinimas, reiksme)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lement.style - kintamasis, reikšmė priskiriama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element.classList.&lt;add, remove, replace, toggle&gt;(klasės_vardas)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element.innerHTML - kintamasis, priskiriama reikšmė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element.textContent - </a:t>
            </a:r>
            <a:r>
              <a:rPr lang="en"/>
              <a:t>kintamasis, priskiriama reikšmė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šalinimas iš DOM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element.remove();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parentElement.removeChild(element);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pridėjimas į DOM</a:t>
            </a:r>
            <a:endParaRPr/>
          </a:p>
        </p:txBody>
      </p:sp>
      <p:sp>
        <p:nvSpPr>
          <p:cNvPr id="406" name="Google Shape;40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Elementas sukuriamas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highlight>
                  <a:srgbClr val="FFFFFF"/>
                </a:highlight>
              </a:rPr>
              <a:t>const newElement = document.createElement(elemento_pavadinimas)</a:t>
            </a:r>
            <a:endParaRPr sz="12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FFFFF"/>
                </a:highlight>
              </a:rPr>
              <a:t>Elementas pridedamas į kitą elementą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>
                <a:highlight>
                  <a:srgbClr val="FFFFFF"/>
                </a:highlight>
              </a:rPr>
              <a:t>parentElement.appendChild(newElement);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Event’ai</a:t>
            </a:r>
            <a:endParaRPr/>
          </a:p>
        </p:txBody>
      </p:sp>
      <p:sp>
        <p:nvSpPr>
          <p:cNvPr id="412" name="Google Shape;41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įvykus tam tikram veiksmui reaguoja naudodami event’us. Jų JavaScript pagalba galima klausytis ir atlikti tam tikrus veiksmus jiems įvykus.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onst funkcijaReaguoja = function (event)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element.addEventListener(event_name, funkcijaReaguoja);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element.removeEventListener(event_name, funkcijaReaguoja);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Event’us privalome išsivalyti, kai baigiame darba lange!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puslapis statinis, galima viešinti paprastą HTML, tokį, kurį rašėme mokymų metu.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puslapis turi būti dinaminis, jį galima generuoti serveryje iš HTML šablonų, į kuriuos serveris pagal poreikį sudėtų reikiamą informaciją.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https://handlebarsjs.com/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https://handlebarsjs.com/playground.html</a:t>
            </a:r>
            <a:r>
              <a:rPr lang="en"/>
              <a:t>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5">
            <a:alphaModFix/>
          </a:blip>
          <a:srcRect b="27435" l="0" r="0" t="24422"/>
          <a:stretch/>
        </p:blipFill>
        <p:spPr>
          <a:xfrm>
            <a:off x="3465538" y="3798325"/>
            <a:ext cx="2212925" cy="1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Event’ų pavyzdžiai</a:t>
            </a:r>
            <a:endParaRPr/>
          </a:p>
        </p:txBody>
      </p:sp>
      <p:sp>
        <p:nvSpPr>
          <p:cNvPr id="418" name="Google Shape;41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Pavyzdys - modal'as.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Pavyzdys - scrollIntoView.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Pavyzdys - dropdown'as.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Užklausa į serverį</a:t>
            </a:r>
            <a:endParaRPr/>
          </a:p>
        </p:txBody>
      </p:sp>
      <p:sp>
        <p:nvSpPr>
          <p:cNvPr id="424" name="Google Shape;42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Yra keletas būdų kaip galime siųsti užklausas į serverį, vienas iš jų - globali funkcija </a:t>
            </a:r>
            <a:r>
              <a:rPr b="1" lang="en"/>
              <a:t>fetch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serveryje</a:t>
            </a:r>
            <a:endParaRPr/>
          </a:p>
        </p:txBody>
      </p:sp>
      <p:sp>
        <p:nvSpPr>
          <p:cNvPr id="430" name="Google Shape;430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Serverio aplinkoje JavaScript galime paleisti naudojant Node.JS technologiją. Jį veikia Chrome naudojamo JavaScript variklio v8 pagrindu.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failo paleidimas: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</a:t>
            </a:r>
            <a:r>
              <a:rPr b="1" lang="en"/>
              <a:t>ode ./scripto-failas.js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Merge Conflict</a:t>
            </a:r>
            <a:endParaRPr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/>
          <p:nvPr>
            <p:ph type="title"/>
          </p:nvPr>
        </p:nvSpPr>
        <p:spPr>
          <a:xfrm>
            <a:off x="2773800" y="2285400"/>
            <a:ext cx="35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+ GITHUB užduotis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7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toliau?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in depth!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NodeJS ekosistema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serveryje / ne naršyklės aplinkoje (bent minimaliai)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 vienas JavaScript framework’as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Vue.js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applications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Praktika!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Nepamirškite, kad turite HTML ir CSS paruoštukus! Visą internetą! </a:t>
            </a:r>
            <a:r>
              <a:rPr b="1" lang="en"/>
              <a:t>(inspect element)</a:t>
            </a:r>
            <a:endParaRPr b="1"/>
          </a:p>
        </p:txBody>
      </p:sp>
      <p:sp>
        <p:nvSpPr>
          <p:cNvPr id="452" name="Google Shape;45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toliau?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458" name="Google Shape;45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79"/>
          <p:cNvCxnSpPr/>
          <p:nvPr/>
        </p:nvCxnSpPr>
        <p:spPr>
          <a:xfrm>
            <a:off x="2853925" y="4950025"/>
            <a:ext cx="3621300" cy="6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465" name="Google Shape;465;p80"/>
          <p:cNvSpPr txBox="1"/>
          <p:nvPr/>
        </p:nvSpPr>
        <p:spPr>
          <a:xfrm>
            <a:off x="224550" y="4487300"/>
            <a:ext cx="86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https://easyretro.io/publicboard/35t30tFt61cLcTqhaxaVlpW3Dbs1/ad901efd-504a-446d-aef4-c7f841a25c65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1"/>
          <p:cNvSpPr txBox="1"/>
          <p:nvPr>
            <p:ph type="ctrTitle"/>
          </p:nvPr>
        </p:nvSpPr>
        <p:spPr>
          <a:xfrm>
            <a:off x="311700" y="1545450"/>
            <a:ext cx="85206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Sėkmės!</a:t>
            </a:r>
            <a:endParaRPr/>
          </a:p>
        </p:txBody>
      </p:sp>
      <p:sp>
        <p:nvSpPr>
          <p:cNvPr id="471" name="Google Shape;471;p81"/>
          <p:cNvSpPr txBox="1"/>
          <p:nvPr/>
        </p:nvSpPr>
        <p:spPr>
          <a:xfrm>
            <a:off x="844475" y="45132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https://www.linkedin.com/in/deividasbakanas/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472" name="Google Shape;47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25" y="4513250"/>
            <a:ext cx="400199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projektas prototipinis arba neturi didelių unikalumo / individualumo kriterijų, galima naudoti CSS karkasus, pvz.: Bootstrap.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https://getbootstrap.com/</a:t>
            </a:r>
            <a:r>
              <a:rPr lang="en"/>
              <a:t>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88" y="2689299"/>
            <a:ext cx="2752824" cy="21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/ SASS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yra galimybę prieš viešinant kodą apdoroti programinėmis priemonėmis / turime didelį projektą, galima naudoti kitas į CSS kompiliuojamas kalbas, pvz. SCSS ar SASS.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https://sass-lang.com/guide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kompiliatorius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https://www.sassmeister.com/</a:t>
            </a:r>
            <a:r>
              <a:rPr lang="en"/>
              <a:t>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724" y="3568751"/>
            <a:ext cx="1648551" cy="12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0" y="177405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Kūrimo proceso valdymas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