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ea27362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ea27362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ea27362a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ea27362a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ea27362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ea27362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ea27362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ea27362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a27362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ea27362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27362a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ea27362a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ea27362a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ea27362a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ea27362a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ea27362a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ea27362a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ea27362a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ea27362a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ea27362a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ea27362a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ea27362a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ea27362a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ea27362a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ea27362a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ea27362a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ea27362a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ea27362a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ea27362a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ea27362a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e65b38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e65b38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e65b38d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e65b38d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ea27362a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ea27362a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ea27362a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ea27362a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ea27362a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ea27362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ea27362a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ea27362a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ea27362a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ea27362a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eb563e13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eb563e13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eb563e1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eb563e1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eb563e1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eb563e1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ea27362a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ea27362a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b0d8e2ea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b0d8e2ea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b6a3c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b6a3c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e65b38d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e65b38d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e65b38d9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e65b38d9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ea27362a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ea27362a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e57d9878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e57d9878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ea27362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ea2736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a27362a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ea27362a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ea27362a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ea27362a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ea27362a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ea27362a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en-US/docs/Web/CSS/color#formal_definition" TargetMode="External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46.png"/><Relationship Id="rId5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Relationship Id="rId4" Type="http://schemas.openxmlformats.org/officeDocument/2006/relationships/image" Target="../media/image39.png"/><Relationship Id="rId5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Relationship Id="rId4" Type="http://schemas.openxmlformats.org/officeDocument/2006/relationships/image" Target="../media/image48.png"/><Relationship Id="rId5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2.png"/><Relationship Id="rId4" Type="http://schemas.openxmlformats.org/officeDocument/2006/relationships/image" Target="../media/image50.png"/><Relationship Id="rId5" Type="http://schemas.openxmlformats.org/officeDocument/2006/relationships/image" Target="../media/image5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4.png"/><Relationship Id="rId4" Type="http://schemas.openxmlformats.org/officeDocument/2006/relationships/image" Target="../media/image58.png"/><Relationship Id="rId5" Type="http://schemas.openxmlformats.org/officeDocument/2006/relationships/image" Target="../media/image5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flexboxfroggy.com/#l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</a:t>
            </a:r>
            <a:r>
              <a:rPr lang="en"/>
              <a:t>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min, vmax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vmin</a:t>
            </a:r>
            <a:r>
              <a:rPr lang="en"/>
              <a:t> ir </a:t>
            </a:r>
            <a:r>
              <a:rPr b="1" lang="en"/>
              <a:t>vmax </a:t>
            </a:r>
            <a:r>
              <a:rPr lang="en"/>
              <a:t>taip pat priklauso nuo </a:t>
            </a:r>
            <a:r>
              <a:rPr b="1" lang="en"/>
              <a:t>viewport</a:t>
            </a:r>
            <a:r>
              <a:rPr lang="en"/>
              <a:t> išmatavimų, tik vietoj to, kad priklausytų konkrečiai nuo pločio ar aukščio - priklauso nuo tuo metu mažesnės (vmin atveju) arba didesnės (vmax atveju) viewport kraštinės.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599" y="2467050"/>
            <a:ext cx="3135175" cy="227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775" y="2467038"/>
            <a:ext cx="31623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672125" y="45987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Viewport dydis 600px x 355px - </a:t>
            </a:r>
            <a:r>
              <a:rPr b="1" lang="en"/>
              <a:t>vmax </a:t>
            </a:r>
            <a:r>
              <a:rPr lang="en"/>
              <a:t>yra </a:t>
            </a:r>
            <a:r>
              <a:rPr b="1" lang="en"/>
              <a:t>600px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vmin, vmax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vmin</a:t>
            </a:r>
            <a:r>
              <a:rPr lang="en"/>
              <a:t> ir </a:t>
            </a:r>
            <a:r>
              <a:rPr b="1" lang="en"/>
              <a:t>vmax </a:t>
            </a:r>
            <a:r>
              <a:rPr lang="en"/>
              <a:t>dydžiai yra gana dinamiški ir reikšmės gali kisti: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keičiant ekrano orientaciją mobiliame įrenginyje (landscape, portrait)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keičiant lango dydį </a:t>
            </a:r>
            <a:r>
              <a:rPr b="1" lang="en"/>
              <a:t>desktop</a:t>
            </a:r>
            <a:r>
              <a:rPr lang="en"/>
              <a:t> tipo įrenginiuose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procentalus dydis priklausantis </a:t>
            </a:r>
            <a:r>
              <a:rPr b="1" lang="en"/>
              <a:t>nuo tėvinio elemento </a:t>
            </a:r>
            <a:r>
              <a:rPr lang="en"/>
              <a:t>dydžių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lang="en"/>
              <a:t>ustatant </a:t>
            </a:r>
            <a:r>
              <a:rPr b="1" lang="en"/>
              <a:t>font-size, </a:t>
            </a:r>
            <a:r>
              <a:rPr lang="en"/>
              <a:t>priklauso nuo tėvinio elemento </a:t>
            </a:r>
            <a:r>
              <a:rPr b="1" lang="en"/>
              <a:t>font-size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lang="en"/>
              <a:t>ustatant </a:t>
            </a:r>
            <a:r>
              <a:rPr lang="en"/>
              <a:t>w</a:t>
            </a:r>
            <a:r>
              <a:rPr lang="en"/>
              <a:t>idth / height priklauso nuo tėvinio elemento width ir height atitinkamai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Bet… padding procentali reikšmė priklauso nuo parent elemento pločio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background-image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 elemento fono paveikslėlio šaltinį: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1720338"/>
            <a:ext cx="60674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background-repeat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 kaip paveikslėlis yra pakartojimas su tikslu užpildyti visą elemento dydį: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251" y="1919700"/>
            <a:ext cx="3627475" cy="289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background-repeat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 kaip paveikslėlis yra pakartojimas su tikslu užpildyti visą elemento dydį: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451" y="1912625"/>
            <a:ext cx="3627475" cy="289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13" y="2114188"/>
            <a:ext cx="412432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311700" y="44108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Paveikslėlio dydis: 150 x 100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background-repeat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background-repeat</a:t>
            </a:r>
            <a:r>
              <a:rPr lang="en"/>
              <a:t>: repeat-x;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311700" y="44108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Paveikslėlio dydis: 150 x 100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00" y="2117388"/>
            <a:ext cx="41148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67825"/>
            <a:ext cx="4331226" cy="28040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background-repeat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background-repeat: repeat-y;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311700" y="44108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Paveikslėlio dydis: 150 x 100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38" y="1905000"/>
            <a:ext cx="41243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71175"/>
            <a:ext cx="4431201" cy="3456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background-repeat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background-repeat: no-repeat;</a:t>
            </a:r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311700" y="44108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Paveikslėlio dydis: 150 x 100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850" y="1422075"/>
            <a:ext cx="4265175" cy="235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38" y="1786513"/>
            <a:ext cx="41433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background-position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Galima nustatyti paveikslėlio poziciją </a:t>
            </a:r>
            <a:r>
              <a:rPr b="1" lang="en"/>
              <a:t>x</a:t>
            </a:r>
            <a:r>
              <a:rPr lang="en"/>
              <a:t> ir </a:t>
            </a:r>
            <a:r>
              <a:rPr b="1" lang="en"/>
              <a:t>y </a:t>
            </a:r>
            <a:r>
              <a:rPr lang="en"/>
              <a:t>ašių atžvilgiu: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</a:t>
            </a:r>
            <a:r>
              <a:rPr lang="en"/>
              <a:t>c</a:t>
            </a:r>
            <a:r>
              <a:rPr lang="en"/>
              <a:t>enter`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</a:t>
            </a:r>
            <a:r>
              <a:rPr lang="en"/>
              <a:t>l</a:t>
            </a:r>
            <a:r>
              <a:rPr lang="en"/>
              <a:t>eft`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</a:t>
            </a:r>
            <a:r>
              <a:rPr lang="en"/>
              <a:t>r</a:t>
            </a:r>
            <a:r>
              <a:rPr lang="en"/>
              <a:t>ight`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kaitinė reikšmė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2108348"/>
            <a:ext cx="4048125" cy="2529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13" y="3355900"/>
            <a:ext cx="40862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background-position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Galima nustatyti paveikslėlio poziciją </a:t>
            </a:r>
            <a:r>
              <a:rPr b="1" lang="en"/>
              <a:t>x</a:t>
            </a:r>
            <a:r>
              <a:rPr lang="en"/>
              <a:t> ir </a:t>
            </a:r>
            <a:r>
              <a:rPr b="1" lang="en"/>
              <a:t>y </a:t>
            </a:r>
            <a:r>
              <a:rPr lang="en"/>
              <a:t>ašių atžvilgiu: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`center`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`left`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`right`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skaitinė reikšmė</a:t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850" y="1960175"/>
            <a:ext cx="3515775" cy="2348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63" y="3285475"/>
            <a:ext cx="41624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background-position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Galima nustatyti paveikslėlio poziciją </a:t>
            </a:r>
            <a:r>
              <a:rPr b="1" lang="en"/>
              <a:t>x</a:t>
            </a:r>
            <a:r>
              <a:rPr lang="en"/>
              <a:t> ir </a:t>
            </a:r>
            <a:r>
              <a:rPr b="1" lang="en"/>
              <a:t>y </a:t>
            </a:r>
            <a:r>
              <a:rPr lang="en"/>
              <a:t>ašių atžvilgiu: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`center`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`left`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`right`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skaitinė reikšmė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125" y="1847402"/>
            <a:ext cx="4003775" cy="2392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" y="3256738"/>
            <a:ext cx="41338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background-size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kaip elemento fono paveikslėlis padengs elemento fono dydį: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`auto`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`contain`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`cover`</a:t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375" y="1795475"/>
            <a:ext cx="3860111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13" y="3156863"/>
            <a:ext cx="41243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background-size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kaip elemento fono paveikslėlis padengs elemento fono dydį: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`auto`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`contain`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`cover`</a:t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375" y="1932845"/>
            <a:ext cx="3860100" cy="1535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88" y="3127625"/>
            <a:ext cx="41052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background-size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kaip elemento fono paveikslėlis padengs elemento fono dydį: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`auto`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`contain`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`cover`</a:t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600" y="1715525"/>
            <a:ext cx="3916226" cy="15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107200"/>
            <a:ext cx="41814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Paveldimumas CSS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520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 tikri CSS nustatomi </a:t>
            </a:r>
            <a:r>
              <a:rPr lang="en"/>
              <a:t>properties</a:t>
            </a:r>
            <a:r>
              <a:rPr b="1" lang="en"/>
              <a:t> </a:t>
            </a:r>
            <a:r>
              <a:rPr lang="en"/>
              <a:t>yra </a:t>
            </a:r>
            <a:r>
              <a:rPr b="1" lang="en"/>
              <a:t>paveldimi</a:t>
            </a:r>
            <a:r>
              <a:rPr lang="en"/>
              <a:t> - nustačius požymį HTML elementui, </a:t>
            </a:r>
            <a:r>
              <a:rPr b="1" lang="en"/>
              <a:t>tą patį požymį paveldės ir visi vaikiniai (child) elementai</a:t>
            </a:r>
            <a:r>
              <a:rPr lang="en"/>
              <a:t> (jei požymis nėra specifiškai nenustatytas konkrečiam vaikiniam elementui).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Populiariausi properties, kurie yra paveldimi: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ont-size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ont-style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ont-weight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Paveldimumas CSS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sužinoti ar CSS property paveldimas?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MDN kiekvienam CSS properčiui pateikia dokumentaciją ir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formalų aprašymą</a:t>
            </a:r>
            <a:r>
              <a:rPr lang="en"/>
              <a:t>:</a:t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896" y="2292275"/>
            <a:ext cx="4884225" cy="25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`inherit`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reikšmę į tą, kuri yra paveldėta.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Iki perrašymo:</a:t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50" y="2181225"/>
            <a:ext cx="49911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725" y="1946275"/>
            <a:ext cx="24193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050" y="4197725"/>
            <a:ext cx="290884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`inherit`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reikšmę į tą, kuri yra paveldėta.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perrašymo:</a:t>
            </a:r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50" y="2181225"/>
            <a:ext cx="49911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4288" y="1257300"/>
            <a:ext cx="221932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0613" y="4299050"/>
            <a:ext cx="2862777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`initial`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reikšmę į numatytąją.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perrašymo:</a:t>
            </a:r>
            <a:endParaRPr/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50" y="2181225"/>
            <a:ext cx="49911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725" y="1238250"/>
            <a:ext cx="22098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8075" y="4299050"/>
            <a:ext cx="294783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`unset`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paveldėjimas CSS properčiui galioja - </a:t>
            </a:r>
            <a:r>
              <a:rPr b="1" lang="en"/>
              <a:t>inherit</a:t>
            </a:r>
            <a:r>
              <a:rPr lang="en"/>
              <a:t>, kitu atveju - </a:t>
            </a:r>
            <a:r>
              <a:rPr b="1" lang="en"/>
              <a:t>initial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Prieš perrašymą: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745850"/>
            <a:ext cx="41624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975" y="1840975"/>
            <a:ext cx="31813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8400" y="3692025"/>
            <a:ext cx="49911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`unset`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paveldėjimas CSS properčiui galioja - </a:t>
            </a:r>
            <a:r>
              <a:rPr b="1" lang="en"/>
              <a:t>inherit</a:t>
            </a:r>
            <a:r>
              <a:rPr lang="en"/>
              <a:t>, kitu atveju - </a:t>
            </a:r>
            <a:r>
              <a:rPr b="1" lang="en"/>
              <a:t>initial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perrašymo (border nėra paveldimas):</a:t>
            </a:r>
            <a:endParaRPr/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63" y="2328425"/>
            <a:ext cx="41624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" y="3498413"/>
            <a:ext cx="49911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600" y="1902750"/>
            <a:ext cx="31432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`revert`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reikšmę į naršyklės anksčiau pateiktą reikšmę.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Prieš pritaikymą:</a:t>
            </a:r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300" y="4288500"/>
            <a:ext cx="16954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575" y="2980488"/>
            <a:ext cx="28194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800" y="2304500"/>
            <a:ext cx="65532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`revert`</a:t>
            </a:r>
            <a:endParaRPr/>
          </a:p>
        </p:txBody>
      </p:sp>
      <p:sp>
        <p:nvSpPr>
          <p:cNvPr id="305" name="Google Shape;30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reikšmę į naršyklės anksčiau pateiktą reikšmę.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pritaikymo:</a:t>
            </a:r>
            <a:endParaRPr/>
          </a:p>
        </p:txBody>
      </p:sp>
      <p:pic>
        <p:nvPicPr>
          <p:cNvPr id="306" name="Google Shape;3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450" y="2120550"/>
            <a:ext cx="6553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013" y="3598925"/>
            <a:ext cx="17240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7450" y="3082325"/>
            <a:ext cx="28003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`revert`</a:t>
            </a:r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reikšmę į naršyklės anksčiau pateiktą reikšmę.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pritaikymo (initial):</a:t>
            </a:r>
            <a:endParaRPr/>
          </a:p>
        </p:txBody>
      </p:sp>
      <p:pic>
        <p:nvPicPr>
          <p:cNvPr id="315" name="Google Shape;3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450" y="2120550"/>
            <a:ext cx="6553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400" y="3463275"/>
            <a:ext cx="172797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813" y="3047300"/>
            <a:ext cx="28289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property `all`</a:t>
            </a:r>
            <a:endParaRPr/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 </a:t>
            </a:r>
            <a:r>
              <a:rPr b="1" lang="en"/>
              <a:t>beveik </a:t>
            </a:r>
            <a:r>
              <a:rPr lang="en"/>
              <a:t>visas reikšmes į vieną iš reikšmių: unset, inherit, initial, revert.</a:t>
            </a:r>
            <a:endParaRPr/>
          </a:p>
        </p:txBody>
      </p:sp>
      <p:pic>
        <p:nvPicPr>
          <p:cNvPr id="324" name="Google Shape;3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38" y="1819388"/>
            <a:ext cx="64865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375" y="3240200"/>
            <a:ext cx="1105875" cy="4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0900" y="2802450"/>
            <a:ext cx="28575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332" name="Google Shape;332;p48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338" name="Google Shape;338;p49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specifiškumas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Dokumento ir puslapio struktūra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Child elementų pozicionavimas (flexbox)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349" name="Google Shape;3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Realityvūs </a:t>
            </a:r>
            <a:r>
              <a:rPr lang="en"/>
              <a:t>CSS vienetai - dydžiai priklausantys nuo kitų dokumento elementų / parametrų.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</a:t>
            </a:r>
            <a:r>
              <a:rPr lang="en"/>
              <a:t>m, rem (anksčiau)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lang="en"/>
              <a:t>uo teksto parametrų priklausomi dydžiai </a:t>
            </a:r>
            <a:r>
              <a:rPr b="1" lang="en"/>
              <a:t>ex</a:t>
            </a:r>
            <a:r>
              <a:rPr lang="en"/>
              <a:t>, </a:t>
            </a:r>
            <a:r>
              <a:rPr b="1" lang="en"/>
              <a:t>ch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lang="en"/>
              <a:t>uo ekrano vaizduojamosios erdvės (viewport) priklausantys dydžiai </a:t>
            </a:r>
            <a:r>
              <a:rPr b="1" lang="en"/>
              <a:t>vh</a:t>
            </a:r>
            <a:r>
              <a:rPr lang="en"/>
              <a:t>, </a:t>
            </a:r>
            <a:r>
              <a:rPr b="1" lang="en"/>
              <a:t>vw</a:t>
            </a:r>
            <a:r>
              <a:rPr lang="en"/>
              <a:t>, </a:t>
            </a:r>
            <a:r>
              <a:rPr b="1" lang="en"/>
              <a:t>vmin</a:t>
            </a:r>
            <a:r>
              <a:rPr lang="en"/>
              <a:t>, </a:t>
            </a:r>
            <a:r>
              <a:rPr b="1" lang="en"/>
              <a:t>vmax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lang="en"/>
              <a:t>uo tėvinio elemento parametrų priklausantis procentinis dydis (%)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specifiškumas</a:t>
            </a:r>
            <a:endParaRPr/>
          </a:p>
        </p:txBody>
      </p:sp>
      <p:sp>
        <p:nvSpPr>
          <p:cNvPr id="357" name="Google Shape;35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Stiliai yra reitinguojami ir skaičiuojamas jų specifiškumo balas: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Tūkstančiais</a:t>
            </a:r>
            <a:r>
              <a:rPr lang="en"/>
              <a:t> - jei stiliaus deklaracija yra pateikta HTML elemento </a:t>
            </a:r>
            <a:r>
              <a:rPr b="1" lang="en"/>
              <a:t>style</a:t>
            </a:r>
            <a:r>
              <a:rPr lang="en"/>
              <a:t> atribute. Tokie stiliai neturi selector’ių ir jų specifiškumas visada yra 1000.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Šimtais</a:t>
            </a:r>
            <a:r>
              <a:rPr lang="en"/>
              <a:t> - vienetas šioje sekcijoje pridedamas kiekvienam </a:t>
            </a:r>
            <a:r>
              <a:rPr b="1" lang="en"/>
              <a:t>id</a:t>
            </a:r>
            <a:r>
              <a:rPr lang="en"/>
              <a:t> selector’iui visame konkretaus stiliaus selector’iaus rinkinyje.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Dešimtys</a:t>
            </a:r>
            <a:r>
              <a:rPr lang="en"/>
              <a:t> - vienetas šioje sekcijoje pridedamas kiekvienam </a:t>
            </a:r>
            <a:r>
              <a:rPr b="1" lang="en"/>
              <a:t>class</a:t>
            </a:r>
            <a:r>
              <a:rPr lang="en"/>
              <a:t>, </a:t>
            </a:r>
            <a:r>
              <a:rPr b="1" lang="en"/>
              <a:t>attribute</a:t>
            </a:r>
            <a:r>
              <a:rPr lang="en"/>
              <a:t>, </a:t>
            </a:r>
            <a:r>
              <a:rPr b="1" lang="en"/>
              <a:t>pseudo-class </a:t>
            </a:r>
            <a:r>
              <a:rPr lang="en"/>
              <a:t>selector’iui visame konkretaus stiliaus selector’iaus rinkinyje.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Vienetai</a:t>
            </a:r>
            <a:r>
              <a:rPr lang="en"/>
              <a:t> - vienetas pridedamas kiekvienam </a:t>
            </a:r>
            <a:r>
              <a:rPr b="1" lang="en"/>
              <a:t>element</a:t>
            </a:r>
            <a:r>
              <a:rPr lang="en"/>
              <a:t> arba </a:t>
            </a:r>
            <a:r>
              <a:rPr b="1" lang="en"/>
              <a:t>pseudo-element</a:t>
            </a:r>
            <a:r>
              <a:rPr lang="en"/>
              <a:t> selector.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specifiškumas</a:t>
            </a:r>
            <a:endParaRPr/>
          </a:p>
        </p:txBody>
      </p:sp>
      <p:sp>
        <p:nvSpPr>
          <p:cNvPr id="363" name="Google Shape;36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Specifiškumo skaičiavimo pavyzdys:</a:t>
            </a:r>
            <a:endParaRPr/>
          </a:p>
        </p:txBody>
      </p:sp>
      <p:pic>
        <p:nvPicPr>
          <p:cNvPr id="364" name="Google Shape;36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850" y="1557075"/>
            <a:ext cx="6998175" cy="33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elementų pozicionavimas (flexbox)</a:t>
            </a:r>
            <a:endParaRPr/>
          </a:p>
        </p:txBody>
      </p:sp>
      <p:sp>
        <p:nvSpPr>
          <p:cNvPr id="370" name="Google Shape;37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isplay: flex;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lex-direction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lex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</a:t>
            </a:r>
            <a:r>
              <a:rPr lang="en"/>
              <a:t>ustify-content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lign-items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Namų darbas - pradėti flexbox varlytę: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https://flexboxfroggy.com/#lt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x, ch dydžiai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  - priklauso nuo konkretaus šrifto mažosios </a:t>
            </a:r>
            <a:r>
              <a:rPr b="1" lang="en"/>
              <a:t>x</a:t>
            </a:r>
            <a:r>
              <a:rPr lang="en"/>
              <a:t> raidės aukščio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 - priklauso nuo konkretaus šrifto `0` simbolio pločio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Abu dydžiai kinta keičiant elemento šriftą arba jo dydį.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75" y="1665850"/>
            <a:ext cx="3086462" cy="8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625" y="3097926"/>
            <a:ext cx="1536519" cy="8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h, vw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Kas yra </a:t>
            </a:r>
            <a:r>
              <a:rPr b="1" lang="en"/>
              <a:t>viewport</a:t>
            </a:r>
            <a:r>
              <a:rPr lang="en"/>
              <a:t>?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325" y="1959800"/>
            <a:ext cx="4537350" cy="25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vh, vw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1vh - 1% viewport aukščio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550" y="2571750"/>
            <a:ext cx="3089800" cy="2258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525" y="2696013"/>
            <a:ext cx="31242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vh, vw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1vw - 1% viewport pločo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88" y="2710313"/>
            <a:ext cx="31527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425" y="2513120"/>
            <a:ext cx="3089801" cy="22555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vh, vw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v</a:t>
            </a:r>
            <a:r>
              <a:rPr b="1" lang="en"/>
              <a:t>h</a:t>
            </a:r>
            <a:r>
              <a:rPr lang="en"/>
              <a:t> ir</a:t>
            </a:r>
            <a:r>
              <a:rPr b="1" lang="en"/>
              <a:t> vw </a:t>
            </a:r>
            <a:r>
              <a:rPr lang="en"/>
              <a:t>nebūtinai turi būti taikomi </a:t>
            </a:r>
            <a:r>
              <a:rPr b="1" lang="en"/>
              <a:t>height</a:t>
            </a:r>
            <a:r>
              <a:rPr lang="en"/>
              <a:t> ar </a:t>
            </a:r>
            <a:r>
              <a:rPr b="1" lang="en"/>
              <a:t>width</a:t>
            </a:r>
            <a:r>
              <a:rPr lang="en"/>
              <a:t>! Jų taikymas yra programuotojo vaizduotės ir poreikių reikalas.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