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5f24f929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5f24f929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f24f929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f24f929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f24f929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f24f929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5f24f929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5f24f929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5f24f9291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5f24f929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f24f929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f24f929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f24f929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f24f929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5f24f92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5f24f92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5f24f929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5f24f929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5f24f9291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5f24f9291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5f24f9291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5f24f9291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5f24f92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5f24f92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5f24f9291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5f24f9291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5f24f9291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5f24f9291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5f24f9291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5f24f9291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467473950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467473950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46747395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46747395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467473950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467473950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46747395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46747395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467473950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46747395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467473950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467473950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467473950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467473950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467473950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467473950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5f24f9291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5f24f9291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5f24f9291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5f24f9291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467473950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467473950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7473950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7473950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467473950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467473950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5f24f9291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5f24f9291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5f24f9291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5f24f9291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174b4b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174b4b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5f24f9291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5f24f9291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5f24f9291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5f24f9291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5f24f9291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5f24f9291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6174b4b9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6174b4b9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6174b4b9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6174b4b9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6174b4b9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6174b4b9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6174b4b9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6174b4b9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62fc0336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62fc0336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6174b4b9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6174b4b9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6174b4b9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6174b4b9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509379f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509379f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62fc0336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62fc0336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09379f25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509379f25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Klaidos puslapis - 4.4.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6174b4b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6174b4b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5931f6f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5931f6f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redericgonzalo.com/en/2017/03/01/understanding-the-difference-between-mobile-first-adaptive-and-responsive-design/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Web/CSS/color#formal_definition" TargetMode="External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Relationship Id="rId5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5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ubicleninjas.com/ultimate-guide-to-contact-forms/" TargetMode="External"/><Relationship Id="rId4" Type="http://schemas.openxmlformats.org/officeDocument/2006/relationships/hyperlink" Target="https://github.com/DeividasBakanas/frontend-basics-and-project-management-processes-2022-01-17/tree/main/4%20savait%C4%97/4.4/live-samples/form-layout" TargetMode="External"/><Relationship Id="rId5" Type="http://schemas.openxmlformats.org/officeDocument/2006/relationships/image" Target="../media/image2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2.png"/><Relationship Id="rId4" Type="http://schemas.openxmlformats.org/officeDocument/2006/relationships/image" Target="../media/image56.png"/><Relationship Id="rId5" Type="http://schemas.openxmlformats.org/officeDocument/2006/relationships/image" Target="../media/image5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1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mozilla.org/en-US/docs/Web/CSS/Pseudo-classe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CSS/@media#media_fea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Media Queries panaudojimo atvejai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reikia pakeisti / </a:t>
            </a:r>
            <a:r>
              <a:rPr b="1" lang="en"/>
              <a:t>pritaikyti </a:t>
            </a:r>
            <a:r>
              <a:rPr lang="en"/>
              <a:t>vaizdą </a:t>
            </a:r>
            <a:r>
              <a:rPr b="1" lang="en"/>
              <a:t>ekrano dydžiui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reikia </a:t>
            </a:r>
            <a:r>
              <a:rPr b="1" lang="en"/>
              <a:t>paslėpti </a:t>
            </a:r>
            <a:r>
              <a:rPr lang="en"/>
              <a:t>tam tikrus elementus, kai norima </a:t>
            </a:r>
            <a:r>
              <a:rPr b="1" lang="en"/>
              <a:t>spausdinti puslapį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ekrano skaitytuvui</a:t>
            </a:r>
            <a:r>
              <a:rPr lang="en"/>
              <a:t> </a:t>
            </a:r>
            <a:r>
              <a:rPr lang="en"/>
              <a:t>reikia skaityti / </a:t>
            </a:r>
            <a:r>
              <a:rPr b="1" lang="en"/>
              <a:t>neskaityti </a:t>
            </a:r>
            <a:r>
              <a:rPr lang="en"/>
              <a:t>tam tikras puslapio dalis;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reikia </a:t>
            </a:r>
            <a:r>
              <a:rPr b="1" lang="en"/>
              <a:t>priderinti</a:t>
            </a:r>
            <a:r>
              <a:rPr lang="en"/>
              <a:t> puslapio turinį </a:t>
            </a:r>
            <a:r>
              <a:rPr b="1" lang="en"/>
              <a:t>pagal įrenginio įvestis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reikia </a:t>
            </a:r>
            <a:r>
              <a:rPr b="1" lang="en"/>
              <a:t>pritaikyti </a:t>
            </a:r>
            <a:r>
              <a:rPr lang="en"/>
              <a:t>puslapį </a:t>
            </a:r>
            <a:r>
              <a:rPr b="1" lang="en"/>
              <a:t>kitaip spalvas matantiems </a:t>
            </a:r>
            <a:r>
              <a:rPr lang="en"/>
              <a:t>vartotojams;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reikia </a:t>
            </a:r>
            <a:r>
              <a:rPr b="1" lang="en"/>
              <a:t>priderinti</a:t>
            </a:r>
            <a:r>
              <a:rPr lang="en"/>
              <a:t> puslapio vaizdą prie </a:t>
            </a:r>
            <a:r>
              <a:rPr b="1" lang="en"/>
              <a:t>įrenginio palaikomų spalvų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sintaksė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2080425"/>
            <a:ext cx="8593500" cy="27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</a:t>
            </a:r>
            <a:r>
              <a:rPr b="1" lang="en"/>
              <a:t>ot</a:t>
            </a:r>
            <a:r>
              <a:rPr lang="en"/>
              <a:t> - invertuoja visą media query sąlygą (pritaiko CSS tik tada, kai pateikta sąlyga netenkinama);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b="1" lang="en"/>
              <a:t>ediatype</a:t>
            </a:r>
            <a:r>
              <a:rPr lang="en"/>
              <a:t> - medijos tipas: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print</a:t>
            </a:r>
            <a:r>
              <a:rPr lang="en"/>
              <a:t> - naudojama spausdintam turiniui;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</a:t>
            </a:r>
            <a:r>
              <a:rPr b="1" lang="en"/>
              <a:t>creen</a:t>
            </a:r>
            <a:r>
              <a:rPr lang="en"/>
              <a:t> - naudojama kompiuterio, planšetės, išmaniojo telefono ekranui;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</a:t>
            </a:r>
            <a:r>
              <a:rPr b="1" lang="en"/>
              <a:t>peech </a:t>
            </a:r>
            <a:r>
              <a:rPr lang="en"/>
              <a:t>- naudojama programoms, kurios perskaito tekstą vartotojui;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</a:t>
            </a:r>
            <a:r>
              <a:rPr b="1" lang="en"/>
              <a:t>ll</a:t>
            </a:r>
            <a:r>
              <a:rPr lang="en"/>
              <a:t> - kai media query taikomas visiems </a:t>
            </a:r>
            <a:r>
              <a:rPr lang="en"/>
              <a:t>išvardintiems medijos tipams </a:t>
            </a:r>
            <a:r>
              <a:rPr b="1" lang="en"/>
              <a:t>(default).</a:t>
            </a:r>
            <a:endParaRPr b="1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108113"/>
            <a:ext cx="61531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949925"/>
            <a:ext cx="85206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</a:t>
            </a:r>
            <a:r>
              <a:rPr b="1" lang="en"/>
              <a:t>nly </a:t>
            </a:r>
            <a:r>
              <a:rPr lang="en"/>
              <a:t>- modernioms naršyklėm neturi jokio efekto; leidžia nepritaikyti stiliaus naršyklėse, kurios nepalaiko media queries </a:t>
            </a:r>
            <a:r>
              <a:rPr lang="en"/>
              <a:t>funkcionalumo</a:t>
            </a:r>
            <a:r>
              <a:rPr lang="en"/>
              <a:t>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nd </a:t>
            </a:r>
            <a:r>
              <a:rPr lang="en"/>
              <a:t>- apjungia medijos tipą ir sąlygas;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</a:t>
            </a:r>
            <a:r>
              <a:rPr lang="en"/>
              <a:t>, </a:t>
            </a:r>
            <a:r>
              <a:rPr b="1" lang="en"/>
              <a:t>only </a:t>
            </a:r>
            <a:r>
              <a:rPr lang="en"/>
              <a:t>ir </a:t>
            </a:r>
            <a:r>
              <a:rPr b="1" lang="en"/>
              <a:t>and </a:t>
            </a:r>
            <a:r>
              <a:rPr lang="en"/>
              <a:t>naudojimas neprivalomas. Bet naudojant </a:t>
            </a:r>
            <a:r>
              <a:rPr b="1" lang="en"/>
              <a:t>not</a:t>
            </a:r>
            <a:r>
              <a:rPr lang="en"/>
              <a:t> ir </a:t>
            </a:r>
            <a:r>
              <a:rPr b="1" lang="en"/>
              <a:t>only </a:t>
            </a:r>
            <a:r>
              <a:rPr lang="en"/>
              <a:t>yra privaloma pateikti medijos tipą, kuris kitu atveju gali būti praleidžiamas.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mediafeature</a:t>
            </a:r>
            <a:r>
              <a:rPr lang="en"/>
              <a:t> - medijos parametras;</a:t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sintaksė (not, only, and)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108113"/>
            <a:ext cx="61531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949925"/>
            <a:ext cx="85206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mediafeature</a:t>
            </a:r>
            <a:r>
              <a:rPr lang="en"/>
              <a:t> - medijos parametras;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Kelis medijos parametrus į vieną media query galima apjungti naudojant </a:t>
            </a:r>
            <a:r>
              <a:rPr b="1" lang="en"/>
              <a:t>and</a:t>
            </a:r>
            <a:r>
              <a:rPr lang="en"/>
              <a:t>, </a:t>
            </a:r>
            <a:r>
              <a:rPr b="1" lang="en"/>
              <a:t>or</a:t>
            </a:r>
            <a:r>
              <a:rPr lang="en"/>
              <a:t> raktažodžius.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sintaksė (not, only, and)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108113"/>
            <a:ext cx="61531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775" y="3362525"/>
            <a:ext cx="4523920" cy="2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949925"/>
            <a:ext cx="85206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Tą patį stilių galima pritaikyti skirtingiems media queries viena išraiška apjungiant queries kableliu: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Apjungimas kableliu dažnai atstoja </a:t>
            </a:r>
            <a:r>
              <a:rPr b="1" lang="en"/>
              <a:t>or </a:t>
            </a:r>
            <a:r>
              <a:rPr lang="en"/>
              <a:t>operatorių, nes sukombinuoja skirtingas sąlygas, kurių bent viena turi atitikti.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sintaksė (not, only, and)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108113"/>
            <a:ext cx="61531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425" y="2841625"/>
            <a:ext cx="5874582" cy="2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Breakpoint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288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Breakpoint - šiame kontekste yra ekrano </a:t>
            </a:r>
            <a:r>
              <a:rPr b="1" lang="en"/>
              <a:t>pločio taškas</a:t>
            </a:r>
            <a:r>
              <a:rPr lang="en"/>
              <a:t>, po kurio pritaikomas kitas CSS.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Nors yra daug skirtingų ekranų šie pločiai yra nusistovėję ir dažnai taikomi.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200" y="1244774"/>
            <a:ext cx="5538099" cy="30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399200" y="4537025"/>
            <a:ext cx="65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https://getbootstrap.com/docs/5.0/layout/breakpoints/#available-breakpoints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Specifikacijos naujienos!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Nors naujas funkcionalumas dar neturi labai plataus palaikymo, bet su nauja sintakse turėsime galimybę rašyti aiškesnius media queries:</a:t>
            </a:r>
            <a:br>
              <a:rPr lang="en"/>
            </a:b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263" y="1995975"/>
            <a:ext cx="3587475" cy="5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0900" y="2519150"/>
            <a:ext cx="2702229" cy="4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8162" y="3089625"/>
            <a:ext cx="4867700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8663" y="3745825"/>
            <a:ext cx="3886663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491325" y="2026700"/>
            <a:ext cx="7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Prieš:</a:t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491325" y="3057225"/>
            <a:ext cx="7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Prieš:</a:t>
            </a: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491325" y="2534000"/>
            <a:ext cx="7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Po:</a:t>
            </a:r>
            <a:endParaRPr b="1"/>
          </a:p>
        </p:txBody>
      </p:sp>
      <p:sp>
        <p:nvSpPr>
          <p:cNvPr id="164" name="Google Shape;164;p28"/>
          <p:cNvSpPr txBox="1"/>
          <p:nvPr/>
        </p:nvSpPr>
        <p:spPr>
          <a:xfrm>
            <a:off x="491325" y="3745825"/>
            <a:ext cx="7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Po: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pavyzdžiai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Nuo breakpoint iki galo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Keletos breakpoint naudojimas užklojant vienas kitą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Intervalas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Sąlygos neigimas / media query nuo vieno breakpoint’o (kaip išvengti </a:t>
            </a:r>
            <a:r>
              <a:rPr b="1" lang="en"/>
              <a:t>pixel rounding</a:t>
            </a:r>
            <a:r>
              <a:rPr lang="en"/>
              <a:t>*)</a:t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376150" y="4370400"/>
            <a:ext cx="806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 </a:t>
            </a:r>
            <a:r>
              <a:rPr b="1" lang="en"/>
              <a:t>pixel rounding</a:t>
            </a:r>
            <a:r>
              <a:rPr lang="en"/>
              <a:t> - pikselio galutinės reikšmės apvalinimas į vieną ar kitą pusę pritaikius </a:t>
            </a:r>
            <a:r>
              <a:rPr b="1" lang="en"/>
              <a:t>scaling</a:t>
            </a:r>
            <a:r>
              <a:rPr lang="en"/>
              <a:t> (pvz. OS išdidinimas, zoom’as).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first vs. Desktop first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4541300"/>
            <a:ext cx="852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989"/>
              <a:t>Šaltinis: </a:t>
            </a:r>
            <a:r>
              <a:rPr lang="en" sz="989" u="sng">
                <a:solidFill>
                  <a:schemeClr val="hlink"/>
                </a:solidFill>
                <a:hlinkClick r:id="rId3"/>
              </a:rPr>
              <a:t>https://fredericgonzalo.com/en/2017/03/01/understanding-the-difference-between-mobile-first-adaptive-and-responsive-design/</a:t>
            </a:r>
            <a:r>
              <a:rPr lang="en" sz="989"/>
              <a:t> </a:t>
            </a:r>
            <a:endParaRPr sz="989"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200" y="1007175"/>
            <a:ext cx="4962900" cy="33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first vs. Desktop first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Iš principo - tai </a:t>
            </a:r>
            <a:r>
              <a:rPr b="1" lang="en"/>
              <a:t>dizaino</a:t>
            </a:r>
            <a:r>
              <a:rPr lang="en"/>
              <a:t>, o ne programavimo konceptas. Puslapio </a:t>
            </a:r>
            <a:r>
              <a:rPr b="1" lang="en"/>
              <a:t>dizainas turi būti sukonstruotas taip</a:t>
            </a:r>
            <a:r>
              <a:rPr lang="en"/>
              <a:t>, kad galėtų būti rodomas </a:t>
            </a:r>
            <a:r>
              <a:rPr b="1" lang="en"/>
              <a:t>tiek plačiuose, tiek siauruose ekranuose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Tačiau, kartais tai pasireiškia ir rašant CSS. Pvz. formuojant </a:t>
            </a:r>
            <a:r>
              <a:rPr b="1" lang="en"/>
              <a:t>Media Queries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Mobile first dizainas media queries formuoja taip, kad jie vis </a:t>
            </a:r>
            <a:r>
              <a:rPr b="1" lang="en"/>
              <a:t>didesniam ekranui </a:t>
            </a:r>
            <a:r>
              <a:rPr lang="en"/>
              <a:t>rodytų vis </a:t>
            </a:r>
            <a:r>
              <a:rPr b="1" lang="en"/>
              <a:t>daugiau turinio </a:t>
            </a:r>
            <a:r>
              <a:rPr lang="en"/>
              <a:t>/ didintų tam tikrus elementus / mažintų tekstą 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Desktop first - atvirkščiai, dažniausiai slepia / mažina turinį bei didina tekstą mažėjančiam ekrano pločiui.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425" y="180646"/>
            <a:ext cx="1330875" cy="8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first vs. Desktop first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Platusis internetas dažniausiai siūlo naudoti Mobile First tiek dizaine, tiek programavime.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Tačiau, verta atsižvelgti, kuriuo būdu dirbant kodas bus aiškesnis, skaitomesnis ir užims mažiau vietos siunčiant per internetą.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425" y="180646"/>
            <a:ext cx="1330875" cy="8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visam stylesheet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gali būti nusakomi ne vien CSS properčių rinkiniui, bet ir visam stylesheet.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Stylesheet’as vis tiek bus </a:t>
            </a:r>
            <a:r>
              <a:rPr b="1" lang="en"/>
              <a:t>parsiunčiamas </a:t>
            </a:r>
            <a:r>
              <a:rPr lang="en"/>
              <a:t>į naršyklę, </a:t>
            </a:r>
            <a:r>
              <a:rPr b="1" lang="en"/>
              <a:t>bet nepritaikytas</a:t>
            </a:r>
            <a:r>
              <a:rPr lang="en"/>
              <a:t>, net jeigu esamos sąlygos </a:t>
            </a:r>
            <a:r>
              <a:rPr b="1" lang="en"/>
              <a:t>neatitinka</a:t>
            </a:r>
            <a:r>
              <a:rPr b="1" lang="en"/>
              <a:t> reikalaujamų</a:t>
            </a:r>
            <a:r>
              <a:rPr lang="en"/>
              <a:t>, tačiau jo parsiuntimo </a:t>
            </a:r>
            <a:r>
              <a:rPr b="1" lang="en"/>
              <a:t>prioritetas bus žemas </a:t>
            </a:r>
            <a:r>
              <a:rPr lang="en"/>
              <a:t>(bus parsiunčiamas vėliausiai).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75" y="3492950"/>
            <a:ext cx="6731451" cy="4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Kažkur matyta…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Praktiškai tas pats Media Queries aprašymas yra naudojamas </a:t>
            </a:r>
            <a:r>
              <a:rPr b="1" lang="en"/>
              <a:t>picture</a:t>
            </a:r>
            <a:r>
              <a:rPr lang="en"/>
              <a:t> HTML elemente, kai skirtingus paveikslėlius užkrauname skirtingomis sąlygomis.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25" y="2718475"/>
            <a:ext cx="62579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dizaino įrankių taikymo strategija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Dažniausiai turinį dėliojame taip, kad jam reikėtų kuo mažiau Media Queries.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Jeigu įmanoma responsiveness pasiekti kitomis priemonėmis, pvz. </a:t>
            </a:r>
            <a:r>
              <a:rPr lang="en"/>
              <a:t>f</a:t>
            </a:r>
            <a:r>
              <a:rPr lang="en"/>
              <a:t>lexbox, grid ar kita - išnauokime jas!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Užduotis - “Responsiveness flag”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500" y="1826863"/>
            <a:ext cx="3714750" cy="2257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Paveldimumas CSS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 tikri CSS nustatomi properties</a:t>
            </a:r>
            <a:r>
              <a:rPr b="1" lang="en"/>
              <a:t> </a:t>
            </a:r>
            <a:r>
              <a:rPr lang="en"/>
              <a:t>yra </a:t>
            </a:r>
            <a:r>
              <a:rPr b="1" lang="en"/>
              <a:t>paveldimi</a:t>
            </a:r>
            <a:r>
              <a:rPr lang="en"/>
              <a:t> - nustačius požymį HTML elementui, </a:t>
            </a:r>
            <a:r>
              <a:rPr b="1" lang="en"/>
              <a:t>tą patį požymį paveldės ir visi vaikiniai (child) elementai</a:t>
            </a:r>
            <a:r>
              <a:rPr lang="en"/>
              <a:t> (jei požymis nėra specifiškai nenustatytas konkrečiam vaikiniam elementui).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Populiariausi properties, kurie yra paveldimi: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font-size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font-style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font-weight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Paveldimumas CSS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sužinoti ar CSS property paveldimas?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MDN kiekvienam CSS properčiui pateikia dokumentaciją ir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formalų aprašymą</a:t>
            </a:r>
            <a:r>
              <a:rPr lang="en"/>
              <a:t>:</a:t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896" y="2292275"/>
            <a:ext cx="4884225" cy="25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`inherit`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reikšmę į tą, kuri yra paveldėta.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Iki perrašymo:</a:t>
            </a: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50" y="2181225"/>
            <a:ext cx="49911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725" y="1946275"/>
            <a:ext cx="24193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050" y="4197725"/>
            <a:ext cx="290884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`inherit`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reikšmę į tą, kuri yra paveldėta.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perrašymo:</a:t>
            </a:r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50" y="2181225"/>
            <a:ext cx="49911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4288" y="1257300"/>
            <a:ext cx="22193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0613" y="4299050"/>
            <a:ext cx="2862777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`initial`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reikšmę į numatytąją.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perrašymo: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50" y="2181225"/>
            <a:ext cx="49911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725" y="1238250"/>
            <a:ext cx="22098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8075" y="4299050"/>
            <a:ext cx="294783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3321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`unset`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paveldėjimas CSS properčiui galioja - </a:t>
            </a:r>
            <a:r>
              <a:rPr b="1" lang="en"/>
              <a:t>inherit</a:t>
            </a:r>
            <a:r>
              <a:rPr lang="en"/>
              <a:t>, kitu atveju - </a:t>
            </a:r>
            <a:r>
              <a:rPr b="1" lang="en"/>
              <a:t>initial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Prieš perrašymą:</a:t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745850"/>
            <a:ext cx="41624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975" y="1840975"/>
            <a:ext cx="31813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8400" y="3692025"/>
            <a:ext cx="49911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`unset`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paveldėjimas CSS properčiui galioja - </a:t>
            </a:r>
            <a:r>
              <a:rPr b="1" lang="en"/>
              <a:t>inherit</a:t>
            </a:r>
            <a:r>
              <a:rPr lang="en"/>
              <a:t>, kitu atveju - </a:t>
            </a:r>
            <a:r>
              <a:rPr b="1" lang="en"/>
              <a:t>initial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perrašymo (border nėra paveldimas):</a:t>
            </a:r>
            <a:endParaRPr/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63" y="2328425"/>
            <a:ext cx="41624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" y="3498413"/>
            <a:ext cx="49911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600" y="1902750"/>
            <a:ext cx="31432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`revert`</a:t>
            </a:r>
            <a:endParaRPr/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CSS property reikšmę į </a:t>
            </a:r>
            <a:r>
              <a:rPr lang="en"/>
              <a:t>naršyklės anksčiau pateiktą reikšmę, pagal jos kilmę.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Kilmės būna šios: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Numatytieji naršyklės stiliai</a:t>
            </a:r>
            <a:r>
              <a:rPr lang="en"/>
              <a:t> (user-agent stylesheet);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Vartotojo pateikti stiliai naršyklei</a:t>
            </a:r>
            <a:r>
              <a:rPr lang="en"/>
              <a:t> (vartotojas pats gali pateikti savo stylesheet’ą visiems puslapiams - panašiai kaip ir naršyklės kūrėjai);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Puslapio autoriaus stiliai</a:t>
            </a:r>
            <a:r>
              <a:rPr lang="en"/>
              <a:t> (visi stiliai, kuriuos kaip programuotojai nurodome style atribute arba style elemente arba external stylesheet’e).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`revert`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CSS property reikšmę į naršyklės anksčiau pateiktą reikšmę, pagal jos kilmę.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Kadangi vartotojo pateikti stylesheet’ai yra retas atvejis, dažniausiai </a:t>
            </a:r>
            <a:r>
              <a:rPr b="1" lang="en"/>
              <a:t>revert</a:t>
            </a:r>
            <a:r>
              <a:rPr lang="en"/>
              <a:t> nustato CSS property </a:t>
            </a:r>
            <a:r>
              <a:rPr b="1" lang="en"/>
              <a:t>į naršyklės numatytąjį nustatymą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`revert`</a:t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reikšmę į naršyklės anksčiau pateiktą reikšmę, pagal jos kilmę.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Prieš pritaikymą:</a:t>
            </a:r>
            <a:endParaRPr/>
          </a:p>
        </p:txBody>
      </p:sp>
      <p:pic>
        <p:nvPicPr>
          <p:cNvPr id="296" name="Google Shape;2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300" y="4288500"/>
            <a:ext cx="16954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575" y="2980488"/>
            <a:ext cx="28194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800" y="2304500"/>
            <a:ext cx="65532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`revert`</a:t>
            </a:r>
            <a:endParaRPr/>
          </a:p>
        </p:txBody>
      </p:sp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Nustato reikšmę į naršyklės anksčiau pateiktą reikšmę, pagal jos kilmę.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pritaikymo:</a:t>
            </a:r>
            <a:endParaRPr/>
          </a:p>
        </p:txBody>
      </p:sp>
      <p:pic>
        <p:nvPicPr>
          <p:cNvPr id="305" name="Google Shape;3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450" y="2120550"/>
            <a:ext cx="6553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013" y="3598925"/>
            <a:ext cx="17240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7450" y="3082325"/>
            <a:ext cx="28003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Reikšmė `revert`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Nustato reikšmę į naršyklės anksčiau pateiktą reikšmę, pagal jos kilmę.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pritaikymo (initial):</a:t>
            </a:r>
            <a:endParaRPr/>
          </a:p>
        </p:txBody>
      </p:sp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450" y="2120550"/>
            <a:ext cx="6553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400" y="3463275"/>
            <a:ext cx="172797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813" y="3047300"/>
            <a:ext cx="28289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property `all`</a:t>
            </a:r>
            <a:endParaRPr/>
          </a:p>
        </p:txBody>
      </p:sp>
      <p:sp>
        <p:nvSpPr>
          <p:cNvPr id="322" name="Google Shape;322;p49"/>
          <p:cNvSpPr txBox="1"/>
          <p:nvPr>
            <p:ph idx="1" type="body"/>
          </p:nvPr>
        </p:nvSpPr>
        <p:spPr>
          <a:xfrm>
            <a:off x="311700" y="1152475"/>
            <a:ext cx="85206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</a:t>
            </a:r>
            <a:r>
              <a:rPr b="1" lang="en"/>
              <a:t>beveik* </a:t>
            </a:r>
            <a:r>
              <a:rPr lang="en"/>
              <a:t>visas reikšmes į vieną iš reikšmių: unset, inherit, initial, revert.</a:t>
            </a:r>
            <a:endParaRPr/>
          </a:p>
        </p:txBody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38" y="1819388"/>
            <a:ext cx="64865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375" y="3087800"/>
            <a:ext cx="1105875" cy="4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0900" y="2497650"/>
            <a:ext cx="28575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9"/>
          <p:cNvSpPr txBox="1"/>
          <p:nvPr/>
        </p:nvSpPr>
        <p:spPr>
          <a:xfrm>
            <a:off x="414550" y="461380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 netaikoma </a:t>
            </a:r>
            <a:r>
              <a:rPr b="1" lang="en"/>
              <a:t>unicode-bidi</a:t>
            </a:r>
            <a:r>
              <a:rPr lang="en"/>
              <a:t>, </a:t>
            </a:r>
            <a:r>
              <a:rPr b="1" lang="en"/>
              <a:t>direction </a:t>
            </a:r>
            <a:r>
              <a:rPr lang="en"/>
              <a:t>CSS properčių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Sudėtingesni</a:t>
            </a:r>
            <a:r>
              <a:rPr lang="en"/>
              <a:t> CSS selectoriai (direct child)</a:t>
            </a:r>
            <a:endParaRPr/>
          </a:p>
        </p:txBody>
      </p:sp>
      <p:sp>
        <p:nvSpPr>
          <p:cNvPr id="332" name="Google Shape;33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žymima simboliu “&gt;”, nurodo tiesioginius elemento vaikus (stiliai visiems giliau šio vaiko esantiems elementas nebetaikomi)</a:t>
            </a:r>
            <a:endParaRPr/>
          </a:p>
        </p:txBody>
      </p:sp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698" y="2192836"/>
            <a:ext cx="4886600" cy="16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25" y="2294775"/>
            <a:ext cx="31623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7098" y="4148175"/>
            <a:ext cx="6069799" cy="7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Sudėtingesni CSS selectoriai (</a:t>
            </a:r>
            <a:r>
              <a:rPr lang="en"/>
              <a:t>plus kombinatorius)</a:t>
            </a:r>
            <a:endParaRPr/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Pažymi tiesiai už nurodyto elemento esantį kitą nurodytą elementą (tame pačiame lygyje).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88" y="2209800"/>
            <a:ext cx="20859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300" y="1994388"/>
            <a:ext cx="18288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8600" y="3704513"/>
            <a:ext cx="10287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Holy grail layout pavyzdys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87900" y="432057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Šaltinis: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https://cubicleninjas.com/ultimate-guide-to-contact-forms/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Sprendimas: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8025" y="1261750"/>
            <a:ext cx="4482900" cy="29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Sudėtingesni CSS selector’iai (</a:t>
            </a:r>
            <a:r>
              <a:rPr lang="en"/>
              <a:t>~ tilde kombinatorius)</a:t>
            </a:r>
            <a:endParaRPr/>
          </a:p>
        </p:txBody>
      </p:sp>
      <p:sp>
        <p:nvSpPr>
          <p:cNvPr id="350" name="Google Shape;350;p5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Pažymi po nurodyto elemento einančius nurodytus elementus tame pačiame lygyje.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51" name="Google Shape;3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450" y="1939963"/>
            <a:ext cx="13335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500" y="2996672"/>
            <a:ext cx="3183400" cy="18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700" y="2124024"/>
            <a:ext cx="4838176" cy="28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Sudėtingesni </a:t>
            </a:r>
            <a:r>
              <a:rPr b="1" lang="en"/>
              <a:t>attribute</a:t>
            </a:r>
            <a:r>
              <a:rPr lang="en"/>
              <a:t> selektoriai</a:t>
            </a:r>
            <a:endParaRPr/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88" y="1327150"/>
            <a:ext cx="62579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Sudėtingesni </a:t>
            </a:r>
            <a:r>
              <a:rPr b="1" lang="en"/>
              <a:t>attribute</a:t>
            </a:r>
            <a:r>
              <a:rPr lang="en"/>
              <a:t> selektoriai</a:t>
            </a:r>
            <a:endParaRPr/>
          </a:p>
        </p:txBody>
      </p:sp>
      <p:sp>
        <p:nvSpPr>
          <p:cNvPr id="366" name="Google Shape;36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38" y="1245775"/>
            <a:ext cx="534352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225" y="3644025"/>
            <a:ext cx="53435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Sudėtingesni </a:t>
            </a:r>
            <a:r>
              <a:rPr b="1" lang="en"/>
              <a:t>attribute</a:t>
            </a:r>
            <a:r>
              <a:rPr lang="en"/>
              <a:t> selektoriai</a:t>
            </a:r>
            <a:endParaRPr/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663" y="1142663"/>
            <a:ext cx="54768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663" y="2266950"/>
            <a:ext cx="57816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0088" y="3329800"/>
            <a:ext cx="46196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klasės</a:t>
            </a:r>
            <a:endParaRPr/>
          </a:p>
        </p:txBody>
      </p:sp>
      <p:sp>
        <p:nvSpPr>
          <p:cNvPr id="383" name="Google Shape;38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Pseudo</a:t>
            </a:r>
            <a:r>
              <a:rPr lang="en"/>
              <a:t> </a:t>
            </a:r>
            <a:r>
              <a:rPr b="1" lang="en"/>
              <a:t>klasė</a:t>
            </a:r>
            <a:r>
              <a:rPr lang="en"/>
              <a:t>, tai specialią elemento būseną nurodantis raktažodis, kuris pridėtas prie CSS selektoriaus leidžia </a:t>
            </a:r>
            <a:r>
              <a:rPr b="1" lang="en"/>
              <a:t>pritaikyti stilius</a:t>
            </a:r>
            <a:r>
              <a:rPr lang="en"/>
              <a:t>, kai </a:t>
            </a:r>
            <a:r>
              <a:rPr b="1" lang="en"/>
              <a:t>elementas yra šios būsenos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Kitaip negu įprastas klases (class atributas), jų elementui</a:t>
            </a:r>
            <a:r>
              <a:rPr b="1" lang="en"/>
              <a:t> negalime uždėti patys</a:t>
            </a:r>
            <a:r>
              <a:rPr lang="en"/>
              <a:t>, jos yra iš anksto apibrėžtos ir</a:t>
            </a:r>
            <a:r>
              <a:rPr b="1" lang="en"/>
              <a:t> aktyvuojamos tik tam tikromis sąlygomis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Pvz. pseudo klasė </a:t>
            </a:r>
            <a:r>
              <a:rPr b="1" lang="en"/>
              <a:t>hover </a:t>
            </a:r>
            <a:r>
              <a:rPr lang="en"/>
              <a:t>yra pritaikoma tik tada, kai vartotojas užveda kursorių virš elemento:</a:t>
            </a:r>
            <a:endParaRPr/>
          </a:p>
        </p:txBody>
      </p:sp>
      <p:pic>
        <p:nvPicPr>
          <p:cNvPr id="384" name="Google Shape;38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201" y="3418176"/>
            <a:ext cx="1797250" cy="5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400" y="3401063"/>
            <a:ext cx="25809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648" y="4247500"/>
            <a:ext cx="2731275" cy="7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klasės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7"/>
          <p:cNvSpPr txBox="1"/>
          <p:nvPr>
            <p:ph idx="1" type="body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Kitaip negu įprasta klasė, kurios selektorius prasideda tašku “.”, pseudo klasių selektoriai prasideda “:”.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Pseudo klasės gali įvardinti būsenas įvairiuose kontekstuose ir pagal tai būti skirstomos į grupes: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Kalbinės (su puslapio kalba susijusiems selektoriams formuoti)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Vietos / nuorodų</a:t>
            </a:r>
            <a:r>
              <a:rPr lang="en"/>
              <a:t> (nuorodų būsenos išskirti)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Vartotojo veiksmo </a:t>
            </a:r>
            <a:r>
              <a:rPr lang="en"/>
              <a:t> (aktyvuojamos vartotojui įvykdžius veiksmą)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Resurso būsenos (pvz. </a:t>
            </a:r>
            <a:r>
              <a:rPr lang="en"/>
              <a:t>v</a:t>
            </a:r>
            <a:r>
              <a:rPr lang="en"/>
              <a:t>ideo / audio elementų paleidimo būsenoms)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Input elementų </a:t>
            </a:r>
            <a:r>
              <a:rPr lang="en"/>
              <a:t>(su formos / įvesties būsena susijusioms būsenoms)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Struktūros </a:t>
            </a:r>
            <a:r>
              <a:rPr lang="en"/>
              <a:t>(aktyvuojant, kai elementas yra tam tikroje HTML medžio vietoje)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Pilnas sąrašas: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https://developer.mozilla.org/en-US/docs/Web/CSS/Pseudo-classes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Vietos / nuorodų pseudo klasės</a:t>
            </a:r>
            <a:endParaRPr/>
          </a:p>
        </p:txBody>
      </p:sp>
      <p:sp>
        <p:nvSpPr>
          <p:cNvPr id="398" name="Google Shape;39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any-link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Vartotojo veiksmo pseudo klasės</a:t>
            </a:r>
            <a:endParaRPr/>
          </a:p>
        </p:txBody>
      </p:sp>
      <p:sp>
        <p:nvSpPr>
          <p:cNvPr id="404" name="Google Shape;40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elementų pseudo klasės</a:t>
            </a:r>
            <a:endParaRPr/>
          </a:p>
        </p:txBody>
      </p:sp>
      <p:sp>
        <p:nvSpPr>
          <p:cNvPr id="410" name="Google Shape;41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autofill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enabled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disabled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required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klasės p</a:t>
            </a:r>
            <a:r>
              <a:rPr lang="en"/>
              <a:t>agal dokumento struktūrą</a:t>
            </a:r>
            <a:endParaRPr/>
          </a:p>
        </p:txBody>
      </p:sp>
      <p:sp>
        <p:nvSpPr>
          <p:cNvPr id="416" name="Google Shape;41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</a:t>
            </a:r>
            <a:r>
              <a:rPr lang="en"/>
              <a:t>th-child(2), nth-child(2n), nth-child(2n+1), nth-child(odd), nth-child(even)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first-of-type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last-of-type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only-of-type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klasės simuliavimas DevTools</a:t>
            </a:r>
            <a:endParaRPr/>
          </a:p>
        </p:txBody>
      </p:sp>
      <p:pic>
        <p:nvPicPr>
          <p:cNvPr id="422" name="Google Shape;42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310550"/>
            <a:ext cx="60007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Responsiveness pavyzdys - (pastarasis holy grail layout)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Užduotis “Responsiveness flag”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paveldimumas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unset, initial, inherit, revert reikšmės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CSS origin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all CSS property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Sudėtingesni kombinatoriai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Direct child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Tilde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Sudėtingesni attribute selektoriai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Pseudo klasės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Vietos / nuorodų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visited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any-link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Vartotojo veiksmo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active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Pseudo klasės simuliavimas DevTools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rašyti specifinį CSS tam tikriems medijos tipams (spausdinimui, ekranui, ekrano skaitytuvui) pagal tam tikrus medijos parametrus (</a:t>
            </a:r>
            <a:r>
              <a:rPr b="1" lang="en"/>
              <a:t>media feature</a:t>
            </a:r>
            <a:r>
              <a:rPr lang="en"/>
              <a:t>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</a:t>
            </a:r>
            <a:r>
              <a:rPr b="1" lang="en"/>
              <a:t>ny-hover</a:t>
            </a:r>
            <a:r>
              <a:rPr lang="en"/>
              <a:t> - pagal tai ar įrenginys palaiko hover funkcionalumą;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</a:t>
            </a:r>
            <a:r>
              <a:rPr b="1" lang="en"/>
              <a:t>rientation</a:t>
            </a:r>
            <a:r>
              <a:rPr lang="en"/>
              <a:t> - pagal tai kaip įrenginys paverstas (</a:t>
            </a:r>
            <a:r>
              <a:rPr b="1" lang="en"/>
              <a:t>portrait</a:t>
            </a:r>
            <a:r>
              <a:rPr lang="en"/>
              <a:t> ar </a:t>
            </a:r>
            <a:r>
              <a:rPr b="1" lang="en"/>
              <a:t>landscape</a:t>
            </a:r>
            <a:r>
              <a:rPr lang="en"/>
              <a:t>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</a:t>
            </a:r>
            <a:r>
              <a:rPr b="1" lang="en"/>
              <a:t>esolution</a:t>
            </a:r>
            <a:r>
              <a:rPr lang="en"/>
              <a:t> - pagal įrenginio rezoliuciją;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height </a:t>
            </a:r>
            <a:r>
              <a:rPr lang="en"/>
              <a:t>- pagal viewport aukštį (taip pat ir min-height, max-height);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</a:t>
            </a:r>
            <a:r>
              <a:rPr b="1" lang="en"/>
              <a:t>idth</a:t>
            </a:r>
            <a:r>
              <a:rPr lang="en"/>
              <a:t> - pagal viewport plotį (taip pat ir min-width, max-width);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Pastarasis ir jo variacijos (</a:t>
            </a:r>
            <a:r>
              <a:rPr b="1" lang="en"/>
              <a:t>min-width, max-width</a:t>
            </a:r>
            <a:r>
              <a:rPr lang="en"/>
              <a:t>) yra naudojamos dažniausiai. Pilnas parametrų </a:t>
            </a:r>
            <a:r>
              <a:rPr lang="en" u="sng">
                <a:solidFill>
                  <a:schemeClr val="hlink"/>
                </a:solidFill>
                <a:hlinkClick r:id="rId3"/>
              </a:rPr>
              <a:t>sąrašas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