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880a65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880a65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3880a65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3880a65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880a65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880a65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3880a65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3880a65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880a65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880a65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880a65b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3880a65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880a65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880a65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3880a65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3880a65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880a65b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880a65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880a65b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3880a65b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3880a65b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3880a65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3880a65b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3880a65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3880a65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3880a65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880a65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3880a65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880a65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3880a65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3880a65b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3880a65b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880a65b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880a65b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3880a65b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3880a65b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3880a65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3880a65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3880a65b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3880a65b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3880a65b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3880a65b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3880a65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3880a65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3880a65b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3880a65b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3880a65b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3880a65b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3880a65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3880a65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3880a65b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3880a65b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880a65b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880a65b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b08e31a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b08e31a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880a65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880a65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3880a65b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3880a65b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3880a65b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3880a65b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3880a65b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3880a65b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3880a65b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3880a65b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3880a65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3880a65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3880a65b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3880a65b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3880a65b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3880a65b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3880a65b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3880a65b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880a65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880a65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3880a65b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3880a65b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880a6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880a6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880a65b8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3880a65b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3880a65b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3880a65b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3880a65b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3880a65b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3880a65b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3880a65b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3880a65b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3880a65b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3880a65b8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3880a65b8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3880a65b8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3880a65b8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3880a65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3880a65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3880a65b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3880a65b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3880a65b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3880a65b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880a65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880a65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3880a65b8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3880a65b8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3880a65b8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3880a65b8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3880a65b8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3880a65b8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3880a65b8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3880a65b8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3880a65b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3880a65b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3880a65b8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3880a65b8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3880a65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3880a65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3880a65b8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3880a65b8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3880a65b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3880a65b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3880a65b8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3880a65b8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880a65b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880a65b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3880a65b8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13880a65b8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3880a65b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3880a65b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3880a65b8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13880a65b8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3880a65b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3880a65b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3880a65b8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13880a65b8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3880a65b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13880a65b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880a65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880a65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880a65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880a65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hyperlink" Target="https://developer.mozilla.org/en-US/docs/Web/JavaScript/Guide/Regular_Expressions" TargetMode="External"/><Relationship Id="rId6" Type="http://schemas.openxmlformats.org/officeDocument/2006/relationships/hyperlink" Target="https://regex101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0.png"/><Relationship Id="rId4" Type="http://schemas.openxmlformats.org/officeDocument/2006/relationships/image" Target="../media/image18.png"/><Relationship Id="rId5" Type="http://schemas.openxmlformats.org/officeDocument/2006/relationships/image" Target="../media/image39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6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ISO_860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Relationship Id="rId6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6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5.png"/><Relationship Id="rId4" Type="http://schemas.openxmlformats.org/officeDocument/2006/relationships/image" Target="../media/image71.png"/><Relationship Id="rId5" Type="http://schemas.openxmlformats.org/officeDocument/2006/relationships/image" Target="../media/image7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4.png"/><Relationship Id="rId4" Type="http://schemas.openxmlformats.org/officeDocument/2006/relationships/image" Target="../media/image73.png"/><Relationship Id="rId5" Type="http://schemas.openxmlformats.org/officeDocument/2006/relationships/image" Target="../media/image7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Relationship Id="rId5" Type="http://schemas.openxmlformats.org/officeDocument/2006/relationships/image" Target="../media/image79.png"/><Relationship Id="rId6" Type="http://schemas.openxmlformats.org/officeDocument/2006/relationships/image" Target="../media/image83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en-US/docs/Web/CSS/Reference" TargetMode="External"/><Relationship Id="rId4" Type="http://schemas.openxmlformats.org/officeDocument/2006/relationships/hyperlink" Target="https://developer.mozilla.org/en-US/docs/Web/CSS/CSS_Selectors" TargetMode="External"/><Relationship Id="rId5" Type="http://schemas.openxmlformats.org/officeDocument/2006/relationships/hyperlink" Target="https://www.w3schools.com/cssref/css_selectors.asp" TargetMode="External"/><Relationship Id="rId6" Type="http://schemas.openxmlformats.org/officeDocument/2006/relationships/hyperlink" Target="https://code.tutsplus.com/tutorials/the-30-css-selectors-you-must-memorize--net-1604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6.png"/><Relationship Id="rId4" Type="http://schemas.openxmlformats.org/officeDocument/2006/relationships/image" Target="../media/image8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0.png"/><Relationship Id="rId4" Type="http://schemas.openxmlformats.org/officeDocument/2006/relationships/image" Target="../media/image8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9.png"/><Relationship Id="rId4" Type="http://schemas.openxmlformats.org/officeDocument/2006/relationships/image" Target="../media/image88.png"/><Relationship Id="rId5" Type="http://schemas.openxmlformats.org/officeDocument/2006/relationships/image" Target="../media/image93.png"/><Relationship Id="rId6" Type="http://schemas.openxmlformats.org/officeDocument/2006/relationships/image" Target="../media/image10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8.png"/><Relationship Id="rId4" Type="http://schemas.openxmlformats.org/officeDocument/2006/relationships/image" Target="../media/image9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2.png"/><Relationship Id="rId4" Type="http://schemas.openxmlformats.org/officeDocument/2006/relationships/image" Target="../media/image94.png"/><Relationship Id="rId5" Type="http://schemas.openxmlformats.org/officeDocument/2006/relationships/image" Target="../media/image10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9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6.png"/><Relationship Id="rId4" Type="http://schemas.openxmlformats.org/officeDocument/2006/relationships/image" Target="../media/image10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6.png"/><Relationship Id="rId4" Type="http://schemas.openxmlformats.org/officeDocument/2006/relationships/image" Target="../media/image10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5.png"/><Relationship Id="rId4" Type="http://schemas.openxmlformats.org/officeDocument/2006/relationships/image" Target="../media/image10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7.png"/><Relationship Id="rId4" Type="http://schemas.openxmlformats.org/officeDocument/2006/relationships/image" Target="../media/image125.png"/><Relationship Id="rId5" Type="http://schemas.openxmlformats.org/officeDocument/2006/relationships/image" Target="../media/image1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CSS/Reference" TargetMode="External"/><Relationship Id="rId4" Type="http://schemas.openxmlformats.org/officeDocument/2006/relationships/image" Target="../media/image115.png"/><Relationship Id="rId5" Type="http://schemas.openxmlformats.org/officeDocument/2006/relationships/image" Target="../media/image111.png"/><Relationship Id="rId6" Type="http://schemas.openxmlformats.org/officeDocument/2006/relationships/image" Target="../media/image1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0.png"/><Relationship Id="rId4" Type="http://schemas.openxmlformats.org/officeDocument/2006/relationships/image" Target="../media/image108.png"/><Relationship Id="rId5" Type="http://schemas.openxmlformats.org/officeDocument/2006/relationships/image" Target="../media/image1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8.png"/><Relationship Id="rId4" Type="http://schemas.openxmlformats.org/officeDocument/2006/relationships/image" Target="../media/image1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6.png"/><Relationship Id="rId4" Type="http://schemas.openxmlformats.org/officeDocument/2006/relationships/image" Target="../media/image1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6.png"/><Relationship Id="rId4" Type="http://schemas.openxmlformats.org/officeDocument/2006/relationships/image" Target="../media/image1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4.png"/><Relationship Id="rId4" Type="http://schemas.openxmlformats.org/officeDocument/2006/relationships/image" Target="../media/image118.png"/><Relationship Id="rId5" Type="http://schemas.openxmlformats.org/officeDocument/2006/relationships/image" Target="../media/image1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7.png"/><Relationship Id="rId4" Type="http://schemas.openxmlformats.org/officeDocument/2006/relationships/image" Target="../media/image1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7.png"/><Relationship Id="rId4" Type="http://schemas.openxmlformats.org/officeDocument/2006/relationships/image" Target="../media/image1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7.png"/><Relationship Id="rId4" Type="http://schemas.openxmlformats.org/officeDocument/2006/relationships/image" Target="../media/image1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9.png"/><Relationship Id="rId4" Type="http://schemas.openxmlformats.org/officeDocument/2006/relationships/image" Target="../media/image122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9.png"/><Relationship Id="rId8" Type="http://schemas.openxmlformats.org/officeDocument/2006/relationships/image" Target="../media/image1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5.png"/><Relationship Id="rId4" Type="http://schemas.openxmlformats.org/officeDocument/2006/relationships/image" Target="../media/image141.png"/><Relationship Id="rId5" Type="http://schemas.openxmlformats.org/officeDocument/2006/relationships/image" Target="../media/image134.png"/><Relationship Id="rId6" Type="http://schemas.openxmlformats.org/officeDocument/2006/relationships/image" Target="../media/image14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0.png"/><Relationship Id="rId4" Type="http://schemas.openxmlformats.org/officeDocument/2006/relationships/image" Target="../media/image136.png"/><Relationship Id="rId5" Type="http://schemas.openxmlformats.org/officeDocument/2006/relationships/image" Target="../media/image142.png"/><Relationship Id="rId6" Type="http://schemas.openxmlformats.org/officeDocument/2006/relationships/image" Target="../media/image137.png"/><Relationship Id="rId7" Type="http://schemas.openxmlformats.org/officeDocument/2006/relationships/image" Target="../media/image143.png"/><Relationship Id="rId8" Type="http://schemas.openxmlformats.org/officeDocument/2006/relationships/image" Target="../media/image14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8.png"/><Relationship Id="rId4" Type="http://schemas.openxmlformats.org/officeDocument/2006/relationships/image" Target="../media/image144.png"/><Relationship Id="rId10" Type="http://schemas.openxmlformats.org/officeDocument/2006/relationships/image" Target="../media/image150.png"/><Relationship Id="rId9" Type="http://schemas.openxmlformats.org/officeDocument/2006/relationships/image" Target="../media/image154.png"/><Relationship Id="rId5" Type="http://schemas.openxmlformats.org/officeDocument/2006/relationships/image" Target="../media/image147.png"/><Relationship Id="rId6" Type="http://schemas.openxmlformats.org/officeDocument/2006/relationships/image" Target="../media/image145.png"/><Relationship Id="rId7" Type="http://schemas.openxmlformats.org/officeDocument/2006/relationships/image" Target="../media/image149.png"/><Relationship Id="rId8" Type="http://schemas.openxmlformats.org/officeDocument/2006/relationships/image" Target="../media/image1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w3schools.com/cssref/css_colors.asp" TargetMode="External"/><Relationship Id="rId4" Type="http://schemas.openxmlformats.org/officeDocument/2006/relationships/image" Target="../media/image1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caniuse.com/mdn-css_types_color_alpha_hexadecimal_notation" TargetMode="External"/><Relationship Id="rId4" Type="http://schemas.openxmlformats.org/officeDocument/2006/relationships/image" Target="../media/image15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required </a:t>
            </a:r>
            <a:r>
              <a:rPr lang="en"/>
              <a:t>- nurodo privalomą lauką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50" y="2752413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925" y="2082425"/>
            <a:ext cx="4157050" cy="3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minlength</a:t>
            </a:r>
            <a:r>
              <a:rPr lang="en"/>
              <a:t>, </a:t>
            </a:r>
            <a:r>
              <a:rPr b="1" lang="en"/>
              <a:t>maxlength </a:t>
            </a:r>
            <a:r>
              <a:rPr lang="en"/>
              <a:t>- nurodo pateikto teksto ilgio ribojimus.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0" y="2936500"/>
            <a:ext cx="3605425" cy="14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588" y="2330325"/>
            <a:ext cx="5593725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formų validacijos atributai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 - nurodo pateiktos </a:t>
            </a:r>
            <a:r>
              <a:rPr b="1" lang="en"/>
              <a:t>skaitinės</a:t>
            </a:r>
            <a:r>
              <a:rPr lang="en"/>
              <a:t> reikšmės ribojimus.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1" y="3352400"/>
            <a:ext cx="3326226" cy="1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25" y="3391050"/>
            <a:ext cx="3200661" cy="1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225" y="2334150"/>
            <a:ext cx="5047300" cy="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pattern </a:t>
            </a:r>
            <a:r>
              <a:rPr lang="en"/>
              <a:t>- nurodo šabloną, kurį turi atitikti turinys.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Šablonai aprašomi naudojant  reguliaras išraiškas - </a:t>
            </a:r>
            <a:r>
              <a:rPr b="1" lang="en"/>
              <a:t>Regular Expressions</a:t>
            </a:r>
            <a:endParaRPr b="1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97" y="3202000"/>
            <a:ext cx="3716400" cy="11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313" y="2506725"/>
            <a:ext cx="3881375" cy="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64100" y="4499075"/>
            <a:ext cx="8185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Daugiau apie Regular Expressions: </a:t>
            </a:r>
            <a:r>
              <a:rPr lang="en" u="sng">
                <a:solidFill>
                  <a:schemeClr val="hlink"/>
                </a:solidFill>
                <a:hlinkClick r:id="rId5"/>
              </a:rPr>
              <a:t>MDN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Regex101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(Kontaktų formos - papildymas)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Įgyvendinkite užduotyje pateiktas validacijos taisykles!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88" y="1695625"/>
            <a:ext cx="5585626" cy="304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6"/>
          <p:cNvCxnSpPr/>
          <p:nvPr/>
        </p:nvCxnSpPr>
        <p:spPr>
          <a:xfrm>
            <a:off x="3815400" y="4897850"/>
            <a:ext cx="16890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Technologijų žemėlapis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01" y="1152475"/>
            <a:ext cx="6862794" cy="82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 galingos yra WEB technologijos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Photopea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63" y="2105013"/>
            <a:ext cx="59531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311700" y="1143200"/>
            <a:ext cx="8185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value </a:t>
            </a:r>
            <a:r>
              <a:rPr lang="en" sz="1800">
                <a:solidFill>
                  <a:srgbClr val="595959"/>
                </a:solidFill>
              </a:rPr>
              <a:t>- nurodo elemento reikšmę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50" y="2038350"/>
            <a:ext cx="4048700" cy="2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125" y="2386738"/>
            <a:ext cx="33147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225" y="3382875"/>
            <a:ext cx="3869525" cy="2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575" y="3754738"/>
            <a:ext cx="1447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name </a:t>
            </a:r>
            <a:r>
              <a:rPr lang="en"/>
              <a:t>- nurodo kokiu pavadinimu reikšmė siunčiama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placeholder </a:t>
            </a:r>
            <a:r>
              <a:rPr lang="en"/>
              <a:t>- nurodo turinį rodomą tol, kol vartotojas įveda reikšmę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13" y="1660525"/>
            <a:ext cx="4512564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175" y="2049675"/>
            <a:ext cx="2932300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200" y="3111825"/>
            <a:ext cx="5201550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650" y="3454625"/>
            <a:ext cx="2126644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autofocus </a:t>
            </a:r>
            <a:r>
              <a:rPr lang="en"/>
              <a:t>- sufokusuoja nurodytą lauką, kai užkraunamas puslapis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readonly </a:t>
            </a:r>
            <a:r>
              <a:rPr lang="en"/>
              <a:t>- vaizduojamas turinys gali būti tik skaitomas - nėra reikšmės keitimo galimybės, dažnai naudojamas kartu su </a:t>
            </a:r>
            <a:r>
              <a:rPr b="1" lang="en"/>
              <a:t>value </a:t>
            </a:r>
            <a:r>
              <a:rPr lang="en"/>
              <a:t>atributu.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7261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000" y="2034404"/>
            <a:ext cx="2126650" cy="3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525" y="17319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2528" y="20575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6200" y="3273075"/>
            <a:ext cx="5585938" cy="2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7525" y="3699575"/>
            <a:ext cx="1840025" cy="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disabled </a:t>
            </a:r>
            <a:r>
              <a:rPr lang="en"/>
              <a:t>- laukas tampa išjungtas - nėra galimybės jo keisti, kitaip nei </a:t>
            </a:r>
            <a:r>
              <a:rPr b="1" lang="en"/>
              <a:t>readonly</a:t>
            </a:r>
            <a:r>
              <a:rPr lang="en"/>
              <a:t> - išskiriamas vizualinėmis priemonėmis.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size </a:t>
            </a:r>
            <a:r>
              <a:rPr lang="en"/>
              <a:t>- nurodo lauko plotį simboliais (nurodytas kiekis nėra privalomas).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9547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925" y="19605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928" y="22861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852" y="2264300"/>
            <a:ext cx="2227750" cy="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3338" y="3719300"/>
            <a:ext cx="1057425" cy="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9038" y="3362400"/>
            <a:ext cx="4506017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autocomplete </a:t>
            </a:r>
            <a:r>
              <a:rPr lang="en"/>
              <a:t>- leidžia išjungti naršyklės funkcionalumą pasiūlyti reikšmes konkrečiam laukui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atributą taip pat galima naudoti ir </a:t>
            </a:r>
            <a:r>
              <a:rPr b="1" lang="en"/>
              <a:t>form </a:t>
            </a:r>
            <a:r>
              <a:rPr lang="en"/>
              <a:t>elementui - išjungti visai formai.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75" y="2779875"/>
            <a:ext cx="1557050" cy="18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00" y="2418225"/>
            <a:ext cx="273797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950" y="2779875"/>
            <a:ext cx="1431413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5025" y="2439850"/>
            <a:ext cx="3675276" cy="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“text based”</a:t>
            </a:r>
            <a:r>
              <a:rPr lang="en"/>
              <a:t> - elementai skirti teksto įvedimui, jų bazė yra </a:t>
            </a:r>
            <a:r>
              <a:rPr b="1" lang="en"/>
              <a:t>input type=”text”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type=”email”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	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13" y="3080771"/>
            <a:ext cx="6055774" cy="11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825" y="2561412"/>
            <a:ext cx="2633900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type=”number”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valiacijai naudojami </a:t>
            </a: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,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papildomi naršyklės valdikliai - rodyklės (</a:t>
            </a:r>
            <a:r>
              <a:rPr b="1" lang="en"/>
              <a:t>step </a:t>
            </a:r>
            <a:r>
              <a:rPr lang="en"/>
              <a:t>nurodo, kokiu žingsniu keičiama reikšmė)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 - galima įvesti tik skaičių (ne raides)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rodoma skaičių klaviatūra 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00" y="2942025"/>
            <a:ext cx="5036900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25" y="3317775"/>
            <a:ext cx="3156325" cy="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type=”tel”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dėl formatų įvairovės papildoma validacija nėra taikoma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įvestis adaptuojama skaičių klaviatūra</a:t>
            </a:r>
            <a:endParaRPr b="1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75" y="3041175"/>
            <a:ext cx="1588762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00" y="3395299"/>
            <a:ext cx="2979850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250" y="2517620"/>
            <a:ext cx="2882464" cy="1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type=”password”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slepia vartotojo įvestą turinį nuo tų, kas žvelgia per petį…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 nenaudojamuose puslapiuose rodoma papildoma indikacija.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type=”search”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paprastai ištrinti paieškos frazę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63" y="2105550"/>
            <a:ext cx="395967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157" y="2454700"/>
            <a:ext cx="1976450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275" y="3929700"/>
            <a:ext cx="2217441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3000" y="3542200"/>
            <a:ext cx="4377987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type=”url”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įvesties galimybės mobiliuosiuose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semantinė prasmė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tikrina įvestos reikšmės formatą</a:t>
            </a:r>
            <a:endParaRPr b="1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1" y="3269546"/>
            <a:ext cx="3859875" cy="12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500" y="2923000"/>
            <a:ext cx="2761625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975" y="2281150"/>
            <a:ext cx="2806850" cy="2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type=”hidden”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laukas nerodomas vartotojui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galima pamatyti per DevTools &gt; Inspect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duomenis į serverį siunčia kaip įprastas formos elementas</a:t>
            </a:r>
            <a:endParaRPr b="1"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87" y="3786825"/>
            <a:ext cx="3337825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875" y="2610275"/>
            <a:ext cx="6103651" cy="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662" y="4333450"/>
            <a:ext cx="5296678" cy="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datos ir laiko formatai vaizduojami pagal naršyklės nustatymus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įvesties būdai ir interakcija su vartotoju skiriasi tarp naršyklių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serveriui pateikiama reikšmė nurodoma </a:t>
            </a:r>
            <a:r>
              <a:rPr lang="en" sz="1500" u="sng">
                <a:solidFill>
                  <a:srgbClr val="1A0DAB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ISO 8601</a:t>
            </a:r>
            <a:r>
              <a:rPr lang="en"/>
              <a:t> formatu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2021-08-29 - trumpa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2021-08-29T17:27:17+00:00 - pilna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2021-08-29T17:27:17Z - UTC (coordinated universal time) laikas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2021-W34 - savaitė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25" y="3292075"/>
            <a:ext cx="2236750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463" y="21355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3033150" y="23997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Naršyklės nustatymuose nustatyta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1004450" y="2891863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anglų kalba / lokalė</a:t>
            </a:r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3556800" y="28918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lietuvių kalba / lokalė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6510875" y="28918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prancūzų kalba / lokalė</a:t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112" y="3311037"/>
            <a:ext cx="2298675" cy="3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4044" y="3311025"/>
            <a:ext cx="2264056" cy="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63" y="16783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/>
        </p:nvSpPr>
        <p:spPr>
          <a:xfrm>
            <a:off x="1512200" y="1767625"/>
            <a:ext cx="8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Chrome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6850775" y="176762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Firefox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13" y="2246000"/>
            <a:ext cx="1895176" cy="25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250" y="2304275"/>
            <a:ext cx="2588050" cy="2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75" y="3416625"/>
            <a:ext cx="1641860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400" y="2241900"/>
            <a:ext cx="4311200" cy="2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3705300" y="2787375"/>
            <a:ext cx="17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Pateikiant į serverį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type=”time”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925" y="1786725"/>
            <a:ext cx="19812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75" y="2343150"/>
            <a:ext cx="398392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125" y="2866213"/>
            <a:ext cx="1722425" cy="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2505825" y="3332000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%3A - </a:t>
            </a:r>
            <a:r>
              <a:rPr b="1" lang="en"/>
              <a:t>:</a:t>
            </a:r>
            <a:endParaRPr b="1"/>
          </a:p>
        </p:txBody>
      </p:sp>
      <p:sp>
        <p:nvSpPr>
          <p:cNvPr id="327" name="Google Shape;327;p44"/>
          <p:cNvSpPr txBox="1"/>
          <p:nvPr/>
        </p:nvSpPr>
        <p:spPr>
          <a:xfrm>
            <a:off x="2117636" y="3824000"/>
            <a:ext cx="1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10%3A45 - 10</a:t>
            </a:r>
            <a:r>
              <a:rPr b="1" lang="en"/>
              <a:t>:</a:t>
            </a:r>
            <a:r>
              <a:rPr lang="en"/>
              <a:t>45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type=”datetime-local”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ir laiką ir datą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2747000"/>
            <a:ext cx="5109742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400" y="1749820"/>
            <a:ext cx="3265950" cy="256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475" y="3234700"/>
            <a:ext cx="2372402" cy="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type=”month”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mėnesio ir metų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50" y="2159213"/>
            <a:ext cx="247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00" y="2615525"/>
            <a:ext cx="4172267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450" y="3191850"/>
            <a:ext cx="1562775" cy="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type=”week”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metų savaitę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75" y="1661325"/>
            <a:ext cx="27051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025" y="2735275"/>
            <a:ext cx="374482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413" y="3227800"/>
            <a:ext cx="1796059" cy="2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type=”checkbox”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parinkti </a:t>
            </a:r>
            <a:r>
              <a:rPr b="1" lang="en"/>
              <a:t>boolean</a:t>
            </a:r>
            <a:r>
              <a:rPr lang="en"/>
              <a:t> (taip / ne) tipo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kitaip nei kitiems tipams, nustato pradinę reikšmę </a:t>
            </a:r>
            <a:r>
              <a:rPr b="1" lang="en"/>
              <a:t>checked </a:t>
            </a:r>
            <a:r>
              <a:rPr lang="en"/>
              <a:t>atributu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88" y="2955525"/>
            <a:ext cx="1106950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825" y="2955525"/>
            <a:ext cx="1058982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775" y="2596788"/>
            <a:ext cx="3939075" cy="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975" y="2612850"/>
            <a:ext cx="3328765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50" y="3497250"/>
            <a:ext cx="2163600" cy="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388" y="3497250"/>
            <a:ext cx="2201850" cy="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accept</a:t>
            </a:r>
            <a:r>
              <a:rPr lang="en"/>
              <a:t>, </a:t>
            </a:r>
            <a:r>
              <a:rPr b="1" lang="en"/>
              <a:t>multiple </a:t>
            </a:r>
            <a:r>
              <a:rPr lang="en"/>
              <a:t>atributai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Rečiau naudojami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Kiti formų elementai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option, optgroup</a:t>
            </a:r>
            <a:r>
              <a:rPr lang="en"/>
              <a:t> elementai, multiple atributas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(užduotis “apmokėjimas”)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kaskadiniai stiliai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Atsakomybės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Sintaksė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Kodėl kaskadiniai?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CSS savybės / CSS properties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sąrašas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Komentarai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Trys būdai pritaikyti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Inline (</a:t>
            </a:r>
            <a:r>
              <a:rPr b="1" i="1" lang="en"/>
              <a:t>style</a:t>
            </a:r>
            <a:r>
              <a:rPr lang="en"/>
              <a:t> atributas)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style</a:t>
            </a:r>
            <a:r>
              <a:rPr lang="en"/>
              <a:t> 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link</a:t>
            </a:r>
            <a:r>
              <a:rPr lang="en"/>
              <a:t> 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Stiliaus prioritetas pagal šaltinį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Pagrindiniai CSS selektoriai (CSS selectors)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element, *, class, id, attribute selektoriai (visas sąrašas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r>
              <a:rPr lang="en"/>
              <a:t>, arba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Keletos selektorių naudojimas (elementas elemente, elementas su klase, tas pats stilius, keliems selektoriams).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Spalvų naudojimas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color, background-color CSS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avadinimais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rbg / rgba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hex / hexa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hsl  / hsla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Namų darbas (elementų atkūrimas)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311700" y="1152475"/>
            <a:ext cx="38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type=”radio”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skirtas pasirinkti iš riboto pasirinkimų kiekio;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pasirinktys aprašomos </a:t>
            </a:r>
            <a:r>
              <a:rPr b="1" lang="en"/>
              <a:t>skirtingais input elementais</a:t>
            </a:r>
            <a:r>
              <a:rPr lang="en"/>
              <a:t>, šie susiejami naudojant atributą </a:t>
            </a:r>
            <a:r>
              <a:rPr b="1" lang="en"/>
              <a:t>name </a:t>
            </a:r>
            <a:r>
              <a:rPr lang="en"/>
              <a:t>(tokiu vardu pasirinkimas siunčiamas į serverį)</a:t>
            </a:r>
            <a:endParaRPr/>
          </a:p>
        </p:txBody>
      </p:sp>
      <p:pic>
        <p:nvPicPr>
          <p:cNvPr id="397" name="Google Shape;3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00" y="869350"/>
            <a:ext cx="4465774" cy="25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88" y="4002388"/>
            <a:ext cx="433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type=”file”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skirtas pasirinkti vieną ar keletą failų (nustatoma </a:t>
            </a:r>
            <a:r>
              <a:rPr b="1" lang="en"/>
              <a:t>multiple</a:t>
            </a:r>
            <a:r>
              <a:rPr lang="en"/>
              <a:t> atributu) iš vartotojo kompiuterio failų sistemos (atidaro OS dialogo langą);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accept</a:t>
            </a:r>
            <a:r>
              <a:rPr lang="en"/>
              <a:t> atributas nurodo kokio tipo duomenų failo laukiama (mime type).</a:t>
            </a:r>
            <a:endParaRPr b="1"/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25" y="2815725"/>
            <a:ext cx="5729050" cy="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000" y="3605650"/>
            <a:ext cx="4448100" cy="57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311700" y="1371800"/>
            <a:ext cx="43404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type=”color”</a:t>
            </a:r>
            <a:endParaRPr b="1"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leidžia pasirinkti spalvą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į serverį siunčiama kaip šešioliktainis kodas (pvz: #123456 -      ) 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veikimas tarp skirtingų naršyklių nėra vienodas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700" y="1323700"/>
            <a:ext cx="3256608" cy="37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138" y="1027950"/>
            <a:ext cx="3328025" cy="2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550" y="2314150"/>
            <a:ext cx="180921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2850" y="3322875"/>
            <a:ext cx="1487898" cy="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 txBox="1"/>
          <p:nvPr/>
        </p:nvSpPr>
        <p:spPr>
          <a:xfrm>
            <a:off x="1516750" y="3886775"/>
            <a:ext cx="20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%23 -&gt; 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%23409fe7 -&gt; #</a:t>
            </a:r>
            <a:r>
              <a:rPr lang="en">
                <a:solidFill>
                  <a:srgbClr val="000000"/>
                </a:solidFill>
              </a:rPr>
              <a:t>409fe7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423" name="Google Shape;423;p56"/>
          <p:cNvSpPr txBox="1"/>
          <p:nvPr/>
        </p:nvSpPr>
        <p:spPr>
          <a:xfrm>
            <a:off x="311700" y="1371800"/>
            <a:ext cx="43404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type=”color”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24" name="Google Shape;4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13" y="1180350"/>
            <a:ext cx="3328025" cy="2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00" y="1802626"/>
            <a:ext cx="5467150" cy="3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6"/>
          <p:cNvSpPr txBox="1"/>
          <p:nvPr/>
        </p:nvSpPr>
        <p:spPr>
          <a:xfrm>
            <a:off x="311700" y="44351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paties </a:t>
            </a:r>
            <a:r>
              <a:rPr b="1" lang="en"/>
              <a:t>input</a:t>
            </a:r>
            <a:r>
              <a:rPr lang="en"/>
              <a:t> tipo realizavimas Firefox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Rečiau naudojami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type=”range”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pasirinkti skaitinę reikšmę iš pateikto rėžio (nustatoma </a:t>
            </a:r>
            <a:r>
              <a:rPr b="1" lang="en"/>
              <a:t>min</a:t>
            </a:r>
            <a:r>
              <a:rPr lang="en"/>
              <a:t> ir </a:t>
            </a:r>
            <a:r>
              <a:rPr b="1" lang="en"/>
              <a:t>max </a:t>
            </a:r>
            <a:r>
              <a:rPr lang="en"/>
              <a:t>atributais)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step</a:t>
            </a:r>
            <a:r>
              <a:rPr lang="en"/>
              <a:t> atributu nustatoma slinkties juostos vienos padalos vertė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veikimas tarp skirtingų naršyklių nėra vienodas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 serverį siunčiama skaitinė reikšmė</a:t>
            </a:r>
            <a:endParaRPr/>
          </a:p>
        </p:txBody>
      </p:sp>
      <p:pic>
        <p:nvPicPr>
          <p:cNvPr id="433" name="Google Shape;4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75" y="2988050"/>
            <a:ext cx="5761600" cy="2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/>
          <p:nvPr/>
        </p:nvSpPr>
        <p:spPr>
          <a:xfrm>
            <a:off x="1427900" y="3409125"/>
            <a:ext cx="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</a:t>
            </a:r>
            <a:endParaRPr/>
          </a:p>
        </p:txBody>
      </p:sp>
      <p:sp>
        <p:nvSpPr>
          <p:cNvPr id="435" name="Google Shape;435;p57"/>
          <p:cNvSpPr txBox="1"/>
          <p:nvPr/>
        </p:nvSpPr>
        <p:spPr>
          <a:xfrm>
            <a:off x="6432075" y="3409125"/>
            <a:ext cx="8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pic>
        <p:nvPicPr>
          <p:cNvPr id="436" name="Google Shape;4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25" y="3773725"/>
            <a:ext cx="28756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276" y="3773725"/>
            <a:ext cx="2489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skirtas pasirinkti variantą iš baigtinio opcijų sąrašo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variantai aprašomi </a:t>
            </a:r>
            <a:r>
              <a:rPr b="1" lang="en"/>
              <a:t>option</a:t>
            </a:r>
            <a:r>
              <a:rPr lang="en"/>
              <a:t> elementu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option </a:t>
            </a:r>
            <a:r>
              <a:rPr lang="en"/>
              <a:t>elemento </a:t>
            </a:r>
            <a:r>
              <a:rPr b="1" lang="en"/>
              <a:t>selected</a:t>
            </a:r>
            <a:r>
              <a:rPr lang="en"/>
              <a:t> atributas nurodo parinktą reikšmę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b="1"/>
          </a:p>
        </p:txBody>
      </p:sp>
      <p:pic>
        <p:nvPicPr>
          <p:cNvPr id="444" name="Google Shape;4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2716188"/>
            <a:ext cx="4331750" cy="2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388" y="2618513"/>
            <a:ext cx="2905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51" name="Google Shape;451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</a:t>
            </a:r>
            <a:r>
              <a:rPr lang="en"/>
              <a:t> 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 serverį siunčiamos reikšmės pavadinimas nurodomas </a:t>
            </a:r>
            <a:r>
              <a:rPr b="1" lang="en"/>
              <a:t>select</a:t>
            </a:r>
            <a:r>
              <a:rPr lang="en"/>
              <a:t> elemento atributu </a:t>
            </a:r>
            <a:r>
              <a:rPr b="1" lang="en"/>
              <a:t>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 serverį siunčiama </a:t>
            </a:r>
            <a:r>
              <a:rPr b="1" lang="en"/>
              <a:t>option</a:t>
            </a:r>
            <a:r>
              <a:rPr lang="en"/>
              <a:t> elemento </a:t>
            </a:r>
            <a:r>
              <a:rPr b="1" lang="en"/>
              <a:t>value</a:t>
            </a:r>
            <a:r>
              <a:rPr lang="en"/>
              <a:t> atributo nurodyta reikšmė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b="1"/>
          </a:p>
        </p:txBody>
      </p:sp>
      <p:pic>
        <p:nvPicPr>
          <p:cNvPr id="452" name="Google Shape;4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2716188"/>
            <a:ext cx="4331750" cy="2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388" y="2618513"/>
            <a:ext cx="2905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59" name="Google Shape;459;p60"/>
          <p:cNvSpPr txBox="1"/>
          <p:nvPr/>
        </p:nvSpPr>
        <p:spPr>
          <a:xfrm>
            <a:off x="273325" y="1082450"/>
            <a:ext cx="39642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select</a:t>
            </a:r>
            <a:r>
              <a:rPr lang="en" sz="1800">
                <a:solidFill>
                  <a:srgbClr val="595959"/>
                </a:solidFill>
              </a:rPr>
              <a:t> elementas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naudojant atributą </a:t>
            </a:r>
            <a:r>
              <a:rPr b="1" lang="en" sz="1800">
                <a:solidFill>
                  <a:srgbClr val="595959"/>
                </a:solidFill>
              </a:rPr>
              <a:t>multiple</a:t>
            </a:r>
            <a:r>
              <a:rPr lang="en" sz="1800">
                <a:solidFill>
                  <a:srgbClr val="595959"/>
                </a:solidFill>
              </a:rPr>
              <a:t> galima pasirinkti keletą reikšmių iš </a:t>
            </a:r>
            <a:r>
              <a:rPr b="1" lang="en" sz="1800">
                <a:solidFill>
                  <a:srgbClr val="595959"/>
                </a:solidFill>
              </a:rPr>
              <a:t>select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kad aktyvuotume galimybę pasirinkti daugiau elementų, papildomas reikšmes pasirenkant pele, reikia naudoti klaviatūros mygtukus </a:t>
            </a:r>
            <a:r>
              <a:rPr b="1" lang="en" sz="1800">
                <a:solidFill>
                  <a:srgbClr val="595959"/>
                </a:solidFill>
              </a:rPr>
              <a:t>CTRL </a:t>
            </a:r>
            <a:r>
              <a:rPr lang="en" sz="1800">
                <a:solidFill>
                  <a:srgbClr val="595959"/>
                </a:solidFill>
              </a:rPr>
              <a:t>arba </a:t>
            </a:r>
            <a:r>
              <a:rPr b="1" lang="en" sz="1800">
                <a:solidFill>
                  <a:srgbClr val="595959"/>
                </a:solidFill>
              </a:rPr>
              <a:t>SHIFT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60" name="Google Shape;46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50" y="1185525"/>
            <a:ext cx="4601675" cy="236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63" y="3696989"/>
            <a:ext cx="42100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67" name="Google Shape;467;p61"/>
          <p:cNvSpPr txBox="1"/>
          <p:nvPr/>
        </p:nvSpPr>
        <p:spPr>
          <a:xfrm>
            <a:off x="273325" y="1082450"/>
            <a:ext cx="39642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select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keletas reikšmių į serverį siunčiamos pridedant skirtingas raides tuo pačiu vardu tiek kartų, kiek pasirinkta skirtingų reikšmių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serverio darbas suinterpretuoti tokią informaciją teisingai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468" name="Google Shape;4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50" y="1185525"/>
            <a:ext cx="4601675" cy="236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63" y="3696989"/>
            <a:ext cx="42100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25" y="3868802"/>
            <a:ext cx="3240200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2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90800"/>
            <a:ext cx="81855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elementas, kuris saugo skaitines reikšmes.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 naršyklės suteikiamą papildoma funkcionalumą (valdymas rodyklėmis).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75" y="2411100"/>
            <a:ext cx="3009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525" y="1996550"/>
            <a:ext cx="4036000" cy="3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100" y="4446875"/>
            <a:ext cx="5374700" cy="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1150" y="3212175"/>
            <a:ext cx="84417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 būti taikomi bendri formų atributai </a:t>
            </a:r>
            <a:r>
              <a:rPr b="1" lang="en"/>
              <a:t>value</a:t>
            </a:r>
            <a:r>
              <a:rPr lang="en"/>
              <a:t>, </a:t>
            </a:r>
            <a:r>
              <a:rPr b="1" lang="en"/>
              <a:t>placeholder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Specifiniu </a:t>
            </a:r>
            <a:r>
              <a:rPr b="1" lang="en"/>
              <a:t>step</a:t>
            </a:r>
            <a:r>
              <a:rPr lang="en"/>
              <a:t> atributu galime keisti žingsnį, kuriuo didinamas / mažinamas skaičius: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76" name="Google Shape;476;p62"/>
          <p:cNvSpPr txBox="1"/>
          <p:nvPr/>
        </p:nvSpPr>
        <p:spPr>
          <a:xfrm>
            <a:off x="273325" y="1082450"/>
            <a:ext cx="39642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select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pasirinkimo variantus galima grupuoti elementais </a:t>
            </a:r>
            <a:r>
              <a:rPr b="1" lang="en" sz="1800">
                <a:solidFill>
                  <a:schemeClr val="dk2"/>
                </a:solidFill>
              </a:rPr>
              <a:t>optgroup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optgroup</a:t>
            </a:r>
            <a:r>
              <a:rPr lang="en" sz="1800">
                <a:solidFill>
                  <a:schemeClr val="dk2"/>
                </a:solidFill>
              </a:rPr>
              <a:t> elemento </a:t>
            </a:r>
            <a:r>
              <a:rPr b="1" lang="en" sz="1800">
                <a:solidFill>
                  <a:schemeClr val="dk2"/>
                </a:solidFill>
              </a:rPr>
              <a:t>label</a:t>
            </a:r>
            <a:r>
              <a:rPr lang="en" sz="1800">
                <a:solidFill>
                  <a:schemeClr val="dk2"/>
                </a:solidFill>
              </a:rPr>
              <a:t> atributas nurodo grupė pavadinimą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grupavimas tik vizualus, siuntimo į serverį / vartotojo interakcijos pasirinkimo nepaveikia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477" name="Google Shape;4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000"/>
            <a:ext cx="4423525" cy="28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800" y="2756026"/>
            <a:ext cx="2902725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84" name="Google Shape;484;p63"/>
          <p:cNvSpPr txBox="1"/>
          <p:nvPr/>
        </p:nvSpPr>
        <p:spPr>
          <a:xfrm>
            <a:off x="273325" y="1082450"/>
            <a:ext cx="85590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datalist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leidžia pateikti vartotojui pasiūlymus su galimomis reikšmėmis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pasiūlymai yra rekomendaciniai ir neprivalomi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datalist</a:t>
            </a:r>
            <a:r>
              <a:rPr lang="en" sz="1800">
                <a:solidFill>
                  <a:schemeClr val="dk2"/>
                </a:solidFill>
              </a:rPr>
              <a:t> nėra rodomas be </a:t>
            </a:r>
            <a:r>
              <a:rPr b="1" lang="en" sz="1800">
                <a:solidFill>
                  <a:schemeClr val="dk2"/>
                </a:solidFill>
              </a:rPr>
              <a:t>input</a:t>
            </a:r>
            <a:r>
              <a:rPr lang="en" sz="1800">
                <a:solidFill>
                  <a:schemeClr val="dk2"/>
                </a:solidFill>
              </a:rPr>
              <a:t> elemento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485" name="Google Shape;4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" y="2765873"/>
            <a:ext cx="4845849" cy="2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0" y="2833950"/>
            <a:ext cx="3138501" cy="2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492" name="Google Shape;492;p64"/>
          <p:cNvSpPr txBox="1"/>
          <p:nvPr/>
        </p:nvSpPr>
        <p:spPr>
          <a:xfrm>
            <a:off x="273325" y="1082450"/>
            <a:ext cx="85590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datalist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datalist</a:t>
            </a:r>
            <a:r>
              <a:rPr lang="en" sz="1800">
                <a:solidFill>
                  <a:schemeClr val="dk2"/>
                </a:solidFill>
              </a:rPr>
              <a:t> elementas pažymimas </a:t>
            </a:r>
            <a:r>
              <a:rPr b="1" lang="en" sz="1800">
                <a:solidFill>
                  <a:schemeClr val="dk2"/>
                </a:solidFill>
              </a:rPr>
              <a:t>id</a:t>
            </a:r>
            <a:r>
              <a:rPr lang="en" sz="1800">
                <a:solidFill>
                  <a:schemeClr val="dk2"/>
                </a:solidFill>
              </a:rPr>
              <a:t> atributu ir su </a:t>
            </a:r>
            <a:r>
              <a:rPr b="1" lang="en" sz="1800">
                <a:solidFill>
                  <a:schemeClr val="dk2"/>
                </a:solidFill>
              </a:rPr>
              <a:t>input</a:t>
            </a:r>
            <a:r>
              <a:rPr lang="en" sz="1800">
                <a:solidFill>
                  <a:schemeClr val="dk2"/>
                </a:solidFill>
              </a:rPr>
              <a:t> elementu susiejamas naudojant </a:t>
            </a:r>
            <a:r>
              <a:rPr b="1" lang="en" sz="1800">
                <a:solidFill>
                  <a:schemeClr val="dk2"/>
                </a:solidFill>
              </a:rPr>
              <a:t>list </a:t>
            </a:r>
            <a:r>
              <a:rPr lang="en" sz="1800">
                <a:solidFill>
                  <a:schemeClr val="dk2"/>
                </a:solidFill>
              </a:rPr>
              <a:t>atributą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kaip </a:t>
            </a:r>
            <a:r>
              <a:rPr b="1" lang="en" sz="1800">
                <a:solidFill>
                  <a:schemeClr val="dk2"/>
                </a:solidFill>
              </a:rPr>
              <a:t>select</a:t>
            </a:r>
            <a:r>
              <a:rPr lang="en" sz="1800">
                <a:solidFill>
                  <a:schemeClr val="dk2"/>
                </a:solidFill>
              </a:rPr>
              <a:t> elemente, variantui nusakyti naudojamas </a:t>
            </a:r>
            <a:r>
              <a:rPr b="1" lang="en" sz="1800">
                <a:solidFill>
                  <a:schemeClr val="dk2"/>
                </a:solidFill>
              </a:rPr>
              <a:t>option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93" name="Google Shape;4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" y="2765873"/>
            <a:ext cx="4845849" cy="2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00" y="2833950"/>
            <a:ext cx="3138501" cy="2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formų elementai</a:t>
            </a:r>
            <a:endParaRPr/>
          </a:p>
        </p:txBody>
      </p:sp>
      <p:sp>
        <p:nvSpPr>
          <p:cNvPr id="500" name="Google Shape;500;p65"/>
          <p:cNvSpPr txBox="1"/>
          <p:nvPr/>
        </p:nvSpPr>
        <p:spPr>
          <a:xfrm>
            <a:off x="273325" y="1082450"/>
            <a:ext cx="49353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datalist</a:t>
            </a:r>
            <a:r>
              <a:rPr lang="en" sz="1800">
                <a:solidFill>
                  <a:schemeClr val="dk2"/>
                </a:solidFill>
              </a:rPr>
              <a:t> elementas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pasiūlymai gali būti taikomi ne vien tekstinio pobūdžio reikšmėms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01" name="Google Shape;5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63" y="3051725"/>
            <a:ext cx="34575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300" y="973800"/>
            <a:ext cx="32385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užduotis “apmokėjimas”</a:t>
            </a:r>
            <a:endParaRPr/>
          </a:p>
        </p:txBody>
      </p:sp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99" y="1411050"/>
            <a:ext cx="3958699" cy="350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515" name="Google Shape;51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kaskadiniai stiliai</a:t>
            </a:r>
            <a:endParaRPr/>
          </a:p>
        </p:txBody>
      </p:sp>
      <p:sp>
        <p:nvSpPr>
          <p:cNvPr id="523" name="Google Shape;52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- </a:t>
            </a:r>
            <a:r>
              <a:rPr b="1" lang="en"/>
              <a:t>C</a:t>
            </a:r>
            <a:r>
              <a:rPr lang="en"/>
              <a:t>ascade </a:t>
            </a:r>
            <a:r>
              <a:rPr b="1" lang="en"/>
              <a:t>S</a:t>
            </a:r>
            <a:r>
              <a:rPr lang="en"/>
              <a:t>tyle </a:t>
            </a:r>
            <a:r>
              <a:rPr b="1" lang="en"/>
              <a:t>S</a:t>
            </a:r>
            <a:r>
              <a:rPr lang="en"/>
              <a:t>heets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technologija atsakinga už </a:t>
            </a:r>
            <a:r>
              <a:rPr b="1" lang="en"/>
              <a:t>vizualinį</a:t>
            </a:r>
            <a:r>
              <a:rPr lang="en"/>
              <a:t> HTML dokumento pateikimą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sinktaksę sudaro </a:t>
            </a:r>
            <a:r>
              <a:rPr b="1" lang="en"/>
              <a:t>selector’ius </a:t>
            </a:r>
            <a:r>
              <a:rPr lang="en"/>
              <a:t>(kam taikomas stilius) ir CSS </a:t>
            </a:r>
            <a:r>
              <a:rPr b="1" lang="en"/>
              <a:t>ypatybių </a:t>
            </a:r>
            <a:r>
              <a:rPr lang="en"/>
              <a:t>- properties aprašymas (koks stilius taikomas) </a:t>
            </a:r>
            <a:r>
              <a:rPr lang="en" sz="1400"/>
              <a:t>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ypatybių sąrašas</a:t>
            </a:r>
            <a:r>
              <a:rPr lang="en" sz="1400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saugomas </a:t>
            </a:r>
            <a:r>
              <a:rPr b="1" lang="en"/>
              <a:t>.css</a:t>
            </a:r>
            <a:r>
              <a:rPr lang="en"/>
              <a:t> failuose</a:t>
            </a:r>
            <a:endParaRPr/>
          </a:p>
        </p:txBody>
      </p:sp>
      <p:pic>
        <p:nvPicPr>
          <p:cNvPr id="524" name="Google Shape;52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8" y="3574538"/>
            <a:ext cx="37242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475" y="3559600"/>
            <a:ext cx="3283050" cy="4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50" y="3143750"/>
            <a:ext cx="2631075" cy="3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komentarai</a:t>
            </a:r>
            <a:endParaRPr/>
          </a:p>
        </p:txBody>
      </p:sp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311700" y="1152475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CSS komentarai pradedami simboliais </a:t>
            </a:r>
            <a:r>
              <a:rPr b="1" lang="en"/>
              <a:t>/*</a:t>
            </a:r>
            <a:r>
              <a:rPr lang="en"/>
              <a:t>, o užbaigiami </a:t>
            </a:r>
            <a:r>
              <a:rPr b="1" lang="en"/>
              <a:t>*/</a:t>
            </a:r>
            <a:r>
              <a:rPr lang="en"/>
              <a:t>.</a:t>
            </a:r>
            <a:endParaRPr/>
          </a:p>
        </p:txBody>
      </p:sp>
      <p:pic>
        <p:nvPicPr>
          <p:cNvPr id="533" name="Google Shape;5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38" y="1886650"/>
            <a:ext cx="2981325" cy="93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4" name="Google Shape;53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550" y="3105575"/>
            <a:ext cx="3495675" cy="70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5" name="Google Shape;53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700" y="2093075"/>
            <a:ext cx="1276350" cy="15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387900" y="4443775"/>
            <a:ext cx="8520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65"/>
              <a:t>Komentuokite kodą automtinėmis priemonėmis - </a:t>
            </a:r>
            <a:r>
              <a:rPr b="1" lang="en" sz="1365"/>
              <a:t>CTRL + /</a:t>
            </a:r>
            <a:endParaRPr b="1" sz="1365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kaskadiniai stiliai</a:t>
            </a:r>
            <a:endParaRPr/>
          </a:p>
        </p:txBody>
      </p:sp>
      <p:sp>
        <p:nvSpPr>
          <p:cNvPr id="542" name="Google Shape;54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Kaskadiniais stiliai vadinami todėl, kad galutinį pritaikomą CSS rezultatą suformuoja keletas šaltinių, kurie gali užkloti vienas kitą:</a:t>
            </a:r>
            <a:endParaRPr/>
          </a:p>
        </p:txBody>
      </p:sp>
      <p:pic>
        <p:nvPicPr>
          <p:cNvPr id="543" name="Google Shape;543;p70"/>
          <p:cNvPicPr preferRelativeResize="0"/>
          <p:nvPr/>
        </p:nvPicPr>
        <p:blipFill rotWithShape="1">
          <a:blip r:embed="rId3">
            <a:alphaModFix/>
          </a:blip>
          <a:srcRect b="0" l="0" r="58891" t="0"/>
          <a:stretch/>
        </p:blipFill>
        <p:spPr>
          <a:xfrm>
            <a:off x="574700" y="3064375"/>
            <a:ext cx="2183750" cy="5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150" y="2021450"/>
            <a:ext cx="2625650" cy="30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0"/>
          <p:cNvSpPr txBox="1"/>
          <p:nvPr/>
        </p:nvSpPr>
        <p:spPr>
          <a:xfrm>
            <a:off x="5964900" y="25174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(inline) stiliai</a:t>
            </a:r>
            <a:endParaRPr/>
          </a:p>
        </p:txBody>
      </p:sp>
      <p:sp>
        <p:nvSpPr>
          <p:cNvPr id="546" name="Google Shape;546;p70"/>
          <p:cNvSpPr txBox="1"/>
          <p:nvPr/>
        </p:nvSpPr>
        <p:spPr>
          <a:xfrm>
            <a:off x="5964900" y="29790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elemento stiliai</a:t>
            </a:r>
            <a:endParaRPr/>
          </a:p>
        </p:txBody>
      </p:sp>
      <p:sp>
        <p:nvSpPr>
          <p:cNvPr id="547" name="Google Shape;547;p70"/>
          <p:cNvSpPr txBox="1"/>
          <p:nvPr/>
        </p:nvSpPr>
        <p:spPr>
          <a:xfrm>
            <a:off x="5950100" y="3469250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css-syntax.css stiliai</a:t>
            </a:r>
            <a:endParaRPr/>
          </a:p>
        </p:txBody>
      </p:sp>
      <p:sp>
        <p:nvSpPr>
          <p:cNvPr id="548" name="Google Shape;548;p70"/>
          <p:cNvSpPr txBox="1"/>
          <p:nvPr/>
        </p:nvSpPr>
        <p:spPr>
          <a:xfrm>
            <a:off x="5964900" y="4326200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naršyklės numatytieji stiliai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Trys būdai pritaikyti CSS</a:t>
            </a:r>
            <a:endParaRPr/>
          </a:p>
        </p:txBody>
      </p:sp>
      <p:sp>
        <p:nvSpPr>
          <p:cNvPr id="554" name="Google Shape;554;p71"/>
          <p:cNvSpPr txBox="1"/>
          <p:nvPr/>
        </p:nvSpPr>
        <p:spPr>
          <a:xfrm>
            <a:off x="311700" y="1205500"/>
            <a:ext cx="85206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HTML elemento </a:t>
            </a:r>
            <a:r>
              <a:rPr b="1" lang="en" sz="1800">
                <a:solidFill>
                  <a:srgbClr val="595959"/>
                </a:solidFill>
              </a:rPr>
              <a:t>style</a:t>
            </a:r>
            <a:r>
              <a:rPr lang="en" sz="1800">
                <a:solidFill>
                  <a:srgbClr val="595959"/>
                </a:solidFill>
              </a:rPr>
              <a:t> atribute - inline stiliai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style</a:t>
            </a:r>
            <a:r>
              <a:rPr lang="en" sz="1800">
                <a:solidFill>
                  <a:srgbClr val="595959"/>
                </a:solidFill>
              </a:rPr>
              <a:t> elemente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kuris padėtas su kitais meta duomenimis </a:t>
            </a:r>
            <a:r>
              <a:rPr b="1" lang="en">
                <a:solidFill>
                  <a:srgbClr val="595959"/>
                </a:solidFill>
              </a:rPr>
              <a:t>head</a:t>
            </a:r>
            <a:r>
              <a:rPr lang="en">
                <a:solidFill>
                  <a:srgbClr val="595959"/>
                </a:solidFill>
              </a:rPr>
              <a:t> elemente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555" name="Google Shape;55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5" y="1747900"/>
            <a:ext cx="825800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3020488"/>
            <a:ext cx="4171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specifiniu </a:t>
            </a:r>
            <a:r>
              <a:rPr b="1" lang="en"/>
              <a:t>step</a:t>
            </a:r>
            <a:r>
              <a:rPr lang="en"/>
              <a:t> atributu galime keisti žingsnį, kuriuo didinamas / mažinamas skaičius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Jeigu </a:t>
            </a:r>
            <a:r>
              <a:rPr b="1" lang="en"/>
              <a:t>step</a:t>
            </a:r>
            <a:r>
              <a:rPr lang="en"/>
              <a:t> yra nenurodytas arba nurodyta sveika reikšmė - input elementas leidžia įvesti tik sveiką skaičių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00" y="2679225"/>
            <a:ext cx="5374700" cy="3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475" y="4037388"/>
            <a:ext cx="4591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Trys būdai pritaikyti CSS</a:t>
            </a:r>
            <a:endParaRPr/>
          </a:p>
        </p:txBody>
      </p:sp>
      <p:sp>
        <p:nvSpPr>
          <p:cNvPr id="562" name="Google Shape;56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 CSS failo naudojant </a:t>
            </a:r>
            <a:r>
              <a:rPr b="1" lang="en"/>
              <a:t>link </a:t>
            </a:r>
            <a:r>
              <a:rPr lang="en"/>
              <a:t>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nurodant </a:t>
            </a:r>
            <a:r>
              <a:rPr b="1" lang="en"/>
              <a:t>rel=”stylesheet”</a:t>
            </a:r>
            <a:r>
              <a:rPr lang="en"/>
              <a:t> atributą bei nuorodą į stilių failą </a:t>
            </a:r>
            <a:r>
              <a:rPr b="1" lang="en"/>
              <a:t>href</a:t>
            </a:r>
            <a:r>
              <a:rPr lang="en"/>
              <a:t> atribute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63" y="2175800"/>
            <a:ext cx="5859275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25" y="2708275"/>
            <a:ext cx="444135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570" name="Google Shape;570;p73"/>
          <p:cNvSpPr txBox="1"/>
          <p:nvPr/>
        </p:nvSpPr>
        <p:spPr>
          <a:xfrm>
            <a:off x="311700" y="1053100"/>
            <a:ext cx="85206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Jei panaudojam tuos pačius CSS properties visomis priemonėmis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571" name="Google Shape;57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50" y="1796400"/>
            <a:ext cx="7023824" cy="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2588"/>
            <a:ext cx="3818875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174" y="2399799"/>
            <a:ext cx="4269125" cy="19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sp>
        <p:nvSpPr>
          <p:cNvPr id="579" name="Google Shape;579;p74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panaudojam tuos pačius CSS properties visomis priemonėmis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38" y="2314575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675" y="3147525"/>
            <a:ext cx="7023824" cy="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587" name="Google Shape;58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5014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" y="1155700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5"/>
          <p:cNvSpPr txBox="1"/>
          <p:nvPr/>
        </p:nvSpPr>
        <p:spPr>
          <a:xfrm>
            <a:off x="4560050" y="30411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Pritaikomi stiliai iš stylių failų</a:t>
            </a:r>
            <a:endParaRPr/>
          </a:p>
        </p:txBody>
      </p:sp>
      <p:sp>
        <p:nvSpPr>
          <p:cNvPr id="590" name="Google Shape;590;p75"/>
          <p:cNvSpPr txBox="1"/>
          <p:nvPr/>
        </p:nvSpPr>
        <p:spPr>
          <a:xfrm>
            <a:off x="4560050" y="23716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Iš HTML failo </a:t>
            </a:r>
            <a:r>
              <a:rPr b="1" lang="en"/>
              <a:t>style</a:t>
            </a:r>
            <a:r>
              <a:rPr lang="en"/>
              <a:t> elementų</a:t>
            </a:r>
            <a:endParaRPr/>
          </a:p>
        </p:txBody>
      </p:sp>
      <p:sp>
        <p:nvSpPr>
          <p:cNvPr id="591" name="Google Shape;591;p75"/>
          <p:cNvSpPr txBox="1"/>
          <p:nvPr/>
        </p:nvSpPr>
        <p:spPr>
          <a:xfrm>
            <a:off x="4560050" y="1738438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Iš elemento </a:t>
            </a:r>
            <a:r>
              <a:rPr b="1" lang="en"/>
              <a:t>style</a:t>
            </a:r>
            <a:r>
              <a:rPr lang="en"/>
              <a:t> atributo</a:t>
            </a:r>
            <a:endParaRPr/>
          </a:p>
        </p:txBody>
      </p:sp>
      <p:sp>
        <p:nvSpPr>
          <p:cNvPr id="592" name="Google Shape;592;p75"/>
          <p:cNvSpPr txBox="1"/>
          <p:nvPr/>
        </p:nvSpPr>
        <p:spPr>
          <a:xfrm>
            <a:off x="4560050" y="3731950"/>
            <a:ext cx="44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Pritaikomi numatytieji naršyklės stiliai (user agent stylesheet)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Stiliaus prioritetas pagal šaltinį</a:t>
            </a:r>
            <a:endParaRPr/>
          </a:p>
        </p:txBody>
      </p:sp>
      <p:pic>
        <p:nvPicPr>
          <p:cNvPr id="598" name="Google Shape;59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13" y="425250"/>
            <a:ext cx="25812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25" y="1242425"/>
            <a:ext cx="3694464" cy="3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6"/>
          <p:cNvSpPr txBox="1"/>
          <p:nvPr>
            <p:ph idx="1" type="body"/>
          </p:nvPr>
        </p:nvSpPr>
        <p:spPr>
          <a:xfrm>
            <a:off x="311700" y="1053100"/>
            <a:ext cx="45324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išvada:</a:t>
            </a:r>
            <a:r>
              <a:rPr lang="en"/>
              <a:t> kuo arčiau elemento aprašyti stiliai - tuo aukštesnis jų prioritetas.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mažesnio prioriteto stiliai </a:t>
            </a:r>
            <a:r>
              <a:rPr lang="en"/>
              <a:t>yra tiesiog </a:t>
            </a:r>
            <a:r>
              <a:rPr b="1" lang="en"/>
              <a:t>perrašomi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tai, skirtingų šaltinių stiliai yra perdengiami vienas ant kito yra vienas pagrindinių CSS funkcionalumų (kaskadiniai).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606" name="Google Shape;606;p77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element </a:t>
            </a:r>
            <a:r>
              <a:rPr lang="en"/>
              <a:t>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nurodomas elemento pavadinimas - </a:t>
            </a:r>
            <a:r>
              <a:rPr i="1" lang="en"/>
              <a:t>h1, em, strong, body, html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*</a:t>
            </a:r>
            <a:r>
              <a:rPr lang="en"/>
              <a:t>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visus elementus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class </a:t>
            </a:r>
            <a:r>
              <a:rPr lang="en"/>
              <a:t>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elementus, kurie turi nustatytą </a:t>
            </a:r>
            <a:r>
              <a:rPr b="1" lang="en"/>
              <a:t>class</a:t>
            </a:r>
            <a:r>
              <a:rPr lang="en"/>
              <a:t> atributą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 HTML atributą </a:t>
            </a:r>
            <a:r>
              <a:rPr b="1" lang="en"/>
              <a:t>class </a:t>
            </a:r>
            <a:r>
              <a:rPr lang="en"/>
              <a:t>galima įrašyti daugiau nei vieną klasę, tokios klasės atskiriamos tarpu</a:t>
            </a:r>
            <a:endParaRPr/>
          </a:p>
        </p:txBody>
      </p:sp>
      <p:pic>
        <p:nvPicPr>
          <p:cNvPr id="607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50" y="1152475"/>
            <a:ext cx="1695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838" y="1876375"/>
            <a:ext cx="1590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788" y="2695525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750" y="3585100"/>
            <a:ext cx="407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5750" y="3997675"/>
            <a:ext cx="1600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6225" y="4016725"/>
            <a:ext cx="1857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618" name="Google Shape;618;p78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id </a:t>
            </a:r>
            <a:r>
              <a:rPr lang="en"/>
              <a:t>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nurodomos grotelės </a:t>
            </a:r>
            <a:r>
              <a:rPr b="1" lang="en"/>
              <a:t>#</a:t>
            </a:r>
            <a:r>
              <a:rPr lang="en"/>
              <a:t> ir HTML elemento </a:t>
            </a:r>
            <a:r>
              <a:rPr b="1" lang="en"/>
              <a:t>id </a:t>
            </a:r>
            <a:r>
              <a:rPr lang="en"/>
              <a:t>atribute nurodyta reikšmė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attribute </a:t>
            </a:r>
            <a:r>
              <a:rPr lang="en"/>
              <a:t>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atributą pagal jo buvimą arba konkrečią reikšmę</a:t>
            </a:r>
            <a:endParaRPr/>
          </a:p>
        </p:txBody>
      </p:sp>
      <p:pic>
        <p:nvPicPr>
          <p:cNvPr id="619" name="Google Shape;61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38" y="2224175"/>
            <a:ext cx="4010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50" y="2224175"/>
            <a:ext cx="15811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000" y="4049000"/>
            <a:ext cx="1838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175" y="4058525"/>
            <a:ext cx="1628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Keletos CSS selector’ių naudojimas</a:t>
            </a:r>
            <a:endParaRPr/>
          </a:p>
        </p:txBody>
      </p:sp>
      <p:pic>
        <p:nvPicPr>
          <p:cNvPr id="628" name="Google Shape;62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353975"/>
            <a:ext cx="184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0" y="1292063"/>
            <a:ext cx="484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488" y="2543163"/>
            <a:ext cx="20669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850" y="2543163"/>
            <a:ext cx="1666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7138" y="3638113"/>
            <a:ext cx="1638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7500" y="3412063"/>
            <a:ext cx="3267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Spalvų naudojimas CSS</a:t>
            </a:r>
            <a:endParaRPr/>
          </a:p>
        </p:txBody>
      </p:sp>
      <p:sp>
        <p:nvSpPr>
          <p:cNvPr id="639" name="Google Shape;639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Pagrindinės CSS savybės, kuriose naudojamos spalvos: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color </a:t>
            </a:r>
            <a:r>
              <a:rPr lang="en"/>
              <a:t>- nustato teksto spalvą: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background-color</a:t>
            </a:r>
            <a:r>
              <a:rPr lang="en"/>
              <a:t> - nustato elemento fono spalvą: </a:t>
            </a:r>
            <a:endParaRPr/>
          </a:p>
        </p:txBody>
      </p:sp>
      <p:pic>
        <p:nvPicPr>
          <p:cNvPr id="640" name="Google Shape;64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00" y="3577425"/>
            <a:ext cx="2626600" cy="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75" y="2406099"/>
            <a:ext cx="1705950" cy="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125" y="2087475"/>
            <a:ext cx="9144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75" y="4180323"/>
            <a:ext cx="2137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9900" y="2406101"/>
            <a:ext cx="2690850" cy="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9900" y="4229909"/>
            <a:ext cx="26908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7475" y="2563126"/>
            <a:ext cx="2904825" cy="2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7475" y="4180320"/>
            <a:ext cx="2643692" cy="2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653" name="Google Shape;653;p81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pavadinimais - visos naršyklės palaiko 140 spalvų pavadinimų, kurie yra išreikšti tekstiniu pavadinimu.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Visi pavadinimai: 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https://www.w3schools.com/cssref/css_colors.asp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54" name="Google Shape;65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00" y="1809826"/>
            <a:ext cx="7095976" cy="2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</a:t>
            </a:r>
            <a:r>
              <a:rPr lang="en"/>
              <a:t>eigu specifiškas žingsnis nėra reikalingas, bet norite leisti įvesti trupmeninį skaičių, galite nurodyti </a:t>
            </a:r>
            <a:r>
              <a:rPr b="1" lang="en"/>
              <a:t>any</a:t>
            </a:r>
            <a:r>
              <a:rPr lang="en"/>
              <a:t>, kaip</a:t>
            </a:r>
            <a:r>
              <a:rPr lang="en"/>
              <a:t> </a:t>
            </a:r>
            <a:r>
              <a:rPr b="1" lang="en"/>
              <a:t>step </a:t>
            </a:r>
            <a:r>
              <a:rPr lang="en"/>
              <a:t>reikšmę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88" y="2896475"/>
            <a:ext cx="3576225" cy="2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425" y="3653050"/>
            <a:ext cx="2064050" cy="3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660" name="Google Shape;660;p8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rbg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RGB spalvas palaiko visos naršyklės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užrašoma formatu </a:t>
            </a:r>
            <a:r>
              <a:rPr b="1" lang="en">
                <a:solidFill>
                  <a:srgbClr val="595959"/>
                </a:solidFill>
              </a:rPr>
              <a:t>rgb(</a:t>
            </a:r>
            <a:r>
              <a:rPr b="1" lang="en">
                <a:solidFill>
                  <a:srgbClr val="CC0000"/>
                </a:solidFill>
              </a:rPr>
              <a:t>raudona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6AA84F"/>
                </a:solidFill>
              </a:rPr>
              <a:t>žalia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3C78D8"/>
                </a:solidFill>
              </a:rPr>
              <a:t>mėlyna</a:t>
            </a:r>
            <a:r>
              <a:rPr b="1" lang="en">
                <a:solidFill>
                  <a:srgbClr val="595959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kiekvienas spalvos parametras nusako spalvos intensyvumą sveiku skaičiumi nuo 0 iki 255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sudaroma maišant šias tris spalvas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61" name="Google Shape;66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2949625"/>
            <a:ext cx="4448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667" name="Google Shape;667;p8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rgba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veikia taip pat kaip </a:t>
            </a:r>
            <a:r>
              <a:rPr b="1" lang="en">
                <a:solidFill>
                  <a:srgbClr val="595959"/>
                </a:solidFill>
              </a:rPr>
              <a:t>rgb</a:t>
            </a:r>
            <a:r>
              <a:rPr lang="en">
                <a:solidFill>
                  <a:srgbClr val="595959"/>
                </a:solidFill>
              </a:rPr>
              <a:t>, tačiau paskutinė dedamoji - </a:t>
            </a:r>
            <a:r>
              <a:rPr b="1" lang="en">
                <a:solidFill>
                  <a:srgbClr val="595959"/>
                </a:solidFill>
              </a:rPr>
              <a:t>alpha</a:t>
            </a:r>
            <a:r>
              <a:rPr lang="en">
                <a:solidFill>
                  <a:srgbClr val="595959"/>
                </a:solidFill>
              </a:rPr>
              <a:t>, nurodo spalvos skaidrumą / permatomumą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nustatoma skaičiumi nuo 0 (visiškai skaidru) iki 1 (pilna, visai nepermatoma, spalva)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68" name="Google Shape;66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901988"/>
            <a:ext cx="68484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674" name="Google Shape;674;p84"/>
          <p:cNvSpPr txBox="1"/>
          <p:nvPr/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hex / hexa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pradedama simboliu </a:t>
            </a:r>
            <a:r>
              <a:rPr b="1" lang="en">
                <a:solidFill>
                  <a:srgbClr val="595959"/>
                </a:solidFill>
              </a:rPr>
              <a:t>#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kaip ir rgb nustato raudoną, žalią ir mėlyną spalvas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endParaRPr b="1"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b="1" lang="en">
                <a:solidFill>
                  <a:srgbClr val="595959"/>
                </a:solidFill>
              </a:rPr>
              <a:t>hexa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palaikymas</a:t>
            </a:r>
            <a:r>
              <a:rPr lang="en">
                <a:solidFill>
                  <a:srgbClr val="595959"/>
                </a:solidFill>
              </a:rPr>
              <a:t> šiek tiek siauresnis tarp naršyklių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r>
              <a:rPr b="1" lang="en">
                <a:solidFill>
                  <a:srgbClr val="B7B7B7"/>
                </a:solidFill>
              </a:rPr>
              <a:t>AA</a:t>
            </a:r>
            <a:endParaRPr b="1"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pateikiamos R, G, B ir A reikšmės yra pateiktos šešioliktainiu kodu (</a:t>
            </a:r>
            <a:r>
              <a:rPr b="1" lang="en">
                <a:solidFill>
                  <a:srgbClr val="595959"/>
                </a:solidFill>
              </a:rPr>
              <a:t>hex</a:t>
            </a:r>
            <a:r>
              <a:rPr lang="en">
                <a:solidFill>
                  <a:srgbClr val="595959"/>
                </a:solidFill>
              </a:rPr>
              <a:t>adecimal)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RGBA, alpha reikšmės intervalas yra nuo 0 iki 255 (FF), pvz. 0.5 rgba atitinka 80 hexa (80 yra 128 dešimtainėje skaičiavimo sistemoje, kas yra maždaug pusė viso galimo 255 rėžio)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675" name="Google Shape;6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00" y="3512848"/>
            <a:ext cx="4878800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681" name="Google Shape;681;p8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hsl  / hsla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RGB(A) HEX(A) spalvos reikšmę nustato kitos trys komponentės: hue (atspalvis), saturation (intensyvumas), lightness (šviesumas) - </a:t>
            </a:r>
            <a:r>
              <a:rPr b="1" lang="en">
                <a:solidFill>
                  <a:srgbClr val="595959"/>
                </a:solidFill>
              </a:rPr>
              <a:t>hsl(hue, saturation, lightness)</a:t>
            </a:r>
            <a:endParaRPr b="1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hue - spalvų paletės rato laipsnis nuo 0 iki 360: 0 - raudona; 120 - žalia; 240 - mėlyna;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saturation - procentinė reikšmė nuo 0 iki 100: 0 - pilkos atspalvis; 100 - pilna spalva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lightness - procentinė reikšmė nuo 0 iki 100: 0 - juoda; 100 - balta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alpha reikšmė kinta nuo 0 iki 1 (kaip ir RGB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682" name="Google Shape;68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188" y="3293375"/>
            <a:ext cx="2241626" cy="16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(elementų atkūrimas)</a:t>
            </a:r>
            <a:endParaRPr/>
          </a:p>
        </p:txBody>
      </p:sp>
      <p:sp>
        <p:nvSpPr>
          <p:cNvPr id="688" name="Google Shape;688;p86"/>
          <p:cNvSpPr txBox="1"/>
          <p:nvPr/>
        </p:nvSpPr>
        <p:spPr>
          <a:xfrm>
            <a:off x="311700" y="1152475"/>
            <a:ext cx="85206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Užduotis iš bazinių elementų, tokiu kaip </a:t>
            </a:r>
            <a:r>
              <a:rPr b="1" lang="en" sz="1800">
                <a:solidFill>
                  <a:srgbClr val="595959"/>
                </a:solidFill>
              </a:rPr>
              <a:t>div </a:t>
            </a:r>
            <a:r>
              <a:rPr lang="en" sz="1800">
                <a:solidFill>
                  <a:srgbClr val="595959"/>
                </a:solidFill>
              </a:rPr>
              <a:t>(block) ir </a:t>
            </a:r>
            <a:r>
              <a:rPr b="1" lang="en" sz="1800">
                <a:solidFill>
                  <a:srgbClr val="595959"/>
                </a:solidFill>
              </a:rPr>
              <a:t>span </a:t>
            </a:r>
            <a:r>
              <a:rPr lang="en" sz="1800">
                <a:solidFill>
                  <a:srgbClr val="595959"/>
                </a:solidFill>
              </a:rPr>
              <a:t>(inline), atkurti mūsų anksčiau praeitų semantinių ir stilistinių HTML elementų vaizdavimą (pagal Jūsų naudojamą naršyklę rezultatas gali skirtis).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Elementai: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89" name="Google Shape;689;p86"/>
          <p:cNvSpPr txBox="1"/>
          <p:nvPr/>
        </p:nvSpPr>
        <p:spPr>
          <a:xfrm>
            <a:off x="4263875" y="2702025"/>
            <a:ext cx="4293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Block:</a:t>
            </a:r>
            <a:endParaRPr sz="1800"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p, 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h1, h2, h3, h4, h5, h6,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ul, ol, li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dl, dt, dd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blockquote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address</a:t>
            </a:r>
            <a:endParaRPr/>
          </a:p>
        </p:txBody>
      </p:sp>
      <p:sp>
        <p:nvSpPr>
          <p:cNvPr id="690" name="Google Shape;690;p86"/>
          <p:cNvSpPr txBox="1"/>
          <p:nvPr/>
        </p:nvSpPr>
        <p:spPr>
          <a:xfrm>
            <a:off x="372700" y="2731850"/>
            <a:ext cx="4293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Inline: </a:t>
            </a:r>
            <a:endParaRPr sz="1800"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a, 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strong, em, b, i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code, kbd, samp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mark, small, del, ins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sub, sup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q</a:t>
            </a:r>
            <a:endParaRPr>
              <a:solidFill>
                <a:srgbClr val="595959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abbr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(elementų atkūrimas)</a:t>
            </a:r>
            <a:endParaRPr/>
          </a:p>
        </p:txBody>
      </p:sp>
      <p:sp>
        <p:nvSpPr>
          <p:cNvPr id="696" name="Google Shape;696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95" y="1152475"/>
            <a:ext cx="626841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Validacija</a:t>
            </a:r>
            <a:r>
              <a:rPr lang="en"/>
              <a:t> - procesas, kurio metu </a:t>
            </a:r>
            <a:r>
              <a:rPr b="1" lang="en"/>
              <a:t>patikrinamas </a:t>
            </a:r>
            <a:r>
              <a:rPr lang="en"/>
              <a:t>duomenų teisingumas ir tinkamumas.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Informacija apie neteisingus duomenis </a:t>
            </a:r>
            <a:r>
              <a:rPr b="1" lang="en"/>
              <a:t>pateikiama vartotojui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Privalomo lauko validacijos pavyzdys: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25" y="3313638"/>
            <a:ext cx="42957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validacija vykdoma taip: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taisyklės nustatomos </a:t>
            </a:r>
            <a:r>
              <a:rPr b="1" lang="en"/>
              <a:t>atributais ant formos elementų </a:t>
            </a:r>
            <a:r>
              <a:rPr lang="en"/>
              <a:t>(input, textarea, kitų…).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rodomo klaidos pranešimo </a:t>
            </a:r>
            <a:r>
              <a:rPr b="1" lang="en"/>
              <a:t>kalba priklauso nuo naršyklės nustatymų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tam tikri validacijos atributai </a:t>
            </a:r>
            <a:r>
              <a:rPr b="1" lang="en"/>
              <a:t>tinka tik tekstiniai įvesčiai</a:t>
            </a:r>
            <a:r>
              <a:rPr lang="en"/>
              <a:t> (minlength, maxlength), </a:t>
            </a:r>
            <a:r>
              <a:rPr b="1" lang="en"/>
              <a:t>kiti tik skaitinei įvesčiai</a:t>
            </a:r>
            <a:r>
              <a:rPr lang="en"/>
              <a:t> (min, max).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