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cs.colby.edu/maxwell/courses/tutorials/terminal/" TargetMode="External"/><Relationship Id="rId3" Type="http://schemas.openxmlformats.org/officeDocument/2006/relationships/hyperlink" Target="https://towardsdatascience.com/basics-of-bash-for-beginners-92e53a4c117a" TargetMode="Externa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118c699aba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118c699aba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118c699aba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118c699aba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118c699aba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118c699aba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118c699aba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118c699aba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118c699aba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118c699aba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118c699aba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118c699aba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118c699aba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118c699aba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118c699aba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118c699aba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118c699aba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118c699aba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118c699aba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118c699aba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0adbeaf8d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0adbeaf8d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118c699aba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118c699aba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118c699aba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118c699aba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https://git-scm.com/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118c699aba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118c699aba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0adbeaf8d4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0adbeaf8d4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adbeaf8d4_0_3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0adbeaf8d4_0_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118c699aba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118c699aba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118c699aba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118c699aba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118c699aba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118c699aba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118c699aba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118c699aba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https://cs.colby.edu/maxwell/courses/tutorials/terminal/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https://towardsdatascience.com/basics-of-bash-for-beginners-92e53a4c117a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118c699aba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118c699aba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0adbeaf8d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0adbeaf8d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118c699aba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118c699aba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118c699aba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118c699aba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118c699aba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118c699aba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118c699aba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118c699aba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118c699aba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118c699aba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118c699aba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118c699aba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118c699aba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118c699aba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118c699aba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118c699aba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118c699aba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118c699aba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118c699aba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118c699aba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18c699ab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118c699ab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118c699aba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118c699aba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118c699aba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118c699aba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118c699aba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118c699aba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118c699aba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118c699aba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118c699aba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1118c699aba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118c699aba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118c699aba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118c699aba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1118c699aba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118c699aba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1118c699aba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118c699aba_0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1118c699aba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1118c699aba_0_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1118c699aba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18c699ab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18c699ab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118c699aba_0_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1118c699aba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1118c699aba_0_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1118c699aba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118c699aba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1118c699aba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https://ih1.redbubble.net/image.1472204188.3681/fposter,small,wall_texture,product,750x1000.u2.jpg</a:t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1118c699aba_0_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1118c699aba_0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118c699aba_0_3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1118c699aba_0_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1118c699aba_0_3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1118c699aba_0_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18c699aba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118c699aba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118c699aba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118c699aba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118c699aba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118c699aba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118c699aba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118c699aba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github.com/DeividasBakanas/frontend-basics-and-project-management-processes-2022-01-17/tree/main/2%20savait%C4%97/2.2/assigments/capture-the-flag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git-scm.com/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docs.google.com/forms/d/1YguZCG6jRvAFXmho6V6GBjRs_xLh19Jk5pWmrwCuJ6U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0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6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9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7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4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3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4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5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2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5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1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3.png"/><Relationship Id="rId4" Type="http://schemas.openxmlformats.org/officeDocument/2006/relationships/image" Target="../media/image31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36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30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11708" y="4397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200"/>
              <a:t>Front-end</a:t>
            </a:r>
            <a:r>
              <a:rPr lang="en" sz="5200"/>
              <a:t> kursas</a:t>
            </a:r>
            <a:endParaRPr sz="5200">
              <a:solidFill>
                <a:srgbClr val="000000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11700" y="2529325"/>
            <a:ext cx="8520600" cy="13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Baltic Institute of Technology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/>
              <a:t>36</a:t>
            </a:r>
            <a:r>
              <a:rPr lang="en" sz="2400">
                <a:solidFill>
                  <a:srgbClr val="000000"/>
                </a:solidFill>
              </a:rPr>
              <a:t>gr. 2</a:t>
            </a:r>
            <a:r>
              <a:rPr lang="en" sz="2400"/>
              <a:t>2</a:t>
            </a:r>
            <a:r>
              <a:rPr lang="en" sz="2400">
                <a:solidFill>
                  <a:srgbClr val="000000"/>
                </a:solidFill>
              </a:rPr>
              <a:t>.0</a:t>
            </a:r>
            <a:r>
              <a:rPr lang="en" sz="2400"/>
              <a:t>1</a:t>
            </a:r>
            <a:r>
              <a:rPr lang="en" sz="2400">
                <a:solidFill>
                  <a:srgbClr val="000000"/>
                </a:solidFill>
              </a:rPr>
              <a:t>.</a:t>
            </a:r>
            <a:r>
              <a:rPr lang="en" sz="2400"/>
              <a:t>24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4002150" y="4104975"/>
            <a:ext cx="113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2022-02-02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13" y="273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DevTools (Chrome) - Elements tab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1038" y="1156925"/>
            <a:ext cx="5061925" cy="388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338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DevTools (Chrome) - JavaScript Console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9462" y="1265550"/>
            <a:ext cx="6845076" cy="374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DevTools (Chrome developer tools) - Source tab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4863" y="1125325"/>
            <a:ext cx="6654274" cy="376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DevTools (Chrome developer tools) - Application tab</a:t>
            </a:r>
            <a:endParaRPr/>
          </a:p>
        </p:txBody>
      </p:sp>
      <p:pic>
        <p:nvPicPr>
          <p:cNvPr id="135" name="Google Shape;13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5175" y="1174550"/>
            <a:ext cx="6593651" cy="373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type="title"/>
          </p:nvPr>
        </p:nvSpPr>
        <p:spPr>
          <a:xfrm>
            <a:off x="311700" y="281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DevTools (Chrome developer tools) - Network tab</a:t>
            </a:r>
            <a:endParaRPr/>
          </a:p>
        </p:txBody>
      </p:sp>
      <p:pic>
        <p:nvPicPr>
          <p:cNvPr id="141" name="Google Shape;14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8862" y="1212050"/>
            <a:ext cx="6646276" cy="3768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DevTools (Chrome developer tools)</a:t>
            </a:r>
            <a:endParaRPr/>
          </a:p>
        </p:txBody>
      </p:sp>
      <p:sp>
        <p:nvSpPr>
          <p:cNvPr id="147" name="Google Shape;147;p27"/>
          <p:cNvSpPr txBox="1"/>
          <p:nvPr>
            <p:ph idx="1" type="body"/>
          </p:nvPr>
        </p:nvSpPr>
        <p:spPr>
          <a:xfrm>
            <a:off x="311700" y="1152475"/>
            <a:ext cx="8185500" cy="37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Performance tab </a:t>
            </a:r>
            <a:r>
              <a:rPr lang="en"/>
              <a:t>- galima įvertinti CPU apkrovas, atvaizdavimo našumą FPS (frames per second), sunaudojamą interneto srautą bei pamatyti naršyklėje vykdomų JavaScript funkcijų trukmę.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Memory tab </a:t>
            </a:r>
            <a:r>
              <a:rPr lang="en"/>
              <a:t>- leidžia pamatyti kokie puslapyje esantys elementai / objektai užima atmintį.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Security tab </a:t>
            </a:r>
            <a:r>
              <a:rPr lang="en"/>
              <a:t>- galima įvertinti saugumo protokolus, kuriais naršyklė užkrovė puslapį, įvertinti naudojamus sertifikatus puslapio autentiškumui patvirtinti.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DevTools (Chrome developer tools) - Lighthouse tab</a:t>
            </a:r>
            <a:endParaRPr/>
          </a:p>
        </p:txBody>
      </p:sp>
      <p:sp>
        <p:nvSpPr>
          <p:cNvPr id="153" name="Google Shape;153;p28"/>
          <p:cNvSpPr txBox="1"/>
          <p:nvPr>
            <p:ph idx="1" type="body"/>
          </p:nvPr>
        </p:nvSpPr>
        <p:spPr>
          <a:xfrm>
            <a:off x="311700" y="619075"/>
            <a:ext cx="8185500" cy="35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54" name="Google Shape;15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6725" y="1222700"/>
            <a:ext cx="6990550" cy="373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DevTools (Chrome developer tools) - Lighthouse tab</a:t>
            </a:r>
            <a:endParaRPr/>
          </a:p>
        </p:txBody>
      </p:sp>
      <p:sp>
        <p:nvSpPr>
          <p:cNvPr id="160" name="Google Shape;160;p29"/>
          <p:cNvSpPr txBox="1"/>
          <p:nvPr>
            <p:ph idx="1" type="body"/>
          </p:nvPr>
        </p:nvSpPr>
        <p:spPr>
          <a:xfrm>
            <a:off x="311700" y="619075"/>
            <a:ext cx="8185500" cy="35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61" name="Google Shape;16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0525" y="1137275"/>
            <a:ext cx="6377025" cy="386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Trumpa užduotis</a:t>
            </a:r>
            <a:endParaRPr/>
          </a:p>
        </p:txBody>
      </p:sp>
      <p:sp>
        <p:nvSpPr>
          <p:cNvPr id="167" name="Google Shape;167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Capture the flag! </a:t>
            </a:r>
            <a:r>
              <a:rPr lang="en" u="sng">
                <a:solidFill>
                  <a:schemeClr val="hlink"/>
                </a:solidFill>
                <a:hlinkClick r:id="rId3"/>
              </a:rPr>
              <a:t>Pavogti vėliavą!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Kodo valdymo problematika dirbant komandoje</a:t>
            </a:r>
            <a:endParaRPr/>
          </a:p>
        </p:txBody>
      </p:sp>
      <p:sp>
        <p:nvSpPr>
          <p:cNvPr id="173" name="Google Shape;173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Dirbant komandoje dažniausiai: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prie vieno kodo dirba daugiau nei vienas žmogus;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kodas turi darbinę (tarpinę) ir vartotojui veikiančią versijas;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kodas yra visiems darbuotojams pasiekiamame debesyje;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Praėjusią paskaitą</a:t>
            </a:r>
            <a:endParaRPr/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311700" y="2834125"/>
            <a:ext cx="8520600" cy="13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Versijų kontrolė</a:t>
            </a:r>
            <a:endParaRPr/>
          </a:p>
        </p:txBody>
      </p:sp>
      <p:sp>
        <p:nvSpPr>
          <p:cNvPr id="179" name="Google Shape;179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Prieš tai minėtas problemas sprendžia versijų kontrolės įrankiai. Kurie: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Koordinuoja kelių programuotojų darbą prie vieno kodo;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Fiksuoja kas ir kokius pakeitimus atliko;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Leidžia bet kuriuo metu grįžti į prieš tai buvusią versiją;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Kodą leidžia tiek lokaliai ir nutolusiame serveryje.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technologija</a:t>
            </a:r>
            <a:endParaRPr/>
          </a:p>
        </p:txBody>
      </p:sp>
      <p:sp>
        <p:nvSpPr>
          <p:cNvPr id="185" name="Google Shape;185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Šiuo metu populiariausia ir dažniausiai naudojama yra versijų kontrolės technologija yra </a:t>
            </a:r>
            <a:r>
              <a:rPr lang="en" u="sng">
                <a:solidFill>
                  <a:schemeClr val="hlink"/>
                </a:solidFill>
                <a:hlinkClick r:id="rId3"/>
              </a:rPr>
              <a:t>Git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Git galima naudoti trimis pagrindiniais būdais: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Terminalas (bash, Command Prompt, etc.)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Integracija su kodo redaktoriumi (VS Code)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Naudoti atskirą programą (Git Kraken, SourceTree, etc.)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4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įrašymas</a:t>
            </a:r>
            <a:endParaRPr/>
          </a:p>
        </p:txBody>
      </p:sp>
      <p:sp>
        <p:nvSpPr>
          <p:cNvPr id="191" name="Google Shape;191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2" name="Google Shape;19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76285"/>
            <a:ext cx="9144001" cy="315798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34"/>
          <p:cNvSpPr txBox="1"/>
          <p:nvPr/>
        </p:nvSpPr>
        <p:spPr>
          <a:xfrm>
            <a:off x="3144150" y="4507450"/>
            <a:ext cx="285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https://git-scm.com/download/win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5"/>
          <p:cNvSpPr txBox="1"/>
          <p:nvPr>
            <p:ph type="title"/>
          </p:nvPr>
        </p:nvSpPr>
        <p:spPr>
          <a:xfrm>
            <a:off x="1736850" y="2285400"/>
            <a:ext cx="567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 kokiomis problemomis susidūrėte?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6"/>
          <p:cNvSpPr txBox="1"/>
          <p:nvPr>
            <p:ph type="title"/>
          </p:nvPr>
        </p:nvSpPr>
        <p:spPr>
          <a:xfrm>
            <a:off x="2067450" y="1999050"/>
            <a:ext cx="500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Praėjusios paskaitos feedback’as</a:t>
            </a:r>
            <a:endParaRPr/>
          </a:p>
        </p:txBody>
      </p:sp>
      <p:sp>
        <p:nvSpPr>
          <p:cNvPr id="204" name="Google Shape;204;p36"/>
          <p:cNvSpPr txBox="1"/>
          <p:nvPr/>
        </p:nvSpPr>
        <p:spPr>
          <a:xfrm>
            <a:off x="137925" y="4039025"/>
            <a:ext cx="5344200" cy="8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Forma: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https://docs.google.com/forms/d/1YguZCG6jRvAFXmho6V6GBjRs_xLh19Jk5pWmrwCuJ6U</a:t>
            </a:r>
            <a:r>
              <a:rPr lang="en"/>
              <a:t> </a:t>
            </a:r>
            <a:endParaRPr sz="9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Šios paskaitos tikslas</a:t>
            </a:r>
            <a:endParaRPr/>
          </a:p>
        </p:txBody>
      </p:sp>
      <p:sp>
        <p:nvSpPr>
          <p:cNvPr id="210" name="Google Shape;210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Terminalas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Terminalas. Pagrindiniai naudojimo scenarijai (bazinis funkcionalumas)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Nueiti į tam tikrą vietą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cd - </a:t>
            </a:r>
            <a:r>
              <a:rPr b="1" lang="en"/>
              <a:t>c</a:t>
            </a:r>
            <a:r>
              <a:rPr lang="en"/>
              <a:t>hange </a:t>
            </a:r>
            <a:r>
              <a:rPr b="1" lang="en"/>
              <a:t>d</a:t>
            </a:r>
            <a:r>
              <a:rPr lang="en"/>
              <a:t>irectory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pwd - </a:t>
            </a:r>
            <a:r>
              <a:rPr b="1" lang="en"/>
              <a:t>p</a:t>
            </a:r>
            <a:r>
              <a:rPr lang="en"/>
              <a:t>rint </a:t>
            </a:r>
            <a:r>
              <a:rPr b="1" lang="en"/>
              <a:t>w</a:t>
            </a:r>
            <a:r>
              <a:rPr lang="en"/>
              <a:t>orking </a:t>
            </a:r>
            <a:r>
              <a:rPr b="1" lang="en"/>
              <a:t>d</a:t>
            </a:r>
            <a:r>
              <a:rPr lang="en"/>
              <a:t>irectory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ls - </a:t>
            </a:r>
            <a:r>
              <a:rPr b="1" lang="en"/>
              <a:t>l</a:t>
            </a:r>
            <a:r>
              <a:rPr lang="en"/>
              <a:t>ist </a:t>
            </a:r>
            <a:r>
              <a:rPr b="1" lang="en"/>
              <a:t>s</a:t>
            </a:r>
            <a:r>
              <a:rPr lang="en"/>
              <a:t>tructure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Perskaityti tam tikrą failą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cat - con</a:t>
            </a:r>
            <a:r>
              <a:rPr b="1" lang="en"/>
              <a:t>cat</a:t>
            </a:r>
            <a:r>
              <a:rPr lang="en"/>
              <a:t>enate files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Sukurti failą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mkdir - </a:t>
            </a:r>
            <a:r>
              <a:rPr b="1" lang="en"/>
              <a:t>m</a:t>
            </a:r>
            <a:r>
              <a:rPr lang="en"/>
              <a:t>a</a:t>
            </a:r>
            <a:r>
              <a:rPr b="1" lang="en"/>
              <a:t>k</a:t>
            </a:r>
            <a:r>
              <a:rPr lang="en"/>
              <a:t>e </a:t>
            </a:r>
            <a:r>
              <a:rPr b="1" lang="en"/>
              <a:t>dir</a:t>
            </a:r>
            <a:r>
              <a:rPr lang="en"/>
              <a:t>ectory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touch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Redaguoti failą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vi - </a:t>
            </a:r>
            <a:r>
              <a:rPr b="1" lang="en"/>
              <a:t>v</a:t>
            </a:r>
            <a:r>
              <a:rPr lang="en"/>
              <a:t>isual (text editor)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Šios paskaitos tikslas</a:t>
            </a:r>
            <a:endParaRPr/>
          </a:p>
        </p:txBody>
      </p:sp>
      <p:sp>
        <p:nvSpPr>
          <p:cNvPr id="216" name="Google Shape;216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Terminalas. Pagrindiniai naudojimo scenarijai (bazinis funkcionalumas)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Paleisti tam tikrą failą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Kopijuoti failą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cp - </a:t>
            </a:r>
            <a:r>
              <a:rPr b="1" lang="en"/>
              <a:t>c</a:t>
            </a:r>
            <a:r>
              <a:rPr lang="en"/>
              <a:t>o</a:t>
            </a:r>
            <a:r>
              <a:rPr b="1" lang="en"/>
              <a:t>p</a:t>
            </a:r>
            <a:r>
              <a:rPr lang="en"/>
              <a:t>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Ištrinti failą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rm - </a:t>
            </a:r>
            <a:r>
              <a:rPr b="1" lang="en"/>
              <a:t>r</a:t>
            </a:r>
            <a:r>
              <a:rPr lang="en"/>
              <a:t>e</a:t>
            </a:r>
            <a:r>
              <a:rPr b="1" lang="en"/>
              <a:t>m</a:t>
            </a:r>
            <a:r>
              <a:rPr lang="en"/>
              <a:t>ove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rmdir - </a:t>
            </a:r>
            <a:r>
              <a:rPr b="1" lang="en"/>
              <a:t>r</a:t>
            </a:r>
            <a:r>
              <a:rPr lang="en"/>
              <a:t>e</a:t>
            </a:r>
            <a:r>
              <a:rPr b="1" lang="en"/>
              <a:t>m</a:t>
            </a:r>
            <a:r>
              <a:rPr lang="en"/>
              <a:t>ove </a:t>
            </a:r>
            <a:r>
              <a:rPr b="1" lang="en"/>
              <a:t>d</a:t>
            </a:r>
            <a:r>
              <a:rPr lang="en"/>
              <a:t>irectory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Perkelti / pervadinti failą / aplanką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mv - </a:t>
            </a:r>
            <a:r>
              <a:rPr b="1" lang="en"/>
              <a:t>m</a:t>
            </a:r>
            <a:r>
              <a:rPr lang="en"/>
              <a:t>o</a:t>
            </a:r>
            <a:r>
              <a:rPr b="1" lang="en"/>
              <a:t>v</a:t>
            </a:r>
            <a:r>
              <a:rPr lang="en"/>
              <a:t>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- - help, </a:t>
            </a:r>
            <a:r>
              <a:rPr lang="en"/>
              <a:t>Git Bash Here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Visual Studio Code integruotas terminalas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Trumpa užduotis (terminalas)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Šios paskaitos tikslas</a:t>
            </a:r>
            <a:endParaRPr/>
          </a:p>
        </p:txBody>
      </p:sp>
      <p:sp>
        <p:nvSpPr>
          <p:cNvPr id="222" name="Google Shape;222;p39"/>
          <p:cNvSpPr txBox="1"/>
          <p:nvPr>
            <p:ph idx="1" type="body"/>
          </p:nvPr>
        </p:nvSpPr>
        <p:spPr>
          <a:xfrm>
            <a:off x="311700" y="1152475"/>
            <a:ext cx="8520600" cy="37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Vietinės repozitorijos sukūrimas (</a:t>
            </a:r>
            <a:r>
              <a:rPr b="1" lang="en"/>
              <a:t>git init</a:t>
            </a:r>
            <a:r>
              <a:rPr lang="en"/>
              <a:t>) + pradinė konfigūracija (</a:t>
            </a:r>
            <a:r>
              <a:rPr b="1" lang="en"/>
              <a:t>git config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Git naudojimo ciklas (change, add, commit, push (pull), repeat)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Kodas debesyje - </a:t>
            </a:r>
            <a:r>
              <a:rPr b="1" lang="en"/>
              <a:t>Github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Repozitorijos kūrimas Github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Vietinės repozitorijos susiejimas su nutolusia repozitorija (</a:t>
            </a:r>
            <a:r>
              <a:rPr b="1" lang="en"/>
              <a:t>git add remote</a:t>
            </a:r>
            <a:r>
              <a:rPr lang="en"/>
              <a:t>)</a:t>
            </a:r>
            <a:endParaRPr b="1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0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Terminalas</a:t>
            </a:r>
            <a:endParaRPr/>
          </a:p>
        </p:txBody>
      </p:sp>
      <p:sp>
        <p:nvSpPr>
          <p:cNvPr id="228" name="Google Shape;228;p40"/>
          <p:cNvSpPr txBox="1"/>
          <p:nvPr>
            <p:ph idx="1" type="body"/>
          </p:nvPr>
        </p:nvSpPr>
        <p:spPr>
          <a:xfrm>
            <a:off x="311700" y="1076275"/>
            <a:ext cx="8520600" cy="36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Terminalas - paprasta </a:t>
            </a:r>
            <a:r>
              <a:rPr b="1" lang="en"/>
              <a:t>tekstinė sąsaja</a:t>
            </a:r>
            <a:r>
              <a:rPr lang="en"/>
              <a:t> skirta atlikti veiksmus su kompiuteriu.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Terminale galite rašyti komandas, manipuliuoti failus, paleisti programas, atidaryti ir redaguoti failus.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Skirtingos operacinės sistemos turi skirtingus terminalus: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Unix bazė (Linux, MacOS) - bash;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Windows bazė - Command Prompt (cmd), PowerShell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Skirtingi terminalai naudoja skirtingas komandas ir skirtingas kalbas aprašyti scenarijus (script).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Kadangi terminalą apžvelgiame su tikslu naudoti </a:t>
            </a:r>
            <a:r>
              <a:rPr b="1" lang="en"/>
              <a:t>Git</a:t>
            </a:r>
            <a:r>
              <a:rPr lang="en"/>
              <a:t>, naudosime pritaikytą Windows sistemai terminalą suderinamą (palaiko tas pačias komandas) su originaliu </a:t>
            </a:r>
            <a:r>
              <a:rPr b="1" lang="en"/>
              <a:t>bash </a:t>
            </a:r>
            <a:r>
              <a:rPr lang="en"/>
              <a:t>- </a:t>
            </a:r>
            <a:r>
              <a:rPr b="1" lang="en"/>
              <a:t>Git Bash.</a:t>
            </a:r>
            <a:endParaRPr b="1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1"/>
          <p:cNvSpPr txBox="1"/>
          <p:nvPr>
            <p:ph type="title"/>
          </p:nvPr>
        </p:nvSpPr>
        <p:spPr>
          <a:xfrm>
            <a:off x="1592025" y="2285400"/>
            <a:ext cx="641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Pagrindiniai terminalo naudojimo scenarijai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299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Bazinės front-end technologijos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1513" y="986450"/>
            <a:ext cx="3820975" cy="3820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9" name="Google Shape;69;p15"/>
          <p:cNvCxnSpPr/>
          <p:nvPr/>
        </p:nvCxnSpPr>
        <p:spPr>
          <a:xfrm>
            <a:off x="2853925" y="4950025"/>
            <a:ext cx="3478200" cy="9600"/>
          </a:xfrm>
          <a:prstGeom prst="straightConnector1">
            <a:avLst/>
          </a:prstGeom>
          <a:noFill/>
          <a:ln cap="flat" cmpd="sng" w="1143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Nueiti į tam tikrą vietą (cd)</a:t>
            </a:r>
            <a:endParaRPr/>
          </a:p>
        </p:txBody>
      </p:sp>
      <p:sp>
        <p:nvSpPr>
          <p:cNvPr id="239" name="Google Shape;239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Komanda cd leidžia nukeliauti į kitą direktoriją iš esamos, pvz: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cd &lt;direktorija&gt;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cd ../</a:t>
            </a:r>
            <a:r>
              <a:rPr lang="en"/>
              <a:t> - vienu aplanku aukštyn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cd</a:t>
            </a:r>
            <a:r>
              <a:rPr lang="en"/>
              <a:t> ../../ - dviem aplankais aukščiau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cd /</a:t>
            </a:r>
            <a:r>
              <a:rPr lang="en"/>
              <a:t> - į pagrindinį failų sistemos aplanką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cd /usr/lib</a:t>
            </a:r>
            <a:r>
              <a:rPr lang="en"/>
              <a:t> - į usr/lib aplanką nuo pradžios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cd ./usr/lib </a:t>
            </a:r>
            <a:r>
              <a:rPr lang="en"/>
              <a:t>- į usr/lib aplanką nuo esamo aplanko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cd ~ </a:t>
            </a:r>
            <a:r>
              <a:rPr lang="en"/>
              <a:t>- į vartotojo namų aplanką	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Nueiti į tam tikrą vietą (pwd)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Komanda </a:t>
            </a:r>
            <a:r>
              <a:rPr b="1" lang="en"/>
              <a:t>pwd</a:t>
            </a:r>
            <a:r>
              <a:rPr lang="en"/>
              <a:t> - nurodo kokiame aplanke dabar esame, tuo atveju jeigu pasimestume…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46" name="Google Shape;24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2725" y="2936025"/>
            <a:ext cx="3244550" cy="64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Nueiti į tam tikrą vietą (ls)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 - išveda visus failus ir aplankus, kurie yra nurodytame aplanke (arba esamame, jeigu aplankas nenurodytas).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ls &lt;direktorija&gt;</a:t>
            </a:r>
            <a:endParaRPr b="1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53" name="Google Shape;25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8700" y="2833863"/>
            <a:ext cx="7086600" cy="90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Nueiti į tam tikrą vietą (ls)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ls -la &lt;direktorija&gt;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-l - </a:t>
            </a:r>
            <a:r>
              <a:rPr lang="en"/>
              <a:t>išveda vieną failą per eilutę su papildoma infomacija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-a</a:t>
            </a:r>
            <a:r>
              <a:rPr lang="en"/>
              <a:t> - išveda nematomus failus (prasidedančius .)</a:t>
            </a:r>
            <a:endParaRPr/>
          </a:p>
        </p:txBody>
      </p:sp>
      <p:pic>
        <p:nvPicPr>
          <p:cNvPr id="260" name="Google Shape;26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0463" y="2340125"/>
            <a:ext cx="7077075" cy="260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Nueiti į tam tikrą vietą (ls)</a:t>
            </a:r>
            <a:endParaRPr/>
          </a:p>
        </p:txBody>
      </p:sp>
      <p:sp>
        <p:nvSpPr>
          <p:cNvPr id="266" name="Google Shape;266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67" name="Google Shape;26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050" y="1605325"/>
            <a:ext cx="9055951" cy="193285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46"/>
          <p:cNvSpPr txBox="1"/>
          <p:nvPr/>
        </p:nvSpPr>
        <p:spPr>
          <a:xfrm>
            <a:off x="214200" y="4663925"/>
            <a:ext cx="435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Šaltinis: https://unix.stackexchange.com/a/140944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Perskaityti tam tikrą failą (cat)</a:t>
            </a:r>
            <a:endParaRPr/>
          </a:p>
        </p:txBody>
      </p:sp>
      <p:sp>
        <p:nvSpPr>
          <p:cNvPr id="274" name="Google Shape;274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Į ekraną išveda failą ar kelis failus: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cat &lt;failas 1&gt; &lt;failas 2&gt; &lt;failas n&gt;</a:t>
            </a:r>
            <a:endParaRPr b="1"/>
          </a:p>
        </p:txBody>
      </p:sp>
      <p:pic>
        <p:nvPicPr>
          <p:cNvPr id="275" name="Google Shape;275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400" y="2388275"/>
            <a:ext cx="7853201" cy="122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Sukurti failą (mkdir)</a:t>
            </a:r>
            <a:endParaRPr/>
          </a:p>
        </p:txBody>
      </p:sp>
      <p:sp>
        <p:nvSpPr>
          <p:cNvPr id="281" name="Google Shape;281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mkdir - komanda sukuria aplanką nurodytu pavadinimu.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mkdir &lt;aplanko vardas&gt;</a:t>
            </a:r>
            <a:endParaRPr b="1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  <p:pic>
        <p:nvPicPr>
          <p:cNvPr id="282" name="Google Shape;282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1100" y="2349538"/>
            <a:ext cx="6581775" cy="221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Sukurti failą (touch)</a:t>
            </a:r>
            <a:endParaRPr/>
          </a:p>
        </p:txBody>
      </p:sp>
      <p:sp>
        <p:nvSpPr>
          <p:cNvPr id="288" name="Google Shape;288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touch - sukuria failą nurodytu pavadinimu.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touch &lt;failo vardas&gt;</a:t>
            </a:r>
            <a:endParaRPr/>
          </a:p>
        </p:txBody>
      </p:sp>
      <p:pic>
        <p:nvPicPr>
          <p:cNvPr id="289" name="Google Shape;289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4187" y="2169875"/>
            <a:ext cx="6015625" cy="280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Redaguoti failą (vi)</a:t>
            </a:r>
            <a:endParaRPr/>
          </a:p>
        </p:txBody>
      </p:sp>
      <p:sp>
        <p:nvSpPr>
          <p:cNvPr id="295" name="Google Shape;295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 - tekstinių failų redaktorius, leidžiantis redaguoti failus tiesiai terminale.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vi &lt;failo vardas&gt;</a:t>
            </a:r>
            <a:endParaRPr b="1"/>
          </a:p>
        </p:txBody>
      </p:sp>
      <p:pic>
        <p:nvPicPr>
          <p:cNvPr id="296" name="Google Shape;296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3596" y="2148396"/>
            <a:ext cx="4485251" cy="279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Redaguoti failą (vi)</a:t>
            </a:r>
            <a:endParaRPr/>
          </a:p>
        </p:txBody>
      </p:sp>
      <p:sp>
        <p:nvSpPr>
          <p:cNvPr id="302" name="Google Shape;302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Turi du režimus: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Komandos režimas (</a:t>
            </a:r>
            <a:r>
              <a:rPr b="1" lang="en"/>
              <a:t>command mode</a:t>
            </a:r>
            <a:r>
              <a:rPr lang="en"/>
              <a:t>) - neleidžia rašyti, laukia kol bus pateikiama tekstinė komanda; į režimą įeinama pačioje pradžioje ir paspaudus `</a:t>
            </a:r>
            <a:r>
              <a:rPr b="1" lang="en"/>
              <a:t>ESC`</a:t>
            </a:r>
            <a:r>
              <a:rPr lang="en"/>
              <a:t> mygtuką vėliau;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Rašymo režimas (</a:t>
            </a:r>
            <a:r>
              <a:rPr b="1" lang="en"/>
              <a:t>entry mode</a:t>
            </a:r>
            <a:r>
              <a:rPr lang="en"/>
              <a:t>) - leidžia rašyti tekstą; įeinama paspaudus mygtuką `</a:t>
            </a:r>
            <a:r>
              <a:rPr b="1" lang="en"/>
              <a:t>i`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Pridėjimas, išėmimas (ins, del)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9163" y="1531350"/>
            <a:ext cx="5685673" cy="3416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0150" y="445025"/>
            <a:ext cx="4000500" cy="81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 komandos</a:t>
            </a:r>
            <a:endParaRPr/>
          </a:p>
        </p:txBody>
      </p:sp>
      <p:sp>
        <p:nvSpPr>
          <p:cNvPr id="308" name="Google Shape;308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Komandos rašomos komandų režime, prasideda dvitaškiu `:`, pvz.: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:w</a:t>
            </a:r>
            <a:r>
              <a:rPr lang="en"/>
              <a:t> - išsaugo failą;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:q</a:t>
            </a:r>
            <a:r>
              <a:rPr lang="en"/>
              <a:t> - išeina redaktoriaus, jeigu yra failas išsaugotas </a:t>
            </a:r>
            <a:r>
              <a:rPr lang="en"/>
              <a:t>😒</a:t>
            </a:r>
            <a:r>
              <a:rPr lang="en"/>
              <a:t>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:wq </a:t>
            </a:r>
            <a:r>
              <a:rPr lang="en"/>
              <a:t>- išsaugo failą ir išeina iš redaktoriaus;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:q!</a:t>
            </a:r>
            <a:r>
              <a:rPr lang="en"/>
              <a:t> - išeina ir neišsaugo failo.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Komandos paleidimas</a:t>
            </a:r>
            <a:endParaRPr/>
          </a:p>
        </p:txBody>
      </p:sp>
      <p:sp>
        <p:nvSpPr>
          <p:cNvPr id="314" name="Google Shape;314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Komanda paleidžiama tiesiog nurodžius failą terminale.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Jeigu komanda yra įrašyta kompiuteryje galima tiesiog rašyti komandos pavadinimą, pvz. </a:t>
            </a:r>
            <a:r>
              <a:rPr b="1" lang="en"/>
              <a:t>code &lt;failo ar aplanko pavadinimas&gt; </a:t>
            </a:r>
            <a:r>
              <a:rPr lang="en"/>
              <a:t>atidarys Visual Studio Code.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15" name="Google Shape;315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7300" y="1781725"/>
            <a:ext cx="6629400" cy="146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Kopijuoti failą (cp)</a:t>
            </a:r>
            <a:endParaRPr/>
          </a:p>
        </p:txBody>
      </p:sp>
      <p:sp>
        <p:nvSpPr>
          <p:cNvPr id="321" name="Google Shape;321;p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Komanda cp leidžia nukopijuoti failą ar aplanką iš vienos vietos į kitą.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cp &lt;failas ar aplankas kopijavimui&gt; &lt;direktorija&gt;</a:t>
            </a:r>
            <a:endParaRPr b="1"/>
          </a:p>
        </p:txBody>
      </p:sp>
      <p:pic>
        <p:nvPicPr>
          <p:cNvPr id="322" name="Google Shape;322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5900" y="2139375"/>
            <a:ext cx="5892200" cy="284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Ištrinti failą (rm)</a:t>
            </a:r>
            <a:endParaRPr/>
          </a:p>
        </p:txBody>
      </p:sp>
      <p:sp>
        <p:nvSpPr>
          <p:cNvPr id="328" name="Google Shape;328;p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rm &lt;failas&gt;</a:t>
            </a:r>
            <a:endParaRPr b="1"/>
          </a:p>
        </p:txBody>
      </p:sp>
      <p:pic>
        <p:nvPicPr>
          <p:cNvPr id="329" name="Google Shape;329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1625" y="1936200"/>
            <a:ext cx="5981700" cy="196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Ištrinti failą (rmdir)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rmdir &lt;tuščia direktorija&gt;</a:t>
            </a:r>
            <a:endParaRPr b="1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rm -r &lt;direktorija su turiniu&gt;</a:t>
            </a:r>
            <a:endParaRPr b="1"/>
          </a:p>
        </p:txBody>
      </p:sp>
      <p:pic>
        <p:nvPicPr>
          <p:cNvPr id="336" name="Google Shape;336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0675" y="2349738"/>
            <a:ext cx="5962650" cy="202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Perkelti/pervadinti failą/aplanką (mv)</a:t>
            </a:r>
            <a:endParaRPr/>
          </a:p>
        </p:txBody>
      </p:sp>
      <p:sp>
        <p:nvSpPr>
          <p:cNvPr id="342" name="Google Shape;342;p5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mv &lt;pradinis failas ar aplankas&gt; &lt;galutinis kelias ar pavadinimas&gt;</a:t>
            </a:r>
            <a:endParaRPr b="1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  <p:pic>
        <p:nvPicPr>
          <p:cNvPr id="343" name="Google Shape;343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0675" y="1872825"/>
            <a:ext cx="5962650" cy="21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--help</a:t>
            </a:r>
            <a:endParaRPr b="1"/>
          </a:p>
        </p:txBody>
      </p:sp>
      <p:sp>
        <p:nvSpPr>
          <p:cNvPr id="349" name="Google Shape;349;p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--help arba -h leidžia pamatyti komandos pagalbinę informaciją ir papildomas parinktis.</a:t>
            </a:r>
            <a:endParaRPr/>
          </a:p>
        </p:txBody>
      </p:sp>
      <p:pic>
        <p:nvPicPr>
          <p:cNvPr id="350" name="Google Shape;350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4488" y="2019775"/>
            <a:ext cx="5915025" cy="247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Bash Here</a:t>
            </a:r>
            <a:endParaRPr/>
          </a:p>
        </p:txBody>
      </p:sp>
      <p:sp>
        <p:nvSpPr>
          <p:cNvPr id="356" name="Google Shape;356;p59"/>
          <p:cNvSpPr txBox="1"/>
          <p:nvPr>
            <p:ph idx="1" type="body"/>
          </p:nvPr>
        </p:nvSpPr>
        <p:spPr>
          <a:xfrm>
            <a:off x="311700" y="1152475"/>
            <a:ext cx="4831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Kad nereiktų visur naviguoti vien tik </a:t>
            </a:r>
            <a:r>
              <a:rPr b="1" lang="en"/>
              <a:t>cd </a:t>
            </a:r>
            <a:r>
              <a:rPr lang="en"/>
              <a:t>komandomis, įsirašius Git matysite </a:t>
            </a:r>
            <a:r>
              <a:rPr b="1" lang="en"/>
              <a:t>Git Bash Here </a:t>
            </a:r>
            <a:r>
              <a:rPr lang="en"/>
              <a:t>parinkti kontekstiniame meniu.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Parinktis atidarys terminalą su jau parinktu šiuo aplanku.</a:t>
            </a:r>
            <a:endParaRPr/>
          </a:p>
        </p:txBody>
      </p:sp>
      <p:pic>
        <p:nvPicPr>
          <p:cNvPr id="357" name="Google Shape;357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1157" y="0"/>
            <a:ext cx="3763536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 Studio Code integruotas terminalas</a:t>
            </a:r>
            <a:endParaRPr/>
          </a:p>
        </p:txBody>
      </p:sp>
      <p:sp>
        <p:nvSpPr>
          <p:cNvPr id="363" name="Google Shape;363;p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VS Code turi integruotą terminalą, kurį galite naudoti neišeidami iš vieno lango.</a:t>
            </a:r>
            <a:endParaRPr/>
          </a:p>
        </p:txBody>
      </p:sp>
      <p:pic>
        <p:nvPicPr>
          <p:cNvPr id="364" name="Google Shape;364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275" y="1774950"/>
            <a:ext cx="4868451" cy="313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02025" y="1711963"/>
            <a:ext cx="2990400" cy="3265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Trumpa užduotis (terminalas)</a:t>
            </a:r>
            <a:endParaRPr/>
          </a:p>
        </p:txBody>
      </p:sp>
      <p:sp>
        <p:nvSpPr>
          <p:cNvPr id="371" name="Google Shape;371;p61"/>
          <p:cNvSpPr txBox="1"/>
          <p:nvPr>
            <p:ph idx="1" type="body"/>
          </p:nvPr>
        </p:nvSpPr>
        <p:spPr>
          <a:xfrm>
            <a:off x="311700" y="1152475"/>
            <a:ext cx="8520600" cy="36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Susikurti aplanką terminalo-aplinka su įprasta sąsaja;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Jame atidaryti git bash;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Naudojant komandą </a:t>
            </a:r>
            <a:r>
              <a:rPr b="1" lang="en"/>
              <a:t>mkdir</a:t>
            </a:r>
            <a:r>
              <a:rPr lang="en"/>
              <a:t> sukurti du aplankus pavadinimais - </a:t>
            </a:r>
            <a:r>
              <a:rPr b="1" lang="en"/>
              <a:t>pirmas</a:t>
            </a:r>
            <a:r>
              <a:rPr lang="en"/>
              <a:t> ir </a:t>
            </a:r>
            <a:r>
              <a:rPr b="1" lang="en"/>
              <a:t>antras;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Aplanke </a:t>
            </a:r>
            <a:r>
              <a:rPr b="1" lang="en"/>
              <a:t>pirmas</a:t>
            </a:r>
            <a:r>
              <a:rPr lang="en"/>
              <a:t> sukurti failą </a:t>
            </a:r>
            <a:r>
              <a:rPr b="1" lang="en"/>
              <a:t>labas.txt </a:t>
            </a:r>
            <a:r>
              <a:rPr lang="en"/>
              <a:t>naudojant komandą </a:t>
            </a:r>
            <a:r>
              <a:rPr b="1" lang="en"/>
              <a:t>touch</a:t>
            </a:r>
            <a:r>
              <a:rPr lang="en"/>
              <a:t>, jame įrašyti žodį </a:t>
            </a:r>
            <a:r>
              <a:rPr b="1" lang="en"/>
              <a:t>krabas </a:t>
            </a:r>
            <a:r>
              <a:rPr lang="en"/>
              <a:t>naudojant komandą </a:t>
            </a:r>
            <a:r>
              <a:rPr b="1" lang="en"/>
              <a:t>vi </a:t>
            </a:r>
            <a:r>
              <a:rPr lang="en"/>
              <a:t>(i + įrašom tekstą + ESC + :wq + ENTER);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Išspausdinti failo turinį naudojant komandą </a:t>
            </a:r>
            <a:r>
              <a:rPr b="1" lang="en"/>
              <a:t>cat</a:t>
            </a:r>
            <a:r>
              <a:rPr lang="en"/>
              <a:t>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Perkelti failą </a:t>
            </a:r>
            <a:r>
              <a:rPr b="1" lang="en"/>
              <a:t>labas.txt</a:t>
            </a:r>
            <a:r>
              <a:rPr lang="en"/>
              <a:t> į aplanką </a:t>
            </a:r>
            <a:r>
              <a:rPr b="1" lang="en"/>
              <a:t>antras </a:t>
            </a:r>
            <a:r>
              <a:rPr lang="en"/>
              <a:t>naudojant </a:t>
            </a:r>
            <a:r>
              <a:rPr b="1" lang="en"/>
              <a:t>mv</a:t>
            </a:r>
            <a:r>
              <a:rPr lang="en"/>
              <a:t>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Ištrinti aplanką </a:t>
            </a:r>
            <a:r>
              <a:rPr b="1" lang="en"/>
              <a:t>pirmas</a:t>
            </a:r>
            <a:r>
              <a:rPr lang="en"/>
              <a:t> naudojant komandą </a:t>
            </a:r>
            <a:r>
              <a:rPr b="1" lang="en"/>
              <a:t>rm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Tarpines stadijas pasitikrinkite komanda </a:t>
            </a:r>
            <a:r>
              <a:rPr b="1" lang="en"/>
              <a:t>ls -l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Semantinių elementų kombinavimas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4001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Tam tikrais atvejais semantinių elementų kombinacijos yra logiškos ir suteikia prasmingos informacijos apie turinį: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248" y="2925573"/>
            <a:ext cx="4010333" cy="164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1625" y="1241000"/>
            <a:ext cx="4526100" cy="32393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Pradinė konfigūracija + vietinė repozitorija</a:t>
            </a:r>
            <a:endParaRPr/>
          </a:p>
        </p:txBody>
      </p:sp>
      <p:sp>
        <p:nvSpPr>
          <p:cNvPr id="377" name="Google Shape;377;p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Tam, kad </a:t>
            </a:r>
            <a:r>
              <a:rPr b="1" lang="en"/>
              <a:t>git </a:t>
            </a:r>
            <a:r>
              <a:rPr lang="en"/>
              <a:t>galėtų žinoti ir parodyti, kurios kodo eilutės yra sukurtos Jūsų reikalinga pradinė konfigūracija: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git config --global user.name “&lt;vardas&gt; &lt;pavardė&gt;”</a:t>
            </a:r>
            <a:endParaRPr b="1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git config --global user.email &lt;el. pašto adresas&gt;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Vietinės repozitorijos sukūrimui norimame aplanke paleiskite komandą: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git init</a:t>
            </a:r>
            <a:endParaRPr b="1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3900"/>
              <a:t>🎉</a:t>
            </a:r>
            <a:endParaRPr b="1" sz="39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63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naudojimo ciklas</a:t>
            </a:r>
            <a:endParaRPr/>
          </a:p>
        </p:txBody>
      </p:sp>
      <p:sp>
        <p:nvSpPr>
          <p:cNvPr id="383" name="Google Shape;383;p63"/>
          <p:cNvSpPr txBox="1"/>
          <p:nvPr>
            <p:ph idx="1" type="body"/>
          </p:nvPr>
        </p:nvSpPr>
        <p:spPr>
          <a:xfrm>
            <a:off x="311700" y="1059400"/>
            <a:ext cx="8520600" cy="386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Atliekamas kodo pakeitimas (pakoreguojate esamą arba sukuriate naują);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Pridedate norimą išsaugoti kodą į </a:t>
            </a:r>
            <a:r>
              <a:rPr b="1" lang="en"/>
              <a:t>Staging area</a:t>
            </a:r>
            <a:r>
              <a:rPr lang="en"/>
              <a:t>, kur sugrupuojamas kodas paruoštas saugojimui.</a:t>
            </a:r>
            <a:endParaRPr/>
          </a:p>
          <a:p>
            <a:pPr indent="0" lvl="0" marL="45720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git add .</a:t>
            </a:r>
            <a:br>
              <a:rPr b="1" lang="en"/>
            </a:br>
            <a:r>
              <a:rPr b="1" lang="en"/>
              <a:t>git add &lt;specifinis failas&gt;</a:t>
            </a:r>
            <a:br>
              <a:rPr b="1" lang="en"/>
            </a:br>
            <a:r>
              <a:rPr b="1" lang="en"/>
              <a:t>git add -A</a:t>
            </a:r>
            <a:endParaRPr b="1"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Išsaugote kodo versiją (atliekate commit’ą):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git commit -m “&lt;commit’o pavadinimas / žinutė&gt;”</a:t>
            </a:r>
            <a:endParaRPr b="1"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“Sustumiate” visus neišsaugotus commit’us į serverį: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git push</a:t>
            </a:r>
            <a:endParaRPr b="1"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Jeigu vietinėje repozitorijoje neturite naujausių pakeitimų, juos galite “parsitraukti”: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git pull</a:t>
            </a:r>
            <a:endParaRPr b="1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6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90" name="Google Shape;390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7089" y="-268125"/>
            <a:ext cx="4450224" cy="593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Kodas debesyje - Github</a:t>
            </a:r>
            <a:endParaRPr/>
          </a:p>
        </p:txBody>
      </p:sp>
      <p:sp>
        <p:nvSpPr>
          <p:cNvPr id="396" name="Google Shape;396;p6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- kodo saugojimo ir valdymo platforma, kurioje veikia daugelis atviro kodo projektų.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Github leidžia </a:t>
            </a:r>
            <a:r>
              <a:rPr b="1" lang="en"/>
              <a:t>nemokamai </a:t>
            </a:r>
            <a:r>
              <a:rPr lang="en"/>
              <a:t>saugoti atviro kodo projektus. Suteikia papildomas funkcijas </a:t>
            </a:r>
            <a:r>
              <a:rPr b="1" lang="en"/>
              <a:t>kodo peržiūroms</a:t>
            </a:r>
            <a:r>
              <a:rPr lang="en"/>
              <a:t>, </a:t>
            </a:r>
            <a:r>
              <a:rPr b="1" lang="en"/>
              <a:t>problemų valdymui</a:t>
            </a:r>
            <a:r>
              <a:rPr lang="en"/>
              <a:t>, </a:t>
            </a:r>
            <a:r>
              <a:rPr b="1" lang="en"/>
              <a:t>turinio peržiūrai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Paskutiniu metu Github plečiasi į veiksmų su repozitorijos kodu </a:t>
            </a:r>
            <a:r>
              <a:rPr b="1" lang="en"/>
              <a:t>automatizavimu</a:t>
            </a:r>
            <a:r>
              <a:rPr lang="en"/>
              <a:t>.</a:t>
            </a:r>
            <a:endParaRPr/>
          </a:p>
        </p:txBody>
      </p:sp>
      <p:pic>
        <p:nvPicPr>
          <p:cNvPr id="397" name="Google Shape;397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9959" y="3624600"/>
            <a:ext cx="1844091" cy="1037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66"/>
          <p:cNvSpPr txBox="1"/>
          <p:nvPr>
            <p:ph type="title"/>
          </p:nvPr>
        </p:nvSpPr>
        <p:spPr>
          <a:xfrm>
            <a:off x="1622550" y="2285400"/>
            <a:ext cx="589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Repozitorijos kūrimas Github - pavyzdys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Vietinės repozitorijos susiejimas su nutolusia repozitorija</a:t>
            </a:r>
            <a:endParaRPr/>
          </a:p>
        </p:txBody>
      </p:sp>
      <p:sp>
        <p:nvSpPr>
          <p:cNvPr id="408" name="Google Shape;408;p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Pridedame nuotolinę repozitoriją pavadinimu </a:t>
            </a:r>
            <a:r>
              <a:rPr b="1" lang="en"/>
              <a:t>origin</a:t>
            </a:r>
            <a:r>
              <a:rPr lang="en"/>
              <a:t>: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git remote add origin https://github.com/DeividasBakanas/testine-repo.git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Pakeičiamas atšakos vardas į </a:t>
            </a:r>
            <a:r>
              <a:rPr b="1" lang="en"/>
              <a:t>main</a:t>
            </a:r>
            <a:r>
              <a:rPr lang="en"/>
              <a:t> (žingsnis neprivalomas):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git branch -M main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Pridėti atšaką </a:t>
            </a:r>
            <a:r>
              <a:rPr b="1" lang="en"/>
              <a:t>main</a:t>
            </a:r>
            <a:r>
              <a:rPr lang="en"/>
              <a:t> nuotolinėje repozitorijoje pavadinimu </a:t>
            </a:r>
            <a:r>
              <a:rPr b="1" lang="en"/>
              <a:t>origin</a:t>
            </a:r>
            <a:r>
              <a:rPr lang="en"/>
              <a:t>: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git push -u origin main</a:t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Nelogiškas kombinavimas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4041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Nors galime sudėlioti validžias semantinių elementų kombinacijas, jos nevisada yra prasmingos ir logiškos:</a:t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9498" y="1082225"/>
            <a:ext cx="4004801" cy="393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3925" y="2885400"/>
            <a:ext cx="1675500" cy="46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Išvesties kodo peržiūra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Tam, kad pamatyti koks HTML kodas buvo parsiųstas į mūsų kompiuterį, galima panaudoti funkcionalumą “Rodyti šaltinį” (View </a:t>
            </a:r>
            <a:r>
              <a:rPr b="1" lang="en"/>
              <a:t>Page Source</a:t>
            </a:r>
            <a:r>
              <a:rPr lang="en"/>
              <a:t>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Atidarytas šaltinis yra rodomas toks, koks parkeliauja iš interneto - prieš pritaikant galimus pakeitimus, kuriuos įgyvendina HTML’e paleistas JavaScript kodas.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374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DevTools (Chrome) - Elements tab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6873" y="1241925"/>
            <a:ext cx="5175175" cy="367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DevTools (Chrome) - Elements tab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4513" y="1213700"/>
            <a:ext cx="5994975" cy="373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