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379d2af98_3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1379d2af98_3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379d2af98_3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1379d2af98_3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379d2af98_3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1379d2af98_3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379d2af98_3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1379d2af98_3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379d2af98_3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1379d2af98_3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379d2af98_3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1379d2af98_3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1379d2af98_3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1379d2af98_3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1379d2af98_3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1379d2af98_3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1379d2af98_3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1379d2af98_3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1379d2af98_3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1379d2af98_3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adbeaf8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adbeaf8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1379d2af98_3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1379d2af98_3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1379d2af98_3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1379d2af98_3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379d2af98_3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1379d2af98_3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0adbeaf8d4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0adbeaf8d4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0adbeaf8d4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0adbeaf8d4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0adbeaf8d4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0adbeaf8d4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1379d2af98_3_6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1379d2af98_3_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1379d2af98_3_6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1379d2af98_3_6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1379d2af98_3_6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1379d2af98_3_6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1379d2af98_3_6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1379d2af98_3_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adbeaf8d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0adbeaf8d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1379d2af98_3_6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1379d2af98_3_6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1379d2af98_3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1379d2af98_3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1379d2af98_3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1379d2af98_3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379d2af98_3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1379d2af98_3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1379d2af98_3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1379d2af98_3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1379d2af98_3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1379d2af98_3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1379d2af98_3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1379d2af98_3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1379d2af98_3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1379d2af98_3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1379d2af98_3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1379d2af98_3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1379d2af98_3_7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1379d2af98_3_7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379d2af98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379d2af98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1379d2af98_3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1379d2af98_3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1379d2af98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1379d2af98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1379d2af98_3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1379d2af98_3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1379d2af98_3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11379d2af98_3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1379d2af98_3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1379d2af98_3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1379d2af98_3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1379d2af98_3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1379d2af98_3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11379d2af98_3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1379d2af98_3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11379d2af98_3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1379d2af98_3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11379d2af98_3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1379d2af98_3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1379d2af98_3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379d2af98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379d2af98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1379d2af98_3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11379d2af98_3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1379d2af98_3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1379d2af98_3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379d2af98_3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1379d2af98_3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1379d2af98_3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11379d2af98_3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1379d2af98_3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11379d2af98_3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1379d2af98_3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11379d2af98_3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11379d2af98_3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11379d2af98_3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1379d2af98_3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11379d2af98_3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11379d2af98_3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11379d2af98_3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1379d2af98_3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1379d2af98_3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379d2af98_3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379d2af98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11379d2af98_3_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11379d2af98_3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1379d2af98_3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11379d2af98_3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379d2af98_3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1379d2af98_3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379d2af98_3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1379d2af98_3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379d2af98_3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379d2af98_3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eveloper.mozilla.org/en-US/docs/Web/CSS/CSS_Properties_Reference" TargetMode="External"/><Relationship Id="rId4" Type="http://schemas.openxmlformats.org/officeDocument/2006/relationships/hyperlink" Target="https://www.w3schools.com/cssref/" TargetMode="External"/><Relationship Id="rId5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Relationship Id="rId4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7.png"/><Relationship Id="rId4" Type="http://schemas.openxmlformats.org/officeDocument/2006/relationships/image" Target="../media/image31.png"/><Relationship Id="rId5" Type="http://schemas.openxmlformats.org/officeDocument/2006/relationships/image" Target="../media/image29.png"/><Relationship Id="rId6" Type="http://schemas.openxmlformats.org/officeDocument/2006/relationships/image" Target="../media/image2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0.png"/><Relationship Id="rId4" Type="http://schemas.openxmlformats.org/officeDocument/2006/relationships/image" Target="../media/image32.png"/><Relationship Id="rId5" Type="http://schemas.openxmlformats.org/officeDocument/2006/relationships/image" Target="../media/image3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4.gif"/><Relationship Id="rId4" Type="http://schemas.openxmlformats.org/officeDocument/2006/relationships/image" Target="../media/image3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6.png"/><Relationship Id="rId4" Type="http://schemas.openxmlformats.org/officeDocument/2006/relationships/image" Target="../media/image35.png"/><Relationship Id="rId5" Type="http://schemas.openxmlformats.org/officeDocument/2006/relationships/image" Target="../media/image37.png"/><Relationship Id="rId6" Type="http://schemas.openxmlformats.org/officeDocument/2006/relationships/image" Target="../media/image40.png"/><Relationship Id="rId7" Type="http://schemas.openxmlformats.org/officeDocument/2006/relationships/image" Target="../media/image38.png"/><Relationship Id="rId8" Type="http://schemas.openxmlformats.org/officeDocument/2006/relationships/image" Target="../media/image3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3.png"/><Relationship Id="rId4" Type="http://schemas.openxmlformats.org/officeDocument/2006/relationships/image" Target="../media/image4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github.com/DeividasBakanas/frontend-basics-and-project-management-processes-2022-01-17/blob/main/3%20savait%C4%97/3.1/assigments/contacts-form/kontaktu-forma-salyga.md" TargetMode="External"/><Relationship Id="rId4" Type="http://schemas.openxmlformats.org/officeDocument/2006/relationships/image" Target="../media/image4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ocs.google.com/forms/d/1YguZCG6jRvAFXmho6V6GBjRs_xLh19Jk5pWmrwCuJ6U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eveloper.mozilla.org/en-US/docs/Web/JavaScript/Guide/Regular_Expressions" TargetMode="External"/><Relationship Id="rId4" Type="http://schemas.openxmlformats.org/officeDocument/2006/relationships/hyperlink" Target="https://regex101.com/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www.w3schools.com/html/html_form_attributes.asp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5.png"/><Relationship Id="rId4" Type="http://schemas.openxmlformats.org/officeDocument/2006/relationships/image" Target="../media/image44.png"/><Relationship Id="rId5" Type="http://schemas.openxmlformats.org/officeDocument/2006/relationships/image" Target="../media/image4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9.png"/><Relationship Id="rId4" Type="http://schemas.openxmlformats.org/officeDocument/2006/relationships/image" Target="../media/image5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8.png"/><Relationship Id="rId4" Type="http://schemas.openxmlformats.org/officeDocument/2006/relationships/image" Target="../media/image5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1.png"/><Relationship Id="rId4" Type="http://schemas.openxmlformats.org/officeDocument/2006/relationships/image" Target="../media/image55.png"/><Relationship Id="rId5" Type="http://schemas.openxmlformats.org/officeDocument/2006/relationships/image" Target="../media/image5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0.png"/><Relationship Id="rId4" Type="http://schemas.openxmlformats.org/officeDocument/2006/relationships/image" Target="../media/image57.png"/><Relationship Id="rId5" Type="http://schemas.openxmlformats.org/officeDocument/2006/relationships/hyperlink" Target="https://developer.mozilla.org/en-US/docs/Web/JavaScript/Guide/Regular_Expressions" TargetMode="External"/><Relationship Id="rId6" Type="http://schemas.openxmlformats.org/officeDocument/2006/relationships/hyperlink" Target="https://regex101.com/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67.png"/><Relationship Id="rId4" Type="http://schemas.openxmlformats.org/officeDocument/2006/relationships/image" Target="../media/image56.png"/><Relationship Id="rId5" Type="http://schemas.openxmlformats.org/officeDocument/2006/relationships/image" Target="../media/image68.png"/><Relationship Id="rId6" Type="http://schemas.openxmlformats.org/officeDocument/2006/relationships/image" Target="../media/image6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60.png"/><Relationship Id="rId4" Type="http://schemas.openxmlformats.org/officeDocument/2006/relationships/image" Target="../media/image64.png"/><Relationship Id="rId5" Type="http://schemas.openxmlformats.org/officeDocument/2006/relationships/image" Target="../media/image62.png"/><Relationship Id="rId6" Type="http://schemas.openxmlformats.org/officeDocument/2006/relationships/image" Target="../media/image7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70.png"/><Relationship Id="rId4" Type="http://schemas.openxmlformats.org/officeDocument/2006/relationships/image" Target="../media/image69.png"/><Relationship Id="rId5" Type="http://schemas.openxmlformats.org/officeDocument/2006/relationships/image" Target="../media/image73.png"/><Relationship Id="rId6" Type="http://schemas.openxmlformats.org/officeDocument/2006/relationships/image" Target="../media/image66.png"/><Relationship Id="rId7" Type="http://schemas.openxmlformats.org/officeDocument/2006/relationships/image" Target="../media/image63.png"/><Relationship Id="rId8" Type="http://schemas.openxmlformats.org/officeDocument/2006/relationships/image" Target="../media/image7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70.png"/><Relationship Id="rId4" Type="http://schemas.openxmlformats.org/officeDocument/2006/relationships/image" Target="../media/image73.png"/><Relationship Id="rId5" Type="http://schemas.openxmlformats.org/officeDocument/2006/relationships/image" Target="../media/image66.png"/><Relationship Id="rId6" Type="http://schemas.openxmlformats.org/officeDocument/2006/relationships/image" Target="../media/image74.png"/><Relationship Id="rId7" Type="http://schemas.openxmlformats.org/officeDocument/2006/relationships/image" Target="../media/image65.png"/><Relationship Id="rId8" Type="http://schemas.openxmlformats.org/officeDocument/2006/relationships/image" Target="../media/image75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77.png"/><Relationship Id="rId4" Type="http://schemas.openxmlformats.org/officeDocument/2006/relationships/image" Target="../media/image76.png"/><Relationship Id="rId5" Type="http://schemas.openxmlformats.org/officeDocument/2006/relationships/image" Target="../media/image80.png"/><Relationship Id="rId6" Type="http://schemas.openxmlformats.org/officeDocument/2006/relationships/image" Target="../media/image85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78.png"/><Relationship Id="rId4" Type="http://schemas.openxmlformats.org/officeDocument/2006/relationships/image" Target="../media/image86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82.png"/><Relationship Id="rId4" Type="http://schemas.openxmlformats.org/officeDocument/2006/relationships/image" Target="../media/image84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79.png"/><Relationship Id="rId4" Type="http://schemas.openxmlformats.org/officeDocument/2006/relationships/image" Target="../media/image81.png"/><Relationship Id="rId5" Type="http://schemas.openxmlformats.org/officeDocument/2006/relationships/image" Target="../media/image9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87.png"/><Relationship Id="rId4" Type="http://schemas.openxmlformats.org/officeDocument/2006/relationships/image" Target="../media/image91.png"/><Relationship Id="rId5" Type="http://schemas.openxmlformats.org/officeDocument/2006/relationships/image" Target="../media/image83.png"/><Relationship Id="rId6" Type="http://schemas.openxmlformats.org/officeDocument/2006/relationships/image" Target="../media/image88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90.png"/><Relationship Id="rId4" Type="http://schemas.openxmlformats.org/officeDocument/2006/relationships/image" Target="../media/image89.png"/><Relationship Id="rId5" Type="http://schemas.openxmlformats.org/officeDocument/2006/relationships/image" Target="../media/image92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97.png"/><Relationship Id="rId4" Type="http://schemas.openxmlformats.org/officeDocument/2006/relationships/image" Target="../media/image94.png"/><Relationship Id="rId5" Type="http://schemas.openxmlformats.org/officeDocument/2006/relationships/image" Target="../media/image95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hyperlink" Target="https://en.wikipedia.org/wiki/ISO_8601" TargetMode="Externa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99.png"/><Relationship Id="rId4" Type="http://schemas.openxmlformats.org/officeDocument/2006/relationships/image" Target="../media/image96.png"/><Relationship Id="rId5" Type="http://schemas.openxmlformats.org/officeDocument/2006/relationships/image" Target="../media/image98.png"/><Relationship Id="rId6" Type="http://schemas.openxmlformats.org/officeDocument/2006/relationships/image" Target="../media/image100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96.png"/><Relationship Id="rId4" Type="http://schemas.openxmlformats.org/officeDocument/2006/relationships/image" Target="../media/image101.png"/><Relationship Id="rId5" Type="http://schemas.openxmlformats.org/officeDocument/2006/relationships/image" Target="../media/image106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02.png"/><Relationship Id="rId4" Type="http://schemas.openxmlformats.org/officeDocument/2006/relationships/image" Target="../media/image104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03.png"/><Relationship Id="rId4" Type="http://schemas.openxmlformats.org/officeDocument/2006/relationships/image" Target="../media/image110.png"/><Relationship Id="rId5" Type="http://schemas.openxmlformats.org/officeDocument/2006/relationships/image" Target="../media/image105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09.png"/><Relationship Id="rId4" Type="http://schemas.openxmlformats.org/officeDocument/2006/relationships/image" Target="../media/image108.png"/><Relationship Id="rId5" Type="http://schemas.openxmlformats.org/officeDocument/2006/relationships/image" Target="../media/image112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07.png"/><Relationship Id="rId4" Type="http://schemas.openxmlformats.org/officeDocument/2006/relationships/image" Target="../media/image115.png"/><Relationship Id="rId5" Type="http://schemas.openxmlformats.org/officeDocument/2006/relationships/image" Target="../media/image1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13.png"/><Relationship Id="rId4" Type="http://schemas.openxmlformats.org/officeDocument/2006/relationships/image" Target="../media/image117.png"/><Relationship Id="rId5" Type="http://schemas.openxmlformats.org/officeDocument/2006/relationships/image" Target="../media/image121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11.png"/><Relationship Id="rId4" Type="http://schemas.openxmlformats.org/officeDocument/2006/relationships/image" Target="../media/image116.png"/><Relationship Id="rId5" Type="http://schemas.openxmlformats.org/officeDocument/2006/relationships/image" Target="../media/image118.png"/><Relationship Id="rId6" Type="http://schemas.openxmlformats.org/officeDocument/2006/relationships/image" Target="../media/image122.png"/><Relationship Id="rId7" Type="http://schemas.openxmlformats.org/officeDocument/2006/relationships/image" Target="../media/image119.png"/><Relationship Id="rId8" Type="http://schemas.openxmlformats.org/officeDocument/2006/relationships/image" Target="../media/image1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8" y="4397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/>
              <a:t>Front-end</a:t>
            </a:r>
            <a:r>
              <a:rPr lang="en" sz="5200"/>
              <a:t> kursas</a:t>
            </a:r>
            <a:endParaRPr sz="5200"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2529325"/>
            <a:ext cx="8520600" cy="13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Baltic Institute of Technology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/>
              <a:t>36</a:t>
            </a:r>
            <a:r>
              <a:rPr lang="en" sz="2400">
                <a:solidFill>
                  <a:srgbClr val="000000"/>
                </a:solidFill>
              </a:rPr>
              <a:t>gr. 2</a:t>
            </a:r>
            <a:r>
              <a:rPr lang="en" sz="2400"/>
              <a:t>2</a:t>
            </a:r>
            <a:r>
              <a:rPr lang="en" sz="2400">
                <a:solidFill>
                  <a:srgbClr val="000000"/>
                </a:solidFill>
              </a:rPr>
              <a:t>.0</a:t>
            </a:r>
            <a:r>
              <a:rPr lang="en" sz="2400"/>
              <a:t>1</a:t>
            </a:r>
            <a:r>
              <a:rPr lang="en" sz="2400">
                <a:solidFill>
                  <a:srgbClr val="000000"/>
                </a:solidFill>
              </a:rPr>
              <a:t>.</a:t>
            </a:r>
            <a:r>
              <a:rPr lang="en" sz="2400"/>
              <a:t>24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002150" y="4104975"/>
            <a:ext cx="113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2022-02-09	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328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9285"/>
              <a:buFont typeface="Arial"/>
              <a:buNone/>
            </a:pPr>
            <a:r>
              <a:rPr lang="en"/>
              <a:t>input </a:t>
            </a:r>
            <a:r>
              <a:rPr b="1" lang="en"/>
              <a:t>type “submit”</a:t>
            </a:r>
            <a:endParaRPr b="1"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067000"/>
            <a:ext cx="81855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vaizduojamas kaip įprastas mygtukas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esantis formoje elgiasi taip pat kaip </a:t>
            </a:r>
            <a:r>
              <a:rPr b="1" lang="en"/>
              <a:t>button</a:t>
            </a:r>
            <a:r>
              <a:rPr lang="en"/>
              <a:t> elementas - pateikia formą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mygtuką galima laikyti ir ne formos viduje (susiejant mygtuką atributu </a:t>
            </a:r>
            <a:r>
              <a:rPr b="1" lang="en"/>
              <a:t>form</a:t>
            </a:r>
            <a:r>
              <a:rPr lang="en"/>
              <a:t> su </a:t>
            </a:r>
            <a:r>
              <a:rPr b="1" lang="en"/>
              <a:t>id </a:t>
            </a:r>
            <a:r>
              <a:rPr lang="en"/>
              <a:t>pažymėta forma)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5663" y="2019300"/>
            <a:ext cx="2257425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688" y="2019300"/>
            <a:ext cx="4603724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72575" y="3717125"/>
            <a:ext cx="6298601" cy="119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143200"/>
            <a:ext cx="8185500" cy="8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naudojant </a:t>
            </a:r>
            <a:r>
              <a:rPr b="1" lang="en"/>
              <a:t>formaction</a:t>
            </a:r>
            <a:r>
              <a:rPr lang="en"/>
              <a:t> ir </a:t>
            </a:r>
            <a:r>
              <a:rPr b="1" lang="en"/>
              <a:t>formmethod </a:t>
            </a:r>
            <a:r>
              <a:rPr lang="en"/>
              <a:t>galima pateikti formą kitur, nei nustatyta pačioje formoje</a:t>
            </a:r>
            <a:endParaRPr/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6713" y="2330125"/>
            <a:ext cx="4215475" cy="194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3"/>
          <p:cNvSpPr txBox="1"/>
          <p:nvPr>
            <p:ph type="title"/>
          </p:nvPr>
        </p:nvSpPr>
        <p:spPr>
          <a:xfrm>
            <a:off x="311700" y="251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</a:t>
            </a:r>
            <a:r>
              <a:rPr b="1" lang="en"/>
              <a:t>type “submit”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48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9285"/>
              <a:buFont typeface="Arial"/>
              <a:buNone/>
            </a:pPr>
            <a:r>
              <a:rPr lang="en"/>
              <a:t>input </a:t>
            </a:r>
            <a:r>
              <a:rPr b="1" lang="en"/>
              <a:t>type “button”</a:t>
            </a:r>
            <a:endParaRPr b="1"/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371800"/>
            <a:ext cx="81855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vizualiai atrodo taip pat kaip </a:t>
            </a:r>
            <a:r>
              <a:rPr b="1" lang="en"/>
              <a:t>button </a:t>
            </a:r>
            <a:r>
              <a:rPr lang="en"/>
              <a:t>elementas ar </a:t>
            </a:r>
            <a:r>
              <a:rPr b="1" lang="en"/>
              <a:t>input type “submit”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neturi </a:t>
            </a:r>
            <a:r>
              <a:rPr b="1" lang="en"/>
              <a:t>button</a:t>
            </a:r>
            <a:r>
              <a:rPr lang="en"/>
              <a:t> elementui ir </a:t>
            </a:r>
            <a:r>
              <a:rPr b="1" lang="en"/>
              <a:t>input type “submit”</a:t>
            </a:r>
            <a:r>
              <a:rPr lang="en"/>
              <a:t> būdingo funkcionalumo formose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funkcionalumas suteikiamas per JavaScript (pavienis nieko nedaro)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738" y="1952613"/>
            <a:ext cx="3648075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88" y="2019288"/>
            <a:ext cx="4010025" cy="5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fieldset </a:t>
            </a:r>
            <a:r>
              <a:rPr lang="en"/>
              <a:t>ir </a:t>
            </a:r>
            <a:r>
              <a:rPr b="1" lang="en"/>
              <a:t>legend </a:t>
            </a:r>
            <a:r>
              <a:rPr lang="en"/>
              <a:t>elementai</a:t>
            </a:r>
            <a:endParaRPr/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311700" y="1152475"/>
            <a:ext cx="505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lang="en">
                <a:solidFill>
                  <a:srgbClr val="595959"/>
                </a:solidFill>
              </a:rPr>
              <a:t>grupuoja formos elementus</a:t>
            </a:r>
            <a:endParaRPr>
              <a:solidFill>
                <a:srgbClr val="59595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lang="en">
                <a:solidFill>
                  <a:srgbClr val="595959"/>
                </a:solidFill>
              </a:rPr>
              <a:t>viduje padėtas </a:t>
            </a:r>
            <a:r>
              <a:rPr b="1" lang="en">
                <a:solidFill>
                  <a:srgbClr val="595959"/>
                </a:solidFill>
              </a:rPr>
              <a:t>legend</a:t>
            </a:r>
            <a:r>
              <a:rPr lang="en">
                <a:solidFill>
                  <a:srgbClr val="595959"/>
                </a:solidFill>
              </a:rPr>
              <a:t> elementas suteikia grupei pavadinimą</a:t>
            </a:r>
            <a:endParaRPr/>
          </a:p>
        </p:txBody>
      </p:sp>
      <p:pic>
        <p:nvPicPr>
          <p:cNvPr id="151" name="Google Shape;1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6400" y="261750"/>
            <a:ext cx="3003825" cy="461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225" y="2970213"/>
            <a:ext cx="4667250" cy="14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Globalus </a:t>
            </a:r>
            <a:r>
              <a:rPr b="1" lang="en"/>
              <a:t>style </a:t>
            </a:r>
            <a:r>
              <a:rPr lang="en"/>
              <a:t>atributas (inline stiliai)</a:t>
            </a:r>
            <a:endParaRPr/>
          </a:p>
        </p:txBody>
      </p:sp>
      <p:sp>
        <p:nvSpPr>
          <p:cNvPr id="158" name="Google Shape;158;p26"/>
          <p:cNvSpPr txBox="1"/>
          <p:nvPr/>
        </p:nvSpPr>
        <p:spPr>
          <a:xfrm>
            <a:off x="311700" y="1232700"/>
            <a:ext cx="8454300" cy="37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Vienas iš būdų, kaip pritaikyti HTML elementui stilius yra </a:t>
            </a:r>
            <a:r>
              <a:rPr b="1" lang="en" sz="1800">
                <a:solidFill>
                  <a:srgbClr val="595959"/>
                </a:solidFill>
              </a:rPr>
              <a:t>style </a:t>
            </a:r>
            <a:r>
              <a:rPr lang="en" sz="1800">
                <a:solidFill>
                  <a:srgbClr val="595959"/>
                </a:solidFill>
              </a:rPr>
              <a:t>atributas: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Stiliai aprašomi tokia forma: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&lt;savybės pavadinimas&gt;</a:t>
            </a:r>
            <a:r>
              <a:rPr b="1" lang="en" sz="1800">
                <a:solidFill>
                  <a:srgbClr val="595959"/>
                </a:solidFill>
              </a:rPr>
              <a:t>:</a:t>
            </a:r>
            <a:r>
              <a:rPr lang="en" sz="1800">
                <a:solidFill>
                  <a:srgbClr val="595959"/>
                </a:solidFill>
              </a:rPr>
              <a:t> &lt;savybės reikšmė&gt;</a:t>
            </a:r>
            <a:r>
              <a:rPr b="1" lang="en" sz="1800">
                <a:solidFill>
                  <a:srgbClr val="595959"/>
                </a:solidFill>
              </a:rPr>
              <a:t>;</a:t>
            </a:r>
            <a:endParaRPr b="1" sz="1800">
              <a:solidFill>
                <a:srgbClr val="595959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95959"/>
                </a:solidFill>
              </a:rPr>
              <a:t>background-color: cyan;</a:t>
            </a:r>
            <a:endParaRPr b="1"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95959"/>
                </a:solidFill>
              </a:rPr>
              <a:t>Pvz.: </a:t>
            </a:r>
            <a:r>
              <a:rPr i="1" lang="en" sz="1800">
                <a:solidFill>
                  <a:srgbClr val="595959"/>
                </a:solidFill>
              </a:rPr>
              <a:t>background-color</a:t>
            </a:r>
            <a:r>
              <a:rPr lang="en" sz="1800">
                <a:solidFill>
                  <a:srgbClr val="595959"/>
                </a:solidFill>
              </a:rPr>
              <a:t>, </a:t>
            </a:r>
            <a:r>
              <a:rPr i="1" lang="en" sz="1800">
                <a:solidFill>
                  <a:srgbClr val="595959"/>
                </a:solidFill>
              </a:rPr>
              <a:t>height, text-align</a:t>
            </a:r>
            <a:r>
              <a:rPr b="1" lang="en" sz="1800">
                <a:solidFill>
                  <a:srgbClr val="595959"/>
                </a:solidFill>
              </a:rPr>
              <a:t> - CSS savybės (properties)</a:t>
            </a:r>
            <a:endParaRPr b="1"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595959"/>
                </a:solidFill>
              </a:rPr>
              <a:t>cyan, 500px, center</a:t>
            </a:r>
            <a:r>
              <a:rPr lang="en" sz="1800">
                <a:solidFill>
                  <a:srgbClr val="595959"/>
                </a:solidFill>
              </a:rPr>
              <a:t> - </a:t>
            </a:r>
            <a:r>
              <a:rPr b="1" lang="en" sz="1800">
                <a:solidFill>
                  <a:srgbClr val="595959"/>
                </a:solidFill>
              </a:rPr>
              <a:t>CSS property value</a:t>
            </a:r>
            <a:endParaRPr b="1"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Kiekvienas CSS property turi savo </a:t>
            </a:r>
            <a:r>
              <a:rPr b="1" lang="en" sz="1800">
                <a:solidFill>
                  <a:srgbClr val="595959"/>
                </a:solidFill>
              </a:rPr>
              <a:t>aibę galimų reikšmių</a:t>
            </a:r>
            <a:r>
              <a:rPr lang="en" sz="1800">
                <a:solidFill>
                  <a:srgbClr val="595959"/>
                </a:solidFill>
              </a:rPr>
              <a:t> bei </a:t>
            </a:r>
            <a:r>
              <a:rPr b="1" lang="en" sz="1800">
                <a:solidFill>
                  <a:srgbClr val="595959"/>
                </a:solidFill>
              </a:rPr>
              <a:t>reikšmių formatą</a:t>
            </a:r>
            <a:r>
              <a:rPr lang="en" sz="1800">
                <a:solidFill>
                  <a:srgbClr val="595959"/>
                </a:solidFill>
              </a:rPr>
              <a:t>.</a:t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52837"/>
            <a:ext cx="8223501" cy="25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Globalus </a:t>
            </a:r>
            <a:r>
              <a:rPr b="1" lang="en"/>
              <a:t>style </a:t>
            </a:r>
            <a:r>
              <a:rPr lang="en"/>
              <a:t>atributas (inline stiliai)</a:t>
            </a:r>
            <a:endParaRPr/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311700" y="953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Style atribute skirtingos savybės rašoma viena prie kitos:</a:t>
            </a:r>
            <a:endParaRPr/>
          </a:p>
        </p:txBody>
      </p:sp>
      <p:sp>
        <p:nvSpPr>
          <p:cNvPr id="166" name="Google Shape;166;p27"/>
          <p:cNvSpPr txBox="1"/>
          <p:nvPr/>
        </p:nvSpPr>
        <p:spPr>
          <a:xfrm>
            <a:off x="344850" y="1914025"/>
            <a:ext cx="8454300" cy="27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Šiuo atveju pritaikomos keturios savybės: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b="1" lang="en" sz="1800">
                <a:solidFill>
                  <a:srgbClr val="595959"/>
                </a:solidFill>
              </a:rPr>
              <a:t>background-color</a:t>
            </a:r>
            <a:r>
              <a:rPr lang="en" sz="1800">
                <a:solidFill>
                  <a:srgbClr val="595959"/>
                </a:solidFill>
              </a:rPr>
              <a:t> su reikšme </a:t>
            </a:r>
            <a:r>
              <a:rPr b="1" lang="en" sz="1800">
                <a:solidFill>
                  <a:srgbClr val="595959"/>
                </a:solidFill>
              </a:rPr>
              <a:t>cyan</a:t>
            </a:r>
            <a:endParaRPr b="1"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b="1" lang="en" sz="1800">
                <a:solidFill>
                  <a:srgbClr val="595959"/>
                </a:solidFill>
              </a:rPr>
              <a:t>height </a:t>
            </a:r>
            <a:r>
              <a:rPr lang="en" sz="1800">
                <a:solidFill>
                  <a:srgbClr val="595959"/>
                </a:solidFill>
              </a:rPr>
              <a:t>su reikšme </a:t>
            </a:r>
            <a:r>
              <a:rPr b="1" lang="en" sz="1800">
                <a:solidFill>
                  <a:srgbClr val="595959"/>
                </a:solidFill>
              </a:rPr>
              <a:t>500px</a:t>
            </a:r>
            <a:endParaRPr b="1"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b="1" lang="en" sz="1800">
                <a:solidFill>
                  <a:srgbClr val="595959"/>
                </a:solidFill>
              </a:rPr>
              <a:t>width </a:t>
            </a:r>
            <a:r>
              <a:rPr lang="en" sz="1800">
                <a:solidFill>
                  <a:srgbClr val="595959"/>
                </a:solidFill>
              </a:rPr>
              <a:t>su reikšme </a:t>
            </a:r>
            <a:r>
              <a:rPr b="1" lang="en" sz="1800">
                <a:solidFill>
                  <a:srgbClr val="595959"/>
                </a:solidFill>
              </a:rPr>
              <a:t>500px</a:t>
            </a:r>
            <a:endParaRPr b="1"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b="1" lang="en" sz="1800">
                <a:solidFill>
                  <a:srgbClr val="595959"/>
                </a:solidFill>
              </a:rPr>
              <a:t>text-align</a:t>
            </a:r>
            <a:r>
              <a:rPr lang="en" sz="1800">
                <a:solidFill>
                  <a:srgbClr val="595959"/>
                </a:solidFill>
              </a:rPr>
              <a:t> su reikšme </a:t>
            </a:r>
            <a:r>
              <a:rPr b="1" lang="en" sz="1800">
                <a:solidFill>
                  <a:srgbClr val="595959"/>
                </a:solidFill>
              </a:rPr>
              <a:t>center</a:t>
            </a:r>
            <a:endParaRPr b="1"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Daugiau CSS properties galima rasti čia: </a:t>
            </a:r>
            <a:r>
              <a:rPr lang="en" sz="1800" u="sng">
                <a:solidFill>
                  <a:srgbClr val="0097A7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MDN</a:t>
            </a:r>
            <a:r>
              <a:rPr lang="en" sz="1800">
                <a:solidFill>
                  <a:srgbClr val="595959"/>
                </a:solidFill>
              </a:rPr>
              <a:t>, </a:t>
            </a:r>
            <a:r>
              <a:rPr lang="en" sz="1800" u="sng">
                <a:solidFill>
                  <a:srgbClr val="0097A7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W3Schools</a:t>
            </a:r>
            <a:r>
              <a:rPr lang="en" sz="1800">
                <a:solidFill>
                  <a:srgbClr val="595959"/>
                </a:solidFill>
              </a:rPr>
              <a:t>.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Mokydamiesi CSS pereisime nemažą svarbiausių savybių dalį.</a:t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167" name="Google Shape;167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7100" y="1492162"/>
            <a:ext cx="8223501" cy="25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311700" y="48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9285"/>
              <a:buFont typeface="Arial"/>
              <a:buNone/>
            </a:pPr>
            <a:r>
              <a:rPr b="1" lang="en"/>
              <a:t>textarea </a:t>
            </a:r>
            <a:r>
              <a:rPr lang="en"/>
              <a:t>elementas </a:t>
            </a:r>
            <a:endParaRPr/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311713" y="1257838"/>
            <a:ext cx="81855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Leidžia vartotojui įvesti ilgesnį nei vienos eilutės tekstą.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7363" y="2334288"/>
            <a:ext cx="3152775" cy="15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3312" y="1865500"/>
            <a:ext cx="2539450" cy="29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8"/>
          <p:cNvSpPr txBox="1"/>
          <p:nvPr>
            <p:ph idx="1" type="body"/>
          </p:nvPr>
        </p:nvSpPr>
        <p:spPr>
          <a:xfrm>
            <a:off x="311725" y="4015995"/>
            <a:ext cx="8185500" cy="23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Vartotojas gali keisti šio elemento plotį ir aukštį</a:t>
            </a:r>
            <a:r>
              <a:rPr lang="en"/>
              <a:t> patraukdamas apatinį dešinį kampą pėle.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311700" y="48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/>
              <a:t>textarea </a:t>
            </a:r>
            <a:r>
              <a:rPr lang="en"/>
              <a:t>elementas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9"/>
          <p:cNvSpPr txBox="1"/>
          <p:nvPr>
            <p:ph idx="1" type="body"/>
          </p:nvPr>
        </p:nvSpPr>
        <p:spPr>
          <a:xfrm>
            <a:off x="311713" y="1257838"/>
            <a:ext cx="81855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Kaip ir </a:t>
            </a:r>
            <a:r>
              <a:rPr b="1" lang="en"/>
              <a:t>input</a:t>
            </a:r>
            <a:r>
              <a:rPr lang="en"/>
              <a:t>, duomenis perduodamus į serverį pažymi </a:t>
            </a:r>
            <a:r>
              <a:rPr i="1" lang="en"/>
              <a:t>name </a:t>
            </a:r>
            <a:r>
              <a:rPr lang="en"/>
              <a:t>atribute nurodytu pavadinimu: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0700" y="2804313"/>
            <a:ext cx="2924175" cy="13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6325" y="2389800"/>
            <a:ext cx="3888550" cy="28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19725" y="4207145"/>
            <a:ext cx="3695150" cy="37338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9"/>
          <p:cNvSpPr txBox="1"/>
          <p:nvPr/>
        </p:nvSpPr>
        <p:spPr>
          <a:xfrm>
            <a:off x="497725" y="2330675"/>
            <a:ext cx="442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Elementas HTML dokumente</a:t>
            </a:r>
            <a:endParaRPr/>
          </a:p>
        </p:txBody>
      </p:sp>
      <p:sp>
        <p:nvSpPr>
          <p:cNvPr id="187" name="Google Shape;187;p29"/>
          <p:cNvSpPr txBox="1"/>
          <p:nvPr/>
        </p:nvSpPr>
        <p:spPr>
          <a:xfrm>
            <a:off x="497725" y="2804325"/>
            <a:ext cx="442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Užpildome lauką</a:t>
            </a:r>
            <a:endParaRPr/>
          </a:p>
        </p:txBody>
      </p:sp>
      <p:sp>
        <p:nvSpPr>
          <p:cNvPr id="188" name="Google Shape;188;p29"/>
          <p:cNvSpPr txBox="1"/>
          <p:nvPr/>
        </p:nvSpPr>
        <p:spPr>
          <a:xfrm>
            <a:off x="497725" y="4180325"/>
            <a:ext cx="442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Pateikiame formą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311700" y="48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textarea </a:t>
            </a:r>
            <a:r>
              <a:rPr lang="en"/>
              <a:t>elementas </a:t>
            </a:r>
            <a:endParaRPr/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311713" y="1257838"/>
            <a:ext cx="81855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atributais </a:t>
            </a:r>
            <a:r>
              <a:rPr b="1" lang="en"/>
              <a:t>rows</a:t>
            </a:r>
            <a:r>
              <a:rPr lang="en"/>
              <a:t> (eilučių kiekis) ir </a:t>
            </a:r>
            <a:r>
              <a:rPr b="1" lang="en"/>
              <a:t>cols </a:t>
            </a:r>
            <a:r>
              <a:rPr lang="en"/>
              <a:t>(simbolių kiekis eilutėje) galime valdyti pradinį elemento dydį: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9375" y="2109075"/>
            <a:ext cx="1712875" cy="216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6900" y="4470675"/>
            <a:ext cx="4763050" cy="28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2600" y="4470675"/>
            <a:ext cx="2486135" cy="28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2138" y="2779988"/>
            <a:ext cx="2867025" cy="8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type="title"/>
          </p:nvPr>
        </p:nvSpPr>
        <p:spPr>
          <a:xfrm>
            <a:off x="311700" y="48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textarea </a:t>
            </a:r>
            <a:r>
              <a:rPr lang="en"/>
              <a:t>elementas </a:t>
            </a:r>
            <a:endParaRPr/>
          </a:p>
        </p:txBody>
      </p:sp>
      <p:sp>
        <p:nvSpPr>
          <p:cNvPr id="204" name="Google Shape;204;p31"/>
          <p:cNvSpPr txBox="1"/>
          <p:nvPr>
            <p:ph idx="1" type="body"/>
          </p:nvPr>
        </p:nvSpPr>
        <p:spPr>
          <a:xfrm>
            <a:off x="311713" y="1257838"/>
            <a:ext cx="81855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Panašų efektą galime pasiekti nustatydami </a:t>
            </a:r>
            <a:r>
              <a:rPr b="1" lang="en"/>
              <a:t>height</a:t>
            </a:r>
            <a:r>
              <a:rPr lang="en"/>
              <a:t> ir </a:t>
            </a:r>
            <a:r>
              <a:rPr b="1" lang="en"/>
              <a:t>width</a:t>
            </a:r>
            <a:r>
              <a:rPr lang="en"/>
              <a:t> CSS savybes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2475" y="2034149"/>
            <a:ext cx="2013050" cy="256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000" y="3929425"/>
            <a:ext cx="6286600" cy="28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42625" y="2541025"/>
            <a:ext cx="4763050" cy="2830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1"/>
          <p:cNvSpPr txBox="1"/>
          <p:nvPr/>
        </p:nvSpPr>
        <p:spPr>
          <a:xfrm>
            <a:off x="3203550" y="3176663"/>
            <a:ext cx="58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arba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2834125"/>
            <a:ext cx="8520600" cy="13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/>
          <p:nvPr>
            <p:ph type="title"/>
          </p:nvPr>
        </p:nvSpPr>
        <p:spPr>
          <a:xfrm>
            <a:off x="311700" y="48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/>
              <a:t>textarea </a:t>
            </a:r>
            <a:r>
              <a:rPr lang="en"/>
              <a:t>elementas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2"/>
          <p:cNvSpPr txBox="1"/>
          <p:nvPr>
            <p:ph idx="1" type="body"/>
          </p:nvPr>
        </p:nvSpPr>
        <p:spPr>
          <a:xfrm>
            <a:off x="311713" y="1257838"/>
            <a:ext cx="81855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Apriboti </a:t>
            </a:r>
            <a:r>
              <a:rPr b="1" lang="en"/>
              <a:t>textarea</a:t>
            </a:r>
            <a:r>
              <a:rPr lang="en"/>
              <a:t> plėtimosi galimybes galime naudodami CSS properties </a:t>
            </a:r>
            <a:r>
              <a:rPr b="1" lang="en"/>
              <a:t>max-width</a:t>
            </a:r>
            <a:r>
              <a:rPr lang="en"/>
              <a:t> ir </a:t>
            </a:r>
            <a:r>
              <a:rPr b="1" lang="en"/>
              <a:t>max-height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Google Shape;21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7125" y="2343150"/>
            <a:ext cx="3461125" cy="189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0638" y="4339150"/>
            <a:ext cx="6947675" cy="27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/>
          <p:nvPr>
            <p:ph type="title"/>
          </p:nvPr>
        </p:nvSpPr>
        <p:spPr>
          <a:xfrm>
            <a:off x="311700" y="48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textarea </a:t>
            </a:r>
            <a:r>
              <a:rPr lang="en"/>
              <a:t>elementas</a:t>
            </a:r>
            <a:endParaRPr/>
          </a:p>
        </p:txBody>
      </p:sp>
      <p:sp>
        <p:nvSpPr>
          <p:cNvPr id="222" name="Google Shape;222;p33"/>
          <p:cNvSpPr txBox="1"/>
          <p:nvPr>
            <p:ph idx="1" type="body"/>
          </p:nvPr>
        </p:nvSpPr>
        <p:spPr>
          <a:xfrm>
            <a:off x="311713" y="1257838"/>
            <a:ext cx="81855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property </a:t>
            </a:r>
            <a:r>
              <a:rPr b="1" lang="en"/>
              <a:t>resize</a:t>
            </a:r>
            <a:r>
              <a:rPr lang="en"/>
              <a:t> nustato į kryptimi galima plėsti elementą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3" name="Google Shape;22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5225" y="1900225"/>
            <a:ext cx="2895600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8550" y="2775350"/>
            <a:ext cx="2828925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2838" y="3679038"/>
            <a:ext cx="2847975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3025" y="2148425"/>
            <a:ext cx="4542975" cy="23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3025" y="2859800"/>
            <a:ext cx="4542975" cy="224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3025" y="3739525"/>
            <a:ext cx="3945145" cy="22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3"/>
          <p:cNvSpPr txBox="1"/>
          <p:nvPr/>
        </p:nvSpPr>
        <p:spPr>
          <a:xfrm>
            <a:off x="582300" y="4277350"/>
            <a:ext cx="442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numatytoji reikšmė - </a:t>
            </a:r>
            <a:r>
              <a:rPr b="1" lang="en"/>
              <a:t>resize: both;</a:t>
            </a:r>
            <a:endParaRPr b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 txBox="1"/>
          <p:nvPr>
            <p:ph type="title"/>
          </p:nvPr>
        </p:nvSpPr>
        <p:spPr>
          <a:xfrm>
            <a:off x="311700" y="48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/>
              <a:t>textarea </a:t>
            </a:r>
            <a:r>
              <a:rPr lang="en"/>
              <a:t>elementas</a:t>
            </a:r>
            <a:endParaRPr/>
          </a:p>
        </p:txBody>
      </p:sp>
      <p:sp>
        <p:nvSpPr>
          <p:cNvPr id="235" name="Google Shape;235;p34"/>
          <p:cNvSpPr txBox="1"/>
          <p:nvPr>
            <p:ph idx="1" type="body"/>
          </p:nvPr>
        </p:nvSpPr>
        <p:spPr>
          <a:xfrm>
            <a:off x="311713" y="1257838"/>
            <a:ext cx="81855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Kaip ir kitiems formos elementams, textarea galime pridėti </a:t>
            </a:r>
            <a:r>
              <a:rPr b="1" lang="en"/>
              <a:t>placeholder</a:t>
            </a:r>
            <a:r>
              <a:rPr lang="en"/>
              <a:t> atributą.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6" name="Google Shape;23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8488" y="2474788"/>
            <a:ext cx="2981325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4900" y="3734350"/>
            <a:ext cx="5934200" cy="26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Iki šiol turėjot</a:t>
            </a:r>
            <a:r>
              <a:rPr lang="en"/>
              <a:t>e… </a:t>
            </a:r>
            <a:r>
              <a:rPr lang="en"/>
              <a:t>Namų darbą </a:t>
            </a:r>
            <a:r>
              <a:rPr lang="en"/>
              <a:t>😜</a:t>
            </a:r>
            <a:endParaRPr/>
          </a:p>
        </p:txBody>
      </p:sp>
      <p:sp>
        <p:nvSpPr>
          <p:cNvPr id="243" name="Google Shape;243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Kontaktų forma -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sąlyga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4" name="Google Shape;24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1238" y="1848613"/>
            <a:ext cx="5915025" cy="28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/>
          <p:nvPr>
            <p:ph type="title"/>
          </p:nvPr>
        </p:nvSpPr>
        <p:spPr>
          <a:xfrm>
            <a:off x="1736850" y="2285400"/>
            <a:ext cx="567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 kokiomis problemomis susidūrėte?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7"/>
          <p:cNvSpPr txBox="1"/>
          <p:nvPr>
            <p:ph type="title"/>
          </p:nvPr>
        </p:nvSpPr>
        <p:spPr>
          <a:xfrm>
            <a:off x="2067450" y="1999050"/>
            <a:ext cx="500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Praėjusios paskaitos feedback’as</a:t>
            </a:r>
            <a:endParaRPr/>
          </a:p>
        </p:txBody>
      </p:sp>
      <p:sp>
        <p:nvSpPr>
          <p:cNvPr id="255" name="Google Shape;255;p37"/>
          <p:cNvSpPr txBox="1"/>
          <p:nvPr/>
        </p:nvSpPr>
        <p:spPr>
          <a:xfrm>
            <a:off x="137925" y="4039025"/>
            <a:ext cx="5344200" cy="8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Forma: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https://docs.google.com/forms/d/1YguZCG6jRvAFXmho6V6GBjRs_xLh19Jk5pWmrwCuJ6U</a:t>
            </a:r>
            <a:r>
              <a:rPr lang="en"/>
              <a:t> </a:t>
            </a:r>
            <a:endParaRPr sz="9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Šios paskaitos tikslas</a:t>
            </a:r>
            <a:endParaRPr/>
          </a:p>
        </p:txBody>
      </p:sp>
      <p:sp>
        <p:nvSpPr>
          <p:cNvPr id="261" name="Google Shape;261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input </a:t>
            </a:r>
            <a:r>
              <a:rPr b="1" lang="en"/>
              <a:t>type “number”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HTML formų </a:t>
            </a:r>
            <a:r>
              <a:rPr b="1" lang="en"/>
              <a:t>validacija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i="1" lang="en"/>
              <a:t>required </a:t>
            </a:r>
            <a:r>
              <a:rPr lang="en"/>
              <a:t>atributas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i="1" lang="en"/>
              <a:t>minlength</a:t>
            </a:r>
            <a:r>
              <a:rPr lang="en"/>
              <a:t>, </a:t>
            </a:r>
            <a:r>
              <a:rPr i="1" lang="en"/>
              <a:t>maxlength</a:t>
            </a:r>
            <a:r>
              <a:rPr lang="en"/>
              <a:t> atributai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i="1" lang="en"/>
              <a:t>min</a:t>
            </a:r>
            <a:r>
              <a:rPr lang="en"/>
              <a:t>, </a:t>
            </a:r>
            <a:r>
              <a:rPr i="1" lang="en"/>
              <a:t>max </a:t>
            </a:r>
            <a:r>
              <a:rPr lang="en"/>
              <a:t>atributai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i="1" lang="en"/>
              <a:t>pattern</a:t>
            </a:r>
            <a:r>
              <a:rPr lang="en"/>
              <a:t> atributas (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regular expression</a:t>
            </a:r>
            <a:r>
              <a:rPr lang="en"/>
              <a:t>, </a:t>
            </a: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playground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Trumpa užduotis (Kontaktų forma - papildymas)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Technologijų žemėlapis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Šios paskaitos tikslas</a:t>
            </a:r>
            <a:endParaRPr/>
          </a:p>
        </p:txBody>
      </p:sp>
      <p:sp>
        <p:nvSpPr>
          <p:cNvPr id="267" name="Google Shape;267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Bendri formos elementų atributai (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šaltinis</a:t>
            </a:r>
            <a:r>
              <a:rPr lang="en"/>
              <a:t>)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value (pradinė reikšmė)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name (pavadinimas siunčiant į serverį)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placeholder (tekstas iki vartotojo turinio įvedimo)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autofocus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readonly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disabled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form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size (panašu į </a:t>
            </a:r>
            <a:r>
              <a:rPr b="1" lang="en"/>
              <a:t>textarea</a:t>
            </a:r>
            <a:r>
              <a:rPr lang="en"/>
              <a:t> </a:t>
            </a:r>
            <a:r>
              <a:rPr i="1" lang="en"/>
              <a:t>cols</a:t>
            </a:r>
            <a:r>
              <a:rPr lang="en"/>
              <a:t>)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autocomplete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Šios paskaitos tikslas</a:t>
            </a:r>
            <a:endParaRPr/>
          </a:p>
        </p:txBody>
      </p:sp>
      <p:sp>
        <p:nvSpPr>
          <p:cNvPr id="273" name="Google Shape;273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Kiti </a:t>
            </a:r>
            <a:r>
              <a:rPr b="1" lang="en"/>
              <a:t>input</a:t>
            </a:r>
            <a:r>
              <a:rPr lang="en"/>
              <a:t> elemento tipai (text based)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email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papildoma validacija, įvesties (dažniau mobiliuosiuose) adaptavimas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number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min, max, step atributai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papildomi naršyklės valdikliai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papildoma validacija, įvesties (dažniau mobiliuosiuose) adaptavimas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validacija, įvesties adaptavimas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password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įvedamo teksto paslėpimas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papildomos indikacijos HTTPS nenaudojantiems puslapiams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Šios paskaitos tikslas</a:t>
            </a:r>
            <a:endParaRPr/>
          </a:p>
        </p:txBody>
      </p:sp>
      <p:sp>
        <p:nvSpPr>
          <p:cNvPr id="279" name="Google Shape;279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Kiti </a:t>
            </a:r>
            <a:r>
              <a:rPr b="1" lang="en"/>
              <a:t>input</a:t>
            </a:r>
            <a:r>
              <a:rPr lang="en"/>
              <a:t> elemento tipai (text based)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search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lauko išvalymo galimybė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url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papildomos įvesties galimybės, semantinė prasmė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hidden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paslepia informaciją nuo vartotojo akių (viską galima pamatyti per DevTools Inspect Element)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siunčia duomenis į serverį, kaip įprastas formos elementas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99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Bazinės front-end technologijos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513" y="986450"/>
            <a:ext cx="3820975" cy="382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" name="Google Shape;69;p15"/>
          <p:cNvCxnSpPr/>
          <p:nvPr/>
        </p:nvCxnSpPr>
        <p:spPr>
          <a:xfrm>
            <a:off x="2853925" y="4950025"/>
            <a:ext cx="1032000" cy="0"/>
          </a:xfrm>
          <a:prstGeom prst="straightConnector1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Šios paskaitos tikslas</a:t>
            </a:r>
            <a:endParaRPr/>
          </a:p>
        </p:txBody>
      </p:sp>
      <p:sp>
        <p:nvSpPr>
          <p:cNvPr id="285" name="Google Shape;285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Kiti </a:t>
            </a:r>
            <a:r>
              <a:rPr b="1" lang="en"/>
              <a:t>input</a:t>
            </a:r>
            <a:r>
              <a:rPr lang="en"/>
              <a:t> elemento tipai (skirti datoms ir laikui)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datetime-local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month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week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Kiti </a:t>
            </a:r>
            <a:r>
              <a:rPr b="1" lang="en"/>
              <a:t>input</a:t>
            </a:r>
            <a:r>
              <a:rPr lang="en"/>
              <a:t> elemento tipai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</a:t>
            </a:r>
            <a:r>
              <a:rPr lang="en"/>
              <a:t>heckbox (</a:t>
            </a:r>
            <a:r>
              <a:rPr lang="en"/>
              <a:t>taip / ne įvedimas)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3"/>
          <p:cNvSpPr txBox="1"/>
          <p:nvPr>
            <p:ph type="title"/>
          </p:nvPr>
        </p:nvSpPr>
        <p:spPr>
          <a:xfrm>
            <a:off x="311700" y="328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9285"/>
              <a:buFont typeface="Arial"/>
              <a:buNone/>
            </a:pPr>
            <a:r>
              <a:rPr lang="en"/>
              <a:t>input </a:t>
            </a:r>
            <a:r>
              <a:rPr b="1" lang="en"/>
              <a:t>type “number”</a:t>
            </a:r>
            <a:endParaRPr b="1"/>
          </a:p>
        </p:txBody>
      </p:sp>
      <p:sp>
        <p:nvSpPr>
          <p:cNvPr id="291" name="Google Shape;291;p43"/>
          <p:cNvSpPr txBox="1"/>
          <p:nvPr>
            <p:ph idx="1" type="body"/>
          </p:nvPr>
        </p:nvSpPr>
        <p:spPr>
          <a:xfrm>
            <a:off x="311700" y="990800"/>
            <a:ext cx="8185500" cy="9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elementas, kuris saugo skaitines reikšmes.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Turi naršyklės suteikiamą papildoma funkcionalumą (valdymas rodyklėmis).</a:t>
            </a:r>
            <a:endParaRPr/>
          </a:p>
        </p:txBody>
      </p:sp>
      <p:pic>
        <p:nvPicPr>
          <p:cNvPr id="292" name="Google Shape;29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575" y="2411100"/>
            <a:ext cx="3009900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3525" y="1996550"/>
            <a:ext cx="4036000" cy="33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17100" y="4446875"/>
            <a:ext cx="5374700" cy="31385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43"/>
          <p:cNvSpPr txBox="1"/>
          <p:nvPr>
            <p:ph idx="1" type="body"/>
          </p:nvPr>
        </p:nvSpPr>
        <p:spPr>
          <a:xfrm>
            <a:off x="351150" y="3212175"/>
            <a:ext cx="8441700" cy="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Gali būti taikomi bendri formų atributai </a:t>
            </a:r>
            <a:r>
              <a:rPr b="1" lang="en"/>
              <a:t>value</a:t>
            </a:r>
            <a:r>
              <a:rPr lang="en"/>
              <a:t>, </a:t>
            </a:r>
            <a:r>
              <a:rPr b="1" lang="en"/>
              <a:t>placeholder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Specifiniu </a:t>
            </a:r>
            <a:r>
              <a:rPr b="1" lang="en"/>
              <a:t>step</a:t>
            </a:r>
            <a:r>
              <a:rPr lang="en"/>
              <a:t> atributu galime keisti žingsnį, kuriuo didinamas / mažinamas skaičius: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4"/>
          <p:cNvSpPr txBox="1"/>
          <p:nvPr>
            <p:ph type="title"/>
          </p:nvPr>
        </p:nvSpPr>
        <p:spPr>
          <a:xfrm>
            <a:off x="311700" y="48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</a:t>
            </a:r>
            <a:r>
              <a:rPr b="1" lang="en"/>
              <a:t>type “number”</a:t>
            </a:r>
            <a:endParaRPr/>
          </a:p>
        </p:txBody>
      </p:sp>
      <p:sp>
        <p:nvSpPr>
          <p:cNvPr id="301" name="Google Shape;301;p44"/>
          <p:cNvSpPr txBox="1"/>
          <p:nvPr>
            <p:ph idx="1" type="body"/>
          </p:nvPr>
        </p:nvSpPr>
        <p:spPr>
          <a:xfrm>
            <a:off x="311700" y="1371800"/>
            <a:ext cx="81855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</a:t>
            </a:r>
            <a:r>
              <a:rPr b="1" lang="en"/>
              <a:t>type “number”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specifiniu </a:t>
            </a:r>
            <a:r>
              <a:rPr b="1" lang="en"/>
              <a:t>step</a:t>
            </a:r>
            <a:r>
              <a:rPr lang="en"/>
              <a:t> atributu galime keisti žingsnį, kuriuo didinamas / mažinamas skaičius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2" name="Google Shape;30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9075" y="3233250"/>
            <a:ext cx="5374700" cy="3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formų </a:t>
            </a:r>
            <a:r>
              <a:rPr b="1" lang="en"/>
              <a:t>validacija</a:t>
            </a:r>
            <a:endParaRPr b="1"/>
          </a:p>
        </p:txBody>
      </p:sp>
      <p:sp>
        <p:nvSpPr>
          <p:cNvPr id="308" name="Google Shape;308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Validacija</a:t>
            </a:r>
            <a:r>
              <a:rPr lang="en"/>
              <a:t> - procesas, kurio metu </a:t>
            </a:r>
            <a:r>
              <a:rPr b="1" lang="en"/>
              <a:t>patikrinamas </a:t>
            </a:r>
            <a:r>
              <a:rPr lang="en"/>
              <a:t>duomenų teisingumas ir tinkamumas.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Informacija apie neteisingus duomenis </a:t>
            </a:r>
            <a:r>
              <a:rPr b="1" lang="en"/>
              <a:t>pateikiama vartotojui</a:t>
            </a: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Privalomo lauko validacijos pavyzdys:</a:t>
            </a:r>
            <a:endParaRPr/>
          </a:p>
        </p:txBody>
      </p:sp>
      <p:pic>
        <p:nvPicPr>
          <p:cNvPr id="309" name="Google Shape;30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7925" y="3313638"/>
            <a:ext cx="4295775" cy="13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formų </a:t>
            </a:r>
            <a:r>
              <a:rPr b="1" lang="en"/>
              <a:t>validacija</a:t>
            </a:r>
            <a:endParaRPr b="1"/>
          </a:p>
        </p:txBody>
      </p:sp>
      <p:sp>
        <p:nvSpPr>
          <p:cNvPr id="315" name="Google Shape;315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validacija vykdoma taip: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taisyklės nustatomos </a:t>
            </a:r>
            <a:r>
              <a:rPr b="1" lang="en"/>
              <a:t>atributais ant formos elementų </a:t>
            </a:r>
            <a:r>
              <a:rPr lang="en"/>
              <a:t>(input, textarea, kitų…).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rodomo klaidos pranešimo </a:t>
            </a:r>
            <a:r>
              <a:rPr b="1" lang="en"/>
              <a:t>kalba priklauso nuo naršyklės nustatymų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tam tikri validacijos atributai </a:t>
            </a:r>
            <a:r>
              <a:rPr b="1" lang="en"/>
              <a:t>tinka tik tekstiniai įvesčiai</a:t>
            </a:r>
            <a:r>
              <a:rPr lang="en"/>
              <a:t> (minlength, maxlength), </a:t>
            </a:r>
            <a:r>
              <a:rPr b="1" lang="en"/>
              <a:t>kiti tik skaitinei įvesčiai</a:t>
            </a:r>
            <a:r>
              <a:rPr lang="en"/>
              <a:t> (min, max).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7"/>
          <p:cNvSpPr txBox="1"/>
          <p:nvPr>
            <p:ph type="title"/>
          </p:nvPr>
        </p:nvSpPr>
        <p:spPr>
          <a:xfrm>
            <a:off x="311700" y="48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9285"/>
              <a:buFont typeface="Arial"/>
              <a:buNone/>
            </a:pPr>
            <a:r>
              <a:rPr lang="en"/>
              <a:t>HTML formų validacijos atributai</a:t>
            </a:r>
            <a:endParaRPr/>
          </a:p>
        </p:txBody>
      </p:sp>
      <p:sp>
        <p:nvSpPr>
          <p:cNvPr id="321" name="Google Shape;321;p47"/>
          <p:cNvSpPr txBox="1"/>
          <p:nvPr>
            <p:ph idx="1" type="body"/>
          </p:nvPr>
        </p:nvSpPr>
        <p:spPr>
          <a:xfrm>
            <a:off x="311700" y="1371800"/>
            <a:ext cx="81855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required </a:t>
            </a:r>
            <a:r>
              <a:rPr lang="en"/>
              <a:t>- nurodo privalomą lauką</a:t>
            </a:r>
            <a:endParaRPr/>
          </a:p>
        </p:txBody>
      </p:sp>
      <p:pic>
        <p:nvPicPr>
          <p:cNvPr id="322" name="Google Shape;32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6550" y="2752413"/>
            <a:ext cx="4295775" cy="134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5925" y="2082425"/>
            <a:ext cx="4157050" cy="34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8"/>
          <p:cNvSpPr txBox="1"/>
          <p:nvPr>
            <p:ph type="title"/>
          </p:nvPr>
        </p:nvSpPr>
        <p:spPr>
          <a:xfrm>
            <a:off x="311700" y="48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formų validacijos atributai</a:t>
            </a:r>
            <a:endParaRPr/>
          </a:p>
        </p:txBody>
      </p:sp>
      <p:sp>
        <p:nvSpPr>
          <p:cNvPr id="329" name="Google Shape;329;p48"/>
          <p:cNvSpPr txBox="1"/>
          <p:nvPr>
            <p:ph idx="1" type="body"/>
          </p:nvPr>
        </p:nvSpPr>
        <p:spPr>
          <a:xfrm>
            <a:off x="311700" y="1371800"/>
            <a:ext cx="81855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minlength</a:t>
            </a:r>
            <a:r>
              <a:rPr lang="en"/>
              <a:t>, </a:t>
            </a:r>
            <a:r>
              <a:rPr b="1" lang="en"/>
              <a:t>maxlength </a:t>
            </a:r>
            <a:r>
              <a:rPr lang="en"/>
              <a:t>- nurodo pateikto teksto ilgio ribojimus.</a:t>
            </a:r>
            <a:endParaRPr/>
          </a:p>
        </p:txBody>
      </p:sp>
      <p:pic>
        <p:nvPicPr>
          <p:cNvPr id="330" name="Google Shape;33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1750" y="2936500"/>
            <a:ext cx="3605425" cy="14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7588" y="2330325"/>
            <a:ext cx="5593725" cy="27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9"/>
          <p:cNvSpPr txBox="1"/>
          <p:nvPr>
            <p:ph type="title"/>
          </p:nvPr>
        </p:nvSpPr>
        <p:spPr>
          <a:xfrm>
            <a:off x="311700" y="48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HTML formų validacijos atributai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49"/>
          <p:cNvSpPr txBox="1"/>
          <p:nvPr>
            <p:ph idx="1" type="body"/>
          </p:nvPr>
        </p:nvSpPr>
        <p:spPr>
          <a:xfrm>
            <a:off x="311700" y="1371800"/>
            <a:ext cx="81855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min</a:t>
            </a:r>
            <a:r>
              <a:rPr lang="en"/>
              <a:t>, </a:t>
            </a:r>
            <a:r>
              <a:rPr b="1" lang="en"/>
              <a:t>max</a:t>
            </a:r>
            <a:r>
              <a:rPr lang="en"/>
              <a:t> - nurodo pateiktos </a:t>
            </a:r>
            <a:r>
              <a:rPr b="1" lang="en"/>
              <a:t>skaitinės</a:t>
            </a:r>
            <a:r>
              <a:rPr lang="en"/>
              <a:t> reikšmės ribojimus.</a:t>
            </a:r>
            <a:endParaRPr/>
          </a:p>
        </p:txBody>
      </p:sp>
      <p:pic>
        <p:nvPicPr>
          <p:cNvPr id="338" name="Google Shape;33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571" y="3352400"/>
            <a:ext cx="3326226" cy="123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6125" y="3391050"/>
            <a:ext cx="3200661" cy="115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28225" y="2334150"/>
            <a:ext cx="5047300" cy="30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0"/>
          <p:cNvSpPr txBox="1"/>
          <p:nvPr>
            <p:ph type="title"/>
          </p:nvPr>
        </p:nvSpPr>
        <p:spPr>
          <a:xfrm>
            <a:off x="311700" y="48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formų validacijos atributai</a:t>
            </a:r>
            <a:endParaRPr/>
          </a:p>
        </p:txBody>
      </p:sp>
      <p:sp>
        <p:nvSpPr>
          <p:cNvPr id="346" name="Google Shape;346;p50"/>
          <p:cNvSpPr txBox="1"/>
          <p:nvPr>
            <p:ph idx="1" type="body"/>
          </p:nvPr>
        </p:nvSpPr>
        <p:spPr>
          <a:xfrm>
            <a:off x="311700" y="1371800"/>
            <a:ext cx="81855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pattern </a:t>
            </a:r>
            <a:r>
              <a:rPr lang="en"/>
              <a:t>- nurodo šabloną, kurį turi atitikti turinys.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Šablonai aprašomi naudojant  reguliaras išraiškas - </a:t>
            </a:r>
            <a:r>
              <a:rPr b="1" lang="en"/>
              <a:t>Regular Expressions</a:t>
            </a:r>
            <a:endParaRPr b="1"/>
          </a:p>
        </p:txBody>
      </p:sp>
      <p:pic>
        <p:nvPicPr>
          <p:cNvPr id="347" name="Google Shape;34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3797" y="3202000"/>
            <a:ext cx="3716400" cy="115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1313" y="2506725"/>
            <a:ext cx="3881375" cy="28555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50"/>
          <p:cNvSpPr txBox="1"/>
          <p:nvPr>
            <p:ph idx="1" type="body"/>
          </p:nvPr>
        </p:nvSpPr>
        <p:spPr>
          <a:xfrm>
            <a:off x="464100" y="4499075"/>
            <a:ext cx="8185500" cy="4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Daugiau apie Regular Expressions: </a:t>
            </a:r>
            <a:r>
              <a:rPr lang="en" u="sng">
                <a:solidFill>
                  <a:schemeClr val="hlink"/>
                </a:solidFill>
                <a:hlinkClick r:id="rId5"/>
              </a:rPr>
              <a:t>MDN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6"/>
              </a:rPr>
              <a:t>Regex101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Trumpa užduotis (Kontaktų formos - papildymas)</a:t>
            </a:r>
            <a:endParaRPr/>
          </a:p>
        </p:txBody>
      </p:sp>
      <p:sp>
        <p:nvSpPr>
          <p:cNvPr id="355" name="Google Shape;355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Įgyvendinkite užduotyje pateiktas validacijos taisykles!</a:t>
            </a:r>
            <a:endParaRPr/>
          </a:p>
        </p:txBody>
      </p:sp>
      <p:pic>
        <p:nvPicPr>
          <p:cNvPr id="356" name="Google Shape;35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9188" y="1695625"/>
            <a:ext cx="5585626" cy="3041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7" name="Google Shape;357;p51"/>
          <p:cNvCxnSpPr/>
          <p:nvPr/>
        </p:nvCxnSpPr>
        <p:spPr>
          <a:xfrm>
            <a:off x="3815400" y="4897850"/>
            <a:ext cx="1689000" cy="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label </a:t>
            </a:r>
            <a:r>
              <a:rPr lang="en"/>
              <a:t>elementas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Tam, kad vartotojas žinotų, ką galima įvesti į konkrečią įvestį dažniausiai naudojamos aiškinamosios antraštės. Jos pateikiamos elementu </a:t>
            </a:r>
            <a:r>
              <a:rPr b="1" lang="en"/>
              <a:t>label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label</a:t>
            </a:r>
            <a:r>
              <a:rPr lang="en"/>
              <a:t> elementas suteikia papildomą prieinamumą (accessibility).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Paspaudus ant formos elemento antraštės, sufokusuojamas pats elementas.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6575" y="1962150"/>
            <a:ext cx="4714875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8575" y="2990375"/>
            <a:ext cx="2990850" cy="36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Technologijų žemėlapis</a:t>
            </a:r>
            <a:endParaRPr/>
          </a:p>
        </p:txBody>
      </p:sp>
      <p:sp>
        <p:nvSpPr>
          <p:cNvPr id="363" name="Google Shape;363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64" name="Google Shape;36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1901" y="1152475"/>
            <a:ext cx="6862794" cy="828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Kiek galingos yra WEB technologijos</a:t>
            </a:r>
            <a:endParaRPr/>
          </a:p>
        </p:txBody>
      </p:sp>
      <p:sp>
        <p:nvSpPr>
          <p:cNvPr id="370" name="Google Shape;370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Teams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VS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Word Online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Excel Online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Photopea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Bendri formos elementų atributai</a:t>
            </a:r>
            <a:endParaRPr/>
          </a:p>
        </p:txBody>
      </p:sp>
      <p:sp>
        <p:nvSpPr>
          <p:cNvPr id="376" name="Google Shape;376;p54"/>
          <p:cNvSpPr txBox="1"/>
          <p:nvPr/>
        </p:nvSpPr>
        <p:spPr>
          <a:xfrm>
            <a:off x="311700" y="1143200"/>
            <a:ext cx="8185500" cy="37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b="1" lang="en" sz="1800">
                <a:solidFill>
                  <a:srgbClr val="595959"/>
                </a:solidFill>
              </a:rPr>
              <a:t>value </a:t>
            </a:r>
            <a:r>
              <a:rPr lang="en" sz="1800">
                <a:solidFill>
                  <a:srgbClr val="595959"/>
                </a:solidFill>
              </a:rPr>
              <a:t>- nurodo elemento reikšmę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377" name="Google Shape;37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7650" y="2038350"/>
            <a:ext cx="4048700" cy="26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4125" y="2386738"/>
            <a:ext cx="3314700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37225" y="3382875"/>
            <a:ext cx="3869525" cy="298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07575" y="3754738"/>
            <a:ext cx="1447800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name </a:t>
            </a:r>
            <a:r>
              <a:rPr lang="en"/>
              <a:t>- nurodo kokiu pavadinimu reikšmė siunčiama į serverį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placeholder </a:t>
            </a:r>
            <a:r>
              <a:rPr lang="en"/>
              <a:t>- nurodo turinį rodomą tol, kol vartotojas įveda reikšmę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Bendri formos elementų atributai</a:t>
            </a:r>
            <a:endParaRPr/>
          </a:p>
        </p:txBody>
      </p:sp>
      <p:pic>
        <p:nvPicPr>
          <p:cNvPr id="387" name="Google Shape;387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5713" y="1660525"/>
            <a:ext cx="4512564" cy="29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2175" y="2049675"/>
            <a:ext cx="2932300" cy="35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20200" y="3111825"/>
            <a:ext cx="5201550" cy="26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57650" y="3454625"/>
            <a:ext cx="2126644" cy="35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Bendri formos elementų atributai</a:t>
            </a:r>
            <a:endParaRPr/>
          </a:p>
        </p:txBody>
      </p:sp>
      <p:sp>
        <p:nvSpPr>
          <p:cNvPr id="396" name="Google Shape;396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autofocus </a:t>
            </a:r>
            <a:r>
              <a:rPr lang="en"/>
              <a:t>- sufokusuoja nurodytą lauką, kai užkraunamas puslapis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readonly </a:t>
            </a:r>
            <a:r>
              <a:rPr lang="en"/>
              <a:t>- vaizduojamas turinys gali būti tik skaitomas - nėra reikšmės keitimo galimybės, dažnai naudojamas kartu su </a:t>
            </a:r>
            <a:r>
              <a:rPr b="1" lang="en"/>
              <a:t>value </a:t>
            </a:r>
            <a:r>
              <a:rPr lang="en"/>
              <a:t>atributu.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97" name="Google Shape;397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7200" y="1726125"/>
            <a:ext cx="3390239" cy="26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9000" y="2034404"/>
            <a:ext cx="2126650" cy="380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62525" y="1731956"/>
            <a:ext cx="2126650" cy="252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5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62528" y="2057567"/>
            <a:ext cx="2126650" cy="334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5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26200" y="3273075"/>
            <a:ext cx="5585938" cy="25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5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27525" y="3699575"/>
            <a:ext cx="1840025" cy="33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Bendri formos elementų atributai</a:t>
            </a:r>
            <a:endParaRPr/>
          </a:p>
        </p:txBody>
      </p:sp>
      <p:sp>
        <p:nvSpPr>
          <p:cNvPr id="408" name="Google Shape;408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disabled </a:t>
            </a:r>
            <a:r>
              <a:rPr lang="en"/>
              <a:t>- laukas tampa išjungtas - nėra galimybės jo keisti, kitaip nei </a:t>
            </a:r>
            <a:r>
              <a:rPr b="1" lang="en"/>
              <a:t>readonly</a:t>
            </a:r>
            <a:r>
              <a:rPr lang="en"/>
              <a:t> - išskiriamas vizualinėmis priemonėmis.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size </a:t>
            </a:r>
            <a:r>
              <a:rPr lang="en"/>
              <a:t>- nurodo lauko plotį simboliais (nurodytas kiekis nėra privalomas).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09" name="Google Shape;409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9600" y="1954725"/>
            <a:ext cx="3390239" cy="26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4925" y="1960556"/>
            <a:ext cx="2126650" cy="252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14928" y="2286167"/>
            <a:ext cx="2126650" cy="334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00852" y="2264300"/>
            <a:ext cx="2227750" cy="37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5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23338" y="3719300"/>
            <a:ext cx="1057425" cy="41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5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999038" y="3362400"/>
            <a:ext cx="4506017" cy="2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Bendri formos elementų atributai</a:t>
            </a:r>
            <a:endParaRPr/>
          </a:p>
        </p:txBody>
      </p:sp>
      <p:sp>
        <p:nvSpPr>
          <p:cNvPr id="420" name="Google Shape;420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autocomplete </a:t>
            </a:r>
            <a:r>
              <a:rPr lang="en"/>
              <a:t>- leidžia išjungti naršyklės funkcionalumą pasiūlyti reikšmes konkrečiam laukui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atributą taip pat galima naudoti ir </a:t>
            </a:r>
            <a:r>
              <a:rPr b="1" lang="en"/>
              <a:t>form </a:t>
            </a:r>
            <a:r>
              <a:rPr lang="en"/>
              <a:t>elementui - išjungti visai formai.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21" name="Google Shape;421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7175" y="2779875"/>
            <a:ext cx="1557050" cy="185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6700" y="2418225"/>
            <a:ext cx="2737975" cy="22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6950" y="2779875"/>
            <a:ext cx="1431413" cy="22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95025" y="2439850"/>
            <a:ext cx="3675276" cy="18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Kiti </a:t>
            </a:r>
            <a:r>
              <a:rPr b="1" lang="en"/>
              <a:t>input </a:t>
            </a:r>
            <a:r>
              <a:rPr lang="en"/>
              <a:t>elemento tipai (text based)</a:t>
            </a:r>
            <a:endParaRPr/>
          </a:p>
        </p:txBody>
      </p:sp>
      <p:sp>
        <p:nvSpPr>
          <p:cNvPr id="430" name="Google Shape;430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“text based”</a:t>
            </a:r>
            <a:r>
              <a:rPr lang="en"/>
              <a:t> - elementai skirti teksto įvedimui, jų bazė yra </a:t>
            </a:r>
            <a:r>
              <a:rPr b="1" lang="en"/>
              <a:t>input type=”text”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type=”email”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papildoma validacija, įvesties (dažniau mobiliuosiuose) adaptavimas	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31" name="Google Shape;431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5813" y="3080771"/>
            <a:ext cx="6055774" cy="114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7825" y="2561412"/>
            <a:ext cx="2633900" cy="27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Kiti </a:t>
            </a:r>
            <a:r>
              <a:rPr b="1" lang="en"/>
              <a:t>input </a:t>
            </a:r>
            <a:r>
              <a:rPr lang="en"/>
              <a:t>elemento tipai (text based)</a:t>
            </a:r>
            <a:endParaRPr/>
          </a:p>
        </p:txBody>
      </p:sp>
      <p:sp>
        <p:nvSpPr>
          <p:cNvPr id="438" name="Google Shape;438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type=”number”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valiacijai naudojami </a:t>
            </a:r>
            <a:r>
              <a:rPr b="1" lang="en"/>
              <a:t>min</a:t>
            </a:r>
            <a:r>
              <a:rPr lang="en"/>
              <a:t>, </a:t>
            </a:r>
            <a:r>
              <a:rPr b="1" lang="en"/>
              <a:t>max</a:t>
            </a:r>
            <a:r>
              <a:rPr lang="en"/>
              <a:t>, atributai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papildomi naršyklės valdikliai - rodyklės (</a:t>
            </a:r>
            <a:r>
              <a:rPr b="1" lang="en"/>
              <a:t>step </a:t>
            </a:r>
            <a:r>
              <a:rPr lang="en"/>
              <a:t>nurodo, kokiu žingsniu keičiama reikšmė)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papildoma validacija - galima įvesti tik skaičių (ne raides)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mobiliuosiuose rodoma skaičių klaviatūra </a:t>
            </a:r>
            <a:endParaRPr/>
          </a:p>
        </p:txBody>
      </p:sp>
      <p:pic>
        <p:nvPicPr>
          <p:cNvPr id="439" name="Google Shape;439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6000" y="2942025"/>
            <a:ext cx="5036900" cy="22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3825" y="3317775"/>
            <a:ext cx="3156325" cy="90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Kiti </a:t>
            </a:r>
            <a:r>
              <a:rPr b="1" lang="en"/>
              <a:t>input </a:t>
            </a:r>
            <a:r>
              <a:rPr lang="en"/>
              <a:t>elemento tipai (text based)</a:t>
            </a:r>
            <a:endParaRPr/>
          </a:p>
        </p:txBody>
      </p:sp>
      <p:sp>
        <p:nvSpPr>
          <p:cNvPr id="446" name="Google Shape;446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type=”tel”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dėl formatų įvairovės papildoma validacija nėra taikoma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mobiliuosiuose įvestis adaptuojama skaičių klaviatūra</a:t>
            </a:r>
            <a:endParaRPr b="1"/>
          </a:p>
        </p:txBody>
      </p:sp>
      <p:pic>
        <p:nvPicPr>
          <p:cNvPr id="447" name="Google Shape;447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4075" y="3041175"/>
            <a:ext cx="1588762" cy="17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9000" y="3395299"/>
            <a:ext cx="2979850" cy="44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14250" y="2517620"/>
            <a:ext cx="2882464" cy="198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264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label</a:t>
            </a:r>
            <a:r>
              <a:rPr lang="en"/>
              <a:t> naudojimo būdai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913775"/>
            <a:ext cx="8185500" cy="42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gali laikyti </a:t>
            </a:r>
            <a:r>
              <a:rPr b="1" lang="en"/>
              <a:t>input</a:t>
            </a:r>
            <a:r>
              <a:rPr lang="en"/>
              <a:t> elementą viduje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gali būti susiejamas su </a:t>
            </a:r>
            <a:r>
              <a:rPr i="1" lang="en"/>
              <a:t>id</a:t>
            </a:r>
            <a:r>
              <a:rPr lang="en"/>
              <a:t> atributu pažymėtu </a:t>
            </a:r>
            <a:r>
              <a:rPr b="1" lang="en"/>
              <a:t>input </a:t>
            </a:r>
            <a:r>
              <a:rPr lang="en"/>
              <a:t>elementu naudojant atributą </a:t>
            </a:r>
            <a:r>
              <a:rPr i="1" lang="en"/>
              <a:t>for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vienas </a:t>
            </a:r>
            <a:r>
              <a:rPr b="1" lang="en"/>
              <a:t>input</a:t>
            </a:r>
            <a:r>
              <a:rPr lang="en"/>
              <a:t> elementas gali būti paaiškintas keletu </a:t>
            </a:r>
            <a:r>
              <a:rPr b="1" lang="en"/>
              <a:t>label</a:t>
            </a:r>
            <a:r>
              <a:rPr lang="en"/>
              <a:t> elementų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013" y="1428750"/>
            <a:ext cx="4714875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6025" y="3108113"/>
            <a:ext cx="626745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5300" y="4157000"/>
            <a:ext cx="6400800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2550" y="884400"/>
            <a:ext cx="2990850" cy="36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Kiti </a:t>
            </a:r>
            <a:r>
              <a:rPr b="1" lang="en"/>
              <a:t>input </a:t>
            </a:r>
            <a:r>
              <a:rPr lang="en"/>
              <a:t>elemento tipai (text based)</a:t>
            </a:r>
            <a:endParaRPr/>
          </a:p>
        </p:txBody>
      </p:sp>
      <p:sp>
        <p:nvSpPr>
          <p:cNvPr id="455" name="Google Shape;455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type=”password”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slepia vartotojo įvestą turinį nuo tų, kas žvelgia per petį…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HTTPS nenaudojamuose puslapiuose rodoma papildoma indikacija.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type=”search”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leidžia paprastai ištrinti paieškos frazę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pic>
        <p:nvPicPr>
          <p:cNvPr id="456" name="Google Shape;456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2163" y="2105550"/>
            <a:ext cx="3959675" cy="23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5157" y="2454700"/>
            <a:ext cx="1976450" cy="32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63275" y="3929700"/>
            <a:ext cx="2217441" cy="32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6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83000" y="3542200"/>
            <a:ext cx="4377987" cy="23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Kiti </a:t>
            </a:r>
            <a:r>
              <a:rPr b="1" lang="en"/>
              <a:t>input </a:t>
            </a:r>
            <a:r>
              <a:rPr lang="en"/>
              <a:t>elemento tipai (text based)</a:t>
            </a:r>
            <a:endParaRPr/>
          </a:p>
        </p:txBody>
      </p:sp>
      <p:sp>
        <p:nvSpPr>
          <p:cNvPr id="465" name="Google Shape;465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type=”url”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papildomos įvesties galimybės mobiliuosiuose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semantinė prasmė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tikrina įvestos reikšmės formatą</a:t>
            </a:r>
            <a:endParaRPr b="1"/>
          </a:p>
        </p:txBody>
      </p:sp>
      <p:pic>
        <p:nvPicPr>
          <p:cNvPr id="466" name="Google Shape;466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371" y="3269546"/>
            <a:ext cx="3859875" cy="123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9500" y="2923000"/>
            <a:ext cx="2761625" cy="2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63975" y="2281150"/>
            <a:ext cx="2806850" cy="227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Kiti </a:t>
            </a:r>
            <a:r>
              <a:rPr b="1" lang="en"/>
              <a:t>input </a:t>
            </a:r>
            <a:r>
              <a:rPr lang="en"/>
              <a:t>elemento tipai (text based)</a:t>
            </a:r>
            <a:endParaRPr/>
          </a:p>
        </p:txBody>
      </p:sp>
      <p:sp>
        <p:nvSpPr>
          <p:cNvPr id="474" name="Google Shape;474;p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type=”hidden”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laukas nerodomas vartotojui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galima pamatyti per DevTools &gt; Inspect Element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duomenis į serverį siunčia kaip įprastas formos elementas</a:t>
            </a:r>
            <a:endParaRPr b="1"/>
          </a:p>
        </p:txBody>
      </p:sp>
      <p:pic>
        <p:nvPicPr>
          <p:cNvPr id="475" name="Google Shape;475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4787" y="3786825"/>
            <a:ext cx="3337825" cy="48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1875" y="2610275"/>
            <a:ext cx="6103651" cy="96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23662" y="4333450"/>
            <a:ext cx="5296678" cy="25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Kiti </a:t>
            </a:r>
            <a:r>
              <a:rPr b="1" lang="en"/>
              <a:t>input </a:t>
            </a:r>
            <a:r>
              <a:rPr lang="en"/>
              <a:t>elemento tipai (skirti datoms ir laikui)</a:t>
            </a:r>
            <a:endParaRPr/>
          </a:p>
        </p:txBody>
      </p:sp>
      <p:sp>
        <p:nvSpPr>
          <p:cNvPr id="483" name="Google Shape;483;p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datos ir laiko formatai vaizduojami pagal naršyklės nustatymus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įvesties būdai ir interakcija su vartotoju skiriasi tarp naršyklių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serveriui pateikiama reikšmė nurodoma </a:t>
            </a:r>
            <a:r>
              <a:rPr lang="en" sz="1500" u="sng">
                <a:solidFill>
                  <a:srgbClr val="1A0DAB"/>
                </a:solidFill>
                <a:highlight>
                  <a:schemeClr val="lt1"/>
                </a:highlight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ISO 8601</a:t>
            </a:r>
            <a:r>
              <a:rPr lang="en"/>
              <a:t> formatu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2021-08-29 - trumpa versija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2021-08-29T17:27:17+00:00 - pilna versija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2021-08-29T17:27:17Z - UTC (coordinated universal time) laikas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2021-W34 - savaitė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Kiti </a:t>
            </a:r>
            <a:r>
              <a:rPr b="1" lang="en"/>
              <a:t>input </a:t>
            </a:r>
            <a:r>
              <a:rPr lang="en"/>
              <a:t>elemento tipai (skirti datoms ir laikui)</a:t>
            </a:r>
            <a:endParaRPr/>
          </a:p>
        </p:txBody>
      </p:sp>
      <p:sp>
        <p:nvSpPr>
          <p:cNvPr id="489" name="Google Shape;489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type=”date”</a:t>
            </a:r>
            <a:endParaRPr/>
          </a:p>
        </p:txBody>
      </p:sp>
      <p:pic>
        <p:nvPicPr>
          <p:cNvPr id="490" name="Google Shape;490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725" y="3292075"/>
            <a:ext cx="2236750" cy="38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9463" y="2135538"/>
            <a:ext cx="2465085" cy="241675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66"/>
          <p:cNvSpPr txBox="1"/>
          <p:nvPr/>
        </p:nvSpPr>
        <p:spPr>
          <a:xfrm>
            <a:off x="3033150" y="2399700"/>
            <a:ext cx="307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Naršyklės nustatymuose nustatyta</a:t>
            </a:r>
            <a:endParaRPr/>
          </a:p>
        </p:txBody>
      </p:sp>
      <p:sp>
        <p:nvSpPr>
          <p:cNvPr id="493" name="Google Shape;493;p66"/>
          <p:cNvSpPr txBox="1"/>
          <p:nvPr/>
        </p:nvSpPr>
        <p:spPr>
          <a:xfrm>
            <a:off x="1004450" y="2891863"/>
            <a:ext cx="171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anglų kalba / lokalė</a:t>
            </a:r>
            <a:endParaRPr/>
          </a:p>
        </p:txBody>
      </p:sp>
      <p:sp>
        <p:nvSpPr>
          <p:cNvPr id="494" name="Google Shape;494;p66"/>
          <p:cNvSpPr txBox="1"/>
          <p:nvPr/>
        </p:nvSpPr>
        <p:spPr>
          <a:xfrm>
            <a:off x="3556800" y="2891875"/>
            <a:ext cx="203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lietuvių kalba / lokalė</a:t>
            </a:r>
            <a:endParaRPr/>
          </a:p>
        </p:txBody>
      </p:sp>
      <p:sp>
        <p:nvSpPr>
          <p:cNvPr id="495" name="Google Shape;495;p66"/>
          <p:cNvSpPr txBox="1"/>
          <p:nvPr/>
        </p:nvSpPr>
        <p:spPr>
          <a:xfrm>
            <a:off x="6510875" y="2891875"/>
            <a:ext cx="203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prancūzų kalba / lokalė</a:t>
            </a:r>
            <a:endParaRPr/>
          </a:p>
        </p:txBody>
      </p:sp>
      <p:pic>
        <p:nvPicPr>
          <p:cNvPr id="496" name="Google Shape;496;p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55112" y="3311037"/>
            <a:ext cx="2298675" cy="34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6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94044" y="3311025"/>
            <a:ext cx="2264056" cy="34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Kiti </a:t>
            </a:r>
            <a:r>
              <a:rPr b="1" lang="en"/>
              <a:t>input </a:t>
            </a:r>
            <a:r>
              <a:rPr lang="en"/>
              <a:t>elemento tipai (skirti datoms ir laikui)</a:t>
            </a:r>
            <a:endParaRPr/>
          </a:p>
        </p:txBody>
      </p:sp>
      <p:sp>
        <p:nvSpPr>
          <p:cNvPr id="503" name="Google Shape;503;p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type=”date”</a:t>
            </a:r>
            <a:endParaRPr/>
          </a:p>
        </p:txBody>
      </p:sp>
      <p:pic>
        <p:nvPicPr>
          <p:cNvPr id="504" name="Google Shape;504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9463" y="1678338"/>
            <a:ext cx="2465085" cy="241675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67"/>
          <p:cNvSpPr txBox="1"/>
          <p:nvPr/>
        </p:nvSpPr>
        <p:spPr>
          <a:xfrm>
            <a:off x="1512200" y="1767625"/>
            <a:ext cx="85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Chrome</a:t>
            </a:r>
            <a:endParaRPr/>
          </a:p>
        </p:txBody>
      </p:sp>
      <p:sp>
        <p:nvSpPr>
          <p:cNvPr id="506" name="Google Shape;506;p67"/>
          <p:cNvSpPr txBox="1"/>
          <p:nvPr/>
        </p:nvSpPr>
        <p:spPr>
          <a:xfrm>
            <a:off x="6850775" y="1767625"/>
            <a:ext cx="74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Firefox</a:t>
            </a:r>
            <a:endParaRPr/>
          </a:p>
        </p:txBody>
      </p:sp>
      <p:pic>
        <p:nvPicPr>
          <p:cNvPr id="507" name="Google Shape;507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2713" y="2246000"/>
            <a:ext cx="1895176" cy="2553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p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27250" y="2304275"/>
            <a:ext cx="2588050" cy="243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Kiti </a:t>
            </a:r>
            <a:r>
              <a:rPr b="1" lang="en"/>
              <a:t>input </a:t>
            </a:r>
            <a:r>
              <a:rPr lang="en"/>
              <a:t>elemento tipai (skirti datoms ir laikui)</a:t>
            </a:r>
            <a:endParaRPr/>
          </a:p>
        </p:txBody>
      </p:sp>
      <p:sp>
        <p:nvSpPr>
          <p:cNvPr id="514" name="Google Shape;514;p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type=”date”</a:t>
            </a:r>
            <a:endParaRPr/>
          </a:p>
        </p:txBody>
      </p:sp>
      <p:pic>
        <p:nvPicPr>
          <p:cNvPr id="515" name="Google Shape;515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1075" y="3416625"/>
            <a:ext cx="1641860" cy="17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Google Shape;516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6400" y="2241900"/>
            <a:ext cx="4311200" cy="288125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Google Shape;517;p68"/>
          <p:cNvSpPr txBox="1"/>
          <p:nvPr/>
        </p:nvSpPr>
        <p:spPr>
          <a:xfrm>
            <a:off x="3705300" y="2787375"/>
            <a:ext cx="173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Pateikiant į serverį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Kiti </a:t>
            </a:r>
            <a:r>
              <a:rPr b="1" lang="en"/>
              <a:t>input </a:t>
            </a:r>
            <a:r>
              <a:rPr lang="en"/>
              <a:t>elemento tipai (skirti datoms ir laikui)</a:t>
            </a:r>
            <a:endParaRPr/>
          </a:p>
        </p:txBody>
      </p:sp>
      <p:sp>
        <p:nvSpPr>
          <p:cNvPr id="523" name="Google Shape;523;p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type=”time”</a:t>
            </a:r>
            <a:endParaRPr/>
          </a:p>
        </p:txBody>
      </p:sp>
      <p:pic>
        <p:nvPicPr>
          <p:cNvPr id="524" name="Google Shape;524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5925" y="1786725"/>
            <a:ext cx="1981200" cy="287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Google Shape;525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3275" y="2343150"/>
            <a:ext cx="3983925" cy="22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69125" y="2866213"/>
            <a:ext cx="1722425" cy="278475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69"/>
          <p:cNvSpPr txBox="1"/>
          <p:nvPr/>
        </p:nvSpPr>
        <p:spPr>
          <a:xfrm>
            <a:off x="2505825" y="3332000"/>
            <a:ext cx="84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%3A - </a:t>
            </a:r>
            <a:r>
              <a:rPr b="1" lang="en"/>
              <a:t>:</a:t>
            </a:r>
            <a:endParaRPr b="1"/>
          </a:p>
        </p:txBody>
      </p:sp>
      <p:sp>
        <p:nvSpPr>
          <p:cNvPr id="528" name="Google Shape;528;p69"/>
          <p:cNvSpPr txBox="1"/>
          <p:nvPr/>
        </p:nvSpPr>
        <p:spPr>
          <a:xfrm>
            <a:off x="2117636" y="3824000"/>
            <a:ext cx="162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10%3A45 - 10</a:t>
            </a:r>
            <a:r>
              <a:rPr b="1" lang="en"/>
              <a:t>:</a:t>
            </a:r>
            <a:r>
              <a:rPr lang="en"/>
              <a:t>45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Kiti </a:t>
            </a:r>
            <a:r>
              <a:rPr b="1" lang="en"/>
              <a:t>input </a:t>
            </a:r>
            <a:r>
              <a:rPr lang="en"/>
              <a:t>elemento tipai (skirti datoms ir laikui)</a:t>
            </a:r>
            <a:endParaRPr/>
          </a:p>
        </p:txBody>
      </p:sp>
      <p:sp>
        <p:nvSpPr>
          <p:cNvPr id="534" name="Google Shape;534;p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type=”datetime-local”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leidžia įvesti ir laiką ir datą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palaikomas ne visose naršyklėse</a:t>
            </a:r>
            <a:endParaRPr b="1"/>
          </a:p>
        </p:txBody>
      </p:sp>
      <p:pic>
        <p:nvPicPr>
          <p:cNvPr id="535" name="Google Shape;535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600" y="2747000"/>
            <a:ext cx="5109742" cy="26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5400" y="1749820"/>
            <a:ext cx="3265950" cy="2561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93475" y="3234700"/>
            <a:ext cx="2372402" cy="26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Kiti </a:t>
            </a:r>
            <a:r>
              <a:rPr b="1" lang="en"/>
              <a:t>input </a:t>
            </a:r>
            <a:r>
              <a:rPr lang="en"/>
              <a:t>elemento tipai (skirti datoms ir laikui)</a:t>
            </a:r>
            <a:endParaRPr/>
          </a:p>
        </p:txBody>
      </p:sp>
      <p:sp>
        <p:nvSpPr>
          <p:cNvPr id="543" name="Google Shape;543;p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type=”month”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leidžia įvesti mėnesio ir metų reikšmę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palaikomas ne visose naršyklėse</a:t>
            </a:r>
            <a:endParaRPr b="1"/>
          </a:p>
        </p:txBody>
      </p:sp>
      <p:pic>
        <p:nvPicPr>
          <p:cNvPr id="544" name="Google Shape;544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1550" y="2159213"/>
            <a:ext cx="2476500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Google Shape;545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9700" y="2615525"/>
            <a:ext cx="4172267" cy="26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" name="Google Shape;546;p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34450" y="3191850"/>
            <a:ext cx="1562775" cy="22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8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9285"/>
              <a:buFont typeface="Arial"/>
              <a:buNone/>
            </a:pPr>
            <a:r>
              <a:rPr b="1" lang="en"/>
              <a:t>button</a:t>
            </a:r>
            <a:r>
              <a:rPr lang="en"/>
              <a:t> elementas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371800"/>
            <a:ext cx="8185500" cy="11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button</a:t>
            </a:r>
            <a:r>
              <a:rPr lang="en"/>
              <a:t> yra skirtas nuskaityti vartotojo intensiją atlikti veiksmą. Vartotojas mygtuku pats gali pareikšti norą įvykdyti veiksmą pasirinktu metu.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1875" y="2481950"/>
            <a:ext cx="2745150" cy="25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2975" y="2802188"/>
            <a:ext cx="1847850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/>
        </p:nvSpPr>
        <p:spPr>
          <a:xfrm>
            <a:off x="495175" y="3360425"/>
            <a:ext cx="8520600" cy="15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Mygtukas: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būdamas formos viduje </a:t>
            </a:r>
            <a:r>
              <a:rPr b="1" lang="en" sz="1800">
                <a:solidFill>
                  <a:schemeClr val="dk2"/>
                </a:solidFill>
              </a:rPr>
              <a:t>aktyvuoja formos pateikimą</a:t>
            </a:r>
            <a:endParaRPr b="1"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ne formoje panaudojamas naudojant </a:t>
            </a:r>
            <a:r>
              <a:rPr b="1" lang="en" sz="1800">
                <a:solidFill>
                  <a:schemeClr val="dk2"/>
                </a:solidFill>
              </a:rPr>
              <a:t>JavaScript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(be papildomo kodo nedaro nieko)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Kiti </a:t>
            </a:r>
            <a:r>
              <a:rPr b="1" lang="en"/>
              <a:t>input </a:t>
            </a:r>
            <a:r>
              <a:rPr lang="en"/>
              <a:t>elemento tipai (skirti datoms ir laikui)</a:t>
            </a:r>
            <a:endParaRPr/>
          </a:p>
        </p:txBody>
      </p:sp>
      <p:sp>
        <p:nvSpPr>
          <p:cNvPr id="552" name="Google Shape;552;p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type=”week”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leidžia įvesti metų savaitę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palaikomas ne visose naršyklėse</a:t>
            </a:r>
            <a:endParaRPr b="1"/>
          </a:p>
        </p:txBody>
      </p:sp>
      <p:pic>
        <p:nvPicPr>
          <p:cNvPr id="553" name="Google Shape;553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9775" y="1661325"/>
            <a:ext cx="2705100" cy="308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1025" y="2735275"/>
            <a:ext cx="3744825" cy="271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" name="Google Shape;555;p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65413" y="3227800"/>
            <a:ext cx="1796059" cy="2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Kiti </a:t>
            </a:r>
            <a:r>
              <a:rPr b="1" lang="en"/>
              <a:t>input </a:t>
            </a:r>
            <a:r>
              <a:rPr lang="en"/>
              <a:t>elemento tipai</a:t>
            </a:r>
            <a:endParaRPr/>
          </a:p>
        </p:txBody>
      </p:sp>
      <p:sp>
        <p:nvSpPr>
          <p:cNvPr id="561" name="Google Shape;561;p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type=”checkbox”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leidžia parinkti </a:t>
            </a:r>
            <a:r>
              <a:rPr b="1" lang="en"/>
              <a:t>boolean</a:t>
            </a:r>
            <a:r>
              <a:rPr lang="en"/>
              <a:t> (taip / ne) tipo reikšmę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kitaip nei kitiems tipams, nustato pradinę reikšmę </a:t>
            </a:r>
            <a:r>
              <a:rPr b="1" lang="en"/>
              <a:t>checked </a:t>
            </a:r>
            <a:r>
              <a:rPr lang="en"/>
              <a:t>atributu</a:t>
            </a:r>
            <a:endParaRPr/>
          </a:p>
        </p:txBody>
      </p:sp>
      <p:pic>
        <p:nvPicPr>
          <p:cNvPr id="562" name="Google Shape;562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5888" y="2955525"/>
            <a:ext cx="1106950" cy="3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1825" y="2955525"/>
            <a:ext cx="1058982" cy="3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4" name="Google Shape;564;p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41775" y="2596788"/>
            <a:ext cx="3939075" cy="20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" name="Google Shape;565;p7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4975" y="2612850"/>
            <a:ext cx="3328765" cy="17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7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97550" y="3497250"/>
            <a:ext cx="2163600" cy="27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7" name="Google Shape;567;p7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10388" y="3497250"/>
            <a:ext cx="2201850" cy="3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form</a:t>
            </a:r>
            <a:r>
              <a:rPr lang="en"/>
              <a:t> elementas 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Tam, kad </a:t>
            </a:r>
            <a:r>
              <a:rPr b="1" lang="en"/>
              <a:t>apjungti </a:t>
            </a:r>
            <a:r>
              <a:rPr lang="en"/>
              <a:t>keletą vartotojo įvesčių ir jas bendrai </a:t>
            </a:r>
            <a:r>
              <a:rPr b="1" lang="en"/>
              <a:t>pateikti serveriui</a:t>
            </a:r>
            <a:r>
              <a:rPr lang="en"/>
              <a:t> - naudojamas </a:t>
            </a:r>
            <a:r>
              <a:rPr b="1" lang="en"/>
              <a:t>form</a:t>
            </a:r>
            <a:r>
              <a:rPr lang="en"/>
              <a:t> elementas.</a:t>
            </a:r>
            <a:endParaRPr>
              <a:solidFill>
                <a:srgbClr val="595959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b="1" lang="en">
                <a:solidFill>
                  <a:srgbClr val="595959"/>
                </a:solidFill>
              </a:rPr>
              <a:t>action</a:t>
            </a:r>
            <a:r>
              <a:rPr lang="en">
                <a:solidFill>
                  <a:srgbClr val="595959"/>
                </a:solidFill>
              </a:rPr>
              <a:t> atributas nurodo, kur bus siunčiami formos duomenys (serverio adresas)</a:t>
            </a:r>
            <a:endParaRPr>
              <a:solidFill>
                <a:srgbClr val="59595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b="1" lang="en">
                <a:solidFill>
                  <a:srgbClr val="595959"/>
                </a:solidFill>
              </a:rPr>
              <a:t>method</a:t>
            </a:r>
            <a:r>
              <a:rPr lang="en">
                <a:solidFill>
                  <a:srgbClr val="595959"/>
                </a:solidFill>
              </a:rPr>
              <a:t> atributu nurodoma kaip bus siunčiami duomenys (GET, POST).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9063" y="3529988"/>
            <a:ext cx="4391025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Formos pateikimo metodai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520600" cy="21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form </a:t>
            </a:r>
            <a:r>
              <a:rPr lang="en"/>
              <a:t>elementas, </a:t>
            </a:r>
            <a:r>
              <a:rPr b="1" i="1" lang="en"/>
              <a:t>method</a:t>
            </a:r>
            <a:r>
              <a:rPr b="1" lang="en"/>
              <a:t> </a:t>
            </a:r>
            <a:r>
              <a:rPr lang="en"/>
              <a:t>atributas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GET </a:t>
            </a:r>
            <a:r>
              <a:rPr lang="en"/>
              <a:t>- duomenys siunčiami naudojant </a:t>
            </a:r>
            <a:r>
              <a:rPr b="1" lang="en"/>
              <a:t>nuorodos adresą </a:t>
            </a:r>
            <a:r>
              <a:rPr lang="en"/>
              <a:t>HTTP </a:t>
            </a:r>
            <a:r>
              <a:rPr b="1" lang="en"/>
              <a:t>GET metodu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URL ilgis limituojantis faktorius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negalima siųsti jautrių duomenų, kadangi nuoroda laisvai matoma tinklo sraute</a:t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1838" y="2647938"/>
            <a:ext cx="3847250" cy="46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5678" y="4289975"/>
            <a:ext cx="2119575" cy="62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 txBox="1"/>
          <p:nvPr/>
        </p:nvSpPr>
        <p:spPr>
          <a:xfrm>
            <a:off x="220575" y="3114875"/>
            <a:ext cx="85206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b="1" lang="en" sz="1800">
                <a:solidFill>
                  <a:schemeClr val="dk2"/>
                </a:solidFill>
              </a:rPr>
              <a:t>POST </a:t>
            </a:r>
            <a:r>
              <a:rPr lang="en" sz="1800">
                <a:solidFill>
                  <a:schemeClr val="dk2"/>
                </a:solidFill>
              </a:rPr>
              <a:t>- duomenys siunčiami naudojant </a:t>
            </a:r>
            <a:r>
              <a:rPr b="1" lang="en" sz="1800">
                <a:solidFill>
                  <a:schemeClr val="dk2"/>
                </a:solidFill>
              </a:rPr>
              <a:t>HTTP POST</a:t>
            </a:r>
            <a:r>
              <a:rPr lang="en" sz="1800">
                <a:solidFill>
                  <a:schemeClr val="dk2"/>
                </a:solidFill>
              </a:rPr>
              <a:t> užklausos turinį (</a:t>
            </a:r>
            <a:r>
              <a:rPr i="1" lang="en" sz="1800">
                <a:solidFill>
                  <a:schemeClr val="dk2"/>
                </a:solidFill>
              </a:rPr>
              <a:t>request body</a:t>
            </a:r>
            <a:r>
              <a:rPr lang="en" sz="1800">
                <a:solidFill>
                  <a:schemeClr val="dk2"/>
                </a:solidFill>
              </a:rPr>
              <a:t>). Naudojant HTTPS, siunčiami duomenys užšifruojami tranzite nuo serverio iki kliento (naršyklės).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Trumpa užduotis (prisijungimo forma)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Sukurkite minimalią prisijungimo formą.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Panaudokite input tipą </a:t>
            </a:r>
            <a:r>
              <a:rPr b="1" lang="en"/>
              <a:t>password.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Panaudokite formos pateikimo </a:t>
            </a:r>
            <a:r>
              <a:rPr b="1" lang="en"/>
              <a:t>POST</a:t>
            </a:r>
            <a:r>
              <a:rPr lang="en"/>
              <a:t> metodą.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Nukreipkite formą į atskirą puslapį </a:t>
            </a:r>
            <a:r>
              <a:rPr b="1" lang="en"/>
              <a:t>form-result.html</a:t>
            </a:r>
            <a:r>
              <a:rPr lang="en"/>
              <a:t>.</a:t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7725" y="3176975"/>
            <a:ext cx="3543300" cy="16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5550" y="3457963"/>
            <a:ext cx="3038475" cy="11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