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Relationship Id="rId3" Type="http://schemas.openxmlformats.org/officeDocument/2006/relationships/hyperlink" Target="https://css-tricks.com/snippets/css/complete-guide-grid/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09379f2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09379f2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509379f2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509379f2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09379f2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09379f2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09379f2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09379f2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09379f2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09379f2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509379f2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509379f2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09379f2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509379f2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09379f2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509379f2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509379f2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509379f2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509379f2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509379f2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509379f25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509379f25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509379f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509379f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3880a65b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3880a65b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3880a65b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3880a65b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3880a65b8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3880a65b8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3880a65b8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3880a65b8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3880a65b8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3880a65b8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3880a65b8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3880a65b8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3880a65b8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3880a65b8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3880a65b8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3880a65b8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3880a65b8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3880a65b8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3880a65b8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3880a65b8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3880a65b8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3880a65b8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3880a65b8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3880a65b8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880a65b8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880a65b8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3880a65b8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3880a65b8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4f69df0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4f69df0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3880a65b8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3880a65b8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3880a65b8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3880a65b8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09379f2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509379f2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3880a65b8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3880a65b8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4f69df08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4f69df08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e23f73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e23f73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e23f73f4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e23f73f4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e23f73f4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e23f73f4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e23f73f4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e23f73f4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38e6e03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38e6e03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e23f73f4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e23f73f4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e23f73f4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e23f73f4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e23f73f4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e23f73f4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509379f2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509379f2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e23f73f4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e23f73f4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https://css-tricks.com/snippets/css/complete-guide-grid/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e23f73f4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e23f73f4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e23f73f4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0e23f73f4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23f73f4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23f73f4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e23f73f4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e23f73f4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e23f73f4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e23f73f4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09379f2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09379f2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509379f2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509379f2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09379f2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509379f2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09379f2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09379f2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Relationship Id="rId6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37.png"/><Relationship Id="rId7" Type="http://schemas.openxmlformats.org/officeDocument/2006/relationships/image" Target="../media/image31.png"/><Relationship Id="rId8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Relationship Id="rId10" Type="http://schemas.openxmlformats.org/officeDocument/2006/relationships/image" Target="../media/image47.png"/><Relationship Id="rId9" Type="http://schemas.openxmlformats.org/officeDocument/2006/relationships/image" Target="../media/image50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5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DeividasBakanas/frontend-basics-and-project-management-processes-2022-01-17/blob/main/3%20savait%C4%97/3.3/assigments/apmokejimo-forma/uzduotis-apmokejims-salyga.md" TargetMode="External"/><Relationship Id="rId4" Type="http://schemas.openxmlformats.org/officeDocument/2006/relationships/hyperlink" Target="https://github.com/DeividasBakanas/frontend-basics-and-project-management-processes-2022-01-17/blob/main/3%20savait%C4%97/3.4/assigments/elements-recreation/elementu-atkurimas-s%C4%85lyga.m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jigsaw.w3.org/css-validator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cssref/css_colors.asp" TargetMode="External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aniuse.com/mdn-css_types_color_alpha_hexadecimal_notation" TargetMode="External"/><Relationship Id="rId4" Type="http://schemas.openxmlformats.org/officeDocument/2006/relationships/image" Target="../media/image5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jigsaw.w3.org/css-validator/" TargetMode="External"/><Relationship Id="rId4" Type="http://schemas.openxmlformats.org/officeDocument/2006/relationships/image" Target="../media/image4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Relationship Id="rId4" Type="http://schemas.openxmlformats.org/officeDocument/2006/relationships/image" Target="../media/image56.png"/><Relationship Id="rId5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Relationship Id="rId5" Type="http://schemas.openxmlformats.org/officeDocument/2006/relationships/image" Target="../media/image6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3.png"/><Relationship Id="rId4" Type="http://schemas.openxmlformats.org/officeDocument/2006/relationships/image" Target="../media/image75.png"/><Relationship Id="rId5" Type="http://schemas.openxmlformats.org/officeDocument/2006/relationships/image" Target="../media/image69.png"/><Relationship Id="rId6" Type="http://schemas.openxmlformats.org/officeDocument/2006/relationships/image" Target="../media/image6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7.png"/><Relationship Id="rId4" Type="http://schemas.openxmlformats.org/officeDocument/2006/relationships/image" Target="../media/image62.png"/><Relationship Id="rId5" Type="http://schemas.openxmlformats.org/officeDocument/2006/relationships/image" Target="../media/image6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0.png"/><Relationship Id="rId4" Type="http://schemas.openxmlformats.org/officeDocument/2006/relationships/image" Target="../media/image66.png"/><Relationship Id="rId5" Type="http://schemas.openxmlformats.org/officeDocument/2006/relationships/image" Target="../media/image6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8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3.png"/><Relationship Id="rId4" Type="http://schemas.openxmlformats.org/officeDocument/2006/relationships/image" Target="../media/image77.png"/><Relationship Id="rId5" Type="http://schemas.openxmlformats.org/officeDocument/2006/relationships/image" Target="../media/image76.png"/><Relationship Id="rId6" Type="http://schemas.openxmlformats.org/officeDocument/2006/relationships/image" Target="../media/image7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0.png"/><Relationship Id="rId4" Type="http://schemas.openxmlformats.org/officeDocument/2006/relationships/image" Target="../media/image8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7.png"/><Relationship Id="rId4" Type="http://schemas.openxmlformats.org/officeDocument/2006/relationships/image" Target="../media/image8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9.png"/><Relationship Id="rId4" Type="http://schemas.openxmlformats.org/officeDocument/2006/relationships/image" Target="../media/image8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2.png"/><Relationship Id="rId4" Type="http://schemas.openxmlformats.org/officeDocument/2006/relationships/image" Target="../media/image85.png"/><Relationship Id="rId5" Type="http://schemas.openxmlformats.org/officeDocument/2006/relationships/image" Target="../media/image88.png"/><Relationship Id="rId6" Type="http://schemas.openxmlformats.org/officeDocument/2006/relationships/image" Target="../media/image9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1.png"/><Relationship Id="rId4" Type="http://schemas.openxmlformats.org/officeDocument/2006/relationships/image" Target="../media/image94.png"/><Relationship Id="rId5" Type="http://schemas.openxmlformats.org/officeDocument/2006/relationships/image" Target="../media/image9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CSS/Reference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2.png"/><Relationship Id="rId4" Type="http://schemas.openxmlformats.org/officeDocument/2006/relationships/image" Target="../media/image9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1.png"/><Relationship Id="rId4" Type="http://schemas.openxmlformats.org/officeDocument/2006/relationships/image" Target="../media/image100.png"/><Relationship Id="rId5" Type="http://schemas.openxmlformats.org/officeDocument/2006/relationships/image" Target="../media/image10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4.png"/><Relationship Id="rId4" Type="http://schemas.openxmlformats.org/officeDocument/2006/relationships/image" Target="../media/image102.png"/><Relationship Id="rId5" Type="http://schemas.openxmlformats.org/officeDocument/2006/relationships/image" Target="../media/image105.gif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7.png"/><Relationship Id="rId4" Type="http://schemas.openxmlformats.org/officeDocument/2006/relationships/image" Target="../media/image10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Stiliaus prioritetas pagal šaltinį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11700" y="1053100"/>
            <a:ext cx="85206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Jei panaudojam tuos pačius CSS properties visomis priemonėmis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450" y="1796400"/>
            <a:ext cx="7023824" cy="2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82588"/>
            <a:ext cx="3818875" cy="14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3174" y="2399799"/>
            <a:ext cx="4269125" cy="19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Stiliaus prioritetas pagal šaltinį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 panaudojam tuos pačius CSS properties visomis priemonėmis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938" y="2314575"/>
            <a:ext cx="25812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675" y="3147525"/>
            <a:ext cx="7023824" cy="2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Stiliaus prioritetas pagal šaltinį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013" y="501450"/>
            <a:ext cx="25812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75" y="1155700"/>
            <a:ext cx="3694464" cy="37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4560050" y="304117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Pritaikomi stiliai iš stylių failų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4560050" y="23716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Iš HTML failo </a:t>
            </a:r>
            <a:r>
              <a:rPr b="1" lang="en"/>
              <a:t>style</a:t>
            </a:r>
            <a:r>
              <a:rPr lang="en"/>
              <a:t> elementų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4560050" y="1738438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Iš elemento </a:t>
            </a:r>
            <a:r>
              <a:rPr b="1" lang="en"/>
              <a:t>style</a:t>
            </a:r>
            <a:r>
              <a:rPr lang="en"/>
              <a:t> atributo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560050" y="3731950"/>
            <a:ext cx="442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Pritaikomi numatytieji naršyklės stiliai (user agent stylesheet)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Stiliaus prioritetas pagal šaltinį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013" y="425250"/>
            <a:ext cx="25812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825" y="1242425"/>
            <a:ext cx="3694464" cy="37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053100"/>
            <a:ext cx="45324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išvada:</a:t>
            </a:r>
            <a:r>
              <a:rPr lang="en"/>
              <a:t> kuo arčiau elemento aprašyti stiliai - tuo aukštesnis jų prioritetas.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mažesnio prioriteto stiliai </a:t>
            </a:r>
            <a:r>
              <a:rPr lang="en"/>
              <a:t>yra tiesiog </a:t>
            </a:r>
            <a:r>
              <a:rPr b="1" lang="en"/>
              <a:t>perrašomi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tai, skirtingų šaltinių stiliai yra perdengiami vienas ant kito yra vienas pagrindinių CSS funkcionalumų (kaskadiniai).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CSS selector’iai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63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element </a:t>
            </a:r>
            <a:r>
              <a:rPr lang="en"/>
              <a:t>selector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nurodomas elemento pavadinimas - </a:t>
            </a:r>
            <a:r>
              <a:rPr i="1" lang="en"/>
              <a:t>h1, em, strong, body, html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*</a:t>
            </a:r>
            <a:r>
              <a:rPr lang="en"/>
              <a:t> 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parenka visus elementus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class </a:t>
            </a:r>
            <a:r>
              <a:rPr lang="en"/>
              <a:t>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parenka elementus, kurie turi nustatytą </a:t>
            </a:r>
            <a:r>
              <a:rPr b="1" lang="en"/>
              <a:t>class</a:t>
            </a:r>
            <a:r>
              <a:rPr lang="en"/>
              <a:t> atributą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į HTML atributą </a:t>
            </a:r>
            <a:r>
              <a:rPr b="1" lang="en"/>
              <a:t>class </a:t>
            </a:r>
            <a:r>
              <a:rPr lang="en"/>
              <a:t>galima įrašyti daugiau nei vieną klasę, tokios klasės atskiriamos tarpu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850" y="1152475"/>
            <a:ext cx="16954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838" y="1876375"/>
            <a:ext cx="15906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9788" y="2695525"/>
            <a:ext cx="16287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5750" y="3585100"/>
            <a:ext cx="407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5750" y="3997675"/>
            <a:ext cx="16002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6225" y="4016725"/>
            <a:ext cx="18573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CSS selector’iai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63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id </a:t>
            </a:r>
            <a:r>
              <a:rPr lang="en"/>
              <a:t>selector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nurodomos grotelės </a:t>
            </a:r>
            <a:r>
              <a:rPr b="1" lang="en"/>
              <a:t>#</a:t>
            </a:r>
            <a:r>
              <a:rPr lang="en"/>
              <a:t> ir HTML elemento </a:t>
            </a:r>
            <a:r>
              <a:rPr b="1" lang="en"/>
              <a:t>id </a:t>
            </a:r>
            <a:r>
              <a:rPr lang="en"/>
              <a:t>atribute nurodyta reikšmė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attribute </a:t>
            </a:r>
            <a:r>
              <a:rPr lang="en"/>
              <a:t>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parenka atributą pagal jo buvimą arba konkrečią reikšmę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38" y="2224175"/>
            <a:ext cx="40100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550" y="2224175"/>
            <a:ext cx="15811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6000" y="4049000"/>
            <a:ext cx="18383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4175" y="4058525"/>
            <a:ext cx="16287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Keletos CSS selector’ių naudojimas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75" y="1353975"/>
            <a:ext cx="18478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500" y="1292063"/>
            <a:ext cx="48482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7488" y="2543163"/>
            <a:ext cx="20669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2850" y="2543163"/>
            <a:ext cx="16668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7138" y="3638113"/>
            <a:ext cx="16383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7500" y="3412063"/>
            <a:ext cx="32670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Spalvų naudojimas CSS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Pagrindinės CSS savybės, kuriose naudojamos spalvos: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color </a:t>
            </a:r>
            <a:r>
              <a:rPr lang="en"/>
              <a:t>- nustato teksto spalvą: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background-color</a:t>
            </a:r>
            <a:r>
              <a:rPr lang="en"/>
              <a:t> - nustato elemento fono spalvą: 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700" y="3577425"/>
            <a:ext cx="2626600" cy="3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75" y="2406099"/>
            <a:ext cx="1705950" cy="6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8125" y="2087475"/>
            <a:ext cx="9144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575" y="4180323"/>
            <a:ext cx="21375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9900" y="2406101"/>
            <a:ext cx="2690850" cy="5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99900" y="4229909"/>
            <a:ext cx="2690850" cy="50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27475" y="2563126"/>
            <a:ext cx="2904825" cy="2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7475" y="4180320"/>
            <a:ext cx="2643692" cy="2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Iki šiol turėjote… Namų darbus 😜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Namų darbas - užduotis “apmokėjimas” - 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sąlyga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Namų darbas - užduotis “elementų atkūrimas” - </a:t>
            </a:r>
            <a:r>
              <a:rPr lang="en" u="sng">
                <a:solidFill>
                  <a:schemeClr val="hlink"/>
                </a:solidFill>
                <a:hlinkClick r:id="rId4"/>
              </a:rPr>
              <a:t>sąlyga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 - užduotis “apmokėjimas”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899" y="1411050"/>
            <a:ext cx="3958699" cy="350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 - elementų atkūrimas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95" y="1152475"/>
            <a:ext cx="626841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Spalvų naudojimas 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color, background-color CSS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pavadinimais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rbg / rgba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hex / hexa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hsl  / hsla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validatorius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Box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Struktūra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Valdymas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Valdymo skirtumai inline ir block elementams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CSS trumpiniai - shorthands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box-sizing property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CSS 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outer display tipai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inner display tipai (bendrai)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visibility CSS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opacity CSS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outline CSS property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-"/>
            </a:pPr>
            <a:r>
              <a:rPr lang="en" sz="1800">
                <a:solidFill>
                  <a:srgbClr val="595959"/>
                </a:solidFill>
              </a:rPr>
              <a:t>pavadinimais - visos naršyklės palaiko 140 spalvų pavadinimų, kurie yra išreikšti tekstiniu pavadinimu.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Visi pavadinimai: </a:t>
            </a:r>
            <a:r>
              <a:rPr lang="en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https://www.w3schools.com/cssref/css_colors.asp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000" y="1809826"/>
            <a:ext cx="7095976" cy="23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264" name="Google Shape;264;p3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rbg 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RGB spalvas palaiko visos naršyklės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spalva užrašoma formatu </a:t>
            </a:r>
            <a:r>
              <a:rPr b="1" lang="en">
                <a:solidFill>
                  <a:srgbClr val="595959"/>
                </a:solidFill>
              </a:rPr>
              <a:t>rgb(</a:t>
            </a:r>
            <a:r>
              <a:rPr b="1" lang="en">
                <a:solidFill>
                  <a:srgbClr val="CC0000"/>
                </a:solidFill>
              </a:rPr>
              <a:t>raudona</a:t>
            </a:r>
            <a:r>
              <a:rPr b="1" lang="en">
                <a:solidFill>
                  <a:srgbClr val="595959"/>
                </a:solidFill>
              </a:rPr>
              <a:t>, </a:t>
            </a:r>
            <a:r>
              <a:rPr b="1" lang="en">
                <a:solidFill>
                  <a:srgbClr val="6AA84F"/>
                </a:solidFill>
              </a:rPr>
              <a:t>žalia</a:t>
            </a:r>
            <a:r>
              <a:rPr b="1" lang="en">
                <a:solidFill>
                  <a:srgbClr val="595959"/>
                </a:solidFill>
              </a:rPr>
              <a:t>, </a:t>
            </a:r>
            <a:r>
              <a:rPr b="1" lang="en">
                <a:solidFill>
                  <a:srgbClr val="3C78D8"/>
                </a:solidFill>
              </a:rPr>
              <a:t>mėlyna</a:t>
            </a:r>
            <a:r>
              <a:rPr b="1" lang="en">
                <a:solidFill>
                  <a:srgbClr val="595959"/>
                </a:solidFill>
              </a:rPr>
              <a:t>)</a:t>
            </a:r>
            <a:endParaRPr b="1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kiekvienas spalvos parametras nusako spalvos intensyvumą sveiku skaičiumi nuo 0 iki 255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spalva sudaroma maišant šias tris spalvas</a:t>
            </a:r>
            <a:endParaRPr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13" y="2949625"/>
            <a:ext cx="44481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271" name="Google Shape;271;p3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rgba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veikia taip pat kaip </a:t>
            </a:r>
            <a:r>
              <a:rPr b="1" lang="en">
                <a:solidFill>
                  <a:srgbClr val="595959"/>
                </a:solidFill>
              </a:rPr>
              <a:t>rgb</a:t>
            </a:r>
            <a:r>
              <a:rPr lang="en">
                <a:solidFill>
                  <a:srgbClr val="595959"/>
                </a:solidFill>
              </a:rPr>
              <a:t>, tačiau paskutinė dedamoji - </a:t>
            </a:r>
            <a:r>
              <a:rPr b="1" lang="en">
                <a:solidFill>
                  <a:srgbClr val="595959"/>
                </a:solidFill>
              </a:rPr>
              <a:t>alpha</a:t>
            </a:r>
            <a:r>
              <a:rPr lang="en">
                <a:solidFill>
                  <a:srgbClr val="595959"/>
                </a:solidFill>
              </a:rPr>
              <a:t>, nurodo spalvos skaidrumą / permatomumą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reikšmė nustatoma skaičiumi nuo 0 (visiškai skaidru) iki 1 (pilna, visai nepermatoma, spalva)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0" y="2901988"/>
            <a:ext cx="68484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278" name="Google Shape;278;p40"/>
          <p:cNvSpPr txBox="1"/>
          <p:nvPr/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hex / hexa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reikšmė pradedama simboliu </a:t>
            </a:r>
            <a:r>
              <a:rPr b="1" lang="en">
                <a:solidFill>
                  <a:srgbClr val="595959"/>
                </a:solidFill>
              </a:rPr>
              <a:t>#</a:t>
            </a:r>
            <a:endParaRPr b="1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kaip ir rgb nustato raudoną, žalią ir mėlyną spalvas - </a:t>
            </a:r>
            <a:r>
              <a:rPr b="1" lang="en">
                <a:solidFill>
                  <a:srgbClr val="595959"/>
                </a:solidFill>
              </a:rPr>
              <a:t>#</a:t>
            </a:r>
            <a:r>
              <a:rPr b="1" lang="en">
                <a:solidFill>
                  <a:srgbClr val="CC0000"/>
                </a:solidFill>
              </a:rPr>
              <a:t>RR</a:t>
            </a:r>
            <a:r>
              <a:rPr b="1" lang="en">
                <a:solidFill>
                  <a:srgbClr val="6AA84F"/>
                </a:solidFill>
              </a:rPr>
              <a:t>GG</a:t>
            </a:r>
            <a:r>
              <a:rPr b="1" lang="en">
                <a:solidFill>
                  <a:srgbClr val="3C78D8"/>
                </a:solidFill>
              </a:rPr>
              <a:t>BB</a:t>
            </a:r>
            <a:endParaRPr b="1"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b="1" lang="en">
                <a:solidFill>
                  <a:srgbClr val="595959"/>
                </a:solidFill>
              </a:rPr>
              <a:t>hexa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palaikymas</a:t>
            </a:r>
            <a:r>
              <a:rPr lang="en">
                <a:solidFill>
                  <a:srgbClr val="595959"/>
                </a:solidFill>
              </a:rPr>
              <a:t> šiek tiek siauresnis tarp naršyklių - </a:t>
            </a:r>
            <a:r>
              <a:rPr b="1" lang="en">
                <a:solidFill>
                  <a:srgbClr val="595959"/>
                </a:solidFill>
              </a:rPr>
              <a:t>#</a:t>
            </a:r>
            <a:r>
              <a:rPr b="1" lang="en">
                <a:solidFill>
                  <a:srgbClr val="CC0000"/>
                </a:solidFill>
              </a:rPr>
              <a:t>RR</a:t>
            </a:r>
            <a:r>
              <a:rPr b="1" lang="en">
                <a:solidFill>
                  <a:srgbClr val="6AA84F"/>
                </a:solidFill>
              </a:rPr>
              <a:t>GG</a:t>
            </a:r>
            <a:r>
              <a:rPr b="1" lang="en">
                <a:solidFill>
                  <a:srgbClr val="3C78D8"/>
                </a:solidFill>
              </a:rPr>
              <a:t>BB</a:t>
            </a:r>
            <a:r>
              <a:rPr b="1" lang="en">
                <a:solidFill>
                  <a:srgbClr val="B7B7B7"/>
                </a:solidFill>
              </a:rPr>
              <a:t>AA</a:t>
            </a:r>
            <a:endParaRPr b="1">
              <a:solidFill>
                <a:srgbClr val="B7B7B7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pateikiamos R, G, B ir A reikšmės yra pateiktos šešioliktainiu kodu (</a:t>
            </a:r>
            <a:r>
              <a:rPr b="1" lang="en">
                <a:solidFill>
                  <a:srgbClr val="595959"/>
                </a:solidFill>
              </a:rPr>
              <a:t>hex</a:t>
            </a:r>
            <a:r>
              <a:rPr lang="en">
                <a:solidFill>
                  <a:srgbClr val="595959"/>
                </a:solidFill>
              </a:rPr>
              <a:t>adecimal)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kitaip nei RGBA, alpha reikšmės intervalas yra nuo 0 iki 255 (FF), pvz. 0.5 rgba atitinka 80 hexa (80 yra 128 dešimtainėje skaičiavimo sistemoje, kas yra maždaug pusė viso galimo 255 rėžio)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600" y="3512848"/>
            <a:ext cx="4878800" cy="13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285" name="Google Shape;285;p4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hsl  / hsla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kitaip nei RGB(A) HEX(A) spalvos reikšmę nustato kitos trys komponentės: hue (atspalvis), saturation (intensyvumas), lightness (šviesumas) - </a:t>
            </a:r>
            <a:r>
              <a:rPr b="1" lang="en">
                <a:solidFill>
                  <a:srgbClr val="595959"/>
                </a:solidFill>
              </a:rPr>
              <a:t>hsl(hue, saturation, lightness)</a:t>
            </a:r>
            <a:endParaRPr b="1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hue - spalvų paletės rato laipsnis nuo 0 iki 360: 0 - raudona; 120 - žalia; 240 - mėlyna;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saturation - procentinė reikšmė nuo 0 iki 100: 0 - pilkos atspalvis; 100 - pilna spalva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lightness - procentinė reikšmė nuo 0 iki 100: 0 - juoda; 100 - balta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alpha reikšmė kinta nuo 0 iki 1 (kaip ir RGB</a:t>
            </a:r>
            <a:r>
              <a:rPr b="1" lang="en">
                <a:solidFill>
                  <a:srgbClr val="595959"/>
                </a:solidFill>
              </a:rPr>
              <a:t>A</a:t>
            </a:r>
            <a:r>
              <a:rPr lang="en">
                <a:solidFill>
                  <a:srgbClr val="595959"/>
                </a:solidFill>
              </a:rPr>
              <a:t>)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188" y="3293375"/>
            <a:ext cx="2241626" cy="168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3321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 (elementų atkūrimas)</a:t>
            </a:r>
            <a:endParaRPr/>
          </a:p>
        </p:txBody>
      </p:sp>
      <p:sp>
        <p:nvSpPr>
          <p:cNvPr id="292" name="Google Shape;292;p42"/>
          <p:cNvSpPr txBox="1"/>
          <p:nvPr/>
        </p:nvSpPr>
        <p:spPr>
          <a:xfrm>
            <a:off x="311700" y="1152475"/>
            <a:ext cx="85206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Užduotis iš bazinių elementų, tokiu kaip </a:t>
            </a:r>
            <a:r>
              <a:rPr b="1" lang="en" sz="1800">
                <a:solidFill>
                  <a:srgbClr val="595959"/>
                </a:solidFill>
              </a:rPr>
              <a:t>div </a:t>
            </a:r>
            <a:r>
              <a:rPr lang="en" sz="1800">
                <a:solidFill>
                  <a:srgbClr val="595959"/>
                </a:solidFill>
              </a:rPr>
              <a:t>(block) ir </a:t>
            </a:r>
            <a:r>
              <a:rPr b="1" lang="en" sz="1800">
                <a:solidFill>
                  <a:srgbClr val="595959"/>
                </a:solidFill>
              </a:rPr>
              <a:t>span </a:t>
            </a:r>
            <a:r>
              <a:rPr lang="en" sz="1800">
                <a:solidFill>
                  <a:srgbClr val="595959"/>
                </a:solidFill>
              </a:rPr>
              <a:t>(inline), atkurti mūsų anksčiau praeitų semantinių ir stilistinių HTML elementų vaizdavimą (pagal Jūsų naudojamą naršyklę rezultatas gali skirtis).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Elementai: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93" name="Google Shape;293;p42"/>
          <p:cNvSpPr txBox="1"/>
          <p:nvPr/>
        </p:nvSpPr>
        <p:spPr>
          <a:xfrm>
            <a:off x="4263875" y="2702025"/>
            <a:ext cx="4293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Block:</a:t>
            </a:r>
            <a:endParaRPr sz="1800"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p, 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h1, h2, h3, h4, h5, h6,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ul, ol, li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dl, dt, dd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blockquote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address</a:t>
            </a:r>
            <a:endParaRPr/>
          </a:p>
        </p:txBody>
      </p:sp>
      <p:sp>
        <p:nvSpPr>
          <p:cNvPr id="294" name="Google Shape;294;p42"/>
          <p:cNvSpPr txBox="1"/>
          <p:nvPr/>
        </p:nvSpPr>
        <p:spPr>
          <a:xfrm>
            <a:off x="372700" y="2731850"/>
            <a:ext cx="42936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Inline: </a:t>
            </a:r>
            <a:endParaRPr sz="1800"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a, 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strong, em, b, i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code, kbd, samp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mark, small, del, ins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sub, sup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q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abbr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validatorius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Kaip ir HTML, taip ir CSS teisingumą galima tikrinti </a:t>
            </a:r>
            <a:r>
              <a:rPr lang="en" u="sng">
                <a:solidFill>
                  <a:schemeClr val="hlink"/>
                </a:solidFill>
                <a:hlinkClick r:id="rId3"/>
              </a:rPr>
              <a:t>validatoriumi</a:t>
            </a:r>
            <a:r>
              <a:rPr lang="en"/>
              <a:t>:</a:t>
            </a:r>
            <a:endParaRPr/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438" y="1706825"/>
            <a:ext cx="5395126" cy="323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Nusako bet kurio HTML vaizduojamo elemento erdvės nustatymo modelį.</a:t>
            </a:r>
            <a:endParaRPr/>
          </a:p>
        </p:txBody>
      </p:sp>
      <p:pic>
        <p:nvPicPr>
          <p:cNvPr id="308" name="Google Shape;3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300" y="1711850"/>
            <a:ext cx="4547950" cy="31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block </a:t>
            </a:r>
            <a:r>
              <a:rPr lang="en"/>
              <a:t>elemento turinys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Box Model’io </a:t>
            </a:r>
            <a:r>
              <a:rPr b="1" lang="en"/>
              <a:t>content</a:t>
            </a:r>
            <a:r>
              <a:rPr lang="en"/>
              <a:t> dalį </a:t>
            </a:r>
            <a:r>
              <a:rPr b="1" lang="en"/>
              <a:t>block</a:t>
            </a:r>
            <a:r>
              <a:rPr lang="en"/>
              <a:t> elementams nustato </a:t>
            </a:r>
            <a:r>
              <a:rPr b="1" lang="en"/>
              <a:t>width </a:t>
            </a:r>
            <a:r>
              <a:rPr lang="en"/>
              <a:t>ir </a:t>
            </a:r>
            <a:r>
              <a:rPr b="1" lang="en"/>
              <a:t>height </a:t>
            </a:r>
            <a:r>
              <a:rPr lang="en"/>
              <a:t>CSS properties.</a:t>
            </a: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375" y="2128775"/>
            <a:ext cx="13525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313" y="3252913"/>
            <a:ext cx="23336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7888" y="2190750"/>
            <a:ext cx="733425" cy="163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inline </a:t>
            </a:r>
            <a:r>
              <a:rPr lang="en"/>
              <a:t>elemento turinys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343450"/>
            <a:ext cx="85206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width / height - neturi jokios įtakos </a:t>
            </a:r>
            <a:r>
              <a:rPr b="1" lang="en"/>
              <a:t>inline</a:t>
            </a:r>
            <a:r>
              <a:rPr lang="en"/>
              <a:t> elementams.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elemento turinio dydį nusako jame patalpintas turinys, dažniausiai tekstas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263" y="2577200"/>
            <a:ext cx="32861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275" y="3553000"/>
            <a:ext cx="22288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5325" y="3101075"/>
            <a:ext cx="2353650" cy="435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padding</a:t>
            </a:r>
            <a:endParaRPr b="1"/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1305075"/>
            <a:ext cx="8520600" cy="3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galima nustatyti vidinį atitraukimą visoms kraštinėms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elementui nustatyta </a:t>
            </a:r>
            <a:r>
              <a:rPr b="1" lang="en"/>
              <a:t>fono spalva</a:t>
            </a:r>
            <a:r>
              <a:rPr lang="en"/>
              <a:t> taikoma ir </a:t>
            </a:r>
            <a:r>
              <a:rPr b="1" lang="en"/>
              <a:t>padding</a:t>
            </a:r>
            <a:r>
              <a:rPr lang="en"/>
              <a:t> erdvei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900" y="2447188"/>
            <a:ext cx="1333500" cy="2447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4" name="Google Shape;33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00" y="2639125"/>
            <a:ext cx="1333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000" y="3486225"/>
            <a:ext cx="22669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5500" y="2832950"/>
            <a:ext cx="22288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padding</a:t>
            </a:r>
            <a:endParaRPr b="1"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311700" y="1381825"/>
            <a:ext cx="85206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inline elementams vertikalus </a:t>
            </a:r>
            <a:r>
              <a:rPr b="1" lang="en"/>
              <a:t>padding </a:t>
            </a:r>
            <a:r>
              <a:rPr lang="en"/>
              <a:t>yra taikomas, bet</a:t>
            </a:r>
            <a:r>
              <a:rPr b="1" lang="en"/>
              <a:t> </a:t>
            </a:r>
            <a:r>
              <a:rPr lang="en"/>
              <a:t>turinio pozicijai nedaro įtakos - turinys išlieka vienoje linijoje, o padding išeina už šios linijos ribų.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75" y="3710775"/>
            <a:ext cx="4857750" cy="7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4" name="Google Shape;34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63" y="2572450"/>
            <a:ext cx="43148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850" y="2548625"/>
            <a:ext cx="2286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trumpiniai - shorthand properties</a:t>
            </a:r>
            <a:endParaRPr/>
          </a:p>
        </p:txBody>
      </p:sp>
      <p:sp>
        <p:nvSpPr>
          <p:cNvPr id="351" name="Google Shape;351;p49"/>
          <p:cNvSpPr txBox="1"/>
          <p:nvPr>
            <p:ph idx="1" type="body"/>
          </p:nvPr>
        </p:nvSpPr>
        <p:spPr>
          <a:xfrm>
            <a:off x="311700" y="1152475"/>
            <a:ext cx="545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 tokie CSS properties, kurie </a:t>
            </a:r>
            <a:r>
              <a:rPr b="1" lang="en"/>
              <a:t>viena išraiška</a:t>
            </a:r>
            <a:r>
              <a:rPr lang="en"/>
              <a:t> gali nustatyti </a:t>
            </a:r>
            <a:r>
              <a:rPr b="1" lang="en"/>
              <a:t>keletą CSS savybių</a:t>
            </a:r>
            <a:r>
              <a:rPr lang="en"/>
              <a:t>. Tokių CSS savybių pavyzdžiai yra </a:t>
            </a:r>
            <a:r>
              <a:rPr b="1" i="1" lang="en"/>
              <a:t>padding</a:t>
            </a:r>
            <a:r>
              <a:rPr lang="en"/>
              <a:t>, </a:t>
            </a:r>
            <a:r>
              <a:rPr b="1" i="1" lang="en"/>
              <a:t>border</a:t>
            </a:r>
            <a:r>
              <a:rPr lang="en"/>
              <a:t>, </a:t>
            </a:r>
            <a:r>
              <a:rPr b="1" i="1" lang="en"/>
              <a:t>margin</a:t>
            </a:r>
            <a:r>
              <a:rPr lang="en"/>
              <a:t>, </a:t>
            </a:r>
            <a:r>
              <a:rPr b="1" i="1" lang="en"/>
              <a:t>font</a:t>
            </a:r>
            <a:r>
              <a:rPr lang="en"/>
              <a:t>, </a:t>
            </a:r>
            <a:r>
              <a:rPr b="1" i="1" lang="en"/>
              <a:t>background</a:t>
            </a:r>
            <a:r>
              <a:rPr lang="en"/>
              <a:t> ir t.t.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63" y="3481775"/>
            <a:ext cx="18002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663" y="3481775"/>
            <a:ext cx="18383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9"/>
          <p:cNvPicPr preferRelativeResize="0"/>
          <p:nvPr/>
        </p:nvPicPr>
        <p:blipFill rotWithShape="1">
          <a:blip r:embed="rId5">
            <a:alphaModFix/>
          </a:blip>
          <a:srcRect b="0" l="0" r="0" t="1136"/>
          <a:stretch/>
        </p:blipFill>
        <p:spPr>
          <a:xfrm>
            <a:off x="6439125" y="1404675"/>
            <a:ext cx="2209800" cy="30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border</a:t>
            </a:r>
            <a:endParaRPr b="1"/>
          </a:p>
        </p:txBody>
      </p:sp>
      <p:sp>
        <p:nvSpPr>
          <p:cNvPr id="360" name="Google Shape;360;p50"/>
          <p:cNvSpPr txBox="1"/>
          <p:nvPr>
            <p:ph idx="1" type="body"/>
          </p:nvPr>
        </p:nvSpPr>
        <p:spPr>
          <a:xfrm>
            <a:off x="311700" y="1312750"/>
            <a:ext cx="85206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nustato rėmelį aplink elementą (tiek inline, tiek block) už padding ribų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rėmeliui galima nustatyti </a:t>
            </a:r>
            <a:r>
              <a:rPr b="1" lang="en"/>
              <a:t>stilių</a:t>
            </a:r>
            <a:r>
              <a:rPr lang="en"/>
              <a:t>, </a:t>
            </a:r>
            <a:r>
              <a:rPr b="1" lang="en"/>
              <a:t>plotį</a:t>
            </a:r>
            <a:r>
              <a:rPr lang="en"/>
              <a:t>, </a:t>
            </a:r>
            <a:r>
              <a:rPr b="1" lang="en"/>
              <a:t>spalvą </a:t>
            </a:r>
            <a:r>
              <a:rPr lang="en"/>
              <a:t>ir retais atvejais - </a:t>
            </a:r>
            <a:r>
              <a:rPr b="1" lang="en"/>
              <a:t>paveikslėlį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713" y="2471838"/>
            <a:ext cx="2162175" cy="2466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2" name="Google Shape;36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38" y="2886463"/>
            <a:ext cx="3171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9088" y="2633163"/>
            <a:ext cx="23717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block </a:t>
            </a:r>
            <a:r>
              <a:rPr lang="en"/>
              <a:t>elementų </a:t>
            </a:r>
            <a:r>
              <a:rPr b="1" lang="en"/>
              <a:t>margin</a:t>
            </a:r>
            <a:endParaRPr b="1"/>
          </a:p>
        </p:txBody>
      </p:sp>
      <p:sp>
        <p:nvSpPr>
          <p:cNvPr id="369" name="Google Shape;369;p51"/>
          <p:cNvSpPr txBox="1"/>
          <p:nvPr>
            <p:ph idx="1" type="body"/>
          </p:nvPr>
        </p:nvSpPr>
        <p:spPr>
          <a:xfrm>
            <a:off x="311700" y="1289725"/>
            <a:ext cx="85206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nustato atitraukimą aplink elementą - už rėmelio </a:t>
            </a:r>
            <a:r>
              <a:rPr b="1" lang="en"/>
              <a:t>border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margin nustatyta erdvė yra </a:t>
            </a:r>
            <a:r>
              <a:rPr b="1" lang="en"/>
              <a:t>permatoma</a:t>
            </a:r>
            <a:r>
              <a:rPr lang="en"/>
              <a:t>, todėl rodo </a:t>
            </a:r>
            <a:r>
              <a:rPr b="1" lang="en"/>
              <a:t>parent</a:t>
            </a:r>
            <a:r>
              <a:rPr lang="en"/>
              <a:t> elemento fono spalvą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725" y="2287063"/>
            <a:ext cx="2076450" cy="2657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1" name="Google Shape;37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38" y="2689013"/>
            <a:ext cx="1362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00" y="3453613"/>
            <a:ext cx="23050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2000" y="2687113"/>
            <a:ext cx="23241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inline </a:t>
            </a:r>
            <a:r>
              <a:rPr lang="en"/>
              <a:t>elementų</a:t>
            </a:r>
            <a:r>
              <a:rPr b="1" lang="en"/>
              <a:t> margin</a:t>
            </a:r>
            <a:endParaRPr b="1"/>
          </a:p>
        </p:txBody>
      </p:sp>
      <p:sp>
        <p:nvSpPr>
          <p:cNvPr id="379" name="Google Shape;379;p52"/>
          <p:cNvSpPr txBox="1"/>
          <p:nvPr>
            <p:ph idx="1" type="body"/>
          </p:nvPr>
        </p:nvSpPr>
        <p:spPr>
          <a:xfrm>
            <a:off x="311700" y="1404875"/>
            <a:ext cx="8520600" cy="3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nustato atitraukimą aplink elementą tik horizontaliai (left, right)</a:t>
            </a:r>
            <a:endParaRPr/>
          </a:p>
        </p:txBody>
      </p:sp>
      <p:pic>
        <p:nvPicPr>
          <p:cNvPr id="380" name="Google Shape;38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063" y="2198450"/>
            <a:ext cx="32480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138" y="3036413"/>
            <a:ext cx="23526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5800" y="4363057"/>
            <a:ext cx="2661250" cy="35131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83" name="Google Shape;38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6825" y="2922113"/>
            <a:ext cx="2343150" cy="1114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311700" y="34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 Collapsing</a:t>
            </a:r>
            <a:endParaRPr/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311700" y="91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Kartais top ir bottom margin’ai būna apjungiami į vieną, paliekant didesnę margin reikšmę iš dviejų.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Šis funkcionalumas taikomas tik </a:t>
            </a:r>
            <a:r>
              <a:rPr b="1" lang="en"/>
              <a:t>top </a:t>
            </a:r>
            <a:r>
              <a:rPr lang="en"/>
              <a:t>ir </a:t>
            </a:r>
            <a:r>
              <a:rPr b="1" lang="en"/>
              <a:t>bottom</a:t>
            </a:r>
            <a:r>
              <a:rPr lang="en"/>
              <a:t> margin’ams!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Funkcionalumas netaikomas absoliučiai supozicioniuotiems elementams.</a:t>
            </a:r>
            <a:endParaRPr/>
          </a:p>
        </p:txBody>
      </p:sp>
      <p:pic>
        <p:nvPicPr>
          <p:cNvPr id="390" name="Google Shape;3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313" y="2637250"/>
            <a:ext cx="30765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71" y="2637246"/>
            <a:ext cx="2879349" cy="21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box-sizing</a:t>
            </a:r>
            <a:endParaRPr/>
          </a:p>
        </p:txBody>
      </p:sp>
      <p:sp>
        <p:nvSpPr>
          <p:cNvPr id="397" name="Google Shape;397;p54"/>
          <p:cNvSpPr txBox="1"/>
          <p:nvPr>
            <p:ph idx="1" type="body"/>
          </p:nvPr>
        </p:nvSpPr>
        <p:spPr>
          <a:xfrm>
            <a:off x="311700" y="1152475"/>
            <a:ext cx="85206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property, kuris nusako kaip bus traktuojamos </a:t>
            </a:r>
            <a:r>
              <a:rPr b="1" lang="en"/>
              <a:t>width</a:t>
            </a:r>
            <a:r>
              <a:rPr lang="en"/>
              <a:t> ir </a:t>
            </a:r>
            <a:r>
              <a:rPr b="1" lang="en"/>
              <a:t>height</a:t>
            </a:r>
            <a:r>
              <a:rPr lang="en"/>
              <a:t> savybės box modelyje. Galimos dvi reikšmės: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content-box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border-box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box-sizing </a:t>
            </a:r>
            <a:r>
              <a:rPr b="1" lang="en"/>
              <a:t>content-box</a:t>
            </a:r>
            <a:endParaRPr b="1"/>
          </a:p>
        </p:txBody>
      </p:sp>
      <p:sp>
        <p:nvSpPr>
          <p:cNvPr id="403" name="Google Shape;40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nurodytas </a:t>
            </a:r>
            <a:r>
              <a:rPr b="1" lang="en"/>
              <a:t>width </a:t>
            </a:r>
            <a:r>
              <a:rPr lang="en"/>
              <a:t>ir </a:t>
            </a:r>
            <a:r>
              <a:rPr b="1" lang="en"/>
              <a:t>height</a:t>
            </a:r>
            <a:r>
              <a:rPr lang="en"/>
              <a:t> galioja tik vidiniam turiniui (baigiasi su </a:t>
            </a:r>
            <a:r>
              <a:rPr b="1" lang="en"/>
              <a:t>content</a:t>
            </a:r>
            <a:r>
              <a:rPr lang="en"/>
              <a:t>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padding</a:t>
            </a:r>
            <a:r>
              <a:rPr lang="en"/>
              <a:t>, </a:t>
            </a:r>
            <a:r>
              <a:rPr b="1" lang="en"/>
              <a:t>border,</a:t>
            </a:r>
            <a:r>
              <a:rPr lang="en"/>
              <a:t> </a:t>
            </a:r>
            <a:r>
              <a:rPr b="1" lang="en"/>
              <a:t>margin </a:t>
            </a:r>
            <a:r>
              <a:rPr lang="en"/>
              <a:t>eina už vidinio turinio ribų, todėl visas galutinis elemento plotis ir aukštis yra didesnis negu mūsų nustatytos </a:t>
            </a:r>
            <a:r>
              <a:rPr b="1" lang="en"/>
              <a:t>width </a:t>
            </a:r>
            <a:r>
              <a:rPr lang="en"/>
              <a:t>ir </a:t>
            </a:r>
            <a:r>
              <a:rPr b="1" lang="en"/>
              <a:t>height </a:t>
            </a:r>
            <a:r>
              <a:rPr lang="en"/>
              <a:t>reikšmė</a:t>
            </a:r>
            <a:endParaRPr/>
          </a:p>
        </p:txBody>
      </p:sp>
      <p:pic>
        <p:nvPicPr>
          <p:cNvPr id="404" name="Google Shape;40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862" y="2419350"/>
            <a:ext cx="3294283" cy="22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5"/>
          <p:cNvSpPr/>
          <p:nvPr/>
        </p:nvSpPr>
        <p:spPr>
          <a:xfrm>
            <a:off x="3749725" y="3222350"/>
            <a:ext cx="1648500" cy="65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6" name="Google Shape;406;p55"/>
          <p:cNvSpPr txBox="1"/>
          <p:nvPr/>
        </p:nvSpPr>
        <p:spPr>
          <a:xfrm>
            <a:off x="4266175" y="4678925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</a:t>
            </a:r>
            <a:endParaRPr/>
          </a:p>
        </p:txBody>
      </p:sp>
      <p:cxnSp>
        <p:nvCxnSpPr>
          <p:cNvPr id="407" name="Google Shape;407;p55"/>
          <p:cNvCxnSpPr/>
          <p:nvPr/>
        </p:nvCxnSpPr>
        <p:spPr>
          <a:xfrm>
            <a:off x="3728500" y="4716800"/>
            <a:ext cx="1676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408" name="Google Shape;408;p55"/>
          <p:cNvCxnSpPr/>
          <p:nvPr/>
        </p:nvCxnSpPr>
        <p:spPr>
          <a:xfrm>
            <a:off x="6270050" y="3181525"/>
            <a:ext cx="7200" cy="67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409" name="Google Shape;409;p55"/>
          <p:cNvSpPr txBox="1"/>
          <p:nvPr/>
        </p:nvSpPr>
        <p:spPr>
          <a:xfrm>
            <a:off x="6480675" y="3321025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endParaRPr/>
          </a:p>
        </p:txBody>
      </p:sp>
      <p:cxnSp>
        <p:nvCxnSpPr>
          <p:cNvPr id="410" name="Google Shape;410;p55"/>
          <p:cNvCxnSpPr/>
          <p:nvPr/>
        </p:nvCxnSpPr>
        <p:spPr>
          <a:xfrm>
            <a:off x="3735575" y="3226175"/>
            <a:ext cx="0" cy="17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55"/>
          <p:cNvCxnSpPr/>
          <p:nvPr/>
        </p:nvCxnSpPr>
        <p:spPr>
          <a:xfrm>
            <a:off x="5411975" y="3226175"/>
            <a:ext cx="0" cy="17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55"/>
          <p:cNvCxnSpPr/>
          <p:nvPr/>
        </p:nvCxnSpPr>
        <p:spPr>
          <a:xfrm rot="10800000">
            <a:off x="3753975" y="3198450"/>
            <a:ext cx="26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55"/>
          <p:cNvCxnSpPr/>
          <p:nvPr/>
        </p:nvCxnSpPr>
        <p:spPr>
          <a:xfrm rot="10800000">
            <a:off x="3753975" y="3884250"/>
            <a:ext cx="26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box-sizing </a:t>
            </a:r>
            <a:r>
              <a:rPr b="1" lang="en"/>
              <a:t>border</a:t>
            </a:r>
            <a:r>
              <a:rPr b="1" lang="en"/>
              <a:t>-box</a:t>
            </a:r>
            <a:endParaRPr b="1"/>
          </a:p>
        </p:txBody>
      </p:sp>
      <p:sp>
        <p:nvSpPr>
          <p:cNvPr id="419" name="Google Shape;41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nurodytas </a:t>
            </a:r>
            <a:r>
              <a:rPr b="1" lang="en"/>
              <a:t>width </a:t>
            </a:r>
            <a:r>
              <a:rPr lang="en"/>
              <a:t>ir</a:t>
            </a:r>
            <a:r>
              <a:rPr b="1" lang="en"/>
              <a:t> height </a:t>
            </a:r>
            <a:r>
              <a:rPr lang="en"/>
              <a:t>apima tiek turinį, tiek </a:t>
            </a:r>
            <a:r>
              <a:rPr b="1" lang="en"/>
              <a:t>padding</a:t>
            </a:r>
            <a:r>
              <a:rPr lang="en"/>
              <a:t> ir </a:t>
            </a:r>
            <a:r>
              <a:rPr b="1" lang="en"/>
              <a:t>border </a:t>
            </a:r>
            <a:r>
              <a:rPr lang="en"/>
              <a:t>(baigiasi ties </a:t>
            </a:r>
            <a:r>
              <a:rPr b="1" lang="en"/>
              <a:t>border</a:t>
            </a:r>
            <a:r>
              <a:rPr lang="en"/>
              <a:t>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margin</a:t>
            </a:r>
            <a:r>
              <a:rPr lang="en"/>
              <a:t> kaip ir </a:t>
            </a:r>
            <a:r>
              <a:rPr b="1" lang="en"/>
              <a:t>content-box</a:t>
            </a:r>
            <a:r>
              <a:rPr lang="en"/>
              <a:t> atveju išlieka toks pat </a:t>
            </a:r>
            <a:endParaRPr/>
          </a:p>
        </p:txBody>
      </p:sp>
      <p:pic>
        <p:nvPicPr>
          <p:cNvPr id="420" name="Google Shape;4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862" y="2419350"/>
            <a:ext cx="3294283" cy="22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6"/>
          <p:cNvSpPr/>
          <p:nvPr/>
        </p:nvSpPr>
        <p:spPr>
          <a:xfrm>
            <a:off x="3244525" y="2738000"/>
            <a:ext cx="2641800" cy="165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2" name="Google Shape;422;p56"/>
          <p:cNvSpPr txBox="1"/>
          <p:nvPr/>
        </p:nvSpPr>
        <p:spPr>
          <a:xfrm>
            <a:off x="4266175" y="4678925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</a:t>
            </a:r>
            <a:endParaRPr/>
          </a:p>
        </p:txBody>
      </p:sp>
      <p:cxnSp>
        <p:nvCxnSpPr>
          <p:cNvPr id="423" name="Google Shape;423;p56"/>
          <p:cNvCxnSpPr/>
          <p:nvPr/>
        </p:nvCxnSpPr>
        <p:spPr>
          <a:xfrm>
            <a:off x="3212025" y="4716800"/>
            <a:ext cx="2693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424" name="Google Shape;424;p56"/>
          <p:cNvCxnSpPr/>
          <p:nvPr/>
        </p:nvCxnSpPr>
        <p:spPr>
          <a:xfrm>
            <a:off x="6277250" y="2724150"/>
            <a:ext cx="0" cy="169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425" name="Google Shape;425;p56"/>
          <p:cNvSpPr txBox="1"/>
          <p:nvPr/>
        </p:nvSpPr>
        <p:spPr>
          <a:xfrm>
            <a:off x="6480675" y="3321025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endParaRPr/>
          </a:p>
        </p:txBody>
      </p:sp>
      <p:cxnSp>
        <p:nvCxnSpPr>
          <p:cNvPr id="426" name="Google Shape;426;p56"/>
          <p:cNvCxnSpPr/>
          <p:nvPr/>
        </p:nvCxnSpPr>
        <p:spPr>
          <a:xfrm>
            <a:off x="3216425" y="2734200"/>
            <a:ext cx="0" cy="22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56"/>
          <p:cNvCxnSpPr/>
          <p:nvPr/>
        </p:nvCxnSpPr>
        <p:spPr>
          <a:xfrm>
            <a:off x="5907275" y="2741250"/>
            <a:ext cx="0" cy="21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56"/>
          <p:cNvCxnSpPr/>
          <p:nvPr/>
        </p:nvCxnSpPr>
        <p:spPr>
          <a:xfrm rot="10800000">
            <a:off x="3220675" y="2715800"/>
            <a:ext cx="31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56"/>
          <p:cNvCxnSpPr/>
          <p:nvPr/>
        </p:nvCxnSpPr>
        <p:spPr>
          <a:xfrm rot="10800000">
            <a:off x="3220675" y="4417650"/>
            <a:ext cx="31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content-box </a:t>
            </a:r>
            <a:r>
              <a:rPr lang="en"/>
              <a:t>vs. </a:t>
            </a:r>
            <a:r>
              <a:rPr b="1" lang="en"/>
              <a:t>border-box</a:t>
            </a:r>
            <a:endParaRPr/>
          </a:p>
        </p:txBody>
      </p:sp>
      <p:pic>
        <p:nvPicPr>
          <p:cNvPr id="435" name="Google Shape;43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973400" y="1885400"/>
            <a:ext cx="2422075" cy="40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7"/>
          <p:cNvSpPr txBox="1"/>
          <p:nvPr/>
        </p:nvSpPr>
        <p:spPr>
          <a:xfrm>
            <a:off x="5569825" y="2289325"/>
            <a:ext cx="21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box-sizing: content-box;</a:t>
            </a:r>
            <a:endParaRPr/>
          </a:p>
        </p:txBody>
      </p:sp>
      <p:sp>
        <p:nvSpPr>
          <p:cNvPr id="437" name="Google Shape;437;p57"/>
          <p:cNvSpPr txBox="1"/>
          <p:nvPr/>
        </p:nvSpPr>
        <p:spPr>
          <a:xfrm>
            <a:off x="1331900" y="2289325"/>
            <a:ext cx="21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box-sizing: border-box;</a:t>
            </a:r>
            <a:endParaRPr/>
          </a:p>
        </p:txBody>
      </p:sp>
      <p:pic>
        <p:nvPicPr>
          <p:cNvPr id="438" name="Google Shape;43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125" y="1176938"/>
            <a:ext cx="2049725" cy="108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box-sizing</a:t>
            </a:r>
            <a:endParaRPr/>
          </a:p>
        </p:txBody>
      </p:sp>
      <p:sp>
        <p:nvSpPr>
          <p:cNvPr id="444" name="Google Shape;44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Labiau praktiškas ir dažniau naudojamas “</a:t>
            </a:r>
            <a:r>
              <a:rPr b="1" lang="en"/>
              <a:t>box-sizing: border-box;</a:t>
            </a:r>
            <a:r>
              <a:rPr lang="en"/>
              <a:t>”, kuris leidžia paprasčiau suprasti elementų dimensijas.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border-box</a:t>
            </a:r>
            <a:r>
              <a:rPr lang="en"/>
              <a:t> aiškiau įskaičiuoja vidines elemento charakteristikas į bendrą aukštį ir plotį.</a:t>
            </a:r>
            <a:endParaRPr/>
          </a:p>
        </p:txBody>
      </p:sp>
      <p:pic>
        <p:nvPicPr>
          <p:cNvPr id="445" name="Google Shape;44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462" y="2647950"/>
            <a:ext cx="3294283" cy="22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8"/>
          <p:cNvSpPr/>
          <p:nvPr/>
        </p:nvSpPr>
        <p:spPr>
          <a:xfrm>
            <a:off x="3092125" y="2966600"/>
            <a:ext cx="2641800" cy="165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CSS property</a:t>
            </a:r>
            <a:endParaRPr/>
          </a:p>
        </p:txBody>
      </p:sp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eidžia nustatyti kaip elementas vaizduojamas dokumente kitų elementų atžvilgiu, kaip bus vaizduojami / pozicionuojami kiti elementai šio elemento viduje.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isplay</a:t>
            </a:r>
            <a:r>
              <a:rPr lang="en"/>
              <a:t> reikšmės galima skirstyti į: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outer display</a:t>
            </a:r>
            <a:r>
              <a:rPr lang="en"/>
              <a:t> type (pvz. </a:t>
            </a:r>
            <a:r>
              <a:rPr b="1" lang="en"/>
              <a:t>block</a:t>
            </a:r>
            <a:r>
              <a:rPr lang="en"/>
              <a:t>, </a:t>
            </a:r>
            <a:r>
              <a:rPr b="1" lang="en"/>
              <a:t>inline</a:t>
            </a:r>
            <a:r>
              <a:rPr lang="en"/>
              <a:t>) - orientuojasi į elgesį išorėje;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inner display</a:t>
            </a:r>
            <a:r>
              <a:rPr lang="en"/>
              <a:t> type (pvz. </a:t>
            </a:r>
            <a:r>
              <a:rPr b="1" lang="en"/>
              <a:t>flex</a:t>
            </a:r>
            <a:r>
              <a:rPr lang="en"/>
              <a:t>, </a:t>
            </a:r>
            <a:r>
              <a:rPr b="1" lang="en"/>
              <a:t>grid</a:t>
            </a:r>
            <a:r>
              <a:rPr lang="en"/>
              <a:t>) - orientuojasi į viduje pateiktų elementų pozicionavimą.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inner display</a:t>
            </a:r>
            <a:r>
              <a:rPr lang="en"/>
              <a:t> tipą turintys elementai išorėje elgiasi kaip </a:t>
            </a:r>
            <a:r>
              <a:rPr b="1" lang="en"/>
              <a:t>block</a:t>
            </a:r>
            <a:r>
              <a:rPr lang="en"/>
              <a:t> elementai.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inner display tipus </a:t>
            </a:r>
            <a:r>
              <a:rPr b="1" lang="en"/>
              <a:t>flex</a:t>
            </a:r>
            <a:r>
              <a:rPr lang="en"/>
              <a:t> ir </a:t>
            </a:r>
            <a:r>
              <a:rPr b="1" lang="en"/>
              <a:t>grid </a:t>
            </a:r>
            <a:r>
              <a:rPr lang="en"/>
              <a:t>nagrinėsime kiek vėliau.</a:t>
            </a:r>
            <a:endParaRPr/>
          </a:p>
        </p:txBody>
      </p:sp>
      <p:pic>
        <p:nvPicPr>
          <p:cNvPr id="453" name="Google Shape;4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875" y="360488"/>
            <a:ext cx="18859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813" y="303338"/>
            <a:ext cx="18954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isplay: inline-block;</a:t>
            </a:r>
            <a:endParaRPr/>
          </a:p>
        </p:txBody>
      </p:sp>
      <p:sp>
        <p:nvSpPr>
          <p:cNvPr id="460" name="Google Shape;46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Šie elementai išorėje elgiasi kaip inline elementai, bet kitaip nei įprasti inline elementai gali įgyti block’inio elemento savybes, tokios kaip </a:t>
            </a:r>
            <a:r>
              <a:rPr b="1" lang="en"/>
              <a:t>width</a:t>
            </a:r>
            <a:r>
              <a:rPr lang="en"/>
              <a:t> ir </a:t>
            </a:r>
            <a:r>
              <a:rPr b="1" lang="en"/>
              <a:t>height.</a:t>
            </a:r>
            <a:endParaRPr b="1"/>
          </a:p>
        </p:txBody>
      </p:sp>
      <p:pic>
        <p:nvPicPr>
          <p:cNvPr id="461" name="Google Shape;46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4172138"/>
            <a:ext cx="53149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13" y="2061926"/>
            <a:ext cx="824558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050" y="2816823"/>
            <a:ext cx="2519425" cy="11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4574" y="3117049"/>
            <a:ext cx="29133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isplay: none;</a:t>
            </a:r>
            <a:endParaRPr/>
          </a:p>
        </p:txBody>
      </p:sp>
      <p:sp>
        <p:nvSpPr>
          <p:cNvPr id="470" name="Google Shape;47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Tokie elementai yra visiškai nematomi. Tarsi jų ir jų vaikinių elementų net nėra dokumente.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938" y="3892938"/>
            <a:ext cx="828675" cy="866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72" name="Google Shape;47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00" y="1981563"/>
            <a:ext cx="32575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425" y="2834050"/>
            <a:ext cx="17907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kaskadiniai stiliai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 - </a:t>
            </a:r>
            <a:r>
              <a:rPr b="1" lang="en"/>
              <a:t>C</a:t>
            </a:r>
            <a:r>
              <a:rPr lang="en"/>
              <a:t>ascade </a:t>
            </a:r>
            <a:r>
              <a:rPr b="1" lang="en"/>
              <a:t>S</a:t>
            </a:r>
            <a:r>
              <a:rPr lang="en"/>
              <a:t>tyle </a:t>
            </a:r>
            <a:r>
              <a:rPr b="1" lang="en"/>
              <a:t>S</a:t>
            </a:r>
            <a:r>
              <a:rPr lang="en"/>
              <a:t>heets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technologija atsakinga už </a:t>
            </a:r>
            <a:r>
              <a:rPr b="1" lang="en"/>
              <a:t>vizualinį</a:t>
            </a:r>
            <a:r>
              <a:rPr lang="en"/>
              <a:t> HTML dokumento pateikimą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sinktaksę sudaro </a:t>
            </a:r>
            <a:r>
              <a:rPr b="1" lang="en"/>
              <a:t>selector’ius </a:t>
            </a:r>
            <a:r>
              <a:rPr lang="en"/>
              <a:t>(kam taikomas stilius) ir CSS </a:t>
            </a:r>
            <a:r>
              <a:rPr b="1" lang="en"/>
              <a:t>ypatybių </a:t>
            </a:r>
            <a:r>
              <a:rPr lang="en"/>
              <a:t>- properties aprašymas (koks stilius taikomas) </a:t>
            </a:r>
            <a:r>
              <a:rPr lang="en" sz="1400"/>
              <a:t>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ypatybių sąrašas</a:t>
            </a:r>
            <a:r>
              <a:rPr lang="en" sz="1400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kodas saugomas </a:t>
            </a:r>
            <a:r>
              <a:rPr b="1" lang="en"/>
              <a:t>.css</a:t>
            </a:r>
            <a:r>
              <a:rPr lang="en"/>
              <a:t> failuose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38" y="3574538"/>
            <a:ext cx="37242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475" y="3559600"/>
            <a:ext cx="3283050" cy="4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250" y="3143750"/>
            <a:ext cx="2631075" cy="3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isplay: flex</a:t>
            </a:r>
            <a:r>
              <a:rPr lang="en"/>
              <a:t>; ir </a:t>
            </a:r>
            <a:r>
              <a:rPr b="1" lang="en"/>
              <a:t>display: grid</a:t>
            </a:r>
            <a:r>
              <a:rPr lang="en"/>
              <a:t>;</a:t>
            </a:r>
            <a:endParaRPr/>
          </a:p>
        </p:txBody>
      </p:sp>
      <p:sp>
        <p:nvSpPr>
          <p:cNvPr id="479" name="Google Shape;47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isplay: flex;</a:t>
            </a:r>
            <a:r>
              <a:rPr lang="en"/>
              <a:t> - leidžia lanksčiai </a:t>
            </a:r>
            <a:r>
              <a:rPr b="1" lang="en"/>
              <a:t>išdalyti </a:t>
            </a:r>
            <a:r>
              <a:rPr b="1" lang="en"/>
              <a:t>erdvę</a:t>
            </a:r>
            <a:r>
              <a:rPr lang="en"/>
              <a:t> elemento viduje </a:t>
            </a:r>
            <a:r>
              <a:rPr b="1" lang="en"/>
              <a:t>proporcingomis dalimis</a:t>
            </a:r>
            <a:r>
              <a:rPr lang="en"/>
              <a:t> vaikiniams elementams.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isplay: grid;</a:t>
            </a:r>
            <a:r>
              <a:rPr lang="en"/>
              <a:t> - leidžia erdvę elemento viduje suskaidyti į tinklelio struktūrą (panašiai kaip lentelė).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00" y="1827550"/>
            <a:ext cx="2410000" cy="11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725" y="3528300"/>
            <a:ext cx="1758550" cy="15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visibility</a:t>
            </a:r>
            <a:endParaRPr b="1"/>
          </a:p>
        </p:txBody>
      </p:sp>
      <p:sp>
        <p:nvSpPr>
          <p:cNvPr id="487" name="Google Shape;48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hidden</a:t>
            </a:r>
            <a:r>
              <a:rPr lang="en"/>
              <a:t> - nenupiešia elemento “dėžės”, bet palieka erdvę rezervuotą;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visible</a:t>
            </a:r>
            <a:r>
              <a:rPr lang="en"/>
              <a:t> - numatytoji reikšmė - rodyti elementą įprastai - matomą;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collapse</a:t>
            </a:r>
            <a:r>
              <a:rPr lang="en"/>
              <a:t> - skirtingiems elementams veikia skirtingai: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taikant lentelės eilutėms (</a:t>
            </a:r>
            <a:r>
              <a:rPr b="1" lang="en"/>
              <a:t>tr </a:t>
            </a:r>
            <a:r>
              <a:rPr lang="en"/>
              <a:t>elementas) - veikia kaip </a:t>
            </a:r>
            <a:r>
              <a:rPr b="1" lang="en"/>
              <a:t>display: none; </a:t>
            </a:r>
            <a:r>
              <a:rPr lang="en"/>
              <a:t>-</a:t>
            </a:r>
            <a:r>
              <a:rPr b="1" lang="en"/>
              <a:t> </a:t>
            </a:r>
            <a:r>
              <a:rPr lang="en"/>
              <a:t>nerodo turinio bei nerezervuoja jokios erdvės;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kitiems elementams veikia taip pat kaip </a:t>
            </a:r>
            <a:r>
              <a:rPr b="1" lang="en"/>
              <a:t>visibility: hidden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opacity</a:t>
            </a:r>
            <a:endParaRPr/>
          </a:p>
        </p:txBody>
      </p:sp>
      <p:sp>
        <p:nvSpPr>
          <p:cNvPr id="493" name="Google Shape;493;p64"/>
          <p:cNvSpPr txBox="1"/>
          <p:nvPr/>
        </p:nvSpPr>
        <p:spPr>
          <a:xfrm>
            <a:off x="311700" y="1053100"/>
            <a:ext cx="85206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nustato elemento permatomumą reikšmėmis </a:t>
            </a:r>
            <a:r>
              <a:rPr b="1" lang="en" sz="1800">
                <a:solidFill>
                  <a:srgbClr val="595959"/>
                </a:solidFill>
              </a:rPr>
              <a:t>nuo 0 iki 1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0 - </a:t>
            </a:r>
            <a:r>
              <a:rPr b="1" lang="en" sz="1800">
                <a:solidFill>
                  <a:srgbClr val="595959"/>
                </a:solidFill>
              </a:rPr>
              <a:t>visiškai permatomas</a:t>
            </a:r>
            <a:r>
              <a:rPr lang="en" sz="1800">
                <a:solidFill>
                  <a:srgbClr val="595959"/>
                </a:solidFill>
              </a:rPr>
              <a:t>; 1 - </a:t>
            </a:r>
            <a:r>
              <a:rPr b="1" lang="en" sz="1800">
                <a:solidFill>
                  <a:srgbClr val="595959"/>
                </a:solidFill>
              </a:rPr>
              <a:t>visiškai matomas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494" name="Google Shape;49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13" y="2999200"/>
            <a:ext cx="33432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425" y="2628900"/>
            <a:ext cx="27622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1400" y="2571750"/>
            <a:ext cx="12573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502" name="Google Shape;502;p6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outline</a:t>
            </a:r>
            <a:r>
              <a:rPr lang="en" sz="1800">
                <a:solidFill>
                  <a:srgbClr val="595959"/>
                </a:solidFill>
              </a:rPr>
              <a:t> CSS property nustato liniją, kuri pozicionuojama už </a:t>
            </a:r>
            <a:r>
              <a:rPr b="1" lang="en" sz="1800">
                <a:solidFill>
                  <a:srgbClr val="595959"/>
                </a:solidFill>
              </a:rPr>
              <a:t>border</a:t>
            </a:r>
            <a:r>
              <a:rPr lang="en" sz="1800">
                <a:solidFill>
                  <a:srgbClr val="595959"/>
                </a:solidFill>
              </a:rPr>
              <a:t>. Kitaip nei border, outline neužima papildomos vietos ir neįeina į </a:t>
            </a:r>
            <a:r>
              <a:rPr b="1" lang="en" sz="1800">
                <a:solidFill>
                  <a:srgbClr val="595959"/>
                </a:solidFill>
              </a:rPr>
              <a:t>box-model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Galima nustatyti outline spalvą, linijos tipą ir storį.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503" name="Google Shape;50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63" y="2695575"/>
            <a:ext cx="14573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125" y="2695575"/>
            <a:ext cx="28479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650" y="2599475"/>
            <a:ext cx="3223400" cy="24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511" name="Google Shape;511;p6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Outline neįeina į </a:t>
            </a:r>
            <a:r>
              <a:rPr b="1" lang="en" sz="1800">
                <a:solidFill>
                  <a:srgbClr val="595959"/>
                </a:solidFill>
              </a:rPr>
              <a:t>box-model</a:t>
            </a:r>
            <a:r>
              <a:rPr lang="en" sz="1800">
                <a:solidFill>
                  <a:srgbClr val="595959"/>
                </a:solidFill>
              </a:rPr>
              <a:t>, todėl </a:t>
            </a:r>
            <a:r>
              <a:rPr b="1" lang="en" sz="1800">
                <a:solidFill>
                  <a:srgbClr val="595959"/>
                </a:solidFill>
              </a:rPr>
              <a:t>outline</a:t>
            </a:r>
            <a:r>
              <a:rPr lang="en" sz="1800">
                <a:solidFill>
                  <a:srgbClr val="595959"/>
                </a:solidFill>
              </a:rPr>
              <a:t> užeina ant kito pateikto turinio.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512" name="Google Shape;51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363" y="1946588"/>
            <a:ext cx="14382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375" y="3196488"/>
            <a:ext cx="28384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800" y="1843175"/>
            <a:ext cx="2155324" cy="30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utline</a:t>
            </a:r>
            <a:endParaRPr/>
          </a:p>
        </p:txBody>
      </p:sp>
      <p:sp>
        <p:nvSpPr>
          <p:cNvPr id="520" name="Google Shape;520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</a:t>
            </a:r>
            <a:r>
              <a:rPr lang="en"/>
              <a:t> CSS property yra dažnai naudojamas naršyklių pažymėti mygtukų / įvesčių ir nuorodų </a:t>
            </a:r>
            <a:r>
              <a:rPr b="1" lang="en"/>
              <a:t>focus</a:t>
            </a:r>
            <a:r>
              <a:rPr lang="en"/>
              <a:t> būseną.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Naršyklės numatytuosius stilius galima perrašyti nustatant </a:t>
            </a:r>
            <a:r>
              <a:rPr b="1" lang="en"/>
              <a:t>outline</a:t>
            </a:r>
            <a:r>
              <a:rPr lang="en"/>
              <a:t> į `0` arba `none` reikšmę.</a:t>
            </a:r>
            <a:endParaRPr/>
          </a:p>
        </p:txBody>
      </p:sp>
      <p:pic>
        <p:nvPicPr>
          <p:cNvPr id="521" name="Google Shape;52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50" y="3389175"/>
            <a:ext cx="19812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875" y="3460013"/>
            <a:ext cx="551873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komentarai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CSS komentarai pradedami simboliais </a:t>
            </a:r>
            <a:r>
              <a:rPr b="1" lang="en"/>
              <a:t>/*</a:t>
            </a:r>
            <a:r>
              <a:rPr lang="en"/>
              <a:t>, o užbaigiami </a:t>
            </a:r>
            <a:r>
              <a:rPr b="1" lang="en"/>
              <a:t>*/</a:t>
            </a:r>
            <a:r>
              <a:rPr lang="en"/>
              <a:t>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38" y="1886650"/>
            <a:ext cx="2981325" cy="933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550" y="3105575"/>
            <a:ext cx="3495675" cy="704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4700" y="2093075"/>
            <a:ext cx="1276350" cy="1543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4443775"/>
            <a:ext cx="8520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365"/>
              <a:t>Komentuokite kodą automtinėmis priemonėmis - </a:t>
            </a:r>
            <a:r>
              <a:rPr b="1" lang="en" sz="1365"/>
              <a:t>CTRL + /</a:t>
            </a:r>
            <a:endParaRPr b="1" sz="136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kaskadiniai stiliai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Kaskadiniais stiliai vadinami todėl, kad galutinį pritaikomą CSS rezultatą suformuoja keletas šaltinių, kurie gali užkloti vienas kitą: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58891" t="0"/>
          <a:stretch/>
        </p:blipFill>
        <p:spPr>
          <a:xfrm>
            <a:off x="574700" y="3064375"/>
            <a:ext cx="2183750" cy="5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150" y="2021450"/>
            <a:ext cx="2625650" cy="30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964900" y="2517450"/>
            <a:ext cx="20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 (inline) stiliai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964900" y="2979050"/>
            <a:ext cx="20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elemento stiliai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5950100" y="3469250"/>
            <a:ext cx="20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css-syntax.css stiliai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5964900" y="4326200"/>
            <a:ext cx="23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naršyklės numatytieji stiliai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Trys būdai pritaikyti CSS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11700" y="1205500"/>
            <a:ext cx="85206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HTML elemento </a:t>
            </a:r>
            <a:r>
              <a:rPr b="1" lang="en" sz="1800">
                <a:solidFill>
                  <a:srgbClr val="595959"/>
                </a:solidFill>
              </a:rPr>
              <a:t>style</a:t>
            </a:r>
            <a:r>
              <a:rPr lang="en" sz="1800">
                <a:solidFill>
                  <a:srgbClr val="595959"/>
                </a:solidFill>
              </a:rPr>
              <a:t> atribute - inline stiliai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style</a:t>
            </a:r>
            <a:r>
              <a:rPr lang="en" sz="1800">
                <a:solidFill>
                  <a:srgbClr val="595959"/>
                </a:solidFill>
              </a:rPr>
              <a:t> elemente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kuris padėtas su kitais meta duomenimis </a:t>
            </a:r>
            <a:r>
              <a:rPr b="1" lang="en">
                <a:solidFill>
                  <a:srgbClr val="595959"/>
                </a:solidFill>
              </a:rPr>
              <a:t>head</a:t>
            </a:r>
            <a:r>
              <a:rPr lang="en">
                <a:solidFill>
                  <a:srgbClr val="595959"/>
                </a:solidFill>
              </a:rPr>
              <a:t> elemente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25" y="1747900"/>
            <a:ext cx="8258001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025" y="3020488"/>
            <a:ext cx="41719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Trys būdai pritaikyti CSS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iš CSS failo naudojant </a:t>
            </a:r>
            <a:r>
              <a:rPr b="1" lang="en"/>
              <a:t>link </a:t>
            </a:r>
            <a:r>
              <a:rPr lang="en"/>
              <a:t>elementą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nurodant </a:t>
            </a:r>
            <a:r>
              <a:rPr b="1" lang="en"/>
              <a:t>rel=”stylesheet”</a:t>
            </a:r>
            <a:r>
              <a:rPr lang="en"/>
              <a:t> atributą bei nuorodą į stilių failą </a:t>
            </a:r>
            <a:r>
              <a:rPr b="1" lang="en"/>
              <a:t>href</a:t>
            </a:r>
            <a:r>
              <a:rPr lang="en"/>
              <a:t> atribute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363" y="2175800"/>
            <a:ext cx="5859275" cy="2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325" y="2708275"/>
            <a:ext cx="4441350" cy="2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