
<file path=[Content_Types].xml><?xml version="1.0" encoding="utf-8"?>
<Types xmlns="http://schemas.openxmlformats.org/package/2006/content-types">
  <Default ContentType="image/jpeg" Extension="jpg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CD2EEC5-5B37-4033-8822-6915E84583AF}">
  <a:tblStyle styleId="{CCD2EEC5-5B37-4033-8822-6915E84583A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55" Type="http://schemas.openxmlformats.org/officeDocument/2006/relationships/slide" Target="slides/slide49.xml"/><Relationship Id="rId10" Type="http://schemas.openxmlformats.org/officeDocument/2006/relationships/slide" Target="slides/slide4.xml"/><Relationship Id="rId54" Type="http://schemas.openxmlformats.org/officeDocument/2006/relationships/slide" Target="slides/slide48.xml"/><Relationship Id="rId13" Type="http://schemas.openxmlformats.org/officeDocument/2006/relationships/slide" Target="slides/slide7.xml"/><Relationship Id="rId57" Type="http://schemas.openxmlformats.org/officeDocument/2006/relationships/slide" Target="slides/slide51.xml"/><Relationship Id="rId12" Type="http://schemas.openxmlformats.org/officeDocument/2006/relationships/slide" Target="slides/slide6.xml"/><Relationship Id="rId56" Type="http://schemas.openxmlformats.org/officeDocument/2006/relationships/slide" Target="slides/slide50.xml"/><Relationship Id="rId15" Type="http://schemas.openxmlformats.org/officeDocument/2006/relationships/slide" Target="slides/slide9.xml"/><Relationship Id="rId59" Type="http://schemas.openxmlformats.org/officeDocument/2006/relationships/slide" Target="slides/slide53.xml"/><Relationship Id="rId14" Type="http://schemas.openxmlformats.org/officeDocument/2006/relationships/slide" Target="slides/slide8.xml"/><Relationship Id="rId58" Type="http://schemas.openxmlformats.org/officeDocument/2006/relationships/slide" Target="slides/slide52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pricer.lt/tyrimai/preke/pigiausias-a95-oktaninio-skaiciaus-benzinas/53" TargetMode="External"/><Relationship Id="rId3" Type="http://schemas.openxmlformats.org/officeDocument/2006/relationships/hyperlink" Target="https://pricer.lt/tyrimai/preke/a95-oktaninio-skaiciaus-benzinas-su-multifunkciniais-priedais/54" TargetMode="External"/><Relationship Id="rId4" Type="http://schemas.openxmlformats.org/officeDocument/2006/relationships/hyperlink" Target="https://pricer.lt/tyrimai/preke/a98-oktaninio-skaiciaus-benzinas/55" TargetMode="External"/><Relationship Id="rId5" Type="http://schemas.openxmlformats.org/officeDocument/2006/relationships/hyperlink" Target="https://pricer.lt/tyrimai/preke/a98-oktaninio-skaiciaus-benzinas-su-multifunkciniais-priedais/56" TargetMode="External"/><Relationship Id="rId6" Type="http://schemas.openxmlformats.org/officeDocument/2006/relationships/hyperlink" Target="http://www.degalukainos.lt/degalu-kainu-statistika?date_from=0&amp;date_to=0&amp;fuel_id=3" TargetMode="External"/><Relationship Id="rId7" Type="http://schemas.openxmlformats.org/officeDocument/2006/relationships/hyperlink" Target="https://pricer.lt/tyrimai/preke/dyzelinas-su-multifunkciniais-priedais/59" TargetMode="External"/><Relationship Id="rId8" Type="http://schemas.openxmlformats.org/officeDocument/2006/relationships/hyperlink" Target="http://www.degalukainos.lt/degalu-kainu-statistika?date_from=0&amp;date_to=0&amp;fuel_id=5" TargetMode="Externa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11e433d479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11e433d479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11e433d479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11e433d479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https://betterprogramming.pub/the-anatomy-of-an-http-request-728a469ecba9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11e433d479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11e433d479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11e433d479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11e433d479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11e433d479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111e433d479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95 - </a:t>
            </a:r>
            <a:r>
              <a:rPr lang="en" u="sng">
                <a:solidFill>
                  <a:schemeClr val="hlink"/>
                </a:solidFill>
                <a:hlinkClick r:id="rId2"/>
              </a:rPr>
              <a:t>https://pricer.lt/tyrimai/preke/pigiausias-a95-oktaninio-skaiciaus-benzinas/53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95+ -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https://pricer.lt/tyrimai/preke/a95-oktaninio-skaiciaus-benzinas-su-multifunkciniais-priedais/54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98 -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https://pricer.lt/tyrimai/preke/a98-oktaninio-skaiciaus-benzinas/55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98+ - </a:t>
            </a:r>
            <a:r>
              <a:rPr lang="en" u="sng">
                <a:solidFill>
                  <a:schemeClr val="hlink"/>
                </a:solidFill>
                <a:hlinkClick r:id="rId5"/>
              </a:rPr>
              <a:t>https://pricer.lt/tyrimai/preke/a98-oktaninio-skaiciaus-benzinas-su-multifunkciniais-priedais/56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Dyzel - </a:t>
            </a:r>
            <a:r>
              <a:rPr lang="en" u="sng">
                <a:solidFill>
                  <a:schemeClr val="hlink"/>
                </a:solidFill>
                <a:hlinkClick r:id="rId6"/>
              </a:rPr>
              <a:t>http://www.degalukainos.lt/degalu-kainu-statistika?date_from=0&amp;date_to=0&amp;fuel_id=3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Dyzel+ - </a:t>
            </a:r>
            <a:r>
              <a:rPr lang="en" u="sng">
                <a:solidFill>
                  <a:schemeClr val="hlink"/>
                </a:solidFill>
                <a:hlinkClick r:id="rId7"/>
              </a:rPr>
              <a:t>https://pricer.lt/tyrimai/preke/dyzelinas-su-multifunkciniais-priedais/59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Dujos - </a:t>
            </a:r>
            <a:r>
              <a:rPr lang="en" u="sng">
                <a:solidFill>
                  <a:schemeClr val="hlink"/>
                </a:solidFill>
                <a:hlinkClick r:id="rId8"/>
              </a:rPr>
              <a:t>http://www.degalukainos.lt/degalu-kainu-statistika?date_from=0&amp;date_to=0&amp;fuel_id=5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11e433d479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111e433d479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https://developer.mozilla.org/en-US/docs/Web/HTML/Element/tbody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11e433d479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11e433d479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11e433d479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111e433d479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11e433d479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111e433d479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11e433d479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111e433d479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0adbeaf8d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0adbeaf8d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111e433d479_0_4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111e433d479_0_4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111e433d479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111e433d479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111e433d479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111e433d479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11e433d479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111e433d479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111e433d479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111e433d479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111e433d479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111e433d479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111e433d479_0_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111e433d479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111e433d479_0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111e433d479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111e433d479_0_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111e433d479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111e433d479_0_1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111e433d479_0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0adbeaf8d4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0adbeaf8d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10adbeaf8d4_0_3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10adbeaf8d4_0_3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10adbeaf8d4_0_3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10adbeaf8d4_0_3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10b08e31ae8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10b08e31ae8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111e433d479_0_4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111e433d479_0_4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111e433d479_0_5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111e433d479_0_5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111e433d479_0_5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111e433d479_0_5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111e433d479_0_5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111e433d479_0_5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111e433d479_0_5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111e433d479_0_5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111e433d479_0_5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111e433d479_0_5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111e433d479_0_7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111e433d479_0_7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11e433d47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11e433d47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111e433d479_0_5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Google Shape;373;g111e433d479_0_5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111e433d479_0_5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111e433d479_0_5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111e433d479_0_5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111e433d479_0_5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111e433d479_0_5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" name="Google Shape;397;g111e433d479_0_5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111e433d479_0_5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Google Shape;405;g111e433d479_0_5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111e433d479_0_5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Google Shape;412;g111e433d479_0_5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111e433d479_0_5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0" name="Google Shape;420;g111e433d479_0_5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111e433d479_0_5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Google Shape;429;g111e433d479_0_5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111e433d479_0_6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Google Shape;441;g111e433d479_0_6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g111e433d479_0_6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1" name="Google Shape;451;g111e433d479_0_6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1e433d479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1e433d479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g111e433d479_0_6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1" name="Google Shape;461;g111e433d479_0_6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111e433d479_0_6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111e433d479_0_6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g111e433d479_0_6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2" name="Google Shape;482;g111e433d479_0_6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g111e433d479_0_7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0" name="Google Shape;490;g111e433d479_0_7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11e433d479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11e433d479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https://code.visualstudio.com/docs/editor/versioncontrol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11e433d479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11e433d479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11e433d479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11e433d479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11e433d479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11e433d479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developer.mozilla.org/en-US/docs/Web/HTTP/Headers/Content-Security-Policy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Relationship Id="rId4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Relationship Id="rId4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pricer.lt/tyrimai/preke/pigiausias-a95-oktaninio-skaiciaus-benzinas/53" TargetMode="External"/><Relationship Id="rId4" Type="http://schemas.openxmlformats.org/officeDocument/2006/relationships/hyperlink" Target="https://pricer.lt/tyrimai/preke/a95-oktaninio-skaiciaus-benzinas-su-multifunkciniais-priedais/54" TargetMode="External"/><Relationship Id="rId9" Type="http://schemas.openxmlformats.org/officeDocument/2006/relationships/hyperlink" Target="http://www.degalukainos.lt/degalu-kainu-statistika?date_from=0&amp;date_to=0&amp;fuel_id=5" TargetMode="External"/><Relationship Id="rId5" Type="http://schemas.openxmlformats.org/officeDocument/2006/relationships/hyperlink" Target="https://pricer.lt/tyrimai/preke/a98-oktaninio-skaiciaus-benzinas/55" TargetMode="External"/><Relationship Id="rId6" Type="http://schemas.openxmlformats.org/officeDocument/2006/relationships/hyperlink" Target="https://pricer.lt/tyrimai/preke/a98-oktaninio-skaiciaus-benzinas-su-multifunkciniais-priedais/56" TargetMode="External"/><Relationship Id="rId7" Type="http://schemas.openxmlformats.org/officeDocument/2006/relationships/hyperlink" Target="http://www.degalukainos.lt/degalu-kainu-statistika?date_from=0&amp;date_to=0&amp;fuel_id=3" TargetMode="External"/><Relationship Id="rId8" Type="http://schemas.openxmlformats.org/officeDocument/2006/relationships/hyperlink" Target="https://pricer.lt/tyrimai/preke/dyzelinas-su-multifunkciniais-priedais/59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2.png"/><Relationship Id="rId4" Type="http://schemas.openxmlformats.org/officeDocument/2006/relationships/image" Target="../media/image1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5.png"/><Relationship Id="rId4" Type="http://schemas.openxmlformats.org/officeDocument/2006/relationships/image" Target="../media/image1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4.png"/><Relationship Id="rId4" Type="http://schemas.openxmlformats.org/officeDocument/2006/relationships/image" Target="../media/image1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1.png"/><Relationship Id="rId4" Type="http://schemas.openxmlformats.org/officeDocument/2006/relationships/image" Target="../media/image2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html.spec.whatwg.org/#table-processing-model" TargetMode="External"/><Relationship Id="rId4" Type="http://schemas.openxmlformats.org/officeDocument/2006/relationships/image" Target="../media/image19.png"/><Relationship Id="rId5" Type="http://schemas.openxmlformats.org/officeDocument/2006/relationships/image" Target="../media/image2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1.png"/><Relationship Id="rId4" Type="http://schemas.openxmlformats.org/officeDocument/2006/relationships/image" Target="../media/image3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8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9.png"/><Relationship Id="rId4" Type="http://schemas.openxmlformats.org/officeDocument/2006/relationships/image" Target="../media/image30.png"/><Relationship Id="rId5" Type="http://schemas.openxmlformats.org/officeDocument/2006/relationships/image" Target="../media/image22.png"/><Relationship Id="rId6" Type="http://schemas.openxmlformats.org/officeDocument/2006/relationships/hyperlink" Target="https://www.telia.lt/mano/privatiems/sso" TargetMode="External"/><Relationship Id="rId7" Type="http://schemas.openxmlformats.org/officeDocument/2006/relationships/hyperlink" Target="https://e.ignitis.lt/prisijungti#/registracija#registracija" TargetMode="External"/><Relationship Id="rId8" Type="http://schemas.openxmlformats.org/officeDocument/2006/relationships/hyperlink" Target="https://dizelvita.lt/" TargetMode="Externa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5.png"/><Relationship Id="rId4" Type="http://schemas.openxmlformats.org/officeDocument/2006/relationships/image" Target="../media/image33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40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2.png"/><Relationship Id="rId4" Type="http://schemas.openxmlformats.org/officeDocument/2006/relationships/image" Target="../media/image44.png"/><Relationship Id="rId5" Type="http://schemas.openxmlformats.org/officeDocument/2006/relationships/image" Target="../media/image38.png"/><Relationship Id="rId6" Type="http://schemas.openxmlformats.org/officeDocument/2006/relationships/image" Target="../media/image41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5.png"/><Relationship Id="rId4" Type="http://schemas.openxmlformats.org/officeDocument/2006/relationships/image" Target="../media/image43.png"/><Relationship Id="rId5" Type="http://schemas.openxmlformats.org/officeDocument/2006/relationships/image" Target="../media/image37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6.png"/><Relationship Id="rId4" Type="http://schemas.openxmlformats.org/officeDocument/2006/relationships/image" Target="../media/image4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hyperlink" Target="https://docs.google.com/forms/d/1YguZCG6jRvAFXmho6V6GBjRs_xLh19Jk5pWmrwCuJ6U" TargetMode="Externa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36.png"/><Relationship Id="rId4" Type="http://schemas.openxmlformats.org/officeDocument/2006/relationships/image" Target="../media/image47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36.png"/><Relationship Id="rId4" Type="http://schemas.openxmlformats.org/officeDocument/2006/relationships/image" Target="../media/image42.png"/><Relationship Id="rId5" Type="http://schemas.openxmlformats.org/officeDocument/2006/relationships/image" Target="../media/image48.png"/><Relationship Id="rId6" Type="http://schemas.openxmlformats.org/officeDocument/2006/relationships/image" Target="../media/image47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49.png"/><Relationship Id="rId4" Type="http://schemas.openxmlformats.org/officeDocument/2006/relationships/image" Target="../media/image51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50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35.png"/><Relationship Id="rId4" Type="http://schemas.openxmlformats.org/officeDocument/2006/relationships/image" Target="../media/image43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54.png"/><Relationship Id="rId4" Type="http://schemas.openxmlformats.org/officeDocument/2006/relationships/image" Target="../media/image4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56.png"/><Relationship Id="rId4" Type="http://schemas.openxmlformats.org/officeDocument/2006/relationships/image" Target="../media/image53.png"/><Relationship Id="rId5" Type="http://schemas.openxmlformats.org/officeDocument/2006/relationships/image" Target="../media/image52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59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45.png"/><Relationship Id="rId4" Type="http://schemas.openxmlformats.org/officeDocument/2006/relationships/image" Target="../media/image55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62.png"/><Relationship Id="rId4" Type="http://schemas.openxmlformats.org/officeDocument/2006/relationships/image" Target="../media/image58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57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Relationship Id="rId3" Type="http://schemas.openxmlformats.org/officeDocument/2006/relationships/hyperlink" Target="https://developer.mozilla.org/en-US/docs/Web/CSS/CSS_Properties_Reference" TargetMode="External"/><Relationship Id="rId4" Type="http://schemas.openxmlformats.org/officeDocument/2006/relationships/hyperlink" Target="https://www.w3schools.com/cssref/" TargetMode="External"/><Relationship Id="rId5" Type="http://schemas.openxmlformats.org/officeDocument/2006/relationships/image" Target="../media/image57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82.png"/><Relationship Id="rId4" Type="http://schemas.openxmlformats.org/officeDocument/2006/relationships/image" Target="../media/image68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65.png"/><Relationship Id="rId4" Type="http://schemas.openxmlformats.org/officeDocument/2006/relationships/image" Target="../media/image70.png"/><Relationship Id="rId5" Type="http://schemas.openxmlformats.org/officeDocument/2006/relationships/image" Target="../media/image69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61.png"/><Relationship Id="rId4" Type="http://schemas.openxmlformats.org/officeDocument/2006/relationships/image" Target="../media/image60.png"/><Relationship Id="rId5" Type="http://schemas.openxmlformats.org/officeDocument/2006/relationships/image" Target="../media/image66.png"/><Relationship Id="rId6" Type="http://schemas.openxmlformats.org/officeDocument/2006/relationships/image" Target="../media/image64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72.png"/><Relationship Id="rId4" Type="http://schemas.openxmlformats.org/officeDocument/2006/relationships/image" Target="../media/image75.png"/><Relationship Id="rId5" Type="http://schemas.openxmlformats.org/officeDocument/2006/relationships/image" Target="../media/image6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education.github.com/git-cheat-sheet-education.pdf" TargetMode="External"/><Relationship Id="rId4" Type="http://schemas.openxmlformats.org/officeDocument/2006/relationships/image" Target="../media/image5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63.gif"/><Relationship Id="rId4" Type="http://schemas.openxmlformats.org/officeDocument/2006/relationships/image" Target="../media/image67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78.png"/><Relationship Id="rId4" Type="http://schemas.openxmlformats.org/officeDocument/2006/relationships/image" Target="../media/image79.png"/><Relationship Id="rId5" Type="http://schemas.openxmlformats.org/officeDocument/2006/relationships/image" Target="../media/image74.png"/><Relationship Id="rId6" Type="http://schemas.openxmlformats.org/officeDocument/2006/relationships/image" Target="../media/image71.png"/><Relationship Id="rId7" Type="http://schemas.openxmlformats.org/officeDocument/2006/relationships/image" Target="../media/image80.png"/><Relationship Id="rId8" Type="http://schemas.openxmlformats.org/officeDocument/2006/relationships/image" Target="../media/image73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76.png"/><Relationship Id="rId4" Type="http://schemas.openxmlformats.org/officeDocument/2006/relationships/image" Target="../media/image81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Relationship Id="rId3" Type="http://schemas.openxmlformats.org/officeDocument/2006/relationships/hyperlink" Target="https://github.com/DeividasBakanas/frontend-basics-and-project-management-processes-2022-01-17/blob/main/3%20savait%C4%97/3.1/assigments/contacts-form/kontaktu-forma-salyga.md" TargetMode="External"/><Relationship Id="rId4" Type="http://schemas.openxmlformats.org/officeDocument/2006/relationships/image" Target="../media/image77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9.png"/><Relationship Id="rId4" Type="http://schemas.openxmlformats.org/officeDocument/2006/relationships/image" Target="../media/image1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developer.mozilla.org/en-US/docs/Web/Security/Same-origin_policy" TargetMode="External"/><Relationship Id="rId4" Type="http://schemas.openxmlformats.org/officeDocument/2006/relationships/image" Target="../media/image1.png"/><Relationship Id="rId5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developer.mozilla.org/en-US/docs/Web/Security/Same-origin_policy" TargetMode="External"/><Relationship Id="rId4" Type="http://schemas.openxmlformats.org/officeDocument/2006/relationships/hyperlink" Target="https://mano-puslapis.lt:443/index.html" TargetMode="External"/><Relationship Id="rId5" Type="http://schemas.openxmlformats.org/officeDocument/2006/relationships/hyperlink" Target="https://kitas-puslapis.lt:443/noriu-ikelti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311708" y="4397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200"/>
              <a:t>Front-end</a:t>
            </a:r>
            <a:r>
              <a:rPr lang="en" sz="5200"/>
              <a:t> kursas</a:t>
            </a:r>
            <a:endParaRPr sz="5200">
              <a:solidFill>
                <a:srgbClr val="000000"/>
              </a:solidFill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311700" y="2529325"/>
            <a:ext cx="8520600" cy="13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</a:rPr>
              <a:t>Baltic Institute of Technology</a:t>
            </a:r>
            <a:endParaRPr sz="2400">
              <a:solidFill>
                <a:srgbClr val="000000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400"/>
              <a:t>36</a:t>
            </a:r>
            <a:r>
              <a:rPr lang="en" sz="2400">
                <a:solidFill>
                  <a:srgbClr val="000000"/>
                </a:solidFill>
              </a:rPr>
              <a:t>gr. 2</a:t>
            </a:r>
            <a:r>
              <a:rPr lang="en" sz="2400"/>
              <a:t>2</a:t>
            </a:r>
            <a:r>
              <a:rPr lang="en" sz="2400">
                <a:solidFill>
                  <a:srgbClr val="000000"/>
                </a:solidFill>
              </a:rPr>
              <a:t>.0</a:t>
            </a:r>
            <a:r>
              <a:rPr lang="en" sz="2400"/>
              <a:t>1</a:t>
            </a:r>
            <a:r>
              <a:rPr lang="en" sz="2400">
                <a:solidFill>
                  <a:srgbClr val="000000"/>
                </a:solidFill>
              </a:rPr>
              <a:t>.</a:t>
            </a:r>
            <a:r>
              <a:rPr lang="en" sz="2400"/>
              <a:t>24</a:t>
            </a:r>
            <a:endParaRPr sz="2400">
              <a:solidFill>
                <a:srgbClr val="000000"/>
              </a:solidFill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4002150" y="4104975"/>
            <a:ext cx="1139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2022-02-08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/>
          <p:nvPr>
            <p:ph type="title"/>
          </p:nvPr>
        </p:nvSpPr>
        <p:spPr>
          <a:xfrm>
            <a:off x="311700" y="2991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X-Frame-Options</a:t>
            </a:r>
            <a:endParaRPr/>
          </a:p>
        </p:txBody>
      </p:sp>
      <p:sp>
        <p:nvSpPr>
          <p:cNvPr id="118" name="Google Shape;118;p22"/>
          <p:cNvSpPr txBox="1"/>
          <p:nvPr>
            <p:ph idx="1" type="body"/>
          </p:nvPr>
        </p:nvSpPr>
        <p:spPr>
          <a:xfrm>
            <a:off x="311700" y="1045000"/>
            <a:ext cx="8185500" cy="383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Puslapio kurėjai, kurie nori apriboti, savo puslapio vaizdavimą kituose puslapiuose, gali pasirinkti serverio nustatymą </a:t>
            </a:r>
            <a:r>
              <a:rPr b="1" lang="en"/>
              <a:t>X-Frame-Options</a:t>
            </a:r>
            <a:r>
              <a:rPr lang="en"/>
              <a:t>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DENY - puslapis puslapyje nerodys;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SAMEORIGIN - puslapis puslapyje gali būti rodomas, jeigu tas pats origin;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Yra ir kitų saugumo mechanizmų, kurie riboja </a:t>
            </a:r>
            <a:r>
              <a:rPr b="1" lang="en"/>
              <a:t>iframe</a:t>
            </a:r>
            <a:r>
              <a:rPr lang="en"/>
              <a:t> naudojimą, pvz. </a:t>
            </a:r>
            <a:r>
              <a:rPr b="1" lang="en" u="sng">
                <a:solidFill>
                  <a:schemeClr val="hlink"/>
                </a:solidFill>
                <a:hlinkClick r:id="rId3"/>
              </a:rPr>
              <a:t>Content-Security-Policy</a:t>
            </a:r>
            <a:r>
              <a:rPr lang="en"/>
              <a:t>, kuris nustato iš kokių šaltinių leidžiama užkrauti turinį.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Kur įgyvendinamas saugumas?</a:t>
            </a:r>
            <a:endParaRPr/>
          </a:p>
        </p:txBody>
      </p:sp>
      <p:sp>
        <p:nvSpPr>
          <p:cNvPr id="124" name="Google Shape;124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Verta pasirinkti patikimą </a:t>
            </a:r>
            <a:r>
              <a:rPr b="1" lang="en"/>
              <a:t>naršyklę</a:t>
            </a:r>
            <a:r>
              <a:rPr lang="en"/>
              <a:t>, kadangi būtent ji įgyvendina nemažą dalį saugumo mechanizmų bei nustatymų.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Dalį jų galėtume išjungti arba apeiti tiesiogiai naudojant HTTP / HTTPS protokolą, bet saugumo mechanizmai skirti apsaugoti vartotojus, todėl to daryti nevertėtų.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Pvz. naršyklė gali atmesti tam tikro turinio krovimą vartotojui, ką be jos turėtume atlikti patys.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23"/>
          <p:cNvSpPr txBox="1"/>
          <p:nvPr/>
        </p:nvSpPr>
        <p:spPr>
          <a:xfrm>
            <a:off x="1860200" y="3994075"/>
            <a:ext cx="3000000" cy="9234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92929"/>
                </a:solidFill>
                <a:highlight>
                  <a:srgbClr val="F2F2F2"/>
                </a:highlight>
                <a:latin typeface="Courier New"/>
                <a:ea typeface="Courier New"/>
                <a:cs typeface="Courier New"/>
                <a:sym typeface="Courier New"/>
              </a:rPr>
              <a:t>GET /search?q=test HTTP/2</a:t>
            </a:r>
            <a:endParaRPr sz="1200">
              <a:solidFill>
                <a:srgbClr val="292929"/>
              </a:solidFill>
              <a:highlight>
                <a:srgbClr val="F2F2F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92929"/>
                </a:solidFill>
                <a:highlight>
                  <a:srgbClr val="F2F2F2"/>
                </a:highlight>
                <a:latin typeface="Courier New"/>
                <a:ea typeface="Courier New"/>
                <a:cs typeface="Courier New"/>
                <a:sym typeface="Courier New"/>
              </a:rPr>
              <a:t>Host: www.bing.com</a:t>
            </a:r>
            <a:endParaRPr sz="1200">
              <a:solidFill>
                <a:srgbClr val="292929"/>
              </a:solidFill>
              <a:highlight>
                <a:srgbClr val="F2F2F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92929"/>
                </a:solidFill>
                <a:highlight>
                  <a:srgbClr val="F2F2F2"/>
                </a:highlight>
                <a:latin typeface="Courier New"/>
                <a:ea typeface="Courier New"/>
                <a:cs typeface="Courier New"/>
                <a:sym typeface="Courier New"/>
              </a:rPr>
              <a:t>User-Agent: curl/7.54.0</a:t>
            </a:r>
            <a:endParaRPr sz="1200">
              <a:solidFill>
                <a:srgbClr val="292929"/>
              </a:solidFill>
              <a:highlight>
                <a:srgbClr val="F2F2F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92929"/>
                </a:solidFill>
                <a:highlight>
                  <a:srgbClr val="F2F2F2"/>
                </a:highlight>
                <a:latin typeface="Courier New"/>
                <a:ea typeface="Courier New"/>
                <a:cs typeface="Courier New"/>
                <a:sym typeface="Courier New"/>
              </a:rPr>
              <a:t>Accept: */*</a:t>
            </a:r>
            <a:endParaRPr/>
          </a:p>
        </p:txBody>
      </p:sp>
      <p:sp>
        <p:nvSpPr>
          <p:cNvPr id="126" name="Google Shape;126;p23"/>
          <p:cNvSpPr txBox="1"/>
          <p:nvPr/>
        </p:nvSpPr>
        <p:spPr>
          <a:xfrm>
            <a:off x="1786200" y="3526800"/>
            <a:ext cx="3285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https://www.bing.com/search?q=test</a:t>
            </a:r>
            <a:endParaRPr/>
          </a:p>
        </p:txBody>
      </p:sp>
      <p:pic>
        <p:nvPicPr>
          <p:cNvPr id="127" name="Google Shape;12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48887" y="3495075"/>
            <a:ext cx="2221375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23"/>
          <p:cNvSpPr txBox="1"/>
          <p:nvPr/>
        </p:nvSpPr>
        <p:spPr>
          <a:xfrm>
            <a:off x="311700" y="3526800"/>
            <a:ext cx="1109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Narškylėje:</a:t>
            </a:r>
            <a:endParaRPr/>
          </a:p>
        </p:txBody>
      </p:sp>
      <p:sp>
        <p:nvSpPr>
          <p:cNvPr id="129" name="Google Shape;129;p23"/>
          <p:cNvSpPr txBox="1"/>
          <p:nvPr/>
        </p:nvSpPr>
        <p:spPr>
          <a:xfrm>
            <a:off x="311700" y="4168675"/>
            <a:ext cx="1109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 gaubtu:</a:t>
            </a:r>
            <a:endParaRPr/>
          </a:p>
        </p:txBody>
      </p:sp>
      <p:sp>
        <p:nvSpPr>
          <p:cNvPr id="130" name="Google Shape;130;p23"/>
          <p:cNvSpPr txBox="1"/>
          <p:nvPr/>
        </p:nvSpPr>
        <p:spPr>
          <a:xfrm>
            <a:off x="5420088" y="3526800"/>
            <a:ext cx="1109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Rezultatas: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Trumpa užduotis</a:t>
            </a:r>
            <a:endParaRPr/>
          </a:p>
        </p:txBody>
      </p:sp>
      <p:sp>
        <p:nvSpPr>
          <p:cNvPr id="136" name="Google Shape;136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Užduotyje Poor man’s Youtube + Spotify, pakeiskite visus `video` HTML elementus į Youtube pateikiamus iframe elementus.</a:t>
            </a:r>
            <a:endParaRPr/>
          </a:p>
        </p:txBody>
      </p:sp>
      <p:pic>
        <p:nvPicPr>
          <p:cNvPr id="137" name="Google Shape;13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1049" y="2174336"/>
            <a:ext cx="8161900" cy="794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42370" y="3011545"/>
            <a:ext cx="3059275" cy="2075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HTML lentelės</a:t>
            </a:r>
            <a:endParaRPr/>
          </a:p>
        </p:txBody>
      </p:sp>
      <p:sp>
        <p:nvSpPr>
          <p:cNvPr id="144" name="Google Shape;144;p25"/>
          <p:cNvSpPr txBox="1"/>
          <p:nvPr>
            <p:ph idx="1" type="body"/>
          </p:nvPr>
        </p:nvSpPr>
        <p:spPr>
          <a:xfrm>
            <a:off x="311700" y="1152475"/>
            <a:ext cx="5376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HTML lenteles vaizduoja </a:t>
            </a:r>
            <a:r>
              <a:rPr b="1" lang="en"/>
              <a:t>table</a:t>
            </a:r>
            <a:r>
              <a:rPr lang="en"/>
              <a:t> elementas.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Lentelę sudaro eilutės elemantai </a:t>
            </a:r>
            <a:r>
              <a:rPr b="1" lang="en"/>
              <a:t>tr</a:t>
            </a:r>
            <a:r>
              <a:rPr lang="en"/>
              <a:t> (table row) ir eilutės duomenų elementai </a:t>
            </a:r>
            <a:r>
              <a:rPr b="1" lang="en"/>
              <a:t>td</a:t>
            </a:r>
            <a:r>
              <a:rPr lang="en"/>
              <a:t> (table data).</a:t>
            </a:r>
            <a:endParaRPr/>
          </a:p>
        </p:txBody>
      </p:sp>
      <p:pic>
        <p:nvPicPr>
          <p:cNvPr id="145" name="Google Shape;14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43200" y="194562"/>
            <a:ext cx="2763975" cy="4754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45350" y="2980800"/>
            <a:ext cx="3324725" cy="176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6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Trumpa užduotis</a:t>
            </a:r>
            <a:endParaRPr/>
          </a:p>
        </p:txBody>
      </p:sp>
      <p:sp>
        <p:nvSpPr>
          <p:cNvPr id="152" name="Google Shape;152;p26"/>
          <p:cNvSpPr txBox="1"/>
          <p:nvPr>
            <p:ph idx="1" type="body"/>
          </p:nvPr>
        </p:nvSpPr>
        <p:spPr>
          <a:xfrm>
            <a:off x="311700" y="771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Suformuoti tokią HTML lentelę:</a:t>
            </a:r>
            <a:endParaRPr/>
          </a:p>
        </p:txBody>
      </p:sp>
      <p:graphicFrame>
        <p:nvGraphicFramePr>
          <p:cNvPr id="153" name="Google Shape;153;p26"/>
          <p:cNvGraphicFramePr/>
          <p:nvPr/>
        </p:nvGraphicFramePr>
        <p:xfrm>
          <a:off x="952500" y="132071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{CCD2EEC5-5B37-4033-8822-6915E84583AF}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341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Kuro tipas</a:t>
                      </a:r>
                      <a:endParaRPr b="1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Ar su priedais?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Kaina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Palyginimas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41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Ne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€1.350 - 1.519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u="sng">
                          <a:solidFill>
                            <a:schemeClr val="hlink"/>
                          </a:solidFill>
                          <a:hlinkClick r:id="rId3"/>
                        </a:rPr>
                        <a:t>Pricer.lt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41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Taip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€1.455 - 1.608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u="sng">
                          <a:solidFill>
                            <a:schemeClr val="hlink"/>
                          </a:solidFill>
                          <a:hlinkClick r:id="rId4"/>
                        </a:rPr>
                        <a:t>Pricer.lt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41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€1.539 - 1.539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u="sng">
                          <a:solidFill>
                            <a:schemeClr val="hlink"/>
                          </a:solidFill>
                          <a:hlinkClick r:id="rId5"/>
                        </a:rPr>
                        <a:t>Pricer.lt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41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Taip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€1.618 - 1.618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u="sng">
                          <a:solidFill>
                            <a:schemeClr val="hlink"/>
                          </a:solidFill>
                          <a:hlinkClick r:id="rId6"/>
                        </a:rPr>
                        <a:t>Pricer.lt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41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Dyzelinas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€1.280 - 1.459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u="sng">
                          <a:solidFill>
                            <a:schemeClr val="hlink"/>
                          </a:solidFill>
                          <a:hlinkClick r:id="rId7"/>
                        </a:rPr>
                        <a:t>DegaluKainos.lt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41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Dyzelinas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Taip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€1.375 - 1.508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u="sng">
                          <a:solidFill>
                            <a:schemeClr val="hlink"/>
                          </a:solidFill>
                          <a:hlinkClick r:id="rId8"/>
                        </a:rPr>
                        <a:t>Pricer.lt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41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Automobilinės dujos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€0.640 - 0.769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u="sng">
                          <a:solidFill>
                            <a:schemeClr val="hlink"/>
                          </a:solidFill>
                          <a:hlinkClick r:id="rId9"/>
                        </a:rPr>
                        <a:t>DegaluKainos.lt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54" name="Google Shape;154;p26"/>
          <p:cNvSpPr txBox="1"/>
          <p:nvPr>
            <p:ph idx="1" type="body"/>
          </p:nvPr>
        </p:nvSpPr>
        <p:spPr>
          <a:xfrm>
            <a:off x="311700" y="45825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Užvedus pelę ant “Taip” turi rodyti tekstą “Su multifunkciniais priedais”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7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Sudėtingesnės lentelės</a:t>
            </a:r>
            <a:endParaRPr/>
          </a:p>
        </p:txBody>
      </p:sp>
      <p:sp>
        <p:nvSpPr>
          <p:cNvPr id="160" name="Google Shape;160;p27"/>
          <p:cNvSpPr txBox="1"/>
          <p:nvPr>
            <p:ph idx="1" type="body"/>
          </p:nvPr>
        </p:nvSpPr>
        <p:spPr>
          <a:xfrm>
            <a:off x="311700" y="771475"/>
            <a:ext cx="5208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Sudėtingesniais atvejais lentelę galima skaidyti į dalis: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thead</a:t>
            </a:r>
            <a:r>
              <a:rPr lang="en"/>
              <a:t> - lentelės antraštė, pateikiami stulpelių pavadinimai;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sudaro įprasti </a:t>
            </a:r>
            <a:r>
              <a:rPr b="1" lang="en"/>
              <a:t>tr</a:t>
            </a:r>
            <a:r>
              <a:rPr lang="en"/>
              <a:t> elementai (eilutės) ir </a:t>
            </a:r>
            <a:r>
              <a:rPr b="1" lang="en"/>
              <a:t>th</a:t>
            </a:r>
            <a:r>
              <a:rPr lang="en"/>
              <a:t> (table header) antraštės elementai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tbody</a:t>
            </a:r>
            <a:r>
              <a:rPr lang="en"/>
              <a:t> - vienas (retais atvejais daugiau) turinio dalių, pateikiamas turinys;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tfooter</a:t>
            </a:r>
            <a:r>
              <a:rPr lang="en"/>
              <a:t> - lentelės poraštė, dažnai naudojama apibendrinti lentelės turinį.</a:t>
            </a:r>
            <a:endParaRPr/>
          </a:p>
        </p:txBody>
      </p:sp>
      <p:pic>
        <p:nvPicPr>
          <p:cNvPr id="161" name="Google Shape;16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6375" y="4116600"/>
            <a:ext cx="3416575" cy="893600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27"/>
          <p:cNvSpPr txBox="1"/>
          <p:nvPr/>
        </p:nvSpPr>
        <p:spPr>
          <a:xfrm>
            <a:off x="4393475" y="4109925"/>
            <a:ext cx="4621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thead</a:t>
            </a:r>
            <a:endParaRPr b="1"/>
          </a:p>
        </p:txBody>
      </p:sp>
      <p:sp>
        <p:nvSpPr>
          <p:cNvPr id="163" name="Google Shape;163;p27"/>
          <p:cNvSpPr txBox="1"/>
          <p:nvPr/>
        </p:nvSpPr>
        <p:spPr>
          <a:xfrm>
            <a:off x="4393475" y="4473300"/>
            <a:ext cx="4621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tbody</a:t>
            </a:r>
            <a:endParaRPr b="1"/>
          </a:p>
        </p:txBody>
      </p:sp>
      <p:pic>
        <p:nvPicPr>
          <p:cNvPr id="164" name="Google Shape;164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85005" y="0"/>
            <a:ext cx="3258991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Pagrindinės lentelės dalys:</a:t>
            </a:r>
            <a:endParaRPr/>
          </a:p>
        </p:txBody>
      </p:sp>
      <p:sp>
        <p:nvSpPr>
          <p:cNvPr id="170" name="Google Shape;170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Sudėtingesnės lentelės</a:t>
            </a:r>
            <a:endParaRPr/>
          </a:p>
        </p:txBody>
      </p:sp>
      <p:pic>
        <p:nvPicPr>
          <p:cNvPr id="171" name="Google Shape;17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2763" y="1571625"/>
            <a:ext cx="2314575" cy="1543050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28"/>
          <p:cNvSpPr txBox="1"/>
          <p:nvPr/>
        </p:nvSpPr>
        <p:spPr>
          <a:xfrm>
            <a:off x="2971800" y="1619775"/>
            <a:ext cx="4621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thead</a:t>
            </a:r>
            <a:endParaRPr b="1"/>
          </a:p>
        </p:txBody>
      </p:sp>
      <p:sp>
        <p:nvSpPr>
          <p:cNvPr id="173" name="Google Shape;173;p28"/>
          <p:cNvSpPr txBox="1"/>
          <p:nvPr/>
        </p:nvSpPr>
        <p:spPr>
          <a:xfrm>
            <a:off x="2971800" y="1983150"/>
            <a:ext cx="4621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tbody</a:t>
            </a:r>
            <a:endParaRPr b="1"/>
          </a:p>
        </p:txBody>
      </p:sp>
      <p:sp>
        <p:nvSpPr>
          <p:cNvPr id="174" name="Google Shape;174;p28"/>
          <p:cNvSpPr txBox="1"/>
          <p:nvPr/>
        </p:nvSpPr>
        <p:spPr>
          <a:xfrm>
            <a:off x="2971800" y="2568850"/>
            <a:ext cx="4621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tfooter</a:t>
            </a:r>
            <a:endParaRPr b="1"/>
          </a:p>
        </p:txBody>
      </p:sp>
      <p:pic>
        <p:nvPicPr>
          <p:cNvPr id="175" name="Google Shape;175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07079" y="0"/>
            <a:ext cx="3897443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Keletos </a:t>
            </a:r>
            <a:r>
              <a:rPr b="1" lang="en"/>
              <a:t>tbody</a:t>
            </a:r>
            <a:r>
              <a:rPr lang="en"/>
              <a:t> pavyzdys:</a:t>
            </a:r>
            <a:endParaRPr/>
          </a:p>
        </p:txBody>
      </p:sp>
      <p:sp>
        <p:nvSpPr>
          <p:cNvPr id="181" name="Google Shape;181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Sudėtingesnės lentelės</a:t>
            </a:r>
            <a:endParaRPr/>
          </a:p>
        </p:txBody>
      </p:sp>
      <p:pic>
        <p:nvPicPr>
          <p:cNvPr id="182" name="Google Shape;18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9875" y="1689675"/>
            <a:ext cx="3102425" cy="2845675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29"/>
          <p:cNvSpPr txBox="1"/>
          <p:nvPr/>
        </p:nvSpPr>
        <p:spPr>
          <a:xfrm>
            <a:off x="3567475" y="1689675"/>
            <a:ext cx="4621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thead</a:t>
            </a:r>
            <a:endParaRPr b="1"/>
          </a:p>
        </p:txBody>
      </p:sp>
      <p:sp>
        <p:nvSpPr>
          <p:cNvPr id="184" name="Google Shape;184;p29"/>
          <p:cNvSpPr txBox="1"/>
          <p:nvPr/>
        </p:nvSpPr>
        <p:spPr>
          <a:xfrm>
            <a:off x="3567475" y="2053050"/>
            <a:ext cx="4621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tbody</a:t>
            </a:r>
            <a:endParaRPr b="1"/>
          </a:p>
        </p:txBody>
      </p:sp>
      <p:sp>
        <p:nvSpPr>
          <p:cNvPr id="185" name="Google Shape;185;p29"/>
          <p:cNvSpPr txBox="1"/>
          <p:nvPr/>
        </p:nvSpPr>
        <p:spPr>
          <a:xfrm>
            <a:off x="3567475" y="3016825"/>
            <a:ext cx="4621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tbody</a:t>
            </a:r>
            <a:endParaRPr b="1"/>
          </a:p>
        </p:txBody>
      </p:sp>
      <p:sp>
        <p:nvSpPr>
          <p:cNvPr id="186" name="Google Shape;186;p29"/>
          <p:cNvSpPr txBox="1"/>
          <p:nvPr/>
        </p:nvSpPr>
        <p:spPr>
          <a:xfrm>
            <a:off x="3567475" y="3602550"/>
            <a:ext cx="4621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tbody</a:t>
            </a:r>
            <a:endParaRPr b="1"/>
          </a:p>
        </p:txBody>
      </p:sp>
      <p:pic>
        <p:nvPicPr>
          <p:cNvPr id="187" name="Google Shape;187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51500" y="0"/>
            <a:ext cx="3192500" cy="7074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Lentelės pavadinimas</a:t>
            </a:r>
            <a:endParaRPr/>
          </a:p>
        </p:txBody>
      </p:sp>
      <p:sp>
        <p:nvSpPr>
          <p:cNvPr id="193" name="Google Shape;193;p30"/>
          <p:cNvSpPr txBox="1"/>
          <p:nvPr>
            <p:ph idx="1" type="body"/>
          </p:nvPr>
        </p:nvSpPr>
        <p:spPr>
          <a:xfrm>
            <a:off x="311700" y="1152475"/>
            <a:ext cx="5080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Lentelei pavadinti naudojamas </a:t>
            </a:r>
            <a:r>
              <a:rPr b="1" lang="en"/>
              <a:t>caption</a:t>
            </a:r>
            <a:r>
              <a:rPr lang="en"/>
              <a:t> elementas. </a:t>
            </a:r>
            <a:r>
              <a:rPr b="1" lang="en"/>
              <a:t>caption</a:t>
            </a:r>
            <a:r>
              <a:rPr lang="en"/>
              <a:t> privalo būti pirmas </a:t>
            </a:r>
            <a:r>
              <a:rPr b="1" lang="en"/>
              <a:t>table </a:t>
            </a:r>
            <a:r>
              <a:rPr lang="en"/>
              <a:t>elemente..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P.S. </a:t>
            </a:r>
            <a:r>
              <a:rPr b="1" lang="en"/>
              <a:t>th</a:t>
            </a:r>
            <a:r>
              <a:rPr lang="en"/>
              <a:t> gali būti naudojamas ne tik </a:t>
            </a:r>
            <a:r>
              <a:rPr b="1" lang="en"/>
              <a:t>thead elemente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/>
          </a:p>
        </p:txBody>
      </p:sp>
      <p:pic>
        <p:nvPicPr>
          <p:cNvPr id="194" name="Google Shape;19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31988" y="481013"/>
            <a:ext cx="3571875" cy="4181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33850" y="3064975"/>
            <a:ext cx="2514050" cy="1929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1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Celių perdengimas</a:t>
            </a:r>
            <a:endParaRPr/>
          </a:p>
        </p:txBody>
      </p:sp>
      <p:sp>
        <p:nvSpPr>
          <p:cNvPr id="201" name="Google Shape;201;p31"/>
          <p:cNvSpPr txBox="1"/>
          <p:nvPr>
            <p:ph idx="1" type="body"/>
          </p:nvPr>
        </p:nvSpPr>
        <p:spPr>
          <a:xfrm>
            <a:off x="311700" y="10000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Viena lentelės celė gali užimti kelias pozicijas. Praplėsti celes padeda atributai </a:t>
            </a:r>
            <a:r>
              <a:rPr b="1" lang="en"/>
              <a:t>colspan</a:t>
            </a:r>
            <a:r>
              <a:rPr lang="en"/>
              <a:t> ir </a:t>
            </a:r>
            <a:r>
              <a:rPr b="1" lang="en"/>
              <a:t>rowspan;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colspan </a:t>
            </a:r>
            <a:r>
              <a:rPr lang="en"/>
              <a:t>- per kiek menamų stulpelių turi prasiplėsti celė;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rowspan</a:t>
            </a:r>
            <a:r>
              <a:rPr lang="en"/>
              <a:t> - nurodo per kiek eilučių turi prasiplėsti celė;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/>
          </a:p>
        </p:txBody>
      </p:sp>
      <p:pic>
        <p:nvPicPr>
          <p:cNvPr id="202" name="Google Shape;202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2123" y="3003700"/>
            <a:ext cx="2768675" cy="2139800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31"/>
          <p:cNvSpPr txBox="1"/>
          <p:nvPr/>
        </p:nvSpPr>
        <p:spPr>
          <a:xfrm>
            <a:off x="4191000" y="2838650"/>
            <a:ext cx="4075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caption </a:t>
            </a:r>
            <a:r>
              <a:rPr lang="en"/>
              <a:t>elementas </a:t>
            </a:r>
            <a:endParaRPr/>
          </a:p>
        </p:txBody>
      </p:sp>
      <p:sp>
        <p:nvSpPr>
          <p:cNvPr id="204" name="Google Shape;204;p31"/>
          <p:cNvSpPr txBox="1"/>
          <p:nvPr/>
        </p:nvSpPr>
        <p:spPr>
          <a:xfrm>
            <a:off x="4191000" y="3178700"/>
            <a:ext cx="4075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thead</a:t>
            </a:r>
            <a:r>
              <a:rPr lang="en"/>
              <a:t> elemente esantys </a:t>
            </a:r>
            <a:r>
              <a:rPr b="1" lang="en"/>
              <a:t>tr</a:t>
            </a:r>
            <a:r>
              <a:rPr lang="en"/>
              <a:t> ir </a:t>
            </a:r>
            <a:r>
              <a:rPr b="1" lang="en"/>
              <a:t>th</a:t>
            </a:r>
            <a:r>
              <a:rPr lang="en"/>
              <a:t> elementai</a:t>
            </a:r>
            <a:endParaRPr/>
          </a:p>
        </p:txBody>
      </p:sp>
      <p:sp>
        <p:nvSpPr>
          <p:cNvPr id="205" name="Google Shape;205;p31"/>
          <p:cNvSpPr txBox="1"/>
          <p:nvPr/>
        </p:nvSpPr>
        <p:spPr>
          <a:xfrm>
            <a:off x="4193825" y="3486650"/>
            <a:ext cx="4075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tbody</a:t>
            </a:r>
            <a:r>
              <a:rPr lang="en"/>
              <a:t> elemente esantys </a:t>
            </a:r>
            <a:r>
              <a:rPr b="1" lang="en"/>
              <a:t>tr</a:t>
            </a:r>
            <a:r>
              <a:rPr lang="en"/>
              <a:t> ir </a:t>
            </a:r>
            <a:r>
              <a:rPr b="1" lang="en"/>
              <a:t>td</a:t>
            </a:r>
            <a:r>
              <a:rPr lang="en"/>
              <a:t> elementai</a:t>
            </a:r>
            <a:endParaRPr/>
          </a:p>
        </p:txBody>
      </p:sp>
      <p:sp>
        <p:nvSpPr>
          <p:cNvPr id="206" name="Google Shape;206;p31"/>
          <p:cNvSpPr txBox="1"/>
          <p:nvPr/>
        </p:nvSpPr>
        <p:spPr>
          <a:xfrm>
            <a:off x="4193825" y="3810650"/>
            <a:ext cx="4075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td </a:t>
            </a:r>
            <a:r>
              <a:rPr lang="en"/>
              <a:t>elementui pritaikytas </a:t>
            </a:r>
            <a:r>
              <a:rPr i="1" lang="en"/>
              <a:t>colspan=”3”</a:t>
            </a:r>
            <a:r>
              <a:rPr lang="en"/>
              <a:t> atributas</a:t>
            </a:r>
            <a:endParaRPr/>
          </a:p>
        </p:txBody>
      </p:sp>
      <p:sp>
        <p:nvSpPr>
          <p:cNvPr id="207" name="Google Shape;207;p31"/>
          <p:cNvSpPr txBox="1"/>
          <p:nvPr/>
        </p:nvSpPr>
        <p:spPr>
          <a:xfrm>
            <a:off x="4193825" y="4442875"/>
            <a:ext cx="4075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td </a:t>
            </a:r>
            <a:r>
              <a:rPr lang="en"/>
              <a:t>elementui pritaikytas </a:t>
            </a:r>
            <a:r>
              <a:rPr i="1" lang="en"/>
              <a:t>rowspan=”3”</a:t>
            </a:r>
            <a:r>
              <a:rPr lang="en"/>
              <a:t> atributas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Praėjusią paskaitą</a:t>
            </a:r>
            <a:endParaRPr/>
          </a:p>
        </p:txBody>
      </p:sp>
      <p:sp>
        <p:nvSpPr>
          <p:cNvPr id="62" name="Google Shape;62;p14"/>
          <p:cNvSpPr txBox="1"/>
          <p:nvPr>
            <p:ph idx="1" type="subTitle"/>
          </p:nvPr>
        </p:nvSpPr>
        <p:spPr>
          <a:xfrm>
            <a:off x="311700" y="2834125"/>
            <a:ext cx="8520600" cy="138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Perdengimas skirtingose grupėse</a:t>
            </a:r>
            <a:endParaRPr/>
          </a:p>
        </p:txBody>
      </p:sp>
      <p:sp>
        <p:nvSpPr>
          <p:cNvPr id="213" name="Google Shape;213;p32"/>
          <p:cNvSpPr txBox="1"/>
          <p:nvPr>
            <p:ph idx="1" type="body"/>
          </p:nvPr>
        </p:nvSpPr>
        <p:spPr>
          <a:xfrm>
            <a:off x="311700" y="4404825"/>
            <a:ext cx="8520600" cy="39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https://html.spec.whatwg.org/#table-processing-model</a:t>
            </a:r>
            <a:r>
              <a:rPr lang="en"/>
              <a:t> </a:t>
            </a:r>
            <a:endParaRPr/>
          </a:p>
        </p:txBody>
      </p:sp>
      <p:pic>
        <p:nvPicPr>
          <p:cNvPr id="214" name="Google Shape;214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85950" y="1167663"/>
            <a:ext cx="5172075" cy="124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014513" y="2547300"/>
            <a:ext cx="5114925" cy="1638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Lentelė lentelėje</a:t>
            </a:r>
            <a:endParaRPr/>
          </a:p>
        </p:txBody>
      </p:sp>
      <p:sp>
        <p:nvSpPr>
          <p:cNvPr id="221" name="Google Shape;221;p33"/>
          <p:cNvSpPr txBox="1"/>
          <p:nvPr>
            <p:ph idx="1" type="body"/>
          </p:nvPr>
        </p:nvSpPr>
        <p:spPr>
          <a:xfrm>
            <a:off x="311700" y="1152475"/>
            <a:ext cx="8185500" cy="372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Lentelėse taip pat galima talpinti kitas lenteles:</a:t>
            </a:r>
            <a:endParaRPr/>
          </a:p>
        </p:txBody>
      </p:sp>
      <p:pic>
        <p:nvPicPr>
          <p:cNvPr id="222" name="Google Shape;222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29250" y="149900"/>
            <a:ext cx="2695175" cy="4916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10750" y="2403652"/>
            <a:ext cx="2979625" cy="226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Lentelių naudojimo tikslai ir problemos</a:t>
            </a:r>
            <a:endParaRPr/>
          </a:p>
        </p:txBody>
      </p:sp>
      <p:sp>
        <p:nvSpPr>
          <p:cNvPr id="229" name="Google Shape;229;p34"/>
          <p:cNvSpPr txBox="1"/>
          <p:nvPr>
            <p:ph idx="1" type="body"/>
          </p:nvPr>
        </p:nvSpPr>
        <p:spPr>
          <a:xfrm>
            <a:off x="311700" y="1152475"/>
            <a:ext cx="3910500" cy="372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Lentelės naudojamos išimtinai </a:t>
            </a:r>
            <a:r>
              <a:rPr b="1" lang="en"/>
              <a:t>duomenims vaizduoti</a:t>
            </a:r>
            <a:r>
              <a:rPr lang="en"/>
              <a:t>!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Puslapio išdėstymui lentelės </a:t>
            </a:r>
            <a:r>
              <a:rPr b="1" lang="en"/>
              <a:t>nebėra naudojamos</a:t>
            </a:r>
            <a:r>
              <a:rPr lang="en"/>
              <a:t>! Išskyrus… El. pašto laiškams…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Lentelės be papildomų pastangų ne draugauja su mažais ekranais :(</a:t>
            </a:r>
            <a:endParaRPr/>
          </a:p>
        </p:txBody>
      </p:sp>
      <p:pic>
        <p:nvPicPr>
          <p:cNvPr id="230" name="Google Shape;230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236950"/>
            <a:ext cx="4133335" cy="382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Formų svarba ir paplitimas</a:t>
            </a:r>
            <a:endParaRPr/>
          </a:p>
        </p:txBody>
      </p:sp>
      <p:sp>
        <p:nvSpPr>
          <p:cNvPr id="236" name="Google Shape;236;p35"/>
          <p:cNvSpPr txBox="1"/>
          <p:nvPr/>
        </p:nvSpPr>
        <p:spPr>
          <a:xfrm>
            <a:off x="311700" y="1295600"/>
            <a:ext cx="8185500" cy="37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595959"/>
                </a:solidFill>
              </a:rPr>
              <a:t>Prisijungimas, registracija, kontaktų - visur reikalingos formos.</a:t>
            </a:r>
            <a:endParaRPr sz="1800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>
              <a:solidFill>
                <a:srgbClr val="595959"/>
              </a:solidFill>
            </a:endParaRPr>
          </a:p>
        </p:txBody>
      </p:sp>
      <p:pic>
        <p:nvPicPr>
          <p:cNvPr id="237" name="Google Shape;237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67300" y="1919799"/>
            <a:ext cx="2698636" cy="2445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0025" y="1867675"/>
            <a:ext cx="2210225" cy="2580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Google Shape;239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21800" y="1852363"/>
            <a:ext cx="2383959" cy="2580349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p35"/>
          <p:cNvSpPr txBox="1"/>
          <p:nvPr/>
        </p:nvSpPr>
        <p:spPr>
          <a:xfrm>
            <a:off x="834036" y="4560625"/>
            <a:ext cx="1642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0097A7"/>
                </a:solid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Telia prisijungimas</a:t>
            </a:r>
            <a:endParaRPr/>
          </a:p>
        </p:txBody>
      </p:sp>
      <p:sp>
        <p:nvSpPr>
          <p:cNvPr id="241" name="Google Shape;241;p35"/>
          <p:cNvSpPr txBox="1"/>
          <p:nvPr/>
        </p:nvSpPr>
        <p:spPr>
          <a:xfrm>
            <a:off x="3520125" y="4560625"/>
            <a:ext cx="1587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0097A7"/>
                </a:solidFill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Ignitis registracija</a:t>
            </a:r>
            <a:endParaRPr/>
          </a:p>
        </p:txBody>
      </p:sp>
      <p:sp>
        <p:nvSpPr>
          <p:cNvPr id="242" name="Google Shape;242;p35"/>
          <p:cNvSpPr txBox="1"/>
          <p:nvPr/>
        </p:nvSpPr>
        <p:spPr>
          <a:xfrm>
            <a:off x="6145161" y="4560625"/>
            <a:ext cx="2142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0097A7"/>
                </a:solidFill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Dizelvita kontaktų forma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input</a:t>
            </a:r>
            <a:r>
              <a:rPr lang="en"/>
              <a:t> elementas</a:t>
            </a:r>
            <a:endParaRPr/>
          </a:p>
        </p:txBody>
      </p:sp>
      <p:sp>
        <p:nvSpPr>
          <p:cNvPr id="248" name="Google Shape;248;p36"/>
          <p:cNvSpPr txBox="1"/>
          <p:nvPr>
            <p:ph idx="1" type="body"/>
          </p:nvPr>
        </p:nvSpPr>
        <p:spPr>
          <a:xfrm>
            <a:off x="311700" y="1152475"/>
            <a:ext cx="8520600" cy="371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Pagrindinis formų elementas, kuris leidžia įvesti įvairaus tipo vartotojų duomenis. Yra virš 20 </a:t>
            </a:r>
            <a:r>
              <a:rPr b="1" lang="en"/>
              <a:t>input</a:t>
            </a:r>
            <a:r>
              <a:rPr lang="en"/>
              <a:t> elemento tipų, todėl elementas gali įgauti </a:t>
            </a:r>
            <a:r>
              <a:rPr b="1" lang="en"/>
              <a:t>labai įvairias formas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Attributas </a:t>
            </a:r>
            <a:r>
              <a:rPr b="1" lang="en"/>
              <a:t>type</a:t>
            </a:r>
            <a:r>
              <a:rPr lang="en"/>
              <a:t> leidžia pasirinkti, kokie duomenys bus įvesti: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Numatytoji </a:t>
            </a:r>
            <a:r>
              <a:rPr b="1" lang="en"/>
              <a:t>type </a:t>
            </a:r>
            <a:r>
              <a:rPr lang="en"/>
              <a:t>reikšmė yra </a:t>
            </a:r>
            <a:r>
              <a:rPr b="1" lang="en"/>
              <a:t>text.</a:t>
            </a:r>
            <a:endParaRPr b="1"/>
          </a:p>
        </p:txBody>
      </p:sp>
      <p:pic>
        <p:nvPicPr>
          <p:cNvPr id="249" name="Google Shape;249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90875" y="2872625"/>
            <a:ext cx="2536950" cy="845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Google Shape;250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61650" y="2571750"/>
            <a:ext cx="2584525" cy="160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b="1" lang="en"/>
              <a:t>input</a:t>
            </a:r>
            <a:r>
              <a:rPr lang="en"/>
              <a:t> elementas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/>
              <a:t>input</a:t>
            </a:r>
            <a:r>
              <a:rPr lang="en"/>
              <a:t> elemento išvaizdą suformuoja naršyklė:</a:t>
            </a:r>
            <a:endParaRPr/>
          </a:p>
        </p:txBody>
      </p:sp>
      <p:pic>
        <p:nvPicPr>
          <p:cNvPr id="257" name="Google Shape;257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48838" y="2062900"/>
            <a:ext cx="2257425" cy="3067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8" name="Google Shape;258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42463" y="1986688"/>
            <a:ext cx="2771775" cy="2714625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p37"/>
          <p:cNvSpPr txBox="1"/>
          <p:nvPr/>
        </p:nvSpPr>
        <p:spPr>
          <a:xfrm>
            <a:off x="1748850" y="1662700"/>
            <a:ext cx="867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Chrome</a:t>
            </a:r>
            <a:endParaRPr/>
          </a:p>
        </p:txBody>
      </p:sp>
      <p:sp>
        <p:nvSpPr>
          <p:cNvPr id="260" name="Google Shape;260;p37"/>
          <p:cNvSpPr txBox="1"/>
          <p:nvPr/>
        </p:nvSpPr>
        <p:spPr>
          <a:xfrm>
            <a:off x="4842475" y="1662700"/>
            <a:ext cx="867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Firefox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input</a:t>
            </a:r>
            <a:r>
              <a:rPr lang="en"/>
              <a:t> elementas</a:t>
            </a:r>
            <a:endParaRPr/>
          </a:p>
        </p:txBody>
      </p:sp>
      <p:sp>
        <p:nvSpPr>
          <p:cNvPr id="266" name="Google Shape;266;p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Didelę dalį input elementų išvaizdos galime pritaikyti pagal savo poreikius:</a:t>
            </a:r>
            <a:endParaRPr/>
          </a:p>
        </p:txBody>
      </p:sp>
      <p:pic>
        <p:nvPicPr>
          <p:cNvPr id="267" name="Google Shape;267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2813" y="1674400"/>
            <a:ext cx="6257925" cy="293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9"/>
          <p:cNvSpPr txBox="1"/>
          <p:nvPr>
            <p:ph idx="1" type="body"/>
          </p:nvPr>
        </p:nvSpPr>
        <p:spPr>
          <a:xfrm>
            <a:off x="311700" y="1371800"/>
            <a:ext cx="8185500" cy="372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pradinė reikšmė nustatoma atributu </a:t>
            </a:r>
            <a:r>
              <a:rPr b="1" lang="en"/>
              <a:t>value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placeholder </a:t>
            </a:r>
            <a:r>
              <a:rPr lang="en"/>
              <a:t>atributu nustatoma reikšmė rodoma tol, kol vartotojas neįvedė savo reikšmės</a:t>
            </a:r>
            <a:endParaRPr b="1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73" name="Google Shape;273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1150" y="3455725"/>
            <a:ext cx="2460600" cy="392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4" name="Google Shape;274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0350" y="3006088"/>
            <a:ext cx="2979750" cy="256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5" name="Google Shape;275;p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97500" y="3024438"/>
            <a:ext cx="4031500" cy="220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" name="Google Shape;276;p3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398100" y="3420980"/>
            <a:ext cx="2460600" cy="462145"/>
          </a:xfrm>
          <a:prstGeom prst="rect">
            <a:avLst/>
          </a:prstGeom>
          <a:noFill/>
          <a:ln>
            <a:noFill/>
          </a:ln>
        </p:spPr>
      </p:pic>
      <p:sp>
        <p:nvSpPr>
          <p:cNvPr id="277" name="Google Shape;277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input</a:t>
            </a:r>
            <a:r>
              <a:rPr lang="en"/>
              <a:t> elementas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40"/>
          <p:cNvSpPr txBox="1"/>
          <p:nvPr>
            <p:ph type="title"/>
          </p:nvPr>
        </p:nvSpPr>
        <p:spPr>
          <a:xfrm>
            <a:off x="311700" y="480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39285"/>
              <a:buFont typeface="Arial"/>
              <a:buNone/>
            </a:pPr>
            <a:r>
              <a:rPr b="1" lang="en"/>
              <a:t>input</a:t>
            </a:r>
            <a:r>
              <a:rPr lang="en"/>
              <a:t> elementas</a:t>
            </a:r>
            <a:endParaRPr/>
          </a:p>
        </p:txBody>
      </p:sp>
      <p:sp>
        <p:nvSpPr>
          <p:cNvPr id="283" name="Google Shape;283;p40"/>
          <p:cNvSpPr txBox="1"/>
          <p:nvPr>
            <p:ph idx="1" type="body"/>
          </p:nvPr>
        </p:nvSpPr>
        <p:spPr>
          <a:xfrm>
            <a:off x="311700" y="1371800"/>
            <a:ext cx="8185500" cy="372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name</a:t>
            </a:r>
            <a:r>
              <a:rPr lang="en"/>
              <a:t> atributu pažymimas pavadinimas, kuriuo duomuo bus pavadintas siunčiant į serverį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84" name="Google Shape;284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0600" y="3764588"/>
            <a:ext cx="3847250" cy="466325"/>
          </a:xfrm>
          <a:prstGeom prst="rect">
            <a:avLst/>
          </a:prstGeom>
          <a:noFill/>
          <a:ln>
            <a:noFill/>
          </a:ln>
        </p:spPr>
      </p:pic>
      <p:sp>
        <p:nvSpPr>
          <p:cNvPr id="285" name="Google Shape;285;p40"/>
          <p:cNvSpPr txBox="1"/>
          <p:nvPr/>
        </p:nvSpPr>
        <p:spPr>
          <a:xfrm>
            <a:off x="830600" y="3364400"/>
            <a:ext cx="4422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formos pateikimo metodas </a:t>
            </a:r>
            <a:r>
              <a:rPr b="1" lang="en"/>
              <a:t>GET</a:t>
            </a:r>
            <a:endParaRPr b="1"/>
          </a:p>
        </p:txBody>
      </p:sp>
      <p:pic>
        <p:nvPicPr>
          <p:cNvPr id="286" name="Google Shape;286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69078" y="3764600"/>
            <a:ext cx="2119575" cy="622700"/>
          </a:xfrm>
          <a:prstGeom prst="rect">
            <a:avLst/>
          </a:prstGeom>
          <a:noFill/>
          <a:ln>
            <a:noFill/>
          </a:ln>
        </p:spPr>
      </p:pic>
      <p:sp>
        <p:nvSpPr>
          <p:cNvPr id="287" name="Google Shape;287;p40"/>
          <p:cNvSpPr txBox="1"/>
          <p:nvPr/>
        </p:nvSpPr>
        <p:spPr>
          <a:xfrm>
            <a:off x="5369075" y="3364400"/>
            <a:ext cx="2962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formos pateikimo metodas </a:t>
            </a:r>
            <a:r>
              <a:rPr b="1" lang="en"/>
              <a:t>POST</a:t>
            </a:r>
            <a:endParaRPr b="1"/>
          </a:p>
        </p:txBody>
      </p:sp>
      <p:pic>
        <p:nvPicPr>
          <p:cNvPr id="288" name="Google Shape;288;p4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053525" y="2660087"/>
            <a:ext cx="4701850" cy="274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label </a:t>
            </a:r>
            <a:r>
              <a:rPr lang="en"/>
              <a:t>elementas</a:t>
            </a:r>
            <a:endParaRPr/>
          </a:p>
        </p:txBody>
      </p:sp>
      <p:sp>
        <p:nvSpPr>
          <p:cNvPr id="294" name="Google Shape;294;p4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Tam, kad vartotojas žinotų, ką galima įvesti į konkrečią įvestį dažniausiai naudojamos aiškinamosios antraštės. Jos pateikiamos elementu </a:t>
            </a:r>
            <a:r>
              <a:rPr b="1" lang="en"/>
              <a:t>label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label</a:t>
            </a:r>
            <a:r>
              <a:rPr lang="en"/>
              <a:t> elementas suteikia papildomą prieinamumą (accessibility).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Paspaudus ant formos elemento antraštės, sufokusuojamas pats elementas.</a:t>
            </a:r>
            <a:endParaRPr/>
          </a:p>
        </p:txBody>
      </p:sp>
      <p:pic>
        <p:nvPicPr>
          <p:cNvPr id="295" name="Google Shape;295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16575" y="1962150"/>
            <a:ext cx="4714875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6" name="Google Shape;296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78575" y="2990375"/>
            <a:ext cx="2990850" cy="361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2991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Bazinės front-end technologijos</a:t>
            </a:r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61513" y="986450"/>
            <a:ext cx="3820975" cy="38209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9" name="Google Shape;69;p15"/>
          <p:cNvCxnSpPr/>
          <p:nvPr/>
        </p:nvCxnSpPr>
        <p:spPr>
          <a:xfrm>
            <a:off x="2853925" y="4950025"/>
            <a:ext cx="1032000" cy="0"/>
          </a:xfrm>
          <a:prstGeom prst="straightConnector1">
            <a:avLst/>
          </a:prstGeom>
          <a:noFill/>
          <a:ln cap="flat" cmpd="sng" w="1143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42"/>
          <p:cNvSpPr txBox="1"/>
          <p:nvPr>
            <p:ph type="title"/>
          </p:nvPr>
        </p:nvSpPr>
        <p:spPr>
          <a:xfrm>
            <a:off x="1736850" y="2285400"/>
            <a:ext cx="5670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 kokiomis problemomis susidūrėte?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43"/>
          <p:cNvSpPr txBox="1"/>
          <p:nvPr>
            <p:ph type="title"/>
          </p:nvPr>
        </p:nvSpPr>
        <p:spPr>
          <a:xfrm>
            <a:off x="2067450" y="1999050"/>
            <a:ext cx="5009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Praėjusios paskaitos feedback’as</a:t>
            </a:r>
            <a:endParaRPr/>
          </a:p>
        </p:txBody>
      </p:sp>
      <p:sp>
        <p:nvSpPr>
          <p:cNvPr id="307" name="Google Shape;307;p43"/>
          <p:cNvSpPr txBox="1"/>
          <p:nvPr/>
        </p:nvSpPr>
        <p:spPr>
          <a:xfrm>
            <a:off x="137925" y="4039025"/>
            <a:ext cx="5344200" cy="8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lnSpc>
                <a:spcPct val="10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Forma: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https://docs.google.com/forms/d/1YguZCG6jRvAFXmho6V6GBjRs_xLh19Jk5pWmrwCuJ6U</a:t>
            </a:r>
            <a:r>
              <a:rPr lang="en"/>
              <a:t> </a:t>
            </a:r>
            <a:endParaRPr sz="9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Šios paskaitos tikslas</a:t>
            </a:r>
            <a:endParaRPr/>
          </a:p>
        </p:txBody>
      </p:sp>
      <p:sp>
        <p:nvSpPr>
          <p:cNvPr id="313" name="Google Shape;313;p44"/>
          <p:cNvSpPr txBox="1"/>
          <p:nvPr>
            <p:ph idx="1" type="body"/>
          </p:nvPr>
        </p:nvSpPr>
        <p:spPr>
          <a:xfrm>
            <a:off x="311700" y="1152475"/>
            <a:ext cx="8520600" cy="373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label </a:t>
            </a:r>
            <a:r>
              <a:rPr lang="en"/>
              <a:t>elementas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elementas ne viduje (</a:t>
            </a:r>
            <a:r>
              <a:rPr i="1" lang="en" sz="1400"/>
              <a:t>for</a:t>
            </a:r>
            <a:r>
              <a:rPr lang="en" sz="1400"/>
              <a:t> atributas)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keletas </a:t>
            </a:r>
            <a:r>
              <a:rPr b="1" lang="en" sz="1400"/>
              <a:t>label</a:t>
            </a:r>
            <a:r>
              <a:rPr lang="en" sz="1400"/>
              <a:t> elementų vienam </a:t>
            </a:r>
            <a:r>
              <a:rPr b="1" lang="en" sz="1400"/>
              <a:t>input</a:t>
            </a:r>
            <a:r>
              <a:rPr lang="en" sz="1400"/>
              <a:t>’ui</a:t>
            </a:r>
            <a:endParaRPr sz="14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form</a:t>
            </a:r>
            <a:r>
              <a:rPr lang="en"/>
              <a:t> elementas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b="1" lang="en"/>
              <a:t>form </a:t>
            </a:r>
            <a:r>
              <a:rPr lang="en"/>
              <a:t>atributai </a:t>
            </a:r>
            <a:r>
              <a:rPr i="1" lang="en"/>
              <a:t>action </a:t>
            </a:r>
            <a:r>
              <a:rPr lang="en"/>
              <a:t>ir </a:t>
            </a:r>
            <a:r>
              <a:rPr i="1" lang="en"/>
              <a:t>method </a:t>
            </a:r>
            <a:r>
              <a:rPr lang="en"/>
              <a:t>(get ir post - privalumai / trūkumai)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b="1" lang="en"/>
              <a:t>input </a:t>
            </a:r>
            <a:r>
              <a:rPr lang="en"/>
              <a:t>elemento atributas </a:t>
            </a:r>
            <a:r>
              <a:rPr i="1" lang="en"/>
              <a:t>name</a:t>
            </a:r>
            <a:r>
              <a:rPr lang="en"/>
              <a:t> ir 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formos duomenų pateikimas į serverį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Trumpa užduotis (prisijungimo forma)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input</a:t>
            </a:r>
            <a:r>
              <a:rPr lang="en"/>
              <a:t> type=”submit” / </a:t>
            </a:r>
            <a:r>
              <a:rPr b="1" lang="en"/>
              <a:t>button </a:t>
            </a:r>
            <a:r>
              <a:rPr lang="en"/>
              <a:t>/ type=”reset”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b="1" lang="en"/>
              <a:t>formaction</a:t>
            </a:r>
            <a:r>
              <a:rPr lang="en"/>
              <a:t>, </a:t>
            </a:r>
            <a:r>
              <a:rPr b="1" lang="en"/>
              <a:t>formmethod </a:t>
            </a:r>
            <a:r>
              <a:rPr lang="en"/>
              <a:t>atributai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fieldset</a:t>
            </a:r>
            <a:r>
              <a:rPr lang="en"/>
              <a:t> ir </a:t>
            </a:r>
            <a:r>
              <a:rPr b="1" lang="en"/>
              <a:t>legend </a:t>
            </a:r>
            <a:r>
              <a:rPr lang="en"/>
              <a:t>elementai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Šios paskaitos tikslas</a:t>
            </a:r>
            <a:endParaRPr/>
          </a:p>
        </p:txBody>
      </p:sp>
      <p:sp>
        <p:nvSpPr>
          <p:cNvPr id="319" name="Google Shape;319;p4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Globalus </a:t>
            </a:r>
            <a:r>
              <a:rPr b="1" lang="en"/>
              <a:t>style</a:t>
            </a:r>
            <a:r>
              <a:rPr lang="en"/>
              <a:t> atributas (inline stiliai)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aprašymo būdas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keletas properties pavyzdžių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width, height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color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background-color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textarea</a:t>
            </a:r>
            <a:r>
              <a:rPr lang="en"/>
              <a:t> elementas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Savybės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Namų darbas (kontaktų forma - be validacijos)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label </a:t>
            </a:r>
            <a:r>
              <a:rPr lang="en"/>
              <a:t>elementas</a:t>
            </a:r>
            <a:endParaRPr/>
          </a:p>
        </p:txBody>
      </p:sp>
      <p:sp>
        <p:nvSpPr>
          <p:cNvPr id="325" name="Google Shape;325;p4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Tam, kad vartotojas žinotų, ką galima įvesti į konkrečią įvestį dažniausiai naudojamos aiškinamosios antraštės. Jos pateikiamos elementu </a:t>
            </a:r>
            <a:r>
              <a:rPr b="1" lang="en"/>
              <a:t>label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label</a:t>
            </a:r>
            <a:r>
              <a:rPr lang="en"/>
              <a:t> elementas suteikia papildomą prieinamumą (accessibility).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Paspaudus ant formos elemento antraštės, sufokusuojamas pats elementas.</a:t>
            </a:r>
            <a:endParaRPr/>
          </a:p>
        </p:txBody>
      </p:sp>
      <p:pic>
        <p:nvPicPr>
          <p:cNvPr id="326" name="Google Shape;326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16575" y="1962150"/>
            <a:ext cx="4714875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7" name="Google Shape;327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78575" y="2990375"/>
            <a:ext cx="2990850" cy="361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47"/>
          <p:cNvSpPr txBox="1"/>
          <p:nvPr>
            <p:ph type="title"/>
          </p:nvPr>
        </p:nvSpPr>
        <p:spPr>
          <a:xfrm>
            <a:off x="311700" y="264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label</a:t>
            </a:r>
            <a:r>
              <a:rPr lang="en"/>
              <a:t> naudojimo būdai</a:t>
            </a:r>
            <a:endParaRPr/>
          </a:p>
        </p:txBody>
      </p:sp>
      <p:sp>
        <p:nvSpPr>
          <p:cNvPr id="333" name="Google Shape;333;p47"/>
          <p:cNvSpPr txBox="1"/>
          <p:nvPr>
            <p:ph idx="1" type="body"/>
          </p:nvPr>
        </p:nvSpPr>
        <p:spPr>
          <a:xfrm>
            <a:off x="311700" y="913775"/>
            <a:ext cx="8185500" cy="422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gali laikyti </a:t>
            </a:r>
            <a:r>
              <a:rPr b="1" lang="en"/>
              <a:t>input</a:t>
            </a:r>
            <a:r>
              <a:rPr lang="en"/>
              <a:t> elementą viduje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gali būti susiejamas su </a:t>
            </a:r>
            <a:r>
              <a:rPr i="1" lang="en"/>
              <a:t>id</a:t>
            </a:r>
            <a:r>
              <a:rPr lang="en"/>
              <a:t> atributu pažymėtu </a:t>
            </a:r>
            <a:r>
              <a:rPr b="1" lang="en"/>
              <a:t>input </a:t>
            </a:r>
            <a:r>
              <a:rPr lang="en"/>
              <a:t>elementu naudojant atributą </a:t>
            </a:r>
            <a:r>
              <a:rPr i="1" lang="en"/>
              <a:t>for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vienas </a:t>
            </a:r>
            <a:r>
              <a:rPr b="1" lang="en"/>
              <a:t>input</a:t>
            </a:r>
            <a:r>
              <a:rPr lang="en"/>
              <a:t> elementas gali būti paaiškintas keletu </a:t>
            </a:r>
            <a:r>
              <a:rPr b="1" lang="en"/>
              <a:t>label</a:t>
            </a:r>
            <a:r>
              <a:rPr lang="en"/>
              <a:t> elementų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34" name="Google Shape;334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6013" y="1428750"/>
            <a:ext cx="4714875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5" name="Google Shape;335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6025" y="3108113"/>
            <a:ext cx="6267450" cy="485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6" name="Google Shape;336;p4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5300" y="4157000"/>
            <a:ext cx="6400800" cy="666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7" name="Google Shape;337;p4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52550" y="884400"/>
            <a:ext cx="2990850" cy="361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48"/>
          <p:cNvSpPr txBox="1"/>
          <p:nvPr>
            <p:ph type="title"/>
          </p:nvPr>
        </p:nvSpPr>
        <p:spPr>
          <a:xfrm>
            <a:off x="311700" y="480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39285"/>
              <a:buFont typeface="Arial"/>
              <a:buNone/>
            </a:pPr>
            <a:r>
              <a:rPr b="1" lang="en"/>
              <a:t>button</a:t>
            </a:r>
            <a:r>
              <a:rPr lang="en"/>
              <a:t> elementas</a:t>
            </a:r>
            <a:endParaRPr/>
          </a:p>
        </p:txBody>
      </p:sp>
      <p:sp>
        <p:nvSpPr>
          <p:cNvPr id="343" name="Google Shape;343;p48"/>
          <p:cNvSpPr txBox="1"/>
          <p:nvPr>
            <p:ph idx="1" type="body"/>
          </p:nvPr>
        </p:nvSpPr>
        <p:spPr>
          <a:xfrm>
            <a:off x="311700" y="1371800"/>
            <a:ext cx="8185500" cy="11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/>
              <a:t>button</a:t>
            </a:r>
            <a:r>
              <a:rPr lang="en"/>
              <a:t> yra skirtas nuskaityti vartotojo intensiją atlikti veiksmą. Vartotojas mygtuku pats gali pareikšti norą įvykdyti veiksmą pasirinktu metu.</a:t>
            </a:r>
            <a:endParaRPr/>
          </a:p>
        </p:txBody>
      </p:sp>
      <p:pic>
        <p:nvPicPr>
          <p:cNvPr id="344" name="Google Shape;344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31875" y="2481950"/>
            <a:ext cx="2745150" cy="251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5" name="Google Shape;345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82975" y="2802188"/>
            <a:ext cx="1847850" cy="542925"/>
          </a:xfrm>
          <a:prstGeom prst="rect">
            <a:avLst/>
          </a:prstGeom>
          <a:noFill/>
          <a:ln>
            <a:noFill/>
          </a:ln>
        </p:spPr>
      </p:pic>
      <p:sp>
        <p:nvSpPr>
          <p:cNvPr id="346" name="Google Shape;346;p48"/>
          <p:cNvSpPr txBox="1"/>
          <p:nvPr/>
        </p:nvSpPr>
        <p:spPr>
          <a:xfrm>
            <a:off x="495175" y="3360425"/>
            <a:ext cx="8520600" cy="157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Mygtukas: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Char char="-"/>
            </a:pPr>
            <a:r>
              <a:rPr lang="en" sz="1800">
                <a:solidFill>
                  <a:schemeClr val="dk2"/>
                </a:solidFill>
              </a:rPr>
              <a:t>būdamas formos viduje </a:t>
            </a:r>
            <a:r>
              <a:rPr b="1" lang="en" sz="1800">
                <a:solidFill>
                  <a:schemeClr val="dk2"/>
                </a:solidFill>
              </a:rPr>
              <a:t>aktyvuoja formos pateikimą</a:t>
            </a:r>
            <a:endParaRPr b="1" sz="1800">
              <a:solidFill>
                <a:schemeClr val="dk2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-"/>
            </a:pPr>
            <a:r>
              <a:rPr lang="en" sz="1800">
                <a:solidFill>
                  <a:schemeClr val="dk2"/>
                </a:solidFill>
              </a:rPr>
              <a:t>ne formoje panaudojamas naudojant </a:t>
            </a:r>
            <a:r>
              <a:rPr b="1" lang="en" sz="1800">
                <a:solidFill>
                  <a:schemeClr val="dk2"/>
                </a:solidFill>
              </a:rPr>
              <a:t>JavaScript</a:t>
            </a:r>
            <a:br>
              <a:rPr lang="en" sz="1800">
                <a:solidFill>
                  <a:schemeClr val="dk2"/>
                </a:solidFill>
              </a:rPr>
            </a:br>
            <a:r>
              <a:rPr lang="en" sz="1800">
                <a:solidFill>
                  <a:schemeClr val="dk2"/>
                </a:solidFill>
              </a:rPr>
              <a:t>(be papildomo kodo nedaro nieko)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form</a:t>
            </a:r>
            <a:r>
              <a:rPr lang="en"/>
              <a:t> elementas </a:t>
            </a:r>
            <a:endParaRPr/>
          </a:p>
        </p:txBody>
      </p:sp>
      <p:sp>
        <p:nvSpPr>
          <p:cNvPr id="352" name="Google Shape;352;p4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Tam, kad </a:t>
            </a:r>
            <a:r>
              <a:rPr b="1" lang="en"/>
              <a:t>apjungti </a:t>
            </a:r>
            <a:r>
              <a:rPr lang="en"/>
              <a:t>keletą vartotojo įvesčių ir jas bendrai </a:t>
            </a:r>
            <a:r>
              <a:rPr b="1" lang="en"/>
              <a:t>pateikti serveriui</a:t>
            </a:r>
            <a:r>
              <a:rPr lang="en"/>
              <a:t> - naudojamas </a:t>
            </a:r>
            <a:r>
              <a:rPr b="1" lang="en"/>
              <a:t>form</a:t>
            </a:r>
            <a:r>
              <a:rPr lang="en"/>
              <a:t> elementas.</a:t>
            </a:r>
            <a:endParaRPr>
              <a:solidFill>
                <a:srgbClr val="595959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rgbClr val="595959"/>
              </a:buClr>
              <a:buSzPts val="1800"/>
              <a:buChar char="-"/>
            </a:pPr>
            <a:r>
              <a:rPr b="1" lang="en">
                <a:solidFill>
                  <a:srgbClr val="595959"/>
                </a:solidFill>
              </a:rPr>
              <a:t>action</a:t>
            </a:r>
            <a:r>
              <a:rPr lang="en">
                <a:solidFill>
                  <a:srgbClr val="595959"/>
                </a:solidFill>
              </a:rPr>
              <a:t> atributas nurodo, kur bus siunčiami formos duomenys (serverio adresas)</a:t>
            </a:r>
            <a:endParaRPr>
              <a:solidFill>
                <a:srgbClr val="595959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-"/>
            </a:pPr>
            <a:r>
              <a:rPr b="1" lang="en">
                <a:solidFill>
                  <a:srgbClr val="595959"/>
                </a:solidFill>
              </a:rPr>
              <a:t>method</a:t>
            </a:r>
            <a:r>
              <a:rPr lang="en">
                <a:solidFill>
                  <a:srgbClr val="595959"/>
                </a:solidFill>
              </a:rPr>
              <a:t> atributu nurodoma kaip bus siunčiami duomenys (GET, POST).</a:t>
            </a:r>
            <a:endParaRPr/>
          </a:p>
        </p:txBody>
      </p:sp>
      <p:pic>
        <p:nvPicPr>
          <p:cNvPr id="353" name="Google Shape;353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39063" y="3529988"/>
            <a:ext cx="4391025" cy="866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Formos pateikimo metodai</a:t>
            </a:r>
            <a:endParaRPr/>
          </a:p>
        </p:txBody>
      </p:sp>
      <p:sp>
        <p:nvSpPr>
          <p:cNvPr id="359" name="Google Shape;359;p50"/>
          <p:cNvSpPr txBox="1"/>
          <p:nvPr>
            <p:ph idx="1" type="body"/>
          </p:nvPr>
        </p:nvSpPr>
        <p:spPr>
          <a:xfrm>
            <a:off x="311700" y="1152475"/>
            <a:ext cx="8520600" cy="211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form </a:t>
            </a:r>
            <a:r>
              <a:rPr lang="en"/>
              <a:t>elementas, </a:t>
            </a:r>
            <a:r>
              <a:rPr b="1" i="1" lang="en"/>
              <a:t>method</a:t>
            </a:r>
            <a:r>
              <a:rPr b="1" lang="en"/>
              <a:t> </a:t>
            </a:r>
            <a:r>
              <a:rPr lang="en"/>
              <a:t>atributas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GET </a:t>
            </a:r>
            <a:r>
              <a:rPr lang="en"/>
              <a:t>- duomenys siunčiami naudojant </a:t>
            </a:r>
            <a:r>
              <a:rPr b="1" lang="en"/>
              <a:t>nuorodos adresą </a:t>
            </a:r>
            <a:r>
              <a:rPr lang="en"/>
              <a:t>HTTP </a:t>
            </a:r>
            <a:r>
              <a:rPr b="1" lang="en"/>
              <a:t>GET metodu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URL ilgis limituojantis faktorius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negalima siųsti jautrių duomenų, kadangi nuoroda laisvai matoma tinklo sraute</a:t>
            </a:r>
            <a:endParaRPr/>
          </a:p>
        </p:txBody>
      </p:sp>
      <p:pic>
        <p:nvPicPr>
          <p:cNvPr id="360" name="Google Shape;360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1838" y="2647938"/>
            <a:ext cx="3847250" cy="466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1" name="Google Shape;361;p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05678" y="4289975"/>
            <a:ext cx="2119575" cy="622700"/>
          </a:xfrm>
          <a:prstGeom prst="rect">
            <a:avLst/>
          </a:prstGeom>
          <a:noFill/>
          <a:ln>
            <a:noFill/>
          </a:ln>
        </p:spPr>
      </p:pic>
      <p:sp>
        <p:nvSpPr>
          <p:cNvPr id="362" name="Google Shape;362;p50"/>
          <p:cNvSpPr txBox="1"/>
          <p:nvPr/>
        </p:nvSpPr>
        <p:spPr>
          <a:xfrm>
            <a:off x="220575" y="3114875"/>
            <a:ext cx="8520600" cy="10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-"/>
            </a:pPr>
            <a:r>
              <a:rPr b="1" lang="en" sz="1800">
                <a:solidFill>
                  <a:schemeClr val="dk2"/>
                </a:solidFill>
              </a:rPr>
              <a:t>POST </a:t>
            </a:r>
            <a:r>
              <a:rPr lang="en" sz="1800">
                <a:solidFill>
                  <a:schemeClr val="dk2"/>
                </a:solidFill>
              </a:rPr>
              <a:t>- duomenys siunčiami naudojant </a:t>
            </a:r>
            <a:r>
              <a:rPr b="1" lang="en" sz="1800">
                <a:solidFill>
                  <a:schemeClr val="dk2"/>
                </a:solidFill>
              </a:rPr>
              <a:t>HTTP POST</a:t>
            </a:r>
            <a:r>
              <a:rPr lang="en" sz="1800">
                <a:solidFill>
                  <a:schemeClr val="dk2"/>
                </a:solidFill>
              </a:rPr>
              <a:t> užklausos turinį (</a:t>
            </a:r>
            <a:r>
              <a:rPr i="1" lang="en" sz="1800">
                <a:solidFill>
                  <a:schemeClr val="dk2"/>
                </a:solidFill>
              </a:rPr>
              <a:t>request body</a:t>
            </a:r>
            <a:r>
              <a:rPr lang="en" sz="1800">
                <a:solidFill>
                  <a:schemeClr val="dk2"/>
                </a:solidFill>
              </a:rPr>
              <a:t>). Naudojant HTTPS, siunčiami duomenys užšifruojami tranzite nuo serverio iki kliento (naršyklės).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Trumpa užduotis (prisijungimo forma)</a:t>
            </a:r>
            <a:endParaRPr/>
          </a:p>
        </p:txBody>
      </p:sp>
      <p:sp>
        <p:nvSpPr>
          <p:cNvPr id="368" name="Google Shape;368;p5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Sukurkite minimalią prisijungimo formą.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Panaudokite input tipą </a:t>
            </a:r>
            <a:r>
              <a:rPr b="1" lang="en"/>
              <a:t>password.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Panaudokite formos pateikimo </a:t>
            </a:r>
            <a:r>
              <a:rPr b="1" lang="en"/>
              <a:t>POST</a:t>
            </a:r>
            <a:r>
              <a:rPr lang="en"/>
              <a:t> metodą.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Nukreipkite formą į atskirą puslapį </a:t>
            </a:r>
            <a:r>
              <a:rPr b="1" lang="en"/>
              <a:t>form-result.html</a:t>
            </a:r>
            <a:r>
              <a:rPr lang="en"/>
              <a:t>.</a:t>
            </a:r>
            <a:endParaRPr/>
          </a:p>
        </p:txBody>
      </p:sp>
      <p:pic>
        <p:nvPicPr>
          <p:cNvPr id="369" name="Google Shape;369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7725" y="3176975"/>
            <a:ext cx="3543300" cy="1695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0" name="Google Shape;370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65550" y="3457963"/>
            <a:ext cx="3038475" cy="1133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912450" y="1294800"/>
            <a:ext cx="7319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Galimybė prisidėti prie atviro kodo projektų (forks)</a:t>
            </a:r>
            <a:endParaRPr/>
          </a:p>
        </p:txBody>
      </p:sp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3938" y="1965900"/>
            <a:ext cx="7096125" cy="1104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52"/>
          <p:cNvSpPr txBox="1"/>
          <p:nvPr>
            <p:ph type="title"/>
          </p:nvPr>
        </p:nvSpPr>
        <p:spPr>
          <a:xfrm>
            <a:off x="311700" y="3280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39285"/>
              <a:buFont typeface="Arial"/>
              <a:buNone/>
            </a:pPr>
            <a:r>
              <a:rPr lang="en"/>
              <a:t>input </a:t>
            </a:r>
            <a:r>
              <a:rPr b="1" lang="en"/>
              <a:t>type “submit”</a:t>
            </a:r>
            <a:endParaRPr b="1"/>
          </a:p>
        </p:txBody>
      </p:sp>
      <p:sp>
        <p:nvSpPr>
          <p:cNvPr id="376" name="Google Shape;376;p52"/>
          <p:cNvSpPr txBox="1"/>
          <p:nvPr>
            <p:ph idx="1" type="body"/>
          </p:nvPr>
        </p:nvSpPr>
        <p:spPr>
          <a:xfrm>
            <a:off x="311700" y="1067000"/>
            <a:ext cx="8185500" cy="372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vaizduojamas kaip įprastas mygtukas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esantis formoje elgiasi taip pat kaip </a:t>
            </a:r>
            <a:r>
              <a:rPr b="1" lang="en"/>
              <a:t>button</a:t>
            </a:r>
            <a:r>
              <a:rPr lang="en"/>
              <a:t> elementas - pateikia formą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mygtuką galima laikyti ir ne formos viduje (susiejant mygtuką atributu </a:t>
            </a:r>
            <a:r>
              <a:rPr b="1" lang="en"/>
              <a:t>form</a:t>
            </a:r>
            <a:r>
              <a:rPr lang="en"/>
              <a:t> su </a:t>
            </a:r>
            <a:r>
              <a:rPr b="1" lang="en"/>
              <a:t>id </a:t>
            </a:r>
            <a:r>
              <a:rPr lang="en"/>
              <a:t>pažymėta forma)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77" name="Google Shape;377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65663" y="2019300"/>
            <a:ext cx="2257425" cy="552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8" name="Google Shape;378;p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2688" y="2019300"/>
            <a:ext cx="4603724" cy="552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9" name="Google Shape;379;p5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72575" y="3717125"/>
            <a:ext cx="6298601" cy="1197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53"/>
          <p:cNvSpPr txBox="1"/>
          <p:nvPr>
            <p:ph idx="1" type="body"/>
          </p:nvPr>
        </p:nvSpPr>
        <p:spPr>
          <a:xfrm>
            <a:off x="311700" y="1143200"/>
            <a:ext cx="8185500" cy="89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naudojant </a:t>
            </a:r>
            <a:r>
              <a:rPr b="1" lang="en"/>
              <a:t>formaction</a:t>
            </a:r>
            <a:r>
              <a:rPr lang="en"/>
              <a:t> ir </a:t>
            </a:r>
            <a:r>
              <a:rPr b="1" lang="en"/>
              <a:t>formmethod </a:t>
            </a:r>
            <a:r>
              <a:rPr lang="en"/>
              <a:t>galima pateikti formą kitur, nei nustatyta pačioje formoje</a:t>
            </a:r>
            <a:endParaRPr/>
          </a:p>
        </p:txBody>
      </p:sp>
      <p:pic>
        <p:nvPicPr>
          <p:cNvPr id="385" name="Google Shape;385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96713" y="2330125"/>
            <a:ext cx="4215475" cy="1945600"/>
          </a:xfrm>
          <a:prstGeom prst="rect">
            <a:avLst/>
          </a:prstGeom>
          <a:noFill/>
          <a:ln>
            <a:noFill/>
          </a:ln>
        </p:spPr>
      </p:pic>
      <p:sp>
        <p:nvSpPr>
          <p:cNvPr id="386" name="Google Shape;386;p53"/>
          <p:cNvSpPr txBox="1"/>
          <p:nvPr>
            <p:ph type="title"/>
          </p:nvPr>
        </p:nvSpPr>
        <p:spPr>
          <a:xfrm>
            <a:off x="311700" y="2518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input </a:t>
            </a:r>
            <a:r>
              <a:rPr b="1" lang="en"/>
              <a:t>type “submit”</a:t>
            </a:r>
            <a:endParaRPr b="1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54"/>
          <p:cNvSpPr txBox="1"/>
          <p:nvPr>
            <p:ph type="title"/>
          </p:nvPr>
        </p:nvSpPr>
        <p:spPr>
          <a:xfrm>
            <a:off x="311700" y="480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39285"/>
              <a:buFont typeface="Arial"/>
              <a:buNone/>
            </a:pPr>
            <a:r>
              <a:rPr lang="en"/>
              <a:t>input </a:t>
            </a:r>
            <a:r>
              <a:rPr b="1" lang="en"/>
              <a:t>type “button”</a:t>
            </a:r>
            <a:endParaRPr b="1"/>
          </a:p>
        </p:txBody>
      </p:sp>
      <p:sp>
        <p:nvSpPr>
          <p:cNvPr id="392" name="Google Shape;392;p54"/>
          <p:cNvSpPr txBox="1"/>
          <p:nvPr>
            <p:ph idx="1" type="body"/>
          </p:nvPr>
        </p:nvSpPr>
        <p:spPr>
          <a:xfrm>
            <a:off x="311700" y="1371800"/>
            <a:ext cx="8185500" cy="372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vizualiai atrodo taip pat kaip </a:t>
            </a:r>
            <a:r>
              <a:rPr b="1" lang="en"/>
              <a:t>button </a:t>
            </a:r>
            <a:r>
              <a:rPr lang="en"/>
              <a:t>elementas ar </a:t>
            </a:r>
            <a:r>
              <a:rPr b="1" lang="en"/>
              <a:t>input type “submit”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neturi </a:t>
            </a:r>
            <a:r>
              <a:rPr b="1" lang="en"/>
              <a:t>button</a:t>
            </a:r>
            <a:r>
              <a:rPr lang="en"/>
              <a:t> elementui ir </a:t>
            </a:r>
            <a:r>
              <a:rPr b="1" lang="en"/>
              <a:t>input type “submit”</a:t>
            </a:r>
            <a:r>
              <a:rPr lang="en"/>
              <a:t> būdingo funkcionalumo formose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funkcionalumas suteikiamas per JavaScript (pavienis nieko nedaro)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93" name="Google Shape;393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1738" y="1952613"/>
            <a:ext cx="3648075" cy="695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4" name="Google Shape;394;p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1988" y="2019288"/>
            <a:ext cx="4010025" cy="56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5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fieldset </a:t>
            </a:r>
            <a:r>
              <a:rPr lang="en"/>
              <a:t>ir </a:t>
            </a:r>
            <a:r>
              <a:rPr b="1" lang="en"/>
              <a:t>legend </a:t>
            </a:r>
            <a:r>
              <a:rPr lang="en"/>
              <a:t>elementai</a:t>
            </a:r>
            <a:endParaRPr/>
          </a:p>
        </p:txBody>
      </p:sp>
      <p:sp>
        <p:nvSpPr>
          <p:cNvPr id="400" name="Google Shape;400;p55"/>
          <p:cNvSpPr txBox="1"/>
          <p:nvPr>
            <p:ph idx="1" type="body"/>
          </p:nvPr>
        </p:nvSpPr>
        <p:spPr>
          <a:xfrm>
            <a:off x="311700" y="1152475"/>
            <a:ext cx="505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-"/>
            </a:pPr>
            <a:r>
              <a:rPr lang="en">
                <a:solidFill>
                  <a:srgbClr val="595959"/>
                </a:solidFill>
              </a:rPr>
              <a:t>grupuoja formos elementus</a:t>
            </a:r>
            <a:endParaRPr>
              <a:solidFill>
                <a:srgbClr val="595959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-"/>
            </a:pPr>
            <a:r>
              <a:rPr lang="en">
                <a:solidFill>
                  <a:srgbClr val="595959"/>
                </a:solidFill>
              </a:rPr>
              <a:t>viduje padėtas </a:t>
            </a:r>
            <a:r>
              <a:rPr b="1" lang="en">
                <a:solidFill>
                  <a:srgbClr val="595959"/>
                </a:solidFill>
              </a:rPr>
              <a:t>legend</a:t>
            </a:r>
            <a:r>
              <a:rPr lang="en">
                <a:solidFill>
                  <a:srgbClr val="595959"/>
                </a:solidFill>
              </a:rPr>
              <a:t> elementas suteikia grupei pavadinimą</a:t>
            </a:r>
            <a:endParaRPr/>
          </a:p>
        </p:txBody>
      </p:sp>
      <p:pic>
        <p:nvPicPr>
          <p:cNvPr id="401" name="Google Shape;401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06400" y="261750"/>
            <a:ext cx="3003825" cy="4619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402" name="Google Shape;402;p5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4225" y="2970213"/>
            <a:ext cx="4667250" cy="1400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5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Globalus </a:t>
            </a:r>
            <a:r>
              <a:rPr b="1" lang="en"/>
              <a:t>style </a:t>
            </a:r>
            <a:r>
              <a:rPr lang="en"/>
              <a:t>atributas (inline stiliai)</a:t>
            </a:r>
            <a:endParaRPr/>
          </a:p>
        </p:txBody>
      </p:sp>
      <p:sp>
        <p:nvSpPr>
          <p:cNvPr id="408" name="Google Shape;408;p56"/>
          <p:cNvSpPr txBox="1"/>
          <p:nvPr/>
        </p:nvSpPr>
        <p:spPr>
          <a:xfrm>
            <a:off x="311700" y="1232700"/>
            <a:ext cx="8454300" cy="37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595959"/>
                </a:solidFill>
              </a:rPr>
              <a:t>Vienas iš būdų, kaip pritaikyti HTML elementui stilius yra </a:t>
            </a:r>
            <a:r>
              <a:rPr b="1" lang="en" sz="1800">
                <a:solidFill>
                  <a:srgbClr val="595959"/>
                </a:solidFill>
              </a:rPr>
              <a:t>style </a:t>
            </a:r>
            <a:r>
              <a:rPr lang="en" sz="1800">
                <a:solidFill>
                  <a:srgbClr val="595959"/>
                </a:solidFill>
              </a:rPr>
              <a:t>atributas:</a:t>
            </a:r>
            <a:endParaRPr sz="1800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595959"/>
                </a:solidFill>
              </a:rPr>
              <a:t>Stiliai aprašomi tokia forma:</a:t>
            </a:r>
            <a:endParaRPr sz="1800">
              <a:solidFill>
                <a:srgbClr val="595959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595959"/>
                </a:solidFill>
              </a:rPr>
              <a:t>&lt;savybės pavadinimas&gt;</a:t>
            </a:r>
            <a:r>
              <a:rPr b="1" lang="en" sz="1800">
                <a:solidFill>
                  <a:srgbClr val="595959"/>
                </a:solidFill>
              </a:rPr>
              <a:t>:</a:t>
            </a:r>
            <a:r>
              <a:rPr lang="en" sz="1800">
                <a:solidFill>
                  <a:srgbClr val="595959"/>
                </a:solidFill>
              </a:rPr>
              <a:t> &lt;savybės reikšmė&gt;</a:t>
            </a:r>
            <a:r>
              <a:rPr b="1" lang="en" sz="1800">
                <a:solidFill>
                  <a:srgbClr val="595959"/>
                </a:solidFill>
              </a:rPr>
              <a:t>;</a:t>
            </a:r>
            <a:endParaRPr b="1" sz="1800">
              <a:solidFill>
                <a:srgbClr val="595959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595959"/>
                </a:solidFill>
              </a:rPr>
              <a:t>background-color: cyan;</a:t>
            </a:r>
            <a:endParaRPr b="1" sz="1800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595959"/>
                </a:solidFill>
              </a:rPr>
              <a:t>Pvz.: </a:t>
            </a:r>
            <a:r>
              <a:rPr i="1" lang="en" sz="1800">
                <a:solidFill>
                  <a:srgbClr val="595959"/>
                </a:solidFill>
              </a:rPr>
              <a:t>background-color</a:t>
            </a:r>
            <a:r>
              <a:rPr lang="en" sz="1800">
                <a:solidFill>
                  <a:srgbClr val="595959"/>
                </a:solidFill>
              </a:rPr>
              <a:t>, </a:t>
            </a:r>
            <a:r>
              <a:rPr i="1" lang="en" sz="1800">
                <a:solidFill>
                  <a:srgbClr val="595959"/>
                </a:solidFill>
              </a:rPr>
              <a:t>height, text-align</a:t>
            </a:r>
            <a:r>
              <a:rPr b="1" lang="en" sz="1800">
                <a:solidFill>
                  <a:srgbClr val="595959"/>
                </a:solidFill>
              </a:rPr>
              <a:t> - CSS savybės (properties)</a:t>
            </a:r>
            <a:endParaRPr b="1" sz="1800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rgbClr val="595959"/>
                </a:solidFill>
              </a:rPr>
              <a:t>cyan, 500px, center</a:t>
            </a:r>
            <a:r>
              <a:rPr lang="en" sz="1800">
                <a:solidFill>
                  <a:srgbClr val="595959"/>
                </a:solidFill>
              </a:rPr>
              <a:t> - </a:t>
            </a:r>
            <a:r>
              <a:rPr b="1" lang="en" sz="1800">
                <a:solidFill>
                  <a:srgbClr val="595959"/>
                </a:solidFill>
              </a:rPr>
              <a:t>CSS property value</a:t>
            </a:r>
            <a:endParaRPr b="1" sz="1800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rgbClr val="595959"/>
                </a:solidFill>
              </a:rPr>
              <a:t>Kiekvienas CSS property turi savo </a:t>
            </a:r>
            <a:r>
              <a:rPr b="1" lang="en" sz="1800">
                <a:solidFill>
                  <a:srgbClr val="595959"/>
                </a:solidFill>
              </a:rPr>
              <a:t>aibę galimų reikšmių</a:t>
            </a:r>
            <a:r>
              <a:rPr lang="en" sz="1800">
                <a:solidFill>
                  <a:srgbClr val="595959"/>
                </a:solidFill>
              </a:rPr>
              <a:t> bei </a:t>
            </a:r>
            <a:r>
              <a:rPr b="1" lang="en" sz="1800">
                <a:solidFill>
                  <a:srgbClr val="595959"/>
                </a:solidFill>
              </a:rPr>
              <a:t>reikšmių formatą</a:t>
            </a:r>
            <a:r>
              <a:rPr lang="en" sz="1800">
                <a:solidFill>
                  <a:srgbClr val="595959"/>
                </a:solidFill>
              </a:rPr>
              <a:t>.</a:t>
            </a:r>
            <a:endParaRPr sz="1800">
              <a:solidFill>
                <a:srgbClr val="595959"/>
              </a:solidFill>
            </a:endParaRPr>
          </a:p>
        </p:txBody>
      </p:sp>
      <p:pic>
        <p:nvPicPr>
          <p:cNvPr id="409" name="Google Shape;409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752837"/>
            <a:ext cx="8223501" cy="250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57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Globalus </a:t>
            </a:r>
            <a:r>
              <a:rPr b="1" lang="en"/>
              <a:t>style </a:t>
            </a:r>
            <a:r>
              <a:rPr lang="en"/>
              <a:t>atributas (inline stiliai)</a:t>
            </a:r>
            <a:endParaRPr/>
          </a:p>
        </p:txBody>
      </p:sp>
      <p:sp>
        <p:nvSpPr>
          <p:cNvPr id="415" name="Google Shape;415;p57"/>
          <p:cNvSpPr txBox="1"/>
          <p:nvPr>
            <p:ph idx="1" type="body"/>
          </p:nvPr>
        </p:nvSpPr>
        <p:spPr>
          <a:xfrm>
            <a:off x="311700" y="9534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Style atribute skirtingos savybės rašoma viena prie kitos:</a:t>
            </a:r>
            <a:endParaRPr/>
          </a:p>
        </p:txBody>
      </p:sp>
      <p:sp>
        <p:nvSpPr>
          <p:cNvPr id="416" name="Google Shape;416;p57"/>
          <p:cNvSpPr txBox="1"/>
          <p:nvPr/>
        </p:nvSpPr>
        <p:spPr>
          <a:xfrm>
            <a:off x="344850" y="1914025"/>
            <a:ext cx="8454300" cy="277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595959"/>
                </a:solidFill>
              </a:rPr>
              <a:t>Šiuo atveju pritaikomos keturios savybės:</a:t>
            </a:r>
            <a:endParaRPr sz="1800">
              <a:solidFill>
                <a:srgbClr val="595959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595959"/>
              </a:buClr>
              <a:buSzPts val="1800"/>
              <a:buChar char="-"/>
            </a:pPr>
            <a:r>
              <a:rPr b="1" lang="en" sz="1800">
                <a:solidFill>
                  <a:srgbClr val="595959"/>
                </a:solidFill>
              </a:rPr>
              <a:t>background-color</a:t>
            </a:r>
            <a:r>
              <a:rPr lang="en" sz="1800">
                <a:solidFill>
                  <a:srgbClr val="595959"/>
                </a:solidFill>
              </a:rPr>
              <a:t> su reikšme </a:t>
            </a:r>
            <a:r>
              <a:rPr b="1" lang="en" sz="1800">
                <a:solidFill>
                  <a:srgbClr val="595959"/>
                </a:solidFill>
              </a:rPr>
              <a:t>cyan</a:t>
            </a:r>
            <a:endParaRPr b="1" sz="1800">
              <a:solidFill>
                <a:srgbClr val="595959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-"/>
            </a:pPr>
            <a:r>
              <a:rPr b="1" lang="en" sz="1800">
                <a:solidFill>
                  <a:srgbClr val="595959"/>
                </a:solidFill>
              </a:rPr>
              <a:t>height </a:t>
            </a:r>
            <a:r>
              <a:rPr lang="en" sz="1800">
                <a:solidFill>
                  <a:srgbClr val="595959"/>
                </a:solidFill>
              </a:rPr>
              <a:t>su reikšme </a:t>
            </a:r>
            <a:r>
              <a:rPr b="1" lang="en" sz="1800">
                <a:solidFill>
                  <a:srgbClr val="595959"/>
                </a:solidFill>
              </a:rPr>
              <a:t>500px</a:t>
            </a:r>
            <a:endParaRPr b="1" sz="1800">
              <a:solidFill>
                <a:srgbClr val="595959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-"/>
            </a:pPr>
            <a:r>
              <a:rPr b="1" lang="en" sz="1800">
                <a:solidFill>
                  <a:srgbClr val="595959"/>
                </a:solidFill>
              </a:rPr>
              <a:t>width </a:t>
            </a:r>
            <a:r>
              <a:rPr lang="en" sz="1800">
                <a:solidFill>
                  <a:srgbClr val="595959"/>
                </a:solidFill>
              </a:rPr>
              <a:t>su reikšme </a:t>
            </a:r>
            <a:r>
              <a:rPr b="1" lang="en" sz="1800">
                <a:solidFill>
                  <a:srgbClr val="595959"/>
                </a:solidFill>
              </a:rPr>
              <a:t>500px</a:t>
            </a:r>
            <a:endParaRPr b="1" sz="1800">
              <a:solidFill>
                <a:srgbClr val="595959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-"/>
            </a:pPr>
            <a:r>
              <a:rPr b="1" lang="en" sz="1800">
                <a:solidFill>
                  <a:srgbClr val="595959"/>
                </a:solidFill>
              </a:rPr>
              <a:t>text-align</a:t>
            </a:r>
            <a:r>
              <a:rPr lang="en" sz="1800">
                <a:solidFill>
                  <a:srgbClr val="595959"/>
                </a:solidFill>
              </a:rPr>
              <a:t> su reikšme </a:t>
            </a:r>
            <a:r>
              <a:rPr b="1" lang="en" sz="1800">
                <a:solidFill>
                  <a:srgbClr val="595959"/>
                </a:solidFill>
              </a:rPr>
              <a:t>center</a:t>
            </a:r>
            <a:endParaRPr b="1" sz="1800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595959"/>
                </a:solidFill>
              </a:rPr>
              <a:t>Daugiau CSS properties galima rasti čia: </a:t>
            </a:r>
            <a:r>
              <a:rPr lang="en" sz="1800" u="sng">
                <a:solidFill>
                  <a:srgbClr val="0097A7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MDN</a:t>
            </a:r>
            <a:r>
              <a:rPr lang="en" sz="1800">
                <a:solidFill>
                  <a:srgbClr val="595959"/>
                </a:solidFill>
              </a:rPr>
              <a:t>, </a:t>
            </a:r>
            <a:r>
              <a:rPr lang="en" sz="1800" u="sng">
                <a:solidFill>
                  <a:srgbClr val="0097A7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W3Schools</a:t>
            </a:r>
            <a:r>
              <a:rPr lang="en" sz="1800">
                <a:solidFill>
                  <a:srgbClr val="595959"/>
                </a:solidFill>
              </a:rPr>
              <a:t>.</a:t>
            </a:r>
            <a:endParaRPr sz="1800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rgbClr val="595959"/>
                </a:solidFill>
              </a:rPr>
              <a:t>Mokydamiesi CSS pereisime nemažą svarbiausių savybių dalį.</a:t>
            </a:r>
            <a:endParaRPr sz="1800">
              <a:solidFill>
                <a:srgbClr val="595959"/>
              </a:solidFill>
            </a:endParaRPr>
          </a:p>
        </p:txBody>
      </p:sp>
      <p:pic>
        <p:nvPicPr>
          <p:cNvPr id="417" name="Google Shape;417;p5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7100" y="1492162"/>
            <a:ext cx="8223501" cy="250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58"/>
          <p:cNvSpPr txBox="1"/>
          <p:nvPr>
            <p:ph type="title"/>
          </p:nvPr>
        </p:nvSpPr>
        <p:spPr>
          <a:xfrm>
            <a:off x="311700" y="480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39285"/>
              <a:buFont typeface="Arial"/>
              <a:buNone/>
            </a:pPr>
            <a:r>
              <a:rPr b="1" lang="en"/>
              <a:t>textarea </a:t>
            </a:r>
            <a:r>
              <a:rPr lang="en"/>
              <a:t>elementas </a:t>
            </a:r>
            <a:endParaRPr/>
          </a:p>
        </p:txBody>
      </p:sp>
      <p:sp>
        <p:nvSpPr>
          <p:cNvPr id="423" name="Google Shape;423;p58"/>
          <p:cNvSpPr txBox="1"/>
          <p:nvPr>
            <p:ph idx="1" type="body"/>
          </p:nvPr>
        </p:nvSpPr>
        <p:spPr>
          <a:xfrm>
            <a:off x="311713" y="1257838"/>
            <a:ext cx="8185500" cy="372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Leidžia vartotojui įvesti ilgesnį nei vienos eilutės tekstą.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424" name="Google Shape;424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97363" y="2334288"/>
            <a:ext cx="3152775" cy="1571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25" name="Google Shape;425;p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3312" y="1865500"/>
            <a:ext cx="2539450" cy="297300"/>
          </a:xfrm>
          <a:prstGeom prst="rect">
            <a:avLst/>
          </a:prstGeom>
          <a:noFill/>
          <a:ln>
            <a:noFill/>
          </a:ln>
        </p:spPr>
      </p:pic>
      <p:sp>
        <p:nvSpPr>
          <p:cNvPr id="426" name="Google Shape;426;p58"/>
          <p:cNvSpPr txBox="1"/>
          <p:nvPr>
            <p:ph idx="1" type="body"/>
          </p:nvPr>
        </p:nvSpPr>
        <p:spPr>
          <a:xfrm>
            <a:off x="311725" y="4015995"/>
            <a:ext cx="8185500" cy="236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Vartotojas gali keisti šio elemento plotį ir aukštį</a:t>
            </a:r>
            <a:r>
              <a:rPr lang="en"/>
              <a:t> patraukdamas apatinį dešinį kampą pėle.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59"/>
          <p:cNvSpPr txBox="1"/>
          <p:nvPr>
            <p:ph type="title"/>
          </p:nvPr>
        </p:nvSpPr>
        <p:spPr>
          <a:xfrm>
            <a:off x="311700" y="480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b="1" lang="en"/>
              <a:t>textarea </a:t>
            </a:r>
            <a:r>
              <a:rPr lang="en"/>
              <a:t>elementas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2" name="Google Shape;432;p59"/>
          <p:cNvSpPr txBox="1"/>
          <p:nvPr>
            <p:ph idx="1" type="body"/>
          </p:nvPr>
        </p:nvSpPr>
        <p:spPr>
          <a:xfrm>
            <a:off x="311713" y="1257838"/>
            <a:ext cx="8185500" cy="372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Kaip ir </a:t>
            </a:r>
            <a:r>
              <a:rPr b="1" lang="en"/>
              <a:t>input</a:t>
            </a:r>
            <a:r>
              <a:rPr lang="en"/>
              <a:t>, duomenis perduodamus į serverį pažymi </a:t>
            </a:r>
            <a:r>
              <a:rPr i="1" lang="en"/>
              <a:t>name </a:t>
            </a:r>
            <a:r>
              <a:rPr lang="en"/>
              <a:t>atribute nurodytu pavadinimu: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433" name="Google Shape;433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90700" y="2804313"/>
            <a:ext cx="2924175" cy="132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34" name="Google Shape;434;p5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26325" y="2389800"/>
            <a:ext cx="3888550" cy="281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5" name="Google Shape;435;p5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19725" y="4207145"/>
            <a:ext cx="3695150" cy="373380"/>
          </a:xfrm>
          <a:prstGeom prst="rect">
            <a:avLst/>
          </a:prstGeom>
          <a:noFill/>
          <a:ln>
            <a:noFill/>
          </a:ln>
        </p:spPr>
      </p:pic>
      <p:sp>
        <p:nvSpPr>
          <p:cNvPr id="436" name="Google Shape;436;p59"/>
          <p:cNvSpPr txBox="1"/>
          <p:nvPr/>
        </p:nvSpPr>
        <p:spPr>
          <a:xfrm>
            <a:off x="497725" y="2330675"/>
            <a:ext cx="4422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Elementas HTML dokumente</a:t>
            </a:r>
            <a:endParaRPr/>
          </a:p>
        </p:txBody>
      </p:sp>
      <p:sp>
        <p:nvSpPr>
          <p:cNvPr id="437" name="Google Shape;437;p59"/>
          <p:cNvSpPr txBox="1"/>
          <p:nvPr/>
        </p:nvSpPr>
        <p:spPr>
          <a:xfrm>
            <a:off x="497725" y="2804325"/>
            <a:ext cx="4422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Užpildome lauką</a:t>
            </a:r>
            <a:endParaRPr/>
          </a:p>
        </p:txBody>
      </p:sp>
      <p:sp>
        <p:nvSpPr>
          <p:cNvPr id="438" name="Google Shape;438;p59"/>
          <p:cNvSpPr txBox="1"/>
          <p:nvPr/>
        </p:nvSpPr>
        <p:spPr>
          <a:xfrm>
            <a:off x="497725" y="4180325"/>
            <a:ext cx="4422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Pateikiame formą</a:t>
            </a:r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60"/>
          <p:cNvSpPr txBox="1"/>
          <p:nvPr>
            <p:ph type="title"/>
          </p:nvPr>
        </p:nvSpPr>
        <p:spPr>
          <a:xfrm>
            <a:off x="311700" y="480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textarea </a:t>
            </a:r>
            <a:r>
              <a:rPr lang="en"/>
              <a:t>elementas </a:t>
            </a:r>
            <a:endParaRPr/>
          </a:p>
        </p:txBody>
      </p:sp>
      <p:sp>
        <p:nvSpPr>
          <p:cNvPr id="444" name="Google Shape;444;p60"/>
          <p:cNvSpPr txBox="1"/>
          <p:nvPr>
            <p:ph idx="1" type="body"/>
          </p:nvPr>
        </p:nvSpPr>
        <p:spPr>
          <a:xfrm>
            <a:off x="311713" y="1257838"/>
            <a:ext cx="8185500" cy="372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atributais </a:t>
            </a:r>
            <a:r>
              <a:rPr b="1" lang="en"/>
              <a:t>rows</a:t>
            </a:r>
            <a:r>
              <a:rPr lang="en"/>
              <a:t> (eilučių kiekis) ir </a:t>
            </a:r>
            <a:r>
              <a:rPr b="1" lang="en"/>
              <a:t>cols </a:t>
            </a:r>
            <a:r>
              <a:rPr lang="en"/>
              <a:t>(simbolių kiekis eilutėje) galime valdyti pradinį elemento dydį: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445" name="Google Shape;445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69375" y="2109075"/>
            <a:ext cx="1712875" cy="216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46" name="Google Shape;446;p6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36900" y="4470675"/>
            <a:ext cx="4763050" cy="283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47" name="Google Shape;447;p6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12600" y="4470675"/>
            <a:ext cx="2486135" cy="283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48" name="Google Shape;448;p6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22138" y="2779988"/>
            <a:ext cx="2867025" cy="819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61"/>
          <p:cNvSpPr txBox="1"/>
          <p:nvPr>
            <p:ph type="title"/>
          </p:nvPr>
        </p:nvSpPr>
        <p:spPr>
          <a:xfrm>
            <a:off x="311700" y="480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textarea </a:t>
            </a:r>
            <a:r>
              <a:rPr lang="en"/>
              <a:t>elementas </a:t>
            </a:r>
            <a:endParaRPr/>
          </a:p>
        </p:txBody>
      </p:sp>
      <p:sp>
        <p:nvSpPr>
          <p:cNvPr id="454" name="Google Shape;454;p61"/>
          <p:cNvSpPr txBox="1"/>
          <p:nvPr>
            <p:ph idx="1" type="body"/>
          </p:nvPr>
        </p:nvSpPr>
        <p:spPr>
          <a:xfrm>
            <a:off x="311713" y="1257838"/>
            <a:ext cx="8185500" cy="372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Panašų efektą galime pasiekti nustatydami </a:t>
            </a:r>
            <a:r>
              <a:rPr b="1" lang="en"/>
              <a:t>height</a:t>
            </a:r>
            <a:r>
              <a:rPr lang="en"/>
              <a:t> ir </a:t>
            </a:r>
            <a:r>
              <a:rPr b="1" lang="en"/>
              <a:t>width</a:t>
            </a:r>
            <a:r>
              <a:rPr lang="en"/>
              <a:t> CSS savybes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455" name="Google Shape;455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42475" y="2034149"/>
            <a:ext cx="2013050" cy="2565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56" name="Google Shape;456;p6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2000" y="3929425"/>
            <a:ext cx="6286600" cy="283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57" name="Google Shape;457;p6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42625" y="2541025"/>
            <a:ext cx="4763050" cy="283075"/>
          </a:xfrm>
          <a:prstGeom prst="rect">
            <a:avLst/>
          </a:prstGeom>
          <a:noFill/>
          <a:ln>
            <a:noFill/>
          </a:ln>
        </p:spPr>
      </p:pic>
      <p:sp>
        <p:nvSpPr>
          <p:cNvPr id="458" name="Google Shape;458;p61"/>
          <p:cNvSpPr txBox="1"/>
          <p:nvPr/>
        </p:nvSpPr>
        <p:spPr>
          <a:xfrm>
            <a:off x="3203550" y="3176663"/>
            <a:ext cx="583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arba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Github cheat sheet</a:t>
            </a:r>
            <a:endParaRPr/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https://education.github.com/git-cheat-sheet-education.pdf</a:t>
            </a:r>
            <a:endParaRPr/>
          </a:p>
        </p:txBody>
      </p:sp>
      <p:pic>
        <p:nvPicPr>
          <p:cNvPr id="82" name="Google Shape;8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86661" y="1743600"/>
            <a:ext cx="6170678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62"/>
          <p:cNvSpPr txBox="1"/>
          <p:nvPr>
            <p:ph type="title"/>
          </p:nvPr>
        </p:nvSpPr>
        <p:spPr>
          <a:xfrm>
            <a:off x="311700" y="480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b="1" lang="en"/>
              <a:t>textarea </a:t>
            </a:r>
            <a:r>
              <a:rPr lang="en"/>
              <a:t>elementas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4" name="Google Shape;464;p62"/>
          <p:cNvSpPr txBox="1"/>
          <p:nvPr>
            <p:ph idx="1" type="body"/>
          </p:nvPr>
        </p:nvSpPr>
        <p:spPr>
          <a:xfrm>
            <a:off x="311713" y="1257838"/>
            <a:ext cx="8185500" cy="372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Apriboti </a:t>
            </a:r>
            <a:r>
              <a:rPr b="1" lang="en"/>
              <a:t>textarea</a:t>
            </a:r>
            <a:r>
              <a:rPr lang="en"/>
              <a:t> plėtimosi galimybes galime naudodami CSS properties </a:t>
            </a:r>
            <a:r>
              <a:rPr b="1" lang="en"/>
              <a:t>max-width</a:t>
            </a:r>
            <a:r>
              <a:rPr lang="en"/>
              <a:t> ir </a:t>
            </a:r>
            <a:r>
              <a:rPr b="1" lang="en"/>
              <a:t>max-height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465" name="Google Shape;465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57125" y="2343150"/>
            <a:ext cx="3461125" cy="189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66" name="Google Shape;466;p6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30638" y="4339150"/>
            <a:ext cx="6947675" cy="274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63"/>
          <p:cNvSpPr txBox="1"/>
          <p:nvPr>
            <p:ph type="title"/>
          </p:nvPr>
        </p:nvSpPr>
        <p:spPr>
          <a:xfrm>
            <a:off x="311700" y="480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textarea </a:t>
            </a:r>
            <a:r>
              <a:rPr lang="en"/>
              <a:t>elementas</a:t>
            </a:r>
            <a:endParaRPr/>
          </a:p>
        </p:txBody>
      </p:sp>
      <p:sp>
        <p:nvSpPr>
          <p:cNvPr id="472" name="Google Shape;472;p63"/>
          <p:cNvSpPr txBox="1"/>
          <p:nvPr>
            <p:ph idx="1" type="body"/>
          </p:nvPr>
        </p:nvSpPr>
        <p:spPr>
          <a:xfrm>
            <a:off x="311713" y="1257838"/>
            <a:ext cx="8185500" cy="372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CSS property </a:t>
            </a:r>
            <a:r>
              <a:rPr b="1" lang="en"/>
              <a:t>resize</a:t>
            </a:r>
            <a:r>
              <a:rPr lang="en"/>
              <a:t> nustato į kryptimi galima plėsti elementą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473" name="Google Shape;473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65225" y="1900225"/>
            <a:ext cx="2895600" cy="733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74" name="Google Shape;474;p6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98550" y="2775350"/>
            <a:ext cx="2828925" cy="76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5" name="Google Shape;475;p6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12838" y="3679038"/>
            <a:ext cx="2847975" cy="733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76" name="Google Shape;476;p6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13025" y="2148425"/>
            <a:ext cx="4542975" cy="237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77" name="Google Shape;477;p6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13025" y="2859800"/>
            <a:ext cx="4542975" cy="224596"/>
          </a:xfrm>
          <a:prstGeom prst="rect">
            <a:avLst/>
          </a:prstGeom>
          <a:noFill/>
          <a:ln>
            <a:noFill/>
          </a:ln>
        </p:spPr>
      </p:pic>
      <p:pic>
        <p:nvPicPr>
          <p:cNvPr id="478" name="Google Shape;478;p6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13025" y="3739525"/>
            <a:ext cx="3945145" cy="224600"/>
          </a:xfrm>
          <a:prstGeom prst="rect">
            <a:avLst/>
          </a:prstGeom>
          <a:noFill/>
          <a:ln>
            <a:noFill/>
          </a:ln>
        </p:spPr>
      </p:pic>
      <p:sp>
        <p:nvSpPr>
          <p:cNvPr id="479" name="Google Shape;479;p63"/>
          <p:cNvSpPr txBox="1"/>
          <p:nvPr/>
        </p:nvSpPr>
        <p:spPr>
          <a:xfrm>
            <a:off x="582300" y="4277350"/>
            <a:ext cx="4422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numatytoji reikšmė - </a:t>
            </a:r>
            <a:r>
              <a:rPr b="1" lang="en"/>
              <a:t>resize: both;</a:t>
            </a:r>
            <a:endParaRPr b="1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64"/>
          <p:cNvSpPr txBox="1"/>
          <p:nvPr>
            <p:ph type="title"/>
          </p:nvPr>
        </p:nvSpPr>
        <p:spPr>
          <a:xfrm>
            <a:off x="311700" y="480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b="1" lang="en"/>
              <a:t>textarea </a:t>
            </a:r>
            <a:r>
              <a:rPr lang="en"/>
              <a:t>elementas</a:t>
            </a:r>
            <a:endParaRPr/>
          </a:p>
        </p:txBody>
      </p:sp>
      <p:sp>
        <p:nvSpPr>
          <p:cNvPr id="485" name="Google Shape;485;p64"/>
          <p:cNvSpPr txBox="1"/>
          <p:nvPr>
            <p:ph idx="1" type="body"/>
          </p:nvPr>
        </p:nvSpPr>
        <p:spPr>
          <a:xfrm>
            <a:off x="311713" y="1257838"/>
            <a:ext cx="8185500" cy="372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Kaip ir kitiems formos elementams, textarea galime pridėti </a:t>
            </a:r>
            <a:r>
              <a:rPr b="1" lang="en"/>
              <a:t>placeholder</a:t>
            </a:r>
            <a:r>
              <a:rPr lang="en"/>
              <a:t> atributą.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486" name="Google Shape;486;p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58488" y="2474788"/>
            <a:ext cx="2981325" cy="828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87" name="Google Shape;487;p6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04900" y="3734350"/>
            <a:ext cx="5934200" cy="266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6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Namų darbas</a:t>
            </a:r>
            <a:endParaRPr/>
          </a:p>
        </p:txBody>
      </p:sp>
      <p:sp>
        <p:nvSpPr>
          <p:cNvPr id="493" name="Google Shape;493;p6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Kontaktų forma - </a:t>
            </a:r>
            <a:r>
              <a:rPr lang="en" u="sng">
                <a:solidFill>
                  <a:schemeClr val="hlink"/>
                </a:solidFill>
                <a:hlinkClick r:id="rId3"/>
              </a:rPr>
              <a:t>sąlyga</a:t>
            </a:r>
            <a:r>
              <a:rPr lang="en"/>
              <a:t>.</a:t>
            </a:r>
            <a:endParaRPr/>
          </a:p>
        </p:txBody>
      </p:sp>
      <p:pic>
        <p:nvPicPr>
          <p:cNvPr id="494" name="Google Shape;494;p6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41238" y="1848613"/>
            <a:ext cx="5915025" cy="2828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VS Code git integracija</a:t>
            </a:r>
            <a:endParaRPr/>
          </a:p>
        </p:txBody>
      </p:sp>
      <p:sp>
        <p:nvSpPr>
          <p:cNvPr id="88" name="Google Shape;88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9" name="Google Shape;8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38986"/>
            <a:ext cx="8520601" cy="50093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iframe - dokumentas dokumente</a:t>
            </a:r>
            <a:endParaRPr/>
          </a:p>
        </p:txBody>
      </p:sp>
      <p:sp>
        <p:nvSpPr>
          <p:cNvPr id="95" name="Google Shape;95;p19"/>
          <p:cNvSpPr txBox="1"/>
          <p:nvPr>
            <p:ph idx="1" type="body"/>
          </p:nvPr>
        </p:nvSpPr>
        <p:spPr>
          <a:xfrm>
            <a:off x="311700" y="1152475"/>
            <a:ext cx="435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Puslapis puslapyje - </a:t>
            </a:r>
            <a:r>
              <a:rPr i="1" lang="en"/>
              <a:t>iframe</a:t>
            </a:r>
            <a:r>
              <a:rPr lang="en"/>
              <a:t> elementas.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en"/>
              <a:t>width</a:t>
            </a:r>
            <a:r>
              <a:rPr lang="en"/>
              <a:t>, </a:t>
            </a:r>
            <a:r>
              <a:rPr b="1" i="1" lang="en"/>
              <a:t>height </a:t>
            </a:r>
            <a:r>
              <a:rPr lang="en"/>
              <a:t>- bendro pobūdžio atributai, nurodo elemento ploti ir aukštį pikseliais.</a:t>
            </a:r>
            <a:endParaRPr/>
          </a:p>
        </p:txBody>
      </p:sp>
      <p:pic>
        <p:nvPicPr>
          <p:cNvPr id="96" name="Google Shape;9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53350" y="253188"/>
            <a:ext cx="4090651" cy="4637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39238" y="1724450"/>
            <a:ext cx="2295525" cy="1085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iframe - dokumentas dokumente</a:t>
            </a:r>
            <a:endParaRPr/>
          </a:p>
        </p:txBody>
      </p:sp>
      <p:sp>
        <p:nvSpPr>
          <p:cNvPr id="103" name="Google Shape;103;p20"/>
          <p:cNvSpPr txBox="1"/>
          <p:nvPr/>
        </p:nvSpPr>
        <p:spPr>
          <a:xfrm>
            <a:off x="311700" y="1152475"/>
            <a:ext cx="4486500" cy="37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595959"/>
                </a:solidFill>
              </a:rPr>
              <a:t>Ne visus puslapius galime vaizduoti savo puslapyje dėl naršyklės saugumo mechanizmų, kuriuos puslapių kūrėjai pasirenka naudoti.</a:t>
            </a:r>
            <a:endParaRPr sz="1800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595959"/>
                </a:solidFill>
              </a:rPr>
              <a:t>Same origin policy (</a:t>
            </a:r>
            <a:r>
              <a:rPr lang="en" sz="1800" u="sng">
                <a:solidFill>
                  <a:srgbClr val="0097A7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plačiau</a:t>
            </a:r>
            <a:r>
              <a:rPr lang="en" sz="1800">
                <a:solidFill>
                  <a:srgbClr val="595959"/>
                </a:solidFill>
              </a:rPr>
              <a:t>)</a:t>
            </a:r>
            <a:endParaRPr sz="1800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>
              <a:solidFill>
                <a:srgbClr val="595959"/>
              </a:solidFill>
            </a:endParaRPr>
          </a:p>
        </p:txBody>
      </p:sp>
      <p:pic>
        <p:nvPicPr>
          <p:cNvPr id="104" name="Google Shape;104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3087" y="3483775"/>
            <a:ext cx="4283725" cy="295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68325" y="927650"/>
            <a:ext cx="3502561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/>
          <p:nvPr>
            <p:ph type="title"/>
          </p:nvPr>
        </p:nvSpPr>
        <p:spPr>
          <a:xfrm>
            <a:off x="311700" y="2991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Same origin policy</a:t>
            </a:r>
            <a:endParaRPr/>
          </a:p>
        </p:txBody>
      </p:sp>
      <p:sp>
        <p:nvSpPr>
          <p:cNvPr id="111" name="Google Shape;111;p21"/>
          <p:cNvSpPr txBox="1"/>
          <p:nvPr>
            <p:ph idx="1" type="body"/>
          </p:nvPr>
        </p:nvSpPr>
        <p:spPr>
          <a:xfrm>
            <a:off x="311700" y="1045000"/>
            <a:ext cx="8185500" cy="383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Same origin policy (</a:t>
            </a:r>
            <a:r>
              <a:rPr lang="en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nuoroda</a:t>
            </a:r>
            <a:r>
              <a:rPr lang="en"/>
              <a:t>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Ar tas pats </a:t>
            </a:r>
            <a:r>
              <a:rPr b="1" lang="en"/>
              <a:t>origin</a:t>
            </a:r>
            <a:r>
              <a:rPr lang="en"/>
              <a:t>?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lphaLcParenR"/>
            </a:pPr>
            <a:r>
              <a:rPr lang="en" u="sng">
                <a:solidFill>
                  <a:schemeClr val="accent5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https://mano-puslapis.lt:443/index.html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lphaLcParenR"/>
            </a:pPr>
            <a:r>
              <a:rPr lang="en" u="sng">
                <a:solidFill>
                  <a:schemeClr val="accent5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https://kitas-puslapis.lt:443/noriu-ikelti.html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/>
              <a:t>Išvada:</a:t>
            </a:r>
            <a:r>
              <a:rPr lang="en"/>
              <a:t> </a:t>
            </a:r>
            <a:r>
              <a:rPr i="1" lang="en"/>
              <a:t>origin</a:t>
            </a:r>
            <a:r>
              <a:rPr lang="en"/>
              <a:t> ne tas pats (kilmė ne ta pati)… </a:t>
            </a:r>
            <a:endParaRPr/>
          </a:p>
        </p:txBody>
      </p:sp>
      <p:graphicFrame>
        <p:nvGraphicFramePr>
          <p:cNvPr id="112" name="Google Shape;112;p21"/>
          <p:cNvGraphicFramePr/>
          <p:nvPr/>
        </p:nvGraphicFramePr>
        <p:xfrm>
          <a:off x="815675" y="2813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{CCD2EEC5-5B37-4033-8822-6915E84583AF}</a:tableStyleId>
              </a:tblPr>
              <a:tblGrid>
                <a:gridCol w="919250"/>
                <a:gridCol w="2700250"/>
                <a:gridCol w="1809750"/>
                <a:gridCol w="18097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Puslapis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Schema (protokolas)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Host (domenas)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Port (prievadas)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https://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mano-puslapis.lt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:443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https://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kitas-puslapis.lt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:443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Atitinka?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AA84F"/>
                          </a:solidFill>
                        </a:rPr>
                        <a:t>Taip</a:t>
                      </a:r>
                      <a:endParaRPr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980000"/>
                          </a:solidFill>
                        </a:rPr>
                        <a:t>Ne</a:t>
                      </a:r>
                      <a:endParaRPr>
                        <a:solidFill>
                          <a:srgbClr val="98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AA84F"/>
                          </a:solidFill>
                        </a:rPr>
                        <a:t>Taip</a:t>
                      </a:r>
                      <a:endParaRPr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