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Relationship Id="rId3" Type="http://schemas.openxmlformats.org/officeDocument/2006/relationships/hyperlink" Target="https://css-tricks.com/snippets/css/complete-guide-grid/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4e7d1001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4e7d1001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4e7d1001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4e7d1001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4e7d1001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4e7d1001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4e7d1001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4e7d1001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4e7d1001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4e7d1001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4e7d1001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4e7d1001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4e7d1001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4e7d1001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4e7d1001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4e7d1001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4e7d1001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4e7d1001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4e7d1001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4e7d1001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dbeaf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dbeaf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4e7d1001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4e7d1001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e7d1001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4e7d1001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4e7d1001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4e7d1001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4e7d1001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4e7d1001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4e7d1001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4e7d1001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4e7d1001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4e7d1001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4e7d1001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4e7d1001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4e7d1001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4e7d1001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4e7d1001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4e7d1001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https://css-tricks.com/snippets/css/complete-guide-grid/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4e7d1001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4e7d1001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dbeaf8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dbeaf8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4e7d1001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4e7d1001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4e7d1001b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4e7d1001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4e7d1001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4e7d1001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4e7d1001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4e7d1001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4e7d102c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4e7d102c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509379f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509379f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adbeaf8d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adbeaf8d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3880a65b8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3880a65b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3880a65b8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3880a65b8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4e7d1001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4e7d1001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4e7d100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4e7d100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e23f73f4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e23f73f4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e23f73f4a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e23f73f4a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4f69df08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4f69df08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e23f73f4a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e23f73f4a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e23f73f4a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0e23f73f4a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4f69df08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4f69df08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4f69df08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14f69df08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4f69df08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14f69df08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4f69df08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4f69df08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14f69df082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14f69df082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e7d1001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e7d1001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14f69df082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14f69df082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e23f73f4a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0e23f73f4a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509379f25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1509379f25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509379f25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1509379f25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1509379f25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1509379f25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1509379f25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1509379f25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509379f25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509379f25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14f69df08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14f69df08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4f69df08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14f69df08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14f69df082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14f69df082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4e7d1001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4e7d1001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14f69df08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14f69df08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1509379f2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1509379f2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1509379f2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1509379f2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509379f25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1509379f25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1509379f25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1509379f25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4f69df082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4f69df082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14f69df082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14f69df08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0e23f73f4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0e23f73f4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4e7d1001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4e7d1001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4e7d1001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4e7d1001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4e7d1001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4e7d1001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35.png"/><Relationship Id="rId6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7.png"/><Relationship Id="rId4" Type="http://schemas.openxmlformats.org/officeDocument/2006/relationships/image" Target="../media/image39.png"/><Relationship Id="rId5" Type="http://schemas.openxmlformats.org/officeDocument/2006/relationships/image" Target="../media/image46.png"/><Relationship Id="rId6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Relationship Id="rId4" Type="http://schemas.openxmlformats.org/officeDocument/2006/relationships/image" Target="../media/image47.png"/><Relationship Id="rId5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8.png"/><Relationship Id="rId4" Type="http://schemas.openxmlformats.org/officeDocument/2006/relationships/image" Target="../media/image5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1.png"/><Relationship Id="rId4" Type="http://schemas.openxmlformats.org/officeDocument/2006/relationships/image" Target="../media/image50.png"/><Relationship Id="rId5" Type="http://schemas.openxmlformats.org/officeDocument/2006/relationships/image" Target="../media/image5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9.png"/><Relationship Id="rId4" Type="http://schemas.openxmlformats.org/officeDocument/2006/relationships/image" Target="../media/image58.png"/><Relationship Id="rId5" Type="http://schemas.openxmlformats.org/officeDocument/2006/relationships/image" Target="../media/image5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3.png"/><Relationship Id="rId4" Type="http://schemas.openxmlformats.org/officeDocument/2006/relationships/image" Target="../media/image65.png"/><Relationship Id="rId5" Type="http://schemas.openxmlformats.org/officeDocument/2006/relationships/image" Target="../media/image55.gif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1.png"/><Relationship Id="rId4" Type="http://schemas.openxmlformats.org/officeDocument/2006/relationships/image" Target="../media/image69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ocs.google.com/forms/d/1YguZCG6jRvAFXmho6V6GBjRs_xLh19Jk5pWmrwCuJ6U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0.jpg"/><Relationship Id="rId4" Type="http://schemas.openxmlformats.org/officeDocument/2006/relationships/hyperlink" Target="https://github.com/DeividasBakanas/frontend-basics-and-project-management-processes-2022-01-17/tree/main/4%20savait%C4%97/4.2/assigments/box-mode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3schools.com/cssref/css_colors.asp" TargetMode="External"/><Relationship Id="rId4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7.png"/><Relationship Id="rId4" Type="http://schemas.openxmlformats.org/officeDocument/2006/relationships/image" Target="../media/image6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3.png"/><Relationship Id="rId4" Type="http://schemas.openxmlformats.org/officeDocument/2006/relationships/image" Target="../media/image6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9.png"/><Relationship Id="rId4" Type="http://schemas.openxmlformats.org/officeDocument/2006/relationships/image" Target="../media/image6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6.png"/><Relationship Id="rId4" Type="http://schemas.openxmlformats.org/officeDocument/2006/relationships/image" Target="../media/image7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6.png"/><Relationship Id="rId4" Type="http://schemas.openxmlformats.org/officeDocument/2006/relationships/image" Target="../media/image82.png"/><Relationship Id="rId5" Type="http://schemas.openxmlformats.org/officeDocument/2006/relationships/image" Target="../media/image7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www.cssfontstack.com/" TargetMode="External"/><Relationship Id="rId4" Type="http://schemas.openxmlformats.org/officeDocument/2006/relationships/hyperlink" Target="https://blog.hubspot.com/website/web-safe-html-css-fonts" TargetMode="External"/><Relationship Id="rId5" Type="http://schemas.openxmlformats.org/officeDocument/2006/relationships/image" Target="../media/image73.png"/><Relationship Id="rId6" Type="http://schemas.openxmlformats.org/officeDocument/2006/relationships/image" Target="../media/image80.png"/><Relationship Id="rId7" Type="http://schemas.openxmlformats.org/officeDocument/2006/relationships/image" Target="../media/image94.png"/><Relationship Id="rId8" Type="http://schemas.openxmlformats.org/officeDocument/2006/relationships/image" Target="../media/image8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4.png"/><Relationship Id="rId4" Type="http://schemas.openxmlformats.org/officeDocument/2006/relationships/image" Target="../media/image8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8.png"/><Relationship Id="rId4" Type="http://schemas.openxmlformats.org/officeDocument/2006/relationships/image" Target="../media/image83.png"/><Relationship Id="rId5" Type="http://schemas.openxmlformats.org/officeDocument/2006/relationships/image" Target="../media/image7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developer.mozilla.org/en-US/docs/Web/CSS/font-weight#meaning_of_relative_weights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8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5.png"/><Relationship Id="rId4" Type="http://schemas.openxmlformats.org/officeDocument/2006/relationships/image" Target="../media/image9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95.png"/><Relationship Id="rId4" Type="http://schemas.openxmlformats.org/officeDocument/2006/relationships/image" Target="../media/image8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93.png"/><Relationship Id="rId4" Type="http://schemas.openxmlformats.org/officeDocument/2006/relationships/image" Target="../media/image9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92.png"/><Relationship Id="rId4" Type="http://schemas.openxmlformats.org/officeDocument/2006/relationships/image" Target="../media/image98.png"/><Relationship Id="rId5" Type="http://schemas.openxmlformats.org/officeDocument/2006/relationships/image" Target="../media/image90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9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aniuse.com/mdn-css_types_color_alpha_hexadecimal_notation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jigsaw.w3.org/css-validator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439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Front-end</a:t>
            </a:r>
            <a:r>
              <a:rPr lang="en" sz="5200"/>
              <a:t> kursas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529325"/>
            <a:ext cx="8520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Baltic Institute of Technology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36</a:t>
            </a:r>
            <a:r>
              <a:rPr lang="en" sz="2400">
                <a:solidFill>
                  <a:srgbClr val="000000"/>
                </a:solidFill>
              </a:rPr>
              <a:t>gr. 2</a:t>
            </a:r>
            <a:r>
              <a:rPr lang="en" sz="2400"/>
              <a:t>2</a:t>
            </a:r>
            <a:r>
              <a:rPr lang="en" sz="2400">
                <a:solidFill>
                  <a:srgbClr val="000000"/>
                </a:solidFill>
              </a:rPr>
              <a:t>.0</a:t>
            </a:r>
            <a:r>
              <a:rPr lang="en" sz="2400"/>
              <a:t>1</a:t>
            </a:r>
            <a:r>
              <a:rPr lang="en" sz="2400">
                <a:solidFill>
                  <a:srgbClr val="000000"/>
                </a:solidFill>
              </a:rPr>
              <a:t>.</a:t>
            </a:r>
            <a:r>
              <a:rPr lang="en" sz="2400"/>
              <a:t>24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4104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2022-02-15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Model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Nusako bet kurio HTML vaizduojamo elemento erdvės nustatymo modelį.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300" y="1711850"/>
            <a:ext cx="4547950" cy="31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Box Model - </a:t>
            </a:r>
            <a:r>
              <a:rPr b="1" lang="en"/>
              <a:t>block </a:t>
            </a:r>
            <a:r>
              <a:rPr lang="en"/>
              <a:t>elemento turinys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Box Model’io </a:t>
            </a:r>
            <a:r>
              <a:rPr b="1" lang="en"/>
              <a:t>content</a:t>
            </a:r>
            <a:r>
              <a:rPr lang="en"/>
              <a:t> dalį </a:t>
            </a:r>
            <a:r>
              <a:rPr b="1" lang="en"/>
              <a:t>block</a:t>
            </a:r>
            <a:r>
              <a:rPr lang="en"/>
              <a:t> elementams nustato </a:t>
            </a:r>
            <a:r>
              <a:rPr b="1" lang="en"/>
              <a:t>width </a:t>
            </a:r>
            <a:r>
              <a:rPr lang="en"/>
              <a:t>ir </a:t>
            </a:r>
            <a:r>
              <a:rPr b="1" lang="en"/>
              <a:t>height </a:t>
            </a:r>
            <a:r>
              <a:rPr lang="en"/>
              <a:t>CSS properties.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375" y="2128775"/>
            <a:ext cx="13525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1313" y="3252913"/>
            <a:ext cx="23336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7888" y="2190750"/>
            <a:ext cx="733425" cy="163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Box Model - </a:t>
            </a:r>
            <a:r>
              <a:rPr b="1" lang="en"/>
              <a:t>inline </a:t>
            </a:r>
            <a:r>
              <a:rPr lang="en"/>
              <a:t>elemento turinys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343450"/>
            <a:ext cx="8520600" cy="3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width / height - neturi jokios įtakos </a:t>
            </a:r>
            <a:r>
              <a:rPr b="1" lang="en"/>
              <a:t>inline</a:t>
            </a:r>
            <a:r>
              <a:rPr lang="en"/>
              <a:t> elementams.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elemento turinio dydį nusako jame patalpintas turinys, dažniausiai tekstas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263" y="2577200"/>
            <a:ext cx="32861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275" y="3553000"/>
            <a:ext cx="22288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5325" y="3101075"/>
            <a:ext cx="2353650" cy="435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Box Model - </a:t>
            </a:r>
            <a:r>
              <a:rPr b="1" lang="en"/>
              <a:t>padding</a:t>
            </a:r>
            <a:endParaRPr b="1"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305075"/>
            <a:ext cx="8520600" cy="3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galima nustatyti vidinį atitraukimą visoms kraštinėms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elementui nustatyta </a:t>
            </a:r>
            <a:r>
              <a:rPr b="1" lang="en"/>
              <a:t>fono spalva</a:t>
            </a:r>
            <a:r>
              <a:rPr lang="en"/>
              <a:t> taikoma ir </a:t>
            </a:r>
            <a:r>
              <a:rPr b="1" lang="en"/>
              <a:t>padding</a:t>
            </a:r>
            <a:r>
              <a:rPr lang="en"/>
              <a:t> erdvei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4900" y="2447188"/>
            <a:ext cx="1333500" cy="2447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000" y="2639125"/>
            <a:ext cx="13335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000" y="3486225"/>
            <a:ext cx="22669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5500" y="2832950"/>
            <a:ext cx="22288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Box Model - </a:t>
            </a:r>
            <a:r>
              <a:rPr b="1" lang="en"/>
              <a:t>padding</a:t>
            </a:r>
            <a:endParaRPr b="1"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381825"/>
            <a:ext cx="8520600" cy="3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inline elementams vertikalus </a:t>
            </a:r>
            <a:r>
              <a:rPr b="1" lang="en"/>
              <a:t>padding </a:t>
            </a:r>
            <a:r>
              <a:rPr lang="en"/>
              <a:t>yra taikomas, bet</a:t>
            </a:r>
            <a:r>
              <a:rPr b="1" lang="en"/>
              <a:t> </a:t>
            </a:r>
            <a:r>
              <a:rPr lang="en"/>
              <a:t>turinio pozicijai nedaro įtakos - turinys išlieka vienoje linijoje, o padding išeina už šios linijos ribų.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75" y="3710775"/>
            <a:ext cx="4857750" cy="76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663" y="2572450"/>
            <a:ext cx="43148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5850" y="2548625"/>
            <a:ext cx="22860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trumpiniai - shorthand properties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545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 tokie CSS properties, kurie </a:t>
            </a:r>
            <a:r>
              <a:rPr b="1" lang="en"/>
              <a:t>viena išraiška</a:t>
            </a:r>
            <a:r>
              <a:rPr lang="en"/>
              <a:t> gali nustatyti </a:t>
            </a:r>
            <a:r>
              <a:rPr b="1" lang="en"/>
              <a:t>keletą CSS savybių</a:t>
            </a:r>
            <a:r>
              <a:rPr lang="en"/>
              <a:t>. Tokių CSS savybių pavyzdžiai yra </a:t>
            </a:r>
            <a:r>
              <a:rPr b="1" i="1" lang="en"/>
              <a:t>padding</a:t>
            </a:r>
            <a:r>
              <a:rPr lang="en"/>
              <a:t>, </a:t>
            </a:r>
            <a:r>
              <a:rPr b="1" i="1" lang="en"/>
              <a:t>border</a:t>
            </a:r>
            <a:r>
              <a:rPr lang="en"/>
              <a:t>, </a:t>
            </a:r>
            <a:r>
              <a:rPr b="1" i="1" lang="en"/>
              <a:t>margin</a:t>
            </a:r>
            <a:r>
              <a:rPr lang="en"/>
              <a:t>, </a:t>
            </a:r>
            <a:r>
              <a:rPr b="1" i="1" lang="en"/>
              <a:t>font</a:t>
            </a:r>
            <a:r>
              <a:rPr lang="en"/>
              <a:t>, </a:t>
            </a:r>
            <a:r>
              <a:rPr b="1" i="1" lang="en"/>
              <a:t>background</a:t>
            </a:r>
            <a:r>
              <a:rPr lang="en"/>
              <a:t> ir t.t.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663" y="3481775"/>
            <a:ext cx="18002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7663" y="3481775"/>
            <a:ext cx="18383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 rotWithShape="1">
          <a:blip r:embed="rId5">
            <a:alphaModFix/>
          </a:blip>
          <a:srcRect b="0" l="0" r="0" t="1136"/>
          <a:stretch/>
        </p:blipFill>
        <p:spPr>
          <a:xfrm>
            <a:off x="6439125" y="1404675"/>
            <a:ext cx="2209800" cy="30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Box Model - </a:t>
            </a:r>
            <a:r>
              <a:rPr b="1" lang="en"/>
              <a:t>border</a:t>
            </a:r>
            <a:endParaRPr b="1"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312750"/>
            <a:ext cx="8520600" cy="3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nustato rėmelį aplink elementą (tiek inline, tiek block) už padding ribų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rėmeliui galima nustatyti </a:t>
            </a:r>
            <a:r>
              <a:rPr b="1" lang="en"/>
              <a:t>stilių</a:t>
            </a:r>
            <a:r>
              <a:rPr lang="en"/>
              <a:t>, </a:t>
            </a:r>
            <a:r>
              <a:rPr b="1" lang="en"/>
              <a:t>plotį</a:t>
            </a:r>
            <a:r>
              <a:rPr lang="en"/>
              <a:t>, </a:t>
            </a:r>
            <a:r>
              <a:rPr b="1" lang="en"/>
              <a:t>spalvą </a:t>
            </a:r>
            <a:r>
              <a:rPr lang="en"/>
              <a:t>ir retais atvejais - </a:t>
            </a:r>
            <a:r>
              <a:rPr b="1" lang="en"/>
              <a:t>paveikslėlį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713" y="2471838"/>
            <a:ext cx="2162175" cy="2466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38" y="2886463"/>
            <a:ext cx="3171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9088" y="2633163"/>
            <a:ext cx="23717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Box Model - </a:t>
            </a:r>
            <a:r>
              <a:rPr b="1" lang="en"/>
              <a:t>block </a:t>
            </a:r>
            <a:r>
              <a:rPr lang="en"/>
              <a:t>elementų </a:t>
            </a:r>
            <a:r>
              <a:rPr b="1" lang="en"/>
              <a:t>margin</a:t>
            </a:r>
            <a:endParaRPr b="1"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289725"/>
            <a:ext cx="8520600" cy="3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nustato atitraukimą aplink elementą - už rėmelio </a:t>
            </a:r>
            <a:r>
              <a:rPr b="1" lang="en"/>
              <a:t>border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margin nustatyta erdvė yra </a:t>
            </a:r>
            <a:r>
              <a:rPr b="1" lang="en"/>
              <a:t>permatoma</a:t>
            </a:r>
            <a:r>
              <a:rPr lang="en"/>
              <a:t>, todėl rodo </a:t>
            </a:r>
            <a:r>
              <a:rPr b="1" lang="en"/>
              <a:t>parent</a:t>
            </a:r>
            <a:r>
              <a:rPr lang="en"/>
              <a:t> elemento fono spalvą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725" y="2287063"/>
            <a:ext cx="2076450" cy="2657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438" y="2689013"/>
            <a:ext cx="13620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400" y="3453613"/>
            <a:ext cx="23050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2000" y="2687113"/>
            <a:ext cx="23241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Box Model - </a:t>
            </a:r>
            <a:r>
              <a:rPr b="1" lang="en"/>
              <a:t>inline </a:t>
            </a:r>
            <a:r>
              <a:rPr lang="en"/>
              <a:t>elementų</a:t>
            </a:r>
            <a:r>
              <a:rPr b="1" lang="en"/>
              <a:t> margin</a:t>
            </a:r>
            <a:endParaRPr b="1"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404875"/>
            <a:ext cx="8520600" cy="3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nustato atitraukimą aplink elementą tik horizontaliai (left, right)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063" y="2198450"/>
            <a:ext cx="324802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6138" y="3036413"/>
            <a:ext cx="23526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5800" y="4363057"/>
            <a:ext cx="2661250" cy="35131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4" name="Google Shape;19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6825" y="2922113"/>
            <a:ext cx="2343150" cy="1114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34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 Collapsing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91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Kartais top ir bottom margin’ai būna apjungiami į vieną, paliekant didesnę margin reikšmę iš dviejų.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Šis funkcionalumas taikomas tik </a:t>
            </a:r>
            <a:r>
              <a:rPr b="1" lang="en"/>
              <a:t>top </a:t>
            </a:r>
            <a:r>
              <a:rPr lang="en"/>
              <a:t>ir </a:t>
            </a:r>
            <a:r>
              <a:rPr b="1" lang="en"/>
              <a:t>bottom</a:t>
            </a:r>
            <a:r>
              <a:rPr lang="en"/>
              <a:t> margin’ams!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Funkcionalumas netaikomas absoliučiai supozicioniuotiems elementams.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313" y="2637250"/>
            <a:ext cx="307657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71" y="2637246"/>
            <a:ext cx="2879349" cy="21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box-sizing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5206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property, kuris nusako kaip bus traktuojamos </a:t>
            </a:r>
            <a:r>
              <a:rPr b="1" lang="en"/>
              <a:t>width</a:t>
            </a:r>
            <a:r>
              <a:rPr lang="en"/>
              <a:t> ir </a:t>
            </a:r>
            <a:r>
              <a:rPr b="1" lang="en"/>
              <a:t>height</a:t>
            </a:r>
            <a:r>
              <a:rPr lang="en"/>
              <a:t> savybės box modelyje. Galimos dvi reikšmės: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content-box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border-box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box-sizing </a:t>
            </a:r>
            <a:r>
              <a:rPr b="1" lang="en"/>
              <a:t>content-box</a:t>
            </a:r>
            <a:endParaRPr b="1"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nurodytas </a:t>
            </a:r>
            <a:r>
              <a:rPr b="1" lang="en"/>
              <a:t>width </a:t>
            </a:r>
            <a:r>
              <a:rPr lang="en"/>
              <a:t>ir </a:t>
            </a:r>
            <a:r>
              <a:rPr b="1" lang="en"/>
              <a:t>height</a:t>
            </a:r>
            <a:r>
              <a:rPr lang="en"/>
              <a:t> galioja tik vidiniam turiniui (baigiasi su </a:t>
            </a:r>
            <a:r>
              <a:rPr b="1" lang="en"/>
              <a:t>content</a:t>
            </a:r>
            <a:r>
              <a:rPr lang="en"/>
              <a:t>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padding</a:t>
            </a:r>
            <a:r>
              <a:rPr lang="en"/>
              <a:t>, </a:t>
            </a:r>
            <a:r>
              <a:rPr b="1" lang="en"/>
              <a:t>border,</a:t>
            </a:r>
            <a:r>
              <a:rPr lang="en"/>
              <a:t> </a:t>
            </a:r>
            <a:r>
              <a:rPr b="1" lang="en"/>
              <a:t>margin </a:t>
            </a:r>
            <a:r>
              <a:rPr lang="en"/>
              <a:t>eina už vidinio turinio ribų, todėl visas galutinis elemento plotis ir aukštis yra didesnis negu mūsų nustatytos </a:t>
            </a:r>
            <a:r>
              <a:rPr b="1" lang="en"/>
              <a:t>width </a:t>
            </a:r>
            <a:r>
              <a:rPr lang="en"/>
              <a:t>ir </a:t>
            </a:r>
            <a:r>
              <a:rPr b="1" lang="en"/>
              <a:t>height </a:t>
            </a:r>
            <a:r>
              <a:rPr lang="en"/>
              <a:t>reikšmė</a:t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862" y="2419350"/>
            <a:ext cx="3294283" cy="22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/>
          <p:nvPr/>
        </p:nvSpPr>
        <p:spPr>
          <a:xfrm>
            <a:off x="3749725" y="3222350"/>
            <a:ext cx="1648500" cy="65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4266175" y="4678925"/>
            <a:ext cx="7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width</a:t>
            </a:r>
            <a:endParaRPr/>
          </a:p>
        </p:txBody>
      </p:sp>
      <p:cxnSp>
        <p:nvCxnSpPr>
          <p:cNvPr id="218" name="Google Shape;218;p33"/>
          <p:cNvCxnSpPr/>
          <p:nvPr/>
        </p:nvCxnSpPr>
        <p:spPr>
          <a:xfrm>
            <a:off x="3728500" y="4716800"/>
            <a:ext cx="1676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219" name="Google Shape;219;p33"/>
          <p:cNvCxnSpPr/>
          <p:nvPr/>
        </p:nvCxnSpPr>
        <p:spPr>
          <a:xfrm>
            <a:off x="6270050" y="3181525"/>
            <a:ext cx="7200" cy="67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220" name="Google Shape;220;p33"/>
          <p:cNvSpPr txBox="1"/>
          <p:nvPr/>
        </p:nvSpPr>
        <p:spPr>
          <a:xfrm>
            <a:off x="6480675" y="3321025"/>
            <a:ext cx="7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</a:t>
            </a:r>
            <a:endParaRPr/>
          </a:p>
        </p:txBody>
      </p:sp>
      <p:cxnSp>
        <p:nvCxnSpPr>
          <p:cNvPr id="221" name="Google Shape;221;p33"/>
          <p:cNvCxnSpPr/>
          <p:nvPr/>
        </p:nvCxnSpPr>
        <p:spPr>
          <a:xfrm>
            <a:off x="3735575" y="3226175"/>
            <a:ext cx="0" cy="17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3"/>
          <p:cNvCxnSpPr/>
          <p:nvPr/>
        </p:nvCxnSpPr>
        <p:spPr>
          <a:xfrm>
            <a:off x="5411975" y="3226175"/>
            <a:ext cx="0" cy="17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3"/>
          <p:cNvCxnSpPr/>
          <p:nvPr/>
        </p:nvCxnSpPr>
        <p:spPr>
          <a:xfrm rot="10800000">
            <a:off x="3753975" y="3198450"/>
            <a:ext cx="26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33"/>
          <p:cNvCxnSpPr/>
          <p:nvPr/>
        </p:nvCxnSpPr>
        <p:spPr>
          <a:xfrm rot="10800000">
            <a:off x="3753975" y="3884250"/>
            <a:ext cx="26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box-sizing </a:t>
            </a:r>
            <a:r>
              <a:rPr b="1" lang="en"/>
              <a:t>border-box</a:t>
            </a:r>
            <a:endParaRPr b="1"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nurodytas </a:t>
            </a:r>
            <a:r>
              <a:rPr b="1" lang="en"/>
              <a:t>width </a:t>
            </a:r>
            <a:r>
              <a:rPr lang="en"/>
              <a:t>ir</a:t>
            </a:r>
            <a:r>
              <a:rPr b="1" lang="en"/>
              <a:t> height </a:t>
            </a:r>
            <a:r>
              <a:rPr lang="en"/>
              <a:t>apima tiek turinį, tiek </a:t>
            </a:r>
            <a:r>
              <a:rPr b="1" lang="en"/>
              <a:t>padding</a:t>
            </a:r>
            <a:r>
              <a:rPr lang="en"/>
              <a:t> ir </a:t>
            </a:r>
            <a:r>
              <a:rPr b="1" lang="en"/>
              <a:t>border </a:t>
            </a:r>
            <a:r>
              <a:rPr lang="en"/>
              <a:t>(baigiasi ties </a:t>
            </a:r>
            <a:r>
              <a:rPr b="1" lang="en"/>
              <a:t>border</a:t>
            </a:r>
            <a:r>
              <a:rPr lang="en"/>
              <a:t>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margin</a:t>
            </a:r>
            <a:r>
              <a:rPr lang="en"/>
              <a:t> kaip ir </a:t>
            </a:r>
            <a:r>
              <a:rPr b="1" lang="en"/>
              <a:t>content-box</a:t>
            </a:r>
            <a:r>
              <a:rPr lang="en"/>
              <a:t> atveju išlieka toks pat </a:t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862" y="2419350"/>
            <a:ext cx="3294283" cy="22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/>
          <p:nvPr/>
        </p:nvSpPr>
        <p:spPr>
          <a:xfrm>
            <a:off x="3244525" y="2738000"/>
            <a:ext cx="2641800" cy="165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4266175" y="4678925"/>
            <a:ext cx="7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width</a:t>
            </a:r>
            <a:endParaRPr/>
          </a:p>
        </p:txBody>
      </p:sp>
      <p:cxnSp>
        <p:nvCxnSpPr>
          <p:cNvPr id="234" name="Google Shape;234;p34"/>
          <p:cNvCxnSpPr/>
          <p:nvPr/>
        </p:nvCxnSpPr>
        <p:spPr>
          <a:xfrm>
            <a:off x="3212025" y="4716800"/>
            <a:ext cx="2693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235" name="Google Shape;235;p34"/>
          <p:cNvCxnSpPr/>
          <p:nvPr/>
        </p:nvCxnSpPr>
        <p:spPr>
          <a:xfrm>
            <a:off x="6277250" y="2724150"/>
            <a:ext cx="0" cy="169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236" name="Google Shape;236;p34"/>
          <p:cNvSpPr txBox="1"/>
          <p:nvPr/>
        </p:nvSpPr>
        <p:spPr>
          <a:xfrm>
            <a:off x="6480675" y="3321025"/>
            <a:ext cx="7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</a:t>
            </a:r>
            <a:endParaRPr/>
          </a:p>
        </p:txBody>
      </p:sp>
      <p:cxnSp>
        <p:nvCxnSpPr>
          <p:cNvPr id="237" name="Google Shape;237;p34"/>
          <p:cNvCxnSpPr/>
          <p:nvPr/>
        </p:nvCxnSpPr>
        <p:spPr>
          <a:xfrm>
            <a:off x="3216425" y="2734200"/>
            <a:ext cx="0" cy="22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4"/>
          <p:cNvCxnSpPr/>
          <p:nvPr/>
        </p:nvCxnSpPr>
        <p:spPr>
          <a:xfrm>
            <a:off x="5907275" y="2741250"/>
            <a:ext cx="0" cy="21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4"/>
          <p:cNvCxnSpPr/>
          <p:nvPr/>
        </p:nvCxnSpPr>
        <p:spPr>
          <a:xfrm rot="10800000">
            <a:off x="3220675" y="2715800"/>
            <a:ext cx="31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4"/>
          <p:cNvCxnSpPr/>
          <p:nvPr/>
        </p:nvCxnSpPr>
        <p:spPr>
          <a:xfrm rot="10800000">
            <a:off x="3220675" y="4417650"/>
            <a:ext cx="311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content-box </a:t>
            </a:r>
            <a:r>
              <a:rPr lang="en"/>
              <a:t>vs. </a:t>
            </a:r>
            <a:r>
              <a:rPr b="1" lang="en"/>
              <a:t>border-box</a:t>
            </a: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973400" y="1885400"/>
            <a:ext cx="2422075" cy="40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 txBox="1"/>
          <p:nvPr/>
        </p:nvSpPr>
        <p:spPr>
          <a:xfrm>
            <a:off x="5569825" y="2289325"/>
            <a:ext cx="21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box-sizing: content-box;</a:t>
            </a:r>
            <a:endParaRPr/>
          </a:p>
        </p:txBody>
      </p:sp>
      <p:sp>
        <p:nvSpPr>
          <p:cNvPr id="248" name="Google Shape;248;p35"/>
          <p:cNvSpPr txBox="1"/>
          <p:nvPr/>
        </p:nvSpPr>
        <p:spPr>
          <a:xfrm>
            <a:off x="1331900" y="2289325"/>
            <a:ext cx="21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box-sizing: border-box;</a:t>
            </a:r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7125" y="1176938"/>
            <a:ext cx="2049725" cy="1084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box-sizing</a:t>
            </a:r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Labiau praktiškas ir dažniau naudojamas “</a:t>
            </a:r>
            <a:r>
              <a:rPr b="1" lang="en"/>
              <a:t>box-sizing: border-box;</a:t>
            </a:r>
            <a:r>
              <a:rPr lang="en"/>
              <a:t>”, kuris leidžia paprasčiau suprasti elementų dimensijas.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border-box</a:t>
            </a:r>
            <a:r>
              <a:rPr lang="en"/>
              <a:t> aiškiau įskaičiuoja vidines elemento charakteristikas į bendrą aukštį ir plotį.</a:t>
            </a:r>
            <a:endParaRPr/>
          </a:p>
        </p:txBody>
      </p:sp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462" y="2647950"/>
            <a:ext cx="3294283" cy="22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6"/>
          <p:cNvSpPr/>
          <p:nvPr/>
        </p:nvSpPr>
        <p:spPr>
          <a:xfrm>
            <a:off x="3092125" y="2966600"/>
            <a:ext cx="2641800" cy="165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CSS property</a:t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nustatyti kaip elementas vaizduojamas dokumente kitų elementų atžvilgiu, kaip bus vaizduojami / pozicionuojami kiti elementai šio elemento viduje.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display</a:t>
            </a:r>
            <a:r>
              <a:rPr lang="en"/>
              <a:t> reikšmės galima skirstyti į: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outer display</a:t>
            </a:r>
            <a:r>
              <a:rPr lang="en"/>
              <a:t> type (pvz. </a:t>
            </a:r>
            <a:r>
              <a:rPr b="1" lang="en"/>
              <a:t>block</a:t>
            </a:r>
            <a:r>
              <a:rPr lang="en"/>
              <a:t>, </a:t>
            </a:r>
            <a:r>
              <a:rPr b="1" lang="en"/>
              <a:t>inline</a:t>
            </a:r>
            <a:r>
              <a:rPr lang="en"/>
              <a:t>) - orientuojasi į elgesį išorėje;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inner display</a:t>
            </a:r>
            <a:r>
              <a:rPr lang="en"/>
              <a:t> type (pvz. </a:t>
            </a:r>
            <a:r>
              <a:rPr b="1" lang="en"/>
              <a:t>flex</a:t>
            </a:r>
            <a:r>
              <a:rPr lang="en"/>
              <a:t>, </a:t>
            </a:r>
            <a:r>
              <a:rPr b="1" lang="en"/>
              <a:t>grid</a:t>
            </a:r>
            <a:r>
              <a:rPr lang="en"/>
              <a:t>) - orientuojasi į viduje pateiktų elementų pozicionavimą.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inner display</a:t>
            </a:r>
            <a:r>
              <a:rPr lang="en"/>
              <a:t> tipą turintys elementai išorėje elgiasi kaip </a:t>
            </a:r>
            <a:r>
              <a:rPr b="1" lang="en"/>
              <a:t>block</a:t>
            </a:r>
            <a:r>
              <a:rPr lang="en"/>
              <a:t> elementai.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inner display tipus </a:t>
            </a:r>
            <a:r>
              <a:rPr b="1" lang="en"/>
              <a:t>flex</a:t>
            </a:r>
            <a:r>
              <a:rPr lang="en"/>
              <a:t> ir </a:t>
            </a:r>
            <a:r>
              <a:rPr b="1" lang="en"/>
              <a:t>grid </a:t>
            </a:r>
            <a:r>
              <a:rPr lang="en"/>
              <a:t>nagrinėsime kiek vėliau.</a:t>
            </a:r>
            <a:endParaRPr/>
          </a:p>
        </p:txBody>
      </p:sp>
      <p:pic>
        <p:nvPicPr>
          <p:cNvPr id="264" name="Google Shape;2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875" y="360488"/>
            <a:ext cx="18859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5813" y="303338"/>
            <a:ext cx="18954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display: inline-block;</a:t>
            </a:r>
            <a:endParaRPr/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Šie elementai išorėje elgiasi kaip inline elementai, bet kitaip nei įprasti inline elementai gali įgyti block’inio elemento savybes, tokios kaip </a:t>
            </a:r>
            <a:r>
              <a:rPr b="1" lang="en"/>
              <a:t>width</a:t>
            </a:r>
            <a:r>
              <a:rPr lang="en"/>
              <a:t> ir </a:t>
            </a:r>
            <a:r>
              <a:rPr b="1" lang="en"/>
              <a:t>height.</a:t>
            </a:r>
            <a:endParaRPr b="1"/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525" y="4172138"/>
            <a:ext cx="53149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213" y="2061926"/>
            <a:ext cx="824558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0050" y="2816823"/>
            <a:ext cx="2519425" cy="11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4574" y="3117049"/>
            <a:ext cx="29133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display: none;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Tokie elementai yra visiškai nematomi. Tarsi jų ir jų vaikinių elementų net nėra dokumente.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938" y="3892938"/>
            <a:ext cx="828675" cy="866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3" name="Google Shape;28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500" y="1981563"/>
            <a:ext cx="325755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7425" y="2834050"/>
            <a:ext cx="17907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display: flex</a:t>
            </a:r>
            <a:r>
              <a:rPr lang="en"/>
              <a:t>; ir </a:t>
            </a:r>
            <a:r>
              <a:rPr b="1" lang="en"/>
              <a:t>display: grid</a:t>
            </a:r>
            <a:r>
              <a:rPr lang="en"/>
              <a:t>;</a:t>
            </a:r>
            <a:endParaRPr/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display: flex;</a:t>
            </a:r>
            <a:r>
              <a:rPr lang="en"/>
              <a:t> - leidžia lanksčiai </a:t>
            </a:r>
            <a:r>
              <a:rPr b="1" lang="en"/>
              <a:t>išdalyti erdvę</a:t>
            </a:r>
            <a:r>
              <a:rPr lang="en"/>
              <a:t> elemento viduje </a:t>
            </a:r>
            <a:r>
              <a:rPr b="1" lang="en"/>
              <a:t>proporcingomis dalimis</a:t>
            </a:r>
            <a:r>
              <a:rPr lang="en"/>
              <a:t> vaikiniams elementams.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display: grid;</a:t>
            </a:r>
            <a:r>
              <a:rPr lang="en"/>
              <a:t> - leidžia erdvę elemento viduje suskaidyti į tinklelio struktūrą (panašiai kaip lentelė).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000" y="1827550"/>
            <a:ext cx="2410000" cy="11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725" y="3528300"/>
            <a:ext cx="1758550" cy="15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visibility</a:t>
            </a:r>
            <a:endParaRPr b="1"/>
          </a:p>
        </p:txBody>
      </p:sp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hidden</a:t>
            </a:r>
            <a:r>
              <a:rPr lang="en"/>
              <a:t> - nenupiešia elemento “dėžės”, bet palieka erdvę rezervuotą;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visible</a:t>
            </a:r>
            <a:r>
              <a:rPr lang="en"/>
              <a:t> - numatytoji reikšmė - rodyti elementą įprastai - matomą;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collapse</a:t>
            </a:r>
            <a:r>
              <a:rPr lang="en"/>
              <a:t> - skirtingiems elementams veikia skirtingai: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taikant lentelės eilutėms (</a:t>
            </a:r>
            <a:r>
              <a:rPr b="1" lang="en"/>
              <a:t>tr </a:t>
            </a:r>
            <a:r>
              <a:rPr lang="en"/>
              <a:t>elementas) - veikia kaip </a:t>
            </a:r>
            <a:r>
              <a:rPr b="1" lang="en"/>
              <a:t>display: none; </a:t>
            </a:r>
            <a:r>
              <a:rPr lang="en"/>
              <a:t>-</a:t>
            </a:r>
            <a:r>
              <a:rPr b="1" lang="en"/>
              <a:t> </a:t>
            </a:r>
            <a:r>
              <a:rPr lang="en"/>
              <a:t>nerodo turinio bei nerezervuoja jokios erdvės;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kitiems elementams veikia taip pat kaip </a:t>
            </a:r>
            <a:r>
              <a:rPr b="1" lang="en"/>
              <a:t>visibility: hidden</a:t>
            </a:r>
            <a:r>
              <a:rPr lang="en"/>
              <a:t>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3321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opacity</a:t>
            </a:r>
            <a:endParaRPr/>
          </a:p>
        </p:txBody>
      </p:sp>
      <p:sp>
        <p:nvSpPr>
          <p:cNvPr id="304" name="Google Shape;304;p42"/>
          <p:cNvSpPr txBox="1"/>
          <p:nvPr/>
        </p:nvSpPr>
        <p:spPr>
          <a:xfrm>
            <a:off x="311700" y="1053100"/>
            <a:ext cx="8520600" cy="3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nustato elemento permatomumą reikšmėmis </a:t>
            </a:r>
            <a:r>
              <a:rPr b="1" lang="en" sz="1800">
                <a:solidFill>
                  <a:srgbClr val="595959"/>
                </a:solidFill>
              </a:rPr>
              <a:t>nuo 0 iki 1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0 - </a:t>
            </a:r>
            <a:r>
              <a:rPr b="1" lang="en" sz="1800">
                <a:solidFill>
                  <a:srgbClr val="595959"/>
                </a:solidFill>
              </a:rPr>
              <a:t>visiškai permatomas</a:t>
            </a:r>
            <a:r>
              <a:rPr lang="en" sz="1800">
                <a:solidFill>
                  <a:srgbClr val="595959"/>
                </a:solidFill>
              </a:rPr>
              <a:t>; 1 - </a:t>
            </a:r>
            <a:r>
              <a:rPr b="1" lang="en" sz="1800">
                <a:solidFill>
                  <a:srgbClr val="595959"/>
                </a:solidFill>
              </a:rPr>
              <a:t>visiškai matomas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305" name="Google Shape;3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13" y="2999200"/>
            <a:ext cx="33432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425" y="2628900"/>
            <a:ext cx="276225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1400" y="2571750"/>
            <a:ext cx="12573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313" name="Google Shape;313;p4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outline</a:t>
            </a:r>
            <a:r>
              <a:rPr lang="en" sz="1800">
                <a:solidFill>
                  <a:srgbClr val="595959"/>
                </a:solidFill>
              </a:rPr>
              <a:t> CSS property nustato liniją, kuri pozicionuojama už </a:t>
            </a:r>
            <a:r>
              <a:rPr b="1" lang="en" sz="1800">
                <a:solidFill>
                  <a:srgbClr val="595959"/>
                </a:solidFill>
              </a:rPr>
              <a:t>border</a:t>
            </a:r>
            <a:r>
              <a:rPr lang="en" sz="1800">
                <a:solidFill>
                  <a:srgbClr val="595959"/>
                </a:solidFill>
              </a:rPr>
              <a:t>. Kitaip nei border, outline neužima papildomos vietos ir neįeina į </a:t>
            </a:r>
            <a:r>
              <a:rPr b="1" lang="en" sz="1800">
                <a:solidFill>
                  <a:srgbClr val="595959"/>
                </a:solidFill>
              </a:rPr>
              <a:t>box-model</a:t>
            </a:r>
            <a:r>
              <a:rPr lang="en" sz="1800">
                <a:solidFill>
                  <a:srgbClr val="595959"/>
                </a:solidFill>
              </a:rPr>
              <a:t>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Galima nustatyti outline spalvą, linijos tipą ir storį.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314" name="Google Shape;3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63" y="2695575"/>
            <a:ext cx="14573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2125" y="2695575"/>
            <a:ext cx="28479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3650" y="2599475"/>
            <a:ext cx="3223400" cy="24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322" name="Google Shape;322;p4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Outline neįeina į </a:t>
            </a:r>
            <a:r>
              <a:rPr b="1" lang="en" sz="1800">
                <a:solidFill>
                  <a:srgbClr val="595959"/>
                </a:solidFill>
              </a:rPr>
              <a:t>box-model</a:t>
            </a:r>
            <a:r>
              <a:rPr lang="en" sz="1800">
                <a:solidFill>
                  <a:srgbClr val="595959"/>
                </a:solidFill>
              </a:rPr>
              <a:t>, todėl </a:t>
            </a:r>
            <a:r>
              <a:rPr b="1" lang="en" sz="1800">
                <a:solidFill>
                  <a:srgbClr val="595959"/>
                </a:solidFill>
              </a:rPr>
              <a:t>outline</a:t>
            </a:r>
            <a:r>
              <a:rPr lang="en" sz="1800">
                <a:solidFill>
                  <a:srgbClr val="595959"/>
                </a:solidFill>
              </a:rPr>
              <a:t> užeina ant kito pateikto turinio.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363" y="1946588"/>
            <a:ext cx="14382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375" y="3196488"/>
            <a:ext cx="28384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3800" y="1843175"/>
            <a:ext cx="2155324" cy="30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331" name="Google Shape;33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outline</a:t>
            </a:r>
            <a:r>
              <a:rPr lang="en"/>
              <a:t> CSS property yra dažnai naudojamas naršyklių pažymėti mygtukų / įvesčių ir nuorodų </a:t>
            </a:r>
            <a:r>
              <a:rPr b="1" lang="en"/>
              <a:t>focus</a:t>
            </a:r>
            <a:r>
              <a:rPr lang="en"/>
              <a:t> būseną.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Naršyklės numatytuosius stilius galima perrašyti nustatant </a:t>
            </a:r>
            <a:r>
              <a:rPr b="1" lang="en"/>
              <a:t>outline</a:t>
            </a:r>
            <a:r>
              <a:rPr lang="en"/>
              <a:t> į `0` arba `none` reikšmę.</a:t>
            </a:r>
            <a:endParaRPr/>
          </a:p>
        </p:txBody>
      </p:sp>
      <p:pic>
        <p:nvPicPr>
          <p:cNvPr id="332" name="Google Shape;3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650" y="3389175"/>
            <a:ext cx="19812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3875" y="3460013"/>
            <a:ext cx="551873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title"/>
          </p:nvPr>
        </p:nvSpPr>
        <p:spPr>
          <a:xfrm>
            <a:off x="1411500" y="2285400"/>
            <a:ext cx="632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 inline-block elementai vienoje eilutėje…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349" name="Google Shape;349;p48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https://docs.google.com/forms/d/1YguZCG6jRvAFXmho6V6GBjRs_xLh19Jk5pWmrwCuJ6U</a:t>
            </a:r>
            <a:r>
              <a:rPr lang="en"/>
              <a:t> </a:t>
            </a:r>
            <a:endParaRPr sz="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355" name="Google Shape;35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Trumpa užduotis - Box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Matavimo vienetai 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Absoliutūs matavimo vienetai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cm, mm, in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px, pt, pc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Reliatyvūs matavimo vienetai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em, rem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ex, ch,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vw, vh, vmin, vmax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%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361" name="Google Shape;361;p50"/>
          <p:cNvSpPr txBox="1"/>
          <p:nvPr>
            <p:ph idx="1" type="body"/>
          </p:nvPr>
        </p:nvSpPr>
        <p:spPr>
          <a:xfrm>
            <a:off x="311700" y="1152475"/>
            <a:ext cx="8520600" cy="3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ir tekstas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Šrifto parametrai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šrifto nustatymas (font-family)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web safe fonts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dydžio parinkimas (font-size)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stilius (font-style)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storis (font-weight)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Teksto pozicionavimo parametrai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lygiavimas (text-align)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eilutės aukštis (line-height)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 užduotis - Box Model</a:t>
            </a:r>
            <a:endParaRPr/>
          </a:p>
        </p:txBody>
      </p:sp>
      <p:sp>
        <p:nvSpPr>
          <p:cNvPr id="367" name="Google Shape;367;p51"/>
          <p:cNvSpPr txBox="1"/>
          <p:nvPr>
            <p:ph idx="1" type="body"/>
          </p:nvPr>
        </p:nvSpPr>
        <p:spPr>
          <a:xfrm>
            <a:off x="311700" y="1152475"/>
            <a:ext cx="85206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Suformuokite pateiktą vaizdą pagal pateiktus reikalavimus:</a:t>
            </a:r>
            <a:endParaRPr/>
          </a:p>
        </p:txBody>
      </p:sp>
      <p:pic>
        <p:nvPicPr>
          <p:cNvPr id="368" name="Google Shape;368;p51"/>
          <p:cNvPicPr preferRelativeResize="0"/>
          <p:nvPr/>
        </p:nvPicPr>
        <p:blipFill rotWithShape="1">
          <a:blip r:embed="rId3">
            <a:alphaModFix/>
          </a:blip>
          <a:srcRect b="7904" l="0" r="22033" t="1761"/>
          <a:stretch/>
        </p:blipFill>
        <p:spPr>
          <a:xfrm>
            <a:off x="2956550" y="1682375"/>
            <a:ext cx="2716650" cy="27623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69" name="Google Shape;369;p51"/>
          <p:cNvSpPr txBox="1"/>
          <p:nvPr>
            <p:ph idx="1" type="body"/>
          </p:nvPr>
        </p:nvSpPr>
        <p:spPr>
          <a:xfrm>
            <a:off x="256825" y="4444725"/>
            <a:ext cx="85206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Sąlyga </a:t>
            </a:r>
            <a:r>
              <a:rPr lang="en" u="sng">
                <a:solidFill>
                  <a:schemeClr val="hlink"/>
                </a:solidFill>
                <a:hlinkClick r:id="rId4"/>
              </a:rPr>
              <a:t>Github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nusakyti spalvas?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-"/>
            </a:pPr>
            <a:r>
              <a:rPr lang="en" sz="1800">
                <a:solidFill>
                  <a:srgbClr val="595959"/>
                </a:solidFill>
              </a:rPr>
              <a:t>pavadinimais - visos naršyklės palaiko 140 spalvų pavadinimų, kurie yra išreikšti tekstiniu pavadinimu.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Visi pavadinimai: </a:t>
            </a:r>
            <a:r>
              <a:rPr lang="en" sz="18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https://www.w3schools.com/cssref/css_colors.asp</a:t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000" y="1809826"/>
            <a:ext cx="7095976" cy="23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Matavimo vienetai CSS</a:t>
            </a:r>
            <a:endParaRPr/>
          </a:p>
        </p:txBody>
      </p:sp>
      <p:sp>
        <p:nvSpPr>
          <p:cNvPr id="375" name="Google Shape;37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matavimo vienetai skirstomi į dvi pagrindines grupes: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Absoliučius matavimo vienetus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Reliatyvus matavimo vienetus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Absoliutūs vienetai</a:t>
            </a:r>
            <a:endParaRPr/>
          </a:p>
        </p:txBody>
      </p:sp>
      <p:sp>
        <p:nvSpPr>
          <p:cNvPr id="381" name="Google Shape;38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Dydžio vienetai kurie yra fiksuoti ir nurodyto dydžiu reikšmės vaizduojamos būtent tuo dydžiu, kuriuo nurodyta.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cm - centimentrai;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mm - milimetrai;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- coliai (1in = 96px = 2.54cm)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px* - pikseliai (1px = 1/96 colio)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pt - points (1pt = 1/72 colio)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pc - 	picas (1pc = 12 pt)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 vieno pikselio dydis gali skirtis pagal įrenginį (pagal įrenginio DPI - Dots per Inch)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Reliatyvūs vienetai (</a:t>
            </a:r>
            <a:r>
              <a:rPr lang="en"/>
              <a:t>ex, ch dydžiai)</a:t>
            </a:r>
            <a:endParaRPr/>
          </a:p>
        </p:txBody>
      </p:sp>
      <p:sp>
        <p:nvSpPr>
          <p:cNvPr id="387" name="Google Shape;387;p54"/>
          <p:cNvSpPr txBox="1"/>
          <p:nvPr>
            <p:ph idx="1" type="body"/>
          </p:nvPr>
        </p:nvSpPr>
        <p:spPr>
          <a:xfrm>
            <a:off x="311700" y="1152475"/>
            <a:ext cx="8520600" cy="3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 - priklauso nuo konkretaus šrifto mažosios </a:t>
            </a:r>
            <a:r>
              <a:rPr b="1" lang="en"/>
              <a:t>x</a:t>
            </a:r>
            <a:r>
              <a:rPr lang="en"/>
              <a:t> raidės aukščio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 - priklauso nuo konkretaus šrifto `0` simbolio pločio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Abu dydžiai kinta keičiant elemento šriftą arba jo dydį.</a:t>
            </a:r>
            <a:endParaRPr/>
          </a:p>
        </p:txBody>
      </p:sp>
      <p:pic>
        <p:nvPicPr>
          <p:cNvPr id="388" name="Google Shape;38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775" y="1665850"/>
            <a:ext cx="3086462" cy="82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5625" y="3097926"/>
            <a:ext cx="1536519" cy="8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Reliatyvūs vienetai</a:t>
            </a:r>
            <a:endParaRPr/>
          </a:p>
        </p:txBody>
      </p:sp>
      <p:sp>
        <p:nvSpPr>
          <p:cNvPr id="395" name="Google Shape;395;p55"/>
          <p:cNvSpPr txBox="1"/>
          <p:nvPr>
            <p:ph idx="1" type="body"/>
          </p:nvPr>
        </p:nvSpPr>
        <p:spPr>
          <a:xfrm>
            <a:off x="311700" y="1152475"/>
            <a:ext cx="8520600" cy="3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Dydžiai reliatyvūs kitiems dydžiams - priklausomi nuo kažko kito: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kai taikomas </a:t>
            </a:r>
            <a:r>
              <a:rPr b="1" lang="en"/>
              <a:t>font-size</a:t>
            </a:r>
            <a:r>
              <a:rPr lang="en"/>
              <a:t> properčiui, matavimo dydis priklauso nuo tėvinio elemento font-size matavimo dydžio;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kai taikomas kitiems properčiams, matavimo dydis priklauso nuo </a:t>
            </a:r>
            <a:r>
              <a:rPr b="1" lang="en"/>
              <a:t>šio </a:t>
            </a:r>
            <a:r>
              <a:rPr lang="en"/>
              <a:t>elemento font-size.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dydis priklausantis nuo pradinio elemento (HTML) </a:t>
            </a:r>
            <a:r>
              <a:rPr b="1" lang="en"/>
              <a:t>font-size</a:t>
            </a:r>
            <a:r>
              <a:rPr lang="en"/>
              <a:t> dydžio (jeigu dydis nenurodytas HTML elementui - 1rem yra 16px).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Reliatyvūs vienetai</a:t>
            </a:r>
            <a:endParaRPr/>
          </a:p>
        </p:txBody>
      </p:sp>
      <p:sp>
        <p:nvSpPr>
          <p:cNvPr id="401" name="Google Shape;401;p56"/>
          <p:cNvSpPr txBox="1"/>
          <p:nvPr>
            <p:ph idx="1" type="body"/>
          </p:nvPr>
        </p:nvSpPr>
        <p:spPr>
          <a:xfrm>
            <a:off x="311700" y="1152475"/>
            <a:ext cx="8520600" cy="3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Dydžiai reliatyvūs kitiems dydžiams - priklausomi nuo kažko kito: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dydis nurodantis 1% nuo vartotojui rodomos ekrane lango erdvės (viewport) </a:t>
            </a:r>
            <a:r>
              <a:rPr b="1" lang="en"/>
              <a:t>pločio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dydis nurodantis 1% nuo vartotojui rodomos ekrane lango erdvės (viewport) </a:t>
            </a:r>
            <a:r>
              <a:rPr b="1" lang="en"/>
              <a:t>aukščio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vmin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dydis nurodantis 1% nuo vartotojui rodomos ekrane lango erdvės (viewport) </a:t>
            </a:r>
            <a:r>
              <a:rPr b="1" lang="en"/>
              <a:t>mažosios kraštinės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vmax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dydis nurodantis 1% nuo vartotojui rodomos ekrane lango erdvės (viewport) </a:t>
            </a:r>
            <a:r>
              <a:rPr b="1" lang="en"/>
              <a:t>didžiosios kraštinės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vh, vw</a:t>
            </a:r>
            <a:endParaRPr/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Kas yra </a:t>
            </a:r>
            <a:r>
              <a:rPr b="1" lang="en"/>
              <a:t>viewport</a:t>
            </a:r>
            <a:r>
              <a:rPr lang="en"/>
              <a:t>?</a:t>
            </a:r>
            <a:endParaRPr/>
          </a:p>
        </p:txBody>
      </p:sp>
      <p:pic>
        <p:nvPicPr>
          <p:cNvPr id="408" name="Google Shape;40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325" y="1959800"/>
            <a:ext cx="4537350" cy="25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vh, vw</a:t>
            </a:r>
            <a:endParaRPr/>
          </a:p>
        </p:txBody>
      </p:sp>
      <p:sp>
        <p:nvSpPr>
          <p:cNvPr id="414" name="Google Shape;414;p58"/>
          <p:cNvSpPr txBox="1"/>
          <p:nvPr>
            <p:ph idx="1" type="body"/>
          </p:nvPr>
        </p:nvSpPr>
        <p:spPr>
          <a:xfrm>
            <a:off x="311700" y="1152475"/>
            <a:ext cx="8520600" cy="3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1vh - 1% viewport aukščio</a:t>
            </a:r>
            <a:endParaRPr/>
          </a:p>
        </p:txBody>
      </p:sp>
      <p:pic>
        <p:nvPicPr>
          <p:cNvPr id="415" name="Google Shape;41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550" y="2571750"/>
            <a:ext cx="3089800" cy="2258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16" name="Google Shape;41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525" y="2696013"/>
            <a:ext cx="31242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vh, vw</a:t>
            </a:r>
            <a:endParaRPr/>
          </a:p>
        </p:txBody>
      </p:sp>
      <p:sp>
        <p:nvSpPr>
          <p:cNvPr id="422" name="Google Shape;422;p59"/>
          <p:cNvSpPr txBox="1"/>
          <p:nvPr>
            <p:ph idx="1" type="body"/>
          </p:nvPr>
        </p:nvSpPr>
        <p:spPr>
          <a:xfrm>
            <a:off x="311700" y="1152475"/>
            <a:ext cx="8520600" cy="3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1vw - 1% viewport pločo</a:t>
            </a:r>
            <a:endParaRPr/>
          </a:p>
        </p:txBody>
      </p:sp>
      <p:pic>
        <p:nvPicPr>
          <p:cNvPr id="423" name="Google Shape;42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88" y="2710313"/>
            <a:ext cx="315277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425" y="2513120"/>
            <a:ext cx="3089801" cy="225555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vh, vw</a:t>
            </a:r>
            <a:endParaRPr/>
          </a:p>
        </p:txBody>
      </p:sp>
      <p:sp>
        <p:nvSpPr>
          <p:cNvPr id="430" name="Google Shape;430;p60"/>
          <p:cNvSpPr txBox="1"/>
          <p:nvPr>
            <p:ph idx="1" type="body"/>
          </p:nvPr>
        </p:nvSpPr>
        <p:spPr>
          <a:xfrm>
            <a:off x="311700" y="1152475"/>
            <a:ext cx="8520600" cy="3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vh</a:t>
            </a:r>
            <a:r>
              <a:rPr lang="en"/>
              <a:t> ir</a:t>
            </a:r>
            <a:r>
              <a:rPr b="1" lang="en"/>
              <a:t> vw </a:t>
            </a:r>
            <a:r>
              <a:rPr lang="en"/>
              <a:t>nebūtinai turi būti taikomi </a:t>
            </a:r>
            <a:r>
              <a:rPr b="1" lang="en"/>
              <a:t>height</a:t>
            </a:r>
            <a:r>
              <a:rPr lang="en"/>
              <a:t> ar </a:t>
            </a:r>
            <a:r>
              <a:rPr b="1" lang="en"/>
              <a:t>width</a:t>
            </a:r>
            <a:r>
              <a:rPr lang="en"/>
              <a:t>! Jų taikymas yra programuotojo vaizduotės ir poreikių reikalas.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vmin, vmax</a:t>
            </a:r>
            <a:endParaRPr/>
          </a:p>
        </p:txBody>
      </p:sp>
      <p:sp>
        <p:nvSpPr>
          <p:cNvPr id="436" name="Google Shape;43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vmin</a:t>
            </a:r>
            <a:r>
              <a:rPr lang="en"/>
              <a:t> ir </a:t>
            </a:r>
            <a:r>
              <a:rPr b="1" lang="en"/>
              <a:t>vmax </a:t>
            </a:r>
            <a:r>
              <a:rPr lang="en"/>
              <a:t>taip pat priklauso nuo </a:t>
            </a:r>
            <a:r>
              <a:rPr b="1" lang="en"/>
              <a:t>viewport</a:t>
            </a:r>
            <a:r>
              <a:rPr lang="en"/>
              <a:t> išmatavimų, tik vietoj to, kad priklausytų konkrečiai nuo pločio ar aukščio - priklauso nuo tuo metu mažesnės (vmin atveju) arba didesnės (vmax atveju) viewport kraštinės.</a:t>
            </a:r>
            <a:endParaRPr/>
          </a:p>
        </p:txBody>
      </p:sp>
      <p:pic>
        <p:nvPicPr>
          <p:cNvPr id="437" name="Google Shape;43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599" y="2467050"/>
            <a:ext cx="3135175" cy="2274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38" name="Google Shape;43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775" y="2467038"/>
            <a:ext cx="316230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61"/>
          <p:cNvSpPr txBox="1"/>
          <p:nvPr/>
        </p:nvSpPr>
        <p:spPr>
          <a:xfrm>
            <a:off x="672125" y="45987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Viewport dydis 600px x 355px - </a:t>
            </a:r>
            <a:r>
              <a:rPr b="1" lang="en"/>
              <a:t>vmax </a:t>
            </a:r>
            <a:r>
              <a:rPr lang="en"/>
              <a:t>yra </a:t>
            </a:r>
            <a:r>
              <a:rPr b="1" lang="en"/>
              <a:t>600px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nusakyti spalvas?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rbg 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RGB spalvas palaiko visos naršyklės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spalva užrašoma formatu </a:t>
            </a:r>
            <a:r>
              <a:rPr b="1" lang="en">
                <a:solidFill>
                  <a:srgbClr val="595959"/>
                </a:solidFill>
              </a:rPr>
              <a:t>rgb(</a:t>
            </a:r>
            <a:r>
              <a:rPr b="1" lang="en">
                <a:solidFill>
                  <a:srgbClr val="CC0000"/>
                </a:solidFill>
              </a:rPr>
              <a:t>raudona</a:t>
            </a:r>
            <a:r>
              <a:rPr b="1" lang="en">
                <a:solidFill>
                  <a:srgbClr val="595959"/>
                </a:solidFill>
              </a:rPr>
              <a:t>, </a:t>
            </a:r>
            <a:r>
              <a:rPr b="1" lang="en">
                <a:solidFill>
                  <a:srgbClr val="6AA84F"/>
                </a:solidFill>
              </a:rPr>
              <a:t>žalia</a:t>
            </a:r>
            <a:r>
              <a:rPr b="1" lang="en">
                <a:solidFill>
                  <a:srgbClr val="595959"/>
                </a:solidFill>
              </a:rPr>
              <a:t>, </a:t>
            </a:r>
            <a:r>
              <a:rPr b="1" lang="en">
                <a:solidFill>
                  <a:srgbClr val="3C78D8"/>
                </a:solidFill>
              </a:rPr>
              <a:t>mėlyna</a:t>
            </a:r>
            <a:r>
              <a:rPr b="1" lang="en">
                <a:solidFill>
                  <a:srgbClr val="595959"/>
                </a:solidFill>
              </a:rPr>
              <a:t>)</a:t>
            </a:r>
            <a:endParaRPr b="1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kiekvienas spalvos parametras nusako spalvos intensyvumą sveiku skaičiumi nuo 0 iki 255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spalva sudaroma maišant šias tris spalvas</a:t>
            </a:r>
            <a:endParaRPr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13" y="2949625"/>
            <a:ext cx="444817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vmin, vmax</a:t>
            </a:r>
            <a:endParaRPr/>
          </a:p>
        </p:txBody>
      </p:sp>
      <p:sp>
        <p:nvSpPr>
          <p:cNvPr id="445" name="Google Shape;445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vmin</a:t>
            </a:r>
            <a:r>
              <a:rPr lang="en"/>
              <a:t> ir </a:t>
            </a:r>
            <a:r>
              <a:rPr b="1" lang="en"/>
              <a:t>vmax </a:t>
            </a:r>
            <a:r>
              <a:rPr lang="en"/>
              <a:t>dydžiai yra gana dinamiški ir reikšmės gali kisti: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keičiant ekrano orientaciją mobiliame įrenginyje (landscape, portrait)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keičiant lango dydį </a:t>
            </a:r>
            <a:r>
              <a:rPr b="1" lang="en"/>
              <a:t>desktop</a:t>
            </a:r>
            <a:r>
              <a:rPr lang="en"/>
              <a:t> tipo įrenginiuose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Reliatyvūs vienetai</a:t>
            </a:r>
            <a:endParaRPr/>
          </a:p>
        </p:txBody>
      </p:sp>
      <p:sp>
        <p:nvSpPr>
          <p:cNvPr id="451" name="Google Shape;45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Dydžiai reliatyvūs kitiems dydžiams - priklausomi nuo kažko kito: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procentinis dydis priklausantis </a:t>
            </a:r>
            <a:r>
              <a:rPr b="1" lang="en"/>
              <a:t>nuo tėvinio elemento </a:t>
            </a:r>
            <a:r>
              <a:rPr lang="en"/>
              <a:t>dydžių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nustatant </a:t>
            </a:r>
            <a:r>
              <a:rPr b="1" lang="en"/>
              <a:t>width </a:t>
            </a:r>
            <a:r>
              <a:rPr lang="en"/>
              <a:t>ar </a:t>
            </a:r>
            <a:r>
              <a:rPr b="1" lang="en"/>
              <a:t>height </a:t>
            </a:r>
            <a:r>
              <a:rPr lang="en"/>
              <a:t>priklauso nuo tėvinio elemento </a:t>
            </a:r>
            <a:r>
              <a:rPr b="1" lang="en"/>
              <a:t>width </a:t>
            </a:r>
            <a:r>
              <a:rPr lang="en"/>
              <a:t>ar</a:t>
            </a:r>
            <a:r>
              <a:rPr b="1" lang="en"/>
              <a:t> height </a:t>
            </a:r>
            <a:r>
              <a:rPr lang="en"/>
              <a:t>atitinkamai;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nustatant </a:t>
            </a:r>
            <a:r>
              <a:rPr b="1" lang="en"/>
              <a:t>font-size, </a:t>
            </a:r>
            <a:r>
              <a:rPr lang="en"/>
              <a:t>priklauso nuo tėvinio elemento </a:t>
            </a:r>
            <a:r>
              <a:rPr b="1" lang="en"/>
              <a:t>font-size;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padding </a:t>
            </a:r>
            <a:r>
              <a:rPr lang="en"/>
              <a:t>procentine reikšmė priklauso </a:t>
            </a:r>
            <a:r>
              <a:rPr b="1" lang="en"/>
              <a:t>nuo parent elemento pločio</a:t>
            </a:r>
            <a:r>
              <a:rPr lang="en"/>
              <a:t>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dažniausiai naudojamas width / height / min-width / max-width / min-height / max-height, font-size reikšmėms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4"/>
          <p:cNvSpPr txBox="1"/>
          <p:nvPr>
            <p:ph type="title"/>
          </p:nvPr>
        </p:nvSpPr>
        <p:spPr>
          <a:xfrm>
            <a:off x="3443700" y="2326950"/>
            <a:ext cx="22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ir tekstas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5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f</a:t>
            </a:r>
            <a:r>
              <a:rPr b="1" lang="en"/>
              <a:t>ont-family</a:t>
            </a:r>
            <a:r>
              <a:rPr lang="en"/>
              <a:t> leidžia nustatyti </a:t>
            </a:r>
            <a:r>
              <a:rPr lang="en"/>
              <a:t>elemente</a:t>
            </a:r>
            <a:r>
              <a:rPr lang="en"/>
              <a:t> esančio teksto šriftą.</a:t>
            </a:r>
            <a:endParaRPr/>
          </a:p>
        </p:txBody>
      </p:sp>
      <p:pic>
        <p:nvPicPr>
          <p:cNvPr id="462" name="Google Shape;46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525" y="2273513"/>
            <a:ext cx="30099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013" y="2281238"/>
            <a:ext cx="24288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3138" y="3767925"/>
            <a:ext cx="6397725" cy="3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Šrifto nustatymas (font-family)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6"/>
          <p:cNvSpPr txBox="1"/>
          <p:nvPr>
            <p:ph idx="1" type="body"/>
          </p:nvPr>
        </p:nvSpPr>
        <p:spPr>
          <a:xfrm>
            <a:off x="220150" y="1097300"/>
            <a:ext cx="8754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font-family</a:t>
            </a:r>
            <a:r>
              <a:rPr lang="en"/>
              <a:t> galima nustatyti keletą šrifto šeimų, kurios padengs viena kitą, jeigu nebus pasiekiamos sistemoje (fallback font-family).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/>
              <a:t>fallback</a:t>
            </a:r>
            <a:r>
              <a:rPr i="1" lang="en"/>
              <a:t> </a:t>
            </a:r>
            <a:r>
              <a:rPr lang="en"/>
              <a:t>šriftu dažniausiai parenkamas panašių šriftų rinkinys, tarp jų sisteminių. </a:t>
            </a:r>
            <a:endParaRPr/>
          </a:p>
        </p:txBody>
      </p:sp>
      <p:pic>
        <p:nvPicPr>
          <p:cNvPr id="471" name="Google Shape;47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3337375"/>
            <a:ext cx="28575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763" y="2563500"/>
            <a:ext cx="68484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6638" y="4135400"/>
            <a:ext cx="2890750" cy="33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4" name="Google Shape;474;p66"/>
          <p:cNvCxnSpPr/>
          <p:nvPr/>
        </p:nvCxnSpPr>
        <p:spPr>
          <a:xfrm>
            <a:off x="2487300" y="2964975"/>
            <a:ext cx="1197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66"/>
          <p:cNvCxnSpPr/>
          <p:nvPr/>
        </p:nvCxnSpPr>
        <p:spPr>
          <a:xfrm>
            <a:off x="3846131" y="2964956"/>
            <a:ext cx="567900" cy="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66"/>
          <p:cNvCxnSpPr/>
          <p:nvPr/>
        </p:nvCxnSpPr>
        <p:spPr>
          <a:xfrm>
            <a:off x="311700" y="4866000"/>
            <a:ext cx="1197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66"/>
          <p:cNvCxnSpPr/>
          <p:nvPr/>
        </p:nvCxnSpPr>
        <p:spPr>
          <a:xfrm>
            <a:off x="4067631" y="4866006"/>
            <a:ext cx="567900" cy="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66"/>
          <p:cNvSpPr txBox="1"/>
          <p:nvPr/>
        </p:nvSpPr>
        <p:spPr>
          <a:xfrm>
            <a:off x="4821075" y="4665900"/>
            <a:ext cx="239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pritaikytas </a:t>
            </a:r>
            <a:r>
              <a:rPr b="1" lang="en"/>
              <a:t>fallback </a:t>
            </a:r>
            <a:r>
              <a:rPr lang="en"/>
              <a:t>šriftas</a:t>
            </a:r>
            <a:endParaRPr/>
          </a:p>
        </p:txBody>
      </p:sp>
      <p:sp>
        <p:nvSpPr>
          <p:cNvPr id="479" name="Google Shape;479;p66"/>
          <p:cNvSpPr txBox="1"/>
          <p:nvPr/>
        </p:nvSpPr>
        <p:spPr>
          <a:xfrm>
            <a:off x="1657075" y="4665900"/>
            <a:ext cx="1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nerastas šriftas</a:t>
            </a:r>
            <a:endParaRPr/>
          </a:p>
        </p:txBody>
      </p:sp>
      <p:sp>
        <p:nvSpPr>
          <p:cNvPr id="480" name="Google Shape;48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Šrifto nustatymas (font-family)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Sisteminiai arba </a:t>
            </a:r>
            <a:r>
              <a:rPr b="1" lang="en"/>
              <a:t>web safe</a:t>
            </a:r>
            <a:r>
              <a:rPr lang="en"/>
              <a:t> šriftai</a:t>
            </a:r>
            <a:endParaRPr/>
          </a:p>
        </p:txBody>
      </p:sp>
      <p:sp>
        <p:nvSpPr>
          <p:cNvPr id="486" name="Google Shape;486;p67"/>
          <p:cNvSpPr txBox="1"/>
          <p:nvPr>
            <p:ph idx="1" type="body"/>
          </p:nvPr>
        </p:nvSpPr>
        <p:spPr>
          <a:xfrm>
            <a:off x="311700" y="1152475"/>
            <a:ext cx="8520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Šriftai, kurie yra iš anksto įrašyti daugelyje operacinių sistemų. </a:t>
            </a:r>
            <a:endParaRPr/>
          </a:p>
        </p:txBody>
      </p:sp>
      <p:sp>
        <p:nvSpPr>
          <p:cNvPr id="487" name="Google Shape;487;p67"/>
          <p:cNvSpPr txBox="1"/>
          <p:nvPr/>
        </p:nvSpPr>
        <p:spPr>
          <a:xfrm>
            <a:off x="311700" y="4672075"/>
            <a:ext cx="87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Šaltiniai: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https://www.cssfontstack.com/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https://blog.hubspot.com/website/web-safe-html-css-fonts</a:t>
            </a:r>
            <a:r>
              <a:rPr lang="en"/>
              <a:t> </a:t>
            </a:r>
            <a:endParaRPr/>
          </a:p>
        </p:txBody>
      </p:sp>
      <p:pic>
        <p:nvPicPr>
          <p:cNvPr id="488" name="Google Shape;488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783075"/>
            <a:ext cx="4138451" cy="114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5920" y="1797513"/>
            <a:ext cx="3867775" cy="11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0026" y="3077075"/>
            <a:ext cx="3637050" cy="10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59726" y="3089698"/>
            <a:ext cx="3867775" cy="1029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8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ydžio parinkimas (font-size)</a:t>
            </a:r>
            <a:endParaRPr/>
          </a:p>
        </p:txBody>
      </p:sp>
      <p:sp>
        <p:nvSpPr>
          <p:cNvPr id="497" name="Google Shape;497;p68"/>
          <p:cNvSpPr txBox="1"/>
          <p:nvPr>
            <p:ph idx="1" type="body"/>
          </p:nvPr>
        </p:nvSpPr>
        <p:spPr>
          <a:xfrm>
            <a:off x="311700" y="1053100"/>
            <a:ext cx="8520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font-size - nustato teksto dydį</a:t>
            </a:r>
            <a:endParaRPr/>
          </a:p>
        </p:txBody>
      </p:sp>
      <p:pic>
        <p:nvPicPr>
          <p:cNvPr id="498" name="Google Shape;49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275" y="3057075"/>
            <a:ext cx="5845875" cy="3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975" y="1939377"/>
            <a:ext cx="1940725" cy="6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tilius (font-style)</a:t>
            </a:r>
            <a:endParaRPr/>
          </a:p>
        </p:txBody>
      </p:sp>
      <p:sp>
        <p:nvSpPr>
          <p:cNvPr id="505" name="Google Shape;505;p69"/>
          <p:cNvSpPr txBox="1"/>
          <p:nvPr>
            <p:ph idx="1" type="body"/>
          </p:nvPr>
        </p:nvSpPr>
        <p:spPr>
          <a:xfrm>
            <a:off x="311700" y="1152475"/>
            <a:ext cx="85206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Nusako </a:t>
            </a:r>
            <a:r>
              <a:rPr lang="en"/>
              <a:t>ar tekstas turi būti įprastas (normal) / ar pasviras (italic).</a:t>
            </a:r>
            <a:endParaRPr/>
          </a:p>
        </p:txBody>
      </p:sp>
      <p:pic>
        <p:nvPicPr>
          <p:cNvPr id="506" name="Google Shape;50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200" y="2066925"/>
            <a:ext cx="47053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75" y="3309325"/>
            <a:ext cx="8365849" cy="10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6763" y="1647825"/>
            <a:ext cx="218122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69"/>
          <p:cNvSpPr txBox="1"/>
          <p:nvPr>
            <p:ph idx="1" type="body"/>
          </p:nvPr>
        </p:nvSpPr>
        <p:spPr>
          <a:xfrm>
            <a:off x="464100" y="445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Firefox</a:t>
            </a:r>
            <a:r>
              <a:rPr lang="en"/>
              <a:t> leidžia naudoti reikšmę </a:t>
            </a:r>
            <a:r>
              <a:rPr b="1" lang="en"/>
              <a:t>oblique</a:t>
            </a:r>
            <a:r>
              <a:rPr lang="en"/>
              <a:t>, kuri leidžia nustatyti pasvirimo kampą.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toris (font-weight)</a:t>
            </a:r>
            <a:endParaRPr/>
          </a:p>
        </p:txBody>
      </p:sp>
      <p:sp>
        <p:nvSpPr>
          <p:cNvPr id="515" name="Google Shape;515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ustato skirtingą teksto ryškumą / story.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reikšmės nuo 100 iki 900 (skirtingoms </a:t>
            </a:r>
            <a:r>
              <a:rPr lang="en"/>
              <a:t>reikšmėms skirtingą šriftą</a:t>
            </a:r>
            <a:r>
              <a:rPr lang="en"/>
              <a:t> galima nustatyti deklaruojant specifinį šriftą);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</a:t>
            </a:r>
            <a:r>
              <a:rPr b="1" lang="en"/>
              <a:t>ormal</a:t>
            </a:r>
            <a:r>
              <a:rPr lang="en"/>
              <a:t> - atitinka reikšmę </a:t>
            </a:r>
            <a:r>
              <a:rPr b="1" lang="en"/>
              <a:t>400</a:t>
            </a:r>
            <a:r>
              <a:rPr lang="en"/>
              <a:t>, </a:t>
            </a:r>
            <a:r>
              <a:rPr b="1" lang="en"/>
              <a:t>bold - </a:t>
            </a:r>
            <a:r>
              <a:rPr lang="en"/>
              <a:t>atitinka</a:t>
            </a:r>
            <a:r>
              <a:rPr b="1" lang="en"/>
              <a:t> </a:t>
            </a:r>
            <a:r>
              <a:rPr lang="en"/>
              <a:t>reikšmę</a:t>
            </a:r>
            <a:r>
              <a:rPr b="1" lang="en"/>
              <a:t> 700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lighter, bolder - šviesesnis ar tamsesnis nei paveldėta reikšmė (žiūrėti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lentelę</a:t>
            </a:r>
            <a:r>
              <a:rPr lang="en"/>
              <a:t>);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Storis (font-weight)</a:t>
            </a:r>
            <a:endParaRPr/>
          </a:p>
        </p:txBody>
      </p:sp>
      <p:sp>
        <p:nvSpPr>
          <p:cNvPr id="521" name="Google Shape;521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Nustato skirtingą teksto ryškumą / story.</a:t>
            </a:r>
            <a:endParaRPr/>
          </a:p>
        </p:txBody>
      </p:sp>
      <p:pic>
        <p:nvPicPr>
          <p:cNvPr id="522" name="Google Shape;52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50" y="2109150"/>
            <a:ext cx="48958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8838" y="476250"/>
            <a:ext cx="2238375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775" y="3834625"/>
            <a:ext cx="7856450" cy="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nusakyti spalvas?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rgba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veikia taip pat kaip </a:t>
            </a:r>
            <a:r>
              <a:rPr b="1" lang="en">
                <a:solidFill>
                  <a:srgbClr val="595959"/>
                </a:solidFill>
              </a:rPr>
              <a:t>rgb</a:t>
            </a:r>
            <a:r>
              <a:rPr lang="en">
                <a:solidFill>
                  <a:srgbClr val="595959"/>
                </a:solidFill>
              </a:rPr>
              <a:t>, tačiau paskutinė dedamoji - </a:t>
            </a:r>
            <a:r>
              <a:rPr b="1" lang="en">
                <a:solidFill>
                  <a:srgbClr val="595959"/>
                </a:solidFill>
              </a:rPr>
              <a:t>alpha</a:t>
            </a:r>
            <a:r>
              <a:rPr lang="en">
                <a:solidFill>
                  <a:srgbClr val="595959"/>
                </a:solidFill>
              </a:rPr>
              <a:t>, nurodo spalvos skaidrumą / permatomumą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reikšmė nustatoma skaičiumi nuo 0 (visiškai skaidru) iki 1 (pilna, visai nepermatoma, spalva)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50" y="2901988"/>
            <a:ext cx="68484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"/>
          <p:cNvSpPr txBox="1"/>
          <p:nvPr>
            <p:ph type="title"/>
          </p:nvPr>
        </p:nvSpPr>
        <p:spPr>
          <a:xfrm>
            <a:off x="2131350" y="2200050"/>
            <a:ext cx="488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3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 (text-align)</a:t>
            </a:r>
            <a:endParaRPr/>
          </a:p>
        </p:txBody>
      </p:sp>
      <p:sp>
        <p:nvSpPr>
          <p:cNvPr id="535" name="Google Shape;535;p73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ustato teksto padėtį.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36" name="Google Shape;53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" y="2387513"/>
            <a:ext cx="47244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2398" y="1212823"/>
            <a:ext cx="2234800" cy="34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4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 (text-align)</a:t>
            </a:r>
            <a:endParaRPr/>
          </a:p>
        </p:txBody>
      </p:sp>
      <p:sp>
        <p:nvSpPr>
          <p:cNvPr id="543" name="Google Shape;543;p74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ustato teksto padėtį.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44" name="Google Shape;54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" y="2387513"/>
            <a:ext cx="47244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8174" y="1161525"/>
            <a:ext cx="1959817" cy="37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 (text-align)</a:t>
            </a:r>
            <a:endParaRPr/>
          </a:p>
        </p:txBody>
      </p:sp>
      <p:sp>
        <p:nvSpPr>
          <p:cNvPr id="551" name="Google Shape;551;p75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kodėl text align dubliuoja </a:t>
            </a:r>
            <a:r>
              <a:rPr b="1" lang="en"/>
              <a:t>left</a:t>
            </a:r>
            <a:r>
              <a:rPr lang="en"/>
              <a:t> ir </a:t>
            </a:r>
            <a:r>
              <a:rPr b="1" lang="en"/>
              <a:t>start </a:t>
            </a:r>
            <a:r>
              <a:rPr lang="en"/>
              <a:t>bei </a:t>
            </a:r>
            <a:r>
              <a:rPr b="1" lang="en"/>
              <a:t>right</a:t>
            </a:r>
            <a:r>
              <a:rPr lang="en"/>
              <a:t> ir </a:t>
            </a:r>
            <a:r>
              <a:rPr b="1" lang="en"/>
              <a:t>end</a:t>
            </a:r>
            <a:r>
              <a:rPr lang="en"/>
              <a:t>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skirtingose kalbose teksto rašymo kryptys yra skirtingos, pvz. hebrajų kalboje rašoma </a:t>
            </a:r>
            <a:r>
              <a:rPr b="1" lang="en"/>
              <a:t>iš dešinės į kairę </a:t>
            </a:r>
            <a:r>
              <a:rPr lang="en"/>
              <a:t>(kalbančiųjų skaičius apie </a:t>
            </a:r>
            <a:r>
              <a:rPr b="1" lang="en"/>
              <a:t>7 mln.</a:t>
            </a:r>
            <a:r>
              <a:rPr lang="en"/>
              <a:t> žmonių).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kalbos kryptį nusako </a:t>
            </a:r>
            <a:r>
              <a:rPr b="1" lang="en"/>
              <a:t>dir</a:t>
            </a:r>
            <a:r>
              <a:rPr lang="en"/>
              <a:t> atributas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dir=”rtl” </a:t>
            </a:r>
            <a:r>
              <a:rPr lang="en"/>
              <a:t>- nusako teksto kryptį iš dėšinės į kairę (</a:t>
            </a:r>
            <a:r>
              <a:rPr b="1" lang="en"/>
              <a:t>r</a:t>
            </a:r>
            <a:r>
              <a:rPr lang="en"/>
              <a:t>ight </a:t>
            </a:r>
            <a:r>
              <a:rPr b="1" lang="en"/>
              <a:t>t</a:t>
            </a:r>
            <a:r>
              <a:rPr lang="en"/>
              <a:t>o </a:t>
            </a:r>
            <a:r>
              <a:rPr b="1" lang="en"/>
              <a:t>l</a:t>
            </a:r>
            <a:r>
              <a:rPr lang="en"/>
              <a:t>eft)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dir=”ltr” </a:t>
            </a:r>
            <a:r>
              <a:rPr lang="en"/>
              <a:t>- nusako teksto kryptį iš kairės į dešinę (</a:t>
            </a:r>
            <a:r>
              <a:rPr b="1" lang="en"/>
              <a:t>l</a:t>
            </a:r>
            <a:r>
              <a:rPr lang="en"/>
              <a:t>eft </a:t>
            </a:r>
            <a:r>
              <a:rPr b="1" lang="en"/>
              <a:t>t</a:t>
            </a:r>
            <a:r>
              <a:rPr lang="en"/>
              <a:t>o </a:t>
            </a:r>
            <a:r>
              <a:rPr b="1" lang="en"/>
              <a:t>r</a:t>
            </a:r>
            <a:r>
              <a:rPr lang="en"/>
              <a:t>ight), numatytoji naršyklės reikšmė.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 (text-align)</a:t>
            </a:r>
            <a:endParaRPr/>
          </a:p>
        </p:txBody>
      </p:sp>
      <p:pic>
        <p:nvPicPr>
          <p:cNvPr id="557" name="Google Shape;557;p76"/>
          <p:cNvPicPr preferRelativeResize="0"/>
          <p:nvPr/>
        </p:nvPicPr>
        <p:blipFill rotWithShape="1">
          <a:blip r:embed="rId3">
            <a:alphaModFix/>
          </a:blip>
          <a:srcRect b="0" l="0" r="0" t="3157"/>
          <a:stretch/>
        </p:blipFill>
        <p:spPr>
          <a:xfrm>
            <a:off x="4967000" y="2307475"/>
            <a:ext cx="4012175" cy="16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325" y="2254173"/>
            <a:ext cx="411930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76"/>
          <p:cNvSpPr txBox="1"/>
          <p:nvPr/>
        </p:nvSpPr>
        <p:spPr>
          <a:xfrm>
            <a:off x="1586325" y="1853975"/>
            <a:ext cx="16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dir=”ltr”</a:t>
            </a:r>
            <a:r>
              <a:rPr lang="en"/>
              <a:t> (default)</a:t>
            </a:r>
            <a:endParaRPr/>
          </a:p>
        </p:txBody>
      </p:sp>
      <p:sp>
        <p:nvSpPr>
          <p:cNvPr id="560" name="Google Shape;560;p76"/>
          <p:cNvSpPr txBox="1"/>
          <p:nvPr/>
        </p:nvSpPr>
        <p:spPr>
          <a:xfrm>
            <a:off x="6493213" y="1853975"/>
            <a:ext cx="16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dir=”rtl”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 (line-height)</a:t>
            </a:r>
            <a:endParaRPr/>
          </a:p>
        </p:txBody>
      </p:sp>
      <p:sp>
        <p:nvSpPr>
          <p:cNvPr id="566" name="Google Shape;566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ustato eilutės erdvės dydį; naudojamas erdvei tarp teksto eilučių nustatyti.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</a:t>
            </a:r>
            <a:r>
              <a:rPr lang="en"/>
              <a:t>ormal - numatytoji reikšmė;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kaičius be vieneto, pvz. </a:t>
            </a:r>
            <a:r>
              <a:rPr b="1" lang="en"/>
              <a:t>1.5</a:t>
            </a:r>
            <a:r>
              <a:rPr lang="en"/>
              <a:t> - erdvė nustatoma padauginant šrifto dydį;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rocentali reikšmė, pvz. </a:t>
            </a:r>
            <a:r>
              <a:rPr b="1" lang="en"/>
              <a:t>200%</a:t>
            </a:r>
            <a:r>
              <a:rPr lang="en"/>
              <a:t> - erdvė nustatoma pagal šrifto dydį;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kaičius su vienetu, pvz. </a:t>
            </a:r>
            <a:r>
              <a:rPr b="1" lang="en"/>
              <a:t>20px</a:t>
            </a:r>
            <a:r>
              <a:rPr lang="en"/>
              <a:t> - nustato konkrečiai šį dydį;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 (line-height)</a:t>
            </a:r>
            <a:endParaRPr/>
          </a:p>
        </p:txBody>
      </p:sp>
      <p:pic>
        <p:nvPicPr>
          <p:cNvPr id="572" name="Google Shape;57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750" y="1122674"/>
            <a:ext cx="3554925" cy="36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5200" y="1743925"/>
            <a:ext cx="1565575" cy="6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78"/>
          <p:cNvSpPr txBox="1"/>
          <p:nvPr/>
        </p:nvSpPr>
        <p:spPr>
          <a:xfrm>
            <a:off x="1505200" y="11426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pakeitimų</a:t>
            </a:r>
            <a:endParaRPr/>
          </a:p>
        </p:txBody>
      </p:sp>
      <p:pic>
        <p:nvPicPr>
          <p:cNvPr id="575" name="Google Shape;575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5200" y="2562225"/>
            <a:ext cx="1565575" cy="557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5200" y="3576451"/>
            <a:ext cx="1512490" cy="5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39138" y="4452000"/>
            <a:ext cx="1444625" cy="5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Namų darbas</a:t>
            </a:r>
            <a:endParaRPr/>
          </a:p>
        </p:txBody>
      </p:sp>
      <p:sp>
        <p:nvSpPr>
          <p:cNvPr id="583" name="Google Shape;583;p79"/>
          <p:cNvSpPr txBox="1"/>
          <p:nvPr>
            <p:ph idx="1" type="body"/>
          </p:nvPr>
        </p:nvSpPr>
        <p:spPr>
          <a:xfrm>
            <a:off x="311700" y="1152475"/>
            <a:ext cx="379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Pagal pateiktą pavyzdį paruošti laiško išdėstymą HTML dokumente.</a:t>
            </a:r>
            <a:endParaRPr/>
          </a:p>
        </p:txBody>
      </p:sp>
      <p:pic>
        <p:nvPicPr>
          <p:cNvPr id="584" name="Google Shape;58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800" y="381000"/>
            <a:ext cx="4446450" cy="44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nusakyti spalvas?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hex / hexa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reikšmė pradedama simboliu </a:t>
            </a:r>
            <a:r>
              <a:rPr b="1" lang="en">
                <a:solidFill>
                  <a:srgbClr val="595959"/>
                </a:solidFill>
              </a:rPr>
              <a:t>#</a:t>
            </a:r>
            <a:endParaRPr b="1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kaip ir rgb nustato raudoną, žalią ir mėlyną spalvas - </a:t>
            </a:r>
            <a:r>
              <a:rPr b="1" lang="en">
                <a:solidFill>
                  <a:srgbClr val="595959"/>
                </a:solidFill>
              </a:rPr>
              <a:t>#</a:t>
            </a:r>
            <a:r>
              <a:rPr b="1" lang="en">
                <a:solidFill>
                  <a:srgbClr val="CC0000"/>
                </a:solidFill>
              </a:rPr>
              <a:t>RR</a:t>
            </a:r>
            <a:r>
              <a:rPr b="1" lang="en">
                <a:solidFill>
                  <a:srgbClr val="6AA84F"/>
                </a:solidFill>
              </a:rPr>
              <a:t>GG</a:t>
            </a:r>
            <a:r>
              <a:rPr b="1" lang="en">
                <a:solidFill>
                  <a:srgbClr val="3C78D8"/>
                </a:solidFill>
              </a:rPr>
              <a:t>BB</a:t>
            </a:r>
            <a:endParaRPr b="1">
              <a:solidFill>
                <a:srgbClr val="3C78D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b="1" lang="en">
                <a:solidFill>
                  <a:srgbClr val="595959"/>
                </a:solidFill>
              </a:rPr>
              <a:t>hexa </a:t>
            </a: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palaikymas</a:t>
            </a:r>
            <a:r>
              <a:rPr lang="en">
                <a:solidFill>
                  <a:srgbClr val="595959"/>
                </a:solidFill>
              </a:rPr>
              <a:t> šiek tiek siauresnis tarp naršyklių - </a:t>
            </a:r>
            <a:r>
              <a:rPr b="1" lang="en">
                <a:solidFill>
                  <a:srgbClr val="595959"/>
                </a:solidFill>
              </a:rPr>
              <a:t>#</a:t>
            </a:r>
            <a:r>
              <a:rPr b="1" lang="en">
                <a:solidFill>
                  <a:srgbClr val="CC0000"/>
                </a:solidFill>
              </a:rPr>
              <a:t>RR</a:t>
            </a:r>
            <a:r>
              <a:rPr b="1" lang="en">
                <a:solidFill>
                  <a:srgbClr val="6AA84F"/>
                </a:solidFill>
              </a:rPr>
              <a:t>GG</a:t>
            </a:r>
            <a:r>
              <a:rPr b="1" lang="en">
                <a:solidFill>
                  <a:srgbClr val="3C78D8"/>
                </a:solidFill>
              </a:rPr>
              <a:t>BB</a:t>
            </a:r>
            <a:r>
              <a:rPr b="1" lang="en">
                <a:solidFill>
                  <a:srgbClr val="B7B7B7"/>
                </a:solidFill>
              </a:rPr>
              <a:t>AA</a:t>
            </a:r>
            <a:endParaRPr b="1">
              <a:solidFill>
                <a:srgbClr val="B7B7B7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pateikiamos R, G, B ir A reikšmės yra pateiktos šešioliktainiu kodu (</a:t>
            </a:r>
            <a:r>
              <a:rPr b="1" lang="en">
                <a:solidFill>
                  <a:srgbClr val="595959"/>
                </a:solidFill>
              </a:rPr>
              <a:t>hex</a:t>
            </a:r>
            <a:r>
              <a:rPr lang="en">
                <a:solidFill>
                  <a:srgbClr val="595959"/>
                </a:solidFill>
              </a:rPr>
              <a:t>adecimal)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kitaip nei RGBA, alpha reikšmės intervalas yra nuo 0 iki 255 (FF), pvz. 0.5 rgba atitinka 80 hexa (80 yra 128 dešimtainėje skaičiavimo sistemoje, kas yra maždaug pusė viso galimo 255 rėžio)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600" y="3512848"/>
            <a:ext cx="4878800" cy="13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nusakyti spalvas?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hsl  / hsla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kitaip nei RGB(A) HEX(A) spalvos reikšmę nustato kitos trys komponentės: hue (atspalvis), saturation (intensyvumas), lightness (šviesumas) - </a:t>
            </a:r>
            <a:r>
              <a:rPr b="1" lang="en">
                <a:solidFill>
                  <a:srgbClr val="595959"/>
                </a:solidFill>
              </a:rPr>
              <a:t>hsl(hue, saturation, lightness)</a:t>
            </a:r>
            <a:endParaRPr b="1"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hue - spalvų paletės rato laipsnis nuo 0 iki 360: 0 - raudona; 120 - žalia; 240 - mėlyna;</a:t>
            </a:r>
            <a:endParaRPr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saturation - procentinė reikšmė nuo 0 iki 100: 0 - pilkos atspalvis; 100 - pilna spalva</a:t>
            </a:r>
            <a:endParaRPr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lightness - procentinė reikšmė nuo 0 iki 100: 0 - juoda; 100 - balta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alpha reikšmė kinta nuo 0 iki 1 (kaip ir RGB</a:t>
            </a:r>
            <a:r>
              <a:rPr b="1" lang="en">
                <a:solidFill>
                  <a:srgbClr val="595959"/>
                </a:solidFill>
              </a:rPr>
              <a:t>A</a:t>
            </a:r>
            <a:r>
              <a:rPr lang="en">
                <a:solidFill>
                  <a:srgbClr val="595959"/>
                </a:solidFill>
              </a:rPr>
              <a:t>)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188" y="3293375"/>
            <a:ext cx="2241626" cy="168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validatorius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Kaip ir HTML, taip ir CSS teisingumą galima tikrinti </a:t>
            </a:r>
            <a:r>
              <a:rPr lang="en" u="sng">
                <a:solidFill>
                  <a:schemeClr val="hlink"/>
                </a:solidFill>
                <a:hlinkClick r:id="rId3"/>
              </a:rPr>
              <a:t>validatoriumi</a:t>
            </a:r>
            <a:r>
              <a:rPr lang="en"/>
              <a:t>: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438" y="1706825"/>
            <a:ext cx="5395126" cy="323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