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rouken.com/2016/07/dont-be-fooled-by-w3schools-utf-8-is-not-the-default-html5-charset/" TargetMode="External"/><Relationship Id="rId3" Type="http://schemas.openxmlformats.org/officeDocument/2006/relationships/hyperlink" Target="https://www.w3schools.com/html/html_charset.asp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adbeaf8d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adbeaf8d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adbeaf8d4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adbeaf8d4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f91795a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f91795a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f91795a2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f91795a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f91795a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f91795a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f91795a2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f91795a2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f91795a2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f91795a2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f91795a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f91795a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adbeaf8d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adbeaf8d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adbeaf8d4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adbeaf8d4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adbeaf8d4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adbeaf8d4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adbeaf8d4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adbeaf8d4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https://brouken.com/2016/07/dont-be-fooled-by-w3schools-utf-8-is-not-the-default-html5-charset/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https://www.w3schools.com/html/html_charset.asp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adbeaf8d4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adbeaf8d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b1eba32e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b1eba32e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b1eba32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b1eba32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https://www.w3schools.com/html/html_entities.asp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b1eba32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b1eba32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b1eba32e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b1eba32e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dc89f8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dc89f8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Dalyviai: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Klientas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Kliento kompiuteris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Internetas - globalus kompiuterių tinklas - infrastruktūra, router'iai, kabeliai, switch'ai.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Serveris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Interneto programa (Web Application) - programinė įranga, kuri pasiekiama naudojant interneto infrastruktūrą (pateikiama serveryje).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Back-end - serveryje vykdomas kodas - duomenų bazė / duomenų apdorojimas ir grąžinimas klientui, duomenų failų saugojimas ir pateikimas klientui.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Front-end - vartotojo kompiuteryje vykdomas kodas suformuojantis vartotojo sąsają, kurią naudodamas vartotojas bendrauja su serveriu.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Serverio kliento architektūra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dbeaf8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dbeaf8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adbeaf8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adbeaf8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adbeaf8d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adbeaf8d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adbeaf8d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adbeaf8d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DeividasBakanas/frontend-basics-and-project-management-processes-2022-01-17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tackoverflow.com/a/6771584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css/css_rwd_viewport.asp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arketplace.visualstudio.com/items?itemName=mkaufman.HTMLHint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validator.w3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rouken.com/2016/07/dont-be-fooled-by-w3schools-utf-8-is-not-the-default-html5-charset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hyperlink" Target="https://www.compart.com/en/unico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HTML/Element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forms/d/1YguZCG6jRvAFXmho6V6GBjRs_xLh19Jk5pWmrwCuJ6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2022-01-25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Apžvelgti paskaitų repozitoriją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Turinio struktūra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Paskaitos struktūra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Klaviatūros trumpiniai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Kaip Google’inti?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 Studio Code apžvalga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Failo / aplanko / projekto sukūrimas atidarymas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Pagrindinės zonos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Text wrap / Auto closing ir kiti nustatymai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Kaip pasirinkti naršyklę, kuria atidaromi HTML?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Statinė kodo analizė (HTMLHint Visual Studio Code plėtinys)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 validavimas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 koduotės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 entities - specialių simbolių naudojimas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Repozitorijos apžvalga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123100"/>
            <a:ext cx="8520600" cy="17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4292F"/>
                </a:solidFill>
                <a:highlight>
                  <a:srgbClr val="FFFFFF"/>
                </a:highlight>
              </a:rPr>
              <a:t>"Įvadas į Front-end programavimą" </a:t>
            </a:r>
            <a:endParaRPr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4292F"/>
                </a:solidFill>
                <a:highlight>
                  <a:srgbClr val="FFFFFF"/>
                </a:highlight>
              </a:rPr>
              <a:t>ir</a:t>
            </a:r>
            <a:endParaRPr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4292F"/>
                </a:solidFill>
                <a:highlight>
                  <a:srgbClr val="FFFFFF"/>
                </a:highlight>
              </a:rPr>
              <a:t> "Programavimo aplinkos ir kūrimo proceso valdymas ir versijų kontrolė"</a:t>
            </a:r>
            <a:endParaRPr/>
          </a:p>
        </p:txBody>
      </p:sp>
      <p:pic>
        <p:nvPicPr>
          <p:cNvPr id="119" name="Google Shape;119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548" y="1017727"/>
            <a:ext cx="1900923" cy="190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apžvalga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Failo / aplanko / projekto sukūrimas atidarymas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Pagrindinės zonos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Kodo redaktoriaus nustatymai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preferences vs. workspace preferences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Text wrap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 closing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Pagalba programuotojui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Autocomplete iškvietimas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Galimų veiksmų iškvietimas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HTML pradinės struktūros sukūrimas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automatinė struktūra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350" y="1570790"/>
            <a:ext cx="6665300" cy="25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HTML automatinė struktūra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713525"/>
            <a:ext cx="8520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Specialus Microsoft palaikomas mechanizmas nurodyti tikslinę naršyklės versiją, kuriai puslapis buvo skirtas.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Naudojamas, kai reikia palaikyti senas Microsoft naršykles (IE11 ir žemiau).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Šaltinis: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https://stackoverflow.com/a/6771584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675" y="1251325"/>
            <a:ext cx="498157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1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automatinė struktūra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426875" y="1345025"/>
            <a:ext cx="8520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pritaikyti puslapio dimensijas prie įrenginio ekrano dydžio.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916438"/>
            <a:ext cx="64389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375" y="1897724"/>
            <a:ext cx="1729125" cy="3069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7" name="Google Shape;14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9650" y="1897700"/>
            <a:ext cx="1729125" cy="3069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8" name="Google Shape;148;p27"/>
          <p:cNvSpPr txBox="1"/>
          <p:nvPr/>
        </p:nvSpPr>
        <p:spPr>
          <a:xfrm>
            <a:off x="922350" y="2049700"/>
            <a:ext cx="13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meta tag’o: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4798025" y="2017850"/>
            <a:ext cx="13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meta tag’u: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20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automatinė struktūra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327825"/>
            <a:ext cx="8520600" cy="3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Kadangi nustatomas funkcionalumas yra dažniausiai pageidautinas - IDE (</a:t>
            </a:r>
            <a:r>
              <a:rPr b="1" lang="en"/>
              <a:t>integrated development environment</a:t>
            </a:r>
            <a:r>
              <a:rPr lang="en"/>
              <a:t>), šiuo atveju VS Code prideda šį tag’ą automatiškai.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Nors dažniausiai pageidautinas, bet toks veikimas </a:t>
            </a:r>
            <a:r>
              <a:rPr b="1" lang="en"/>
              <a:t>nėra numatytasis</a:t>
            </a:r>
            <a:r>
              <a:rPr lang="en"/>
              <a:t>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Specialus meta aprašymas buvo sukurtas tam, kad nebūtų konfliktų su senesnėmis naršyklėmis, kurios vis dar naudojamos.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Pageidaujamo funkcionalumo perdaryti </a:t>
            </a:r>
            <a:r>
              <a:rPr b="1" lang="en"/>
              <a:t>numatytuoju visur padaryti neįmanoma</a:t>
            </a:r>
            <a:r>
              <a:rPr lang="en"/>
              <a:t>, kadangi naršyklių kūrėjai neturi didelės įtakos vartotojams, kurie naudoja senas naršykles.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Naujos konstrukcijos dažnai naudojant sprendžiant </a:t>
            </a:r>
            <a:r>
              <a:rPr b="1" i="1" lang="en"/>
              <a:t>skirtingų default’ų </a:t>
            </a:r>
            <a:r>
              <a:rPr lang="en"/>
              <a:t>problemą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Šaltinis: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https://www.w3schools.com/css/css_rwd_viewport.asp</a:t>
            </a:r>
            <a:r>
              <a:rPr lang="en"/>
              <a:t> 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550" y="948863"/>
            <a:ext cx="64389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pasirinkti naršyklę, kuria atidaromi HTML?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175" y="1228600"/>
            <a:ext cx="2635675" cy="3489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Statinė kodo analizė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Modernūs programavimo įrankiai palaiko statinę kodo analizę - parašyto kodo įvertinimą pagal iš anksto sudarytą taisyklių rinkinį.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Tokie įrankiai suteikia patarimus ir pastabas apie kodo kokybę, galimas klaidas, atitikimą standartams, gerosioms programavimo praktikoms.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mkaufman.htmlhint</a:t>
            </a:r>
            <a:r>
              <a:rPr lang="en"/>
              <a:t> -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HTMLHint</a:t>
            </a:r>
            <a:r>
              <a:rPr b="1" lang="en"/>
              <a:t> </a:t>
            </a:r>
            <a:r>
              <a:rPr lang="en"/>
              <a:t>- VS Code papildinys suteikiantis pastabas apie parašytą HTML kodą.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046" y="3931296"/>
            <a:ext cx="4706425" cy="9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validavimas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Validavimas - pateiktų duomenų teisingumo patikra.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HTML validavimas</a:t>
            </a:r>
            <a:r>
              <a:rPr lang="en"/>
              <a:t> - pateikto HTML kodo teisingumo patikra. Galima naudoti W3C pateiktą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validatorių</a:t>
            </a:r>
            <a:r>
              <a:rPr lang="en"/>
              <a:t> ar kitą atitikmenį.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Veikia nurodant dokumento adresą arba pateikiant kodą.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 analizės pateikia klaidas ir įspėjimus.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Jeigu dokumente yra klaidų tokių, kaip </a:t>
            </a:r>
            <a:r>
              <a:rPr b="1" lang="en"/>
              <a:t>neuždaryti tag’ai</a:t>
            </a:r>
            <a:r>
              <a:rPr lang="en"/>
              <a:t>, klaidų pranešimai gali būti gana painūs, todėl siūloma pateikti kiek įmanomą teisingesnį dokumentą (bent sintaksės prasme), siekiant aiškių rezultatų.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koduotės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32502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Koduotės kompiuterių naudojamos, kad simboliui suteiktų skaitinę reikšmę (dvejetainę pačiame žemiausiame lygyje, dešimtainę ar šešioliktainę kitur).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Skirtingos koduotės naudoja skirtingą techniką ir </a:t>
            </a:r>
            <a:r>
              <a:rPr b="1" lang="en"/>
              <a:t>bitų kiekį </a:t>
            </a:r>
            <a:r>
              <a:rPr lang="en"/>
              <a:t>vienam simboliui užkoduoti.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Jos taip pat gali užkoduoti skirtingą aibę simbolių.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525" y="1152475"/>
            <a:ext cx="5319175" cy="36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3861100" y="648425"/>
            <a:ext cx="51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American Standard Code for Information Interchange (ASCII) koduotė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HTML koduotės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Dažniausiai pagrindinių </a:t>
            </a:r>
            <a:r>
              <a:rPr b="1" lang="en"/>
              <a:t>ASCII </a:t>
            </a:r>
            <a:r>
              <a:rPr lang="en"/>
              <a:t>koduotės simbolių nepakanką pilnai išreikti turintį, todėl reikalingos platesnės koduotės, kurios palaikys visus simbolius, kurių gali prireikti tekste.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Dažniausiai saugu naudoti </a:t>
            </a:r>
            <a:r>
              <a:rPr b="1" lang="en"/>
              <a:t>UTF8 </a:t>
            </a:r>
            <a:r>
              <a:rPr lang="en"/>
              <a:t>koduotę, dėl plataus vaizduojamų simbolių kiekio. Visos modernios naršyklės palaiko šią koduotę. Tai yra rekomenduojama HTML5 specifikacijos koduotė. Bet ji nėra </a:t>
            </a:r>
            <a:r>
              <a:rPr lang="en" u="sng">
                <a:solidFill>
                  <a:schemeClr val="hlink"/>
                </a:solidFill>
                <a:hlinkClick r:id="rId3"/>
              </a:rPr>
              <a:t>numatytoji</a:t>
            </a:r>
            <a:r>
              <a:rPr lang="en"/>
              <a:t> ir ją verta nustatyti kiekvienam dokumentui.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koduotės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Koduotė nustatoma </a:t>
            </a:r>
            <a:r>
              <a:rPr b="1" lang="en"/>
              <a:t>head </a:t>
            </a:r>
            <a:r>
              <a:rPr lang="en"/>
              <a:t>esančiame </a:t>
            </a:r>
            <a:r>
              <a:rPr b="1" lang="en"/>
              <a:t>meta </a:t>
            </a:r>
            <a:r>
              <a:rPr lang="en"/>
              <a:t>elemente, </a:t>
            </a:r>
            <a:r>
              <a:rPr b="1" lang="en"/>
              <a:t>charset </a:t>
            </a:r>
            <a:r>
              <a:rPr lang="en"/>
              <a:t>atributu.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550" y="2314750"/>
            <a:ext cx="3133675" cy="234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 txBox="1"/>
          <p:nvPr/>
        </p:nvSpPr>
        <p:spPr>
          <a:xfrm>
            <a:off x="1058300" y="1772550"/>
            <a:ext cx="22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Vaizduojamas turinys</a:t>
            </a:r>
            <a:endParaRPr b="1"/>
          </a:p>
        </p:txBody>
      </p:sp>
      <p:sp>
        <p:nvSpPr>
          <p:cNvPr id="198" name="Google Shape;198;p34"/>
          <p:cNvSpPr txBox="1"/>
          <p:nvPr/>
        </p:nvSpPr>
        <p:spPr>
          <a:xfrm>
            <a:off x="5281100" y="1772538"/>
            <a:ext cx="19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Kodas</a:t>
            </a:r>
            <a:endParaRPr b="1"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100" y="2314750"/>
            <a:ext cx="1477243" cy="3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koduotės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ą</a:t>
            </a:r>
            <a:r>
              <a:rPr lang="en"/>
              <a:t>čęėįšųūž - simboliai nepalaikomi ASCII koduotės:</a:t>
            </a:r>
            <a:endParaRPr/>
          </a:p>
        </p:txBody>
      </p:sp>
      <p:sp>
        <p:nvSpPr>
          <p:cNvPr id="206" name="Google Shape;206;p35"/>
          <p:cNvSpPr txBox="1"/>
          <p:nvPr/>
        </p:nvSpPr>
        <p:spPr>
          <a:xfrm>
            <a:off x="1058300" y="1772550"/>
            <a:ext cx="22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Vaizduojamas turinys</a:t>
            </a:r>
            <a:endParaRPr b="1"/>
          </a:p>
        </p:txBody>
      </p:sp>
      <p:sp>
        <p:nvSpPr>
          <p:cNvPr id="207" name="Google Shape;207;p35"/>
          <p:cNvSpPr txBox="1"/>
          <p:nvPr/>
        </p:nvSpPr>
        <p:spPr>
          <a:xfrm>
            <a:off x="5281100" y="1772538"/>
            <a:ext cx="19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Kodas</a:t>
            </a:r>
            <a:endParaRPr b="1"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00" y="2301925"/>
            <a:ext cx="255490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613" y="2301913"/>
            <a:ext cx="21050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entities (specialūs simboliai)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lang="en"/>
              <a:t>am tikri simboliai HTML dokumente yra rezervuoti (pvz. </a:t>
            </a:r>
            <a:r>
              <a:rPr b="1" lang="en"/>
              <a:t>&lt;</a:t>
            </a:r>
            <a:r>
              <a:rPr lang="en"/>
              <a:t> ir </a:t>
            </a:r>
            <a:r>
              <a:rPr b="1" lang="en"/>
              <a:t>&gt;</a:t>
            </a:r>
            <a:r>
              <a:rPr lang="en"/>
              <a:t>). Jų tiesioginis naudojimas suklaidintų naršyklę ir dokumentas nebūtų vaizduojamas kaip tikėtasi. Specialiuosius simbolius galima pakeisti atitikmeniu:</a:t>
            </a:r>
            <a:endParaRPr/>
          </a:p>
        </p:txBody>
      </p:sp>
      <p:sp>
        <p:nvSpPr>
          <p:cNvPr id="216" name="Google Shape;216;p36"/>
          <p:cNvSpPr txBox="1"/>
          <p:nvPr/>
        </p:nvSpPr>
        <p:spPr>
          <a:xfrm>
            <a:off x="3506250" y="2343325"/>
            <a:ext cx="21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&amp;</a:t>
            </a:r>
            <a:r>
              <a:rPr lang="en"/>
              <a:t>simbolio_pavadinimas</a:t>
            </a:r>
            <a:r>
              <a:rPr b="1" lang="en"/>
              <a:t>;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&amp;#</a:t>
            </a:r>
            <a:r>
              <a:rPr lang="en"/>
              <a:t>simbolio_numeris</a:t>
            </a:r>
            <a:r>
              <a:rPr b="1" lang="en"/>
              <a:t>;</a:t>
            </a:r>
            <a:endParaRPr b="1"/>
          </a:p>
        </p:txBody>
      </p:sp>
      <p:sp>
        <p:nvSpPr>
          <p:cNvPr id="217" name="Google Shape;217;p36"/>
          <p:cNvSpPr txBox="1"/>
          <p:nvPr/>
        </p:nvSpPr>
        <p:spPr>
          <a:xfrm>
            <a:off x="2878975" y="3509625"/>
            <a:ext cx="77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r>
              <a:rPr b="1" lang="en"/>
              <a:t>lt</a:t>
            </a:r>
            <a:r>
              <a:rPr lang="en"/>
              <a:t>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&amp;#</a:t>
            </a:r>
            <a:r>
              <a:rPr b="1" lang="en"/>
              <a:t>60</a:t>
            </a:r>
            <a:r>
              <a:rPr lang="en"/>
              <a:t>;</a:t>
            </a:r>
            <a:endParaRPr/>
          </a:p>
        </p:txBody>
      </p:sp>
      <p:sp>
        <p:nvSpPr>
          <p:cNvPr id="218" name="Google Shape;218;p36"/>
          <p:cNvSpPr txBox="1"/>
          <p:nvPr/>
        </p:nvSpPr>
        <p:spPr>
          <a:xfrm>
            <a:off x="4257450" y="2956313"/>
            <a:ext cx="6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pvz.:</a:t>
            </a:r>
            <a:endParaRPr/>
          </a:p>
        </p:txBody>
      </p:sp>
      <p:sp>
        <p:nvSpPr>
          <p:cNvPr id="219" name="Google Shape;219;p36"/>
          <p:cNvSpPr txBox="1"/>
          <p:nvPr/>
        </p:nvSpPr>
        <p:spPr>
          <a:xfrm>
            <a:off x="4966250" y="3204450"/>
            <a:ext cx="31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</a:t>
            </a:r>
            <a:r>
              <a:rPr b="1" lang="en"/>
              <a:t>t</a:t>
            </a:r>
            <a:r>
              <a:rPr lang="en"/>
              <a:t> - simbolio pavadinimas (</a:t>
            </a:r>
            <a:r>
              <a:rPr b="1" lang="en"/>
              <a:t>less than</a:t>
            </a:r>
            <a:r>
              <a:rPr lang="en"/>
              <a:t>)</a:t>
            </a:r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4852050" y="3620750"/>
            <a:ext cx="34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60</a:t>
            </a:r>
            <a:r>
              <a:rPr lang="en"/>
              <a:t> - simbolio numeris (pagal Unicode)</a:t>
            </a:r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450" y="4368975"/>
            <a:ext cx="1900403" cy="2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450" y="4201425"/>
            <a:ext cx="1900400" cy="20916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/>
          <p:nvPr/>
        </p:nvSpPr>
        <p:spPr>
          <a:xfrm>
            <a:off x="311700" y="4410600"/>
            <a:ext cx="404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Rasti simbolius kita išraiška galima čia: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https://www.compart.com/en/unicode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entities (specialūs simboliai)</a:t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350" y="1828100"/>
            <a:ext cx="1623800" cy="2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013" y="1942938"/>
            <a:ext cx="457200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7"/>
          <p:cNvSpPr txBox="1"/>
          <p:nvPr/>
        </p:nvSpPr>
        <p:spPr>
          <a:xfrm>
            <a:off x="1058300" y="1315350"/>
            <a:ext cx="22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Vaizduojamas turinys</a:t>
            </a:r>
            <a:endParaRPr b="1"/>
          </a:p>
        </p:txBody>
      </p:sp>
      <p:sp>
        <p:nvSpPr>
          <p:cNvPr id="232" name="Google Shape;232;p37"/>
          <p:cNvSpPr txBox="1"/>
          <p:nvPr/>
        </p:nvSpPr>
        <p:spPr>
          <a:xfrm>
            <a:off x="5281100" y="1315338"/>
            <a:ext cx="19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Kodas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HTML entities (specialūs simboliai)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Dažnesni specialūs simboliai: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600" y="1596375"/>
            <a:ext cx="4596700" cy="32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Išbandyti greituosius klavišus (keyboard shortcuts) praktikoje.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Išbandyti HTML statinė kodo analizę naudojant HTMLHint.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325" y="0"/>
            <a:ext cx="74223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6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Front-end</a:t>
            </a:r>
            <a:r>
              <a:rPr lang="en"/>
              <a:t> - atsakingas už vartotojo sąsają.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HTML</a:t>
            </a:r>
            <a:r>
              <a:rPr lang="en"/>
              <a:t> - aprašo puslapio struktūrą. Sudarytas iš HTML elementų.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HTML elementai </a:t>
            </a:r>
            <a:r>
              <a:rPr lang="en"/>
              <a:t>- turi specialią funkciją, kurią įgyvendina naršyklė </a:t>
            </a:r>
            <a:r>
              <a:rPr lang="en" sz="1300"/>
              <a:t>(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elementų sąrašas</a:t>
            </a:r>
            <a:r>
              <a:rPr lang="en" sz="1300"/>
              <a:t>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HTML elementą sudaro</a:t>
            </a:r>
            <a:r>
              <a:rPr lang="en"/>
              <a:t>  - atidarymo ir uždarymo tag’as.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Tušti HTML elementai</a:t>
            </a:r>
            <a:r>
              <a:rPr lang="en"/>
              <a:t> - elementai be turinio.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63" y="3582175"/>
            <a:ext cx="4368225" cy="13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8250" y="3719625"/>
            <a:ext cx="1364859" cy="8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elementai turi bendrus atributus (būdingi daugeliui / visiems elementams) ir tik konkrečiam elementui skirti atributai.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Kiekvieną HTML dokumentą sudaro: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850" y="2499225"/>
            <a:ext cx="3353975" cy="2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Iki šiol turėjote… Namų darbą </a:t>
            </a:r>
            <a:r>
              <a:rPr lang="en"/>
              <a:t>😜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Pasiruošti darbinę aplinką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Į savo kompiuterį įsirašyti Visual Studio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Sukurti atskirą aplanką HTML projektams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Sukurti pirmą HTML dokumentą, kuris: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bus saugomas </a:t>
            </a:r>
            <a:r>
              <a:rPr b="1" lang="en"/>
              <a:t>hello_world.html </a:t>
            </a:r>
            <a:r>
              <a:rPr lang="en"/>
              <a:t>faile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turės pilną HTML dokumento struktūrą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turės pavadinimą “Pirmasis HTML namų darbas”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turės tekstą “Pradedu mokslus BIT! Labas pasauli! O dabar, pasauli, LAIKYKIS!”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Atidaryti HTML dokumentą naršyklėje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