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6a31820d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6a31820d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6a31820d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6a31820d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6a31820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6a31820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6a31820d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6a31820d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6a31820d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6a31820d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a31820d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6a31820d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6a31820d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6a31820d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6a31820d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6a31820d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6a31820d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6a31820d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6a31820d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6a31820d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adbeaf8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adbeaf8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6a31820d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6a31820d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6a31820d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6a31820d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6a31820d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6a31820d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6a31820d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6a31820d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6a31820d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6a31820d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a31820d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6a31820d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a31820d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6a31820d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6a31820d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6a31820d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6a31820d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6a31820d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6a31820d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6a31820d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adbeaf8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adbeaf8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6a31820d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6a31820d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6a31820d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6a31820d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6a31820d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6a31820d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a31820d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a31820d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6a31820d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6a31820d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16a31820d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16a31820d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16a31820d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16a31820d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6a31820d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6a31820d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6a31820d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6a31820d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67bf2272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67bf2272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a3182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a3182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78e7bae21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178e7bae2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adbeaf8d4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adbeaf8d4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785f7de4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785f7de4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6a31820d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16a31820d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68e9c8f3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68e9c8f3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9812dc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9812dc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68e9c8f3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68e9c8f3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68e9c8f3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68e9c8f3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68e9c8f3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68e9c8f3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68e9c8f3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168e9c8f3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6a31820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6a31820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6a31820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6a31820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a31820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6a31820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6a31820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6a31820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6a31820d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6a31820d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Relationship Id="rId5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5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46.png"/><Relationship Id="rId5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8.png"/><Relationship Id="rId4" Type="http://schemas.openxmlformats.org/officeDocument/2006/relationships/image" Target="../media/image47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Relationship Id="rId5" Type="http://schemas.openxmlformats.org/officeDocument/2006/relationships/hyperlink" Target="https://css-tricks.com/snippets/css/complete-guide-grid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cubicleninjas.com/ultimate-guide-to-contact-forms/" TargetMode="External"/><Relationship Id="rId4" Type="http://schemas.openxmlformats.org/officeDocument/2006/relationships/image" Target="../media/image5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css-tricks.com/snippets/css/complete-guide-grid/" TargetMode="External"/><Relationship Id="rId4" Type="http://schemas.openxmlformats.org/officeDocument/2006/relationships/image" Target="../media/image4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cssgridgarden.com/" TargetMode="External"/><Relationship Id="rId4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oogle.com/forms/d/1YguZCG6jRvAFXmho6V6GBjRs_xLh19Jk5pWmrwCuJ6U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cubicleninjas.com/ultimate-guide-to-contact-forms/" TargetMode="External"/><Relationship Id="rId4" Type="http://schemas.openxmlformats.org/officeDocument/2006/relationships/image" Target="../media/image5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eb.dev/patterns/layout/" TargetMode="External"/><Relationship Id="rId4" Type="http://schemas.openxmlformats.org/officeDocument/2006/relationships/image" Target="../media/image5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5.gif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handlebarsjs.com/" TargetMode="External"/><Relationship Id="rId4" Type="http://schemas.openxmlformats.org/officeDocument/2006/relationships/hyperlink" Target="https://handlebarsjs.com/playground.html" TargetMode="External"/><Relationship Id="rId5" Type="http://schemas.openxmlformats.org/officeDocument/2006/relationships/image" Target="../media/image5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tailwindcss.com/" TargetMode="External"/><Relationship Id="rId5" Type="http://schemas.openxmlformats.org/officeDocument/2006/relationships/hyperlink" Target="https://getbootstrap.com/" TargetMode="External"/><Relationship Id="rId6" Type="http://schemas.openxmlformats.org/officeDocument/2006/relationships/image" Target="../media/image5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utoprefixer.github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4337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/>
              <a:t>Front-end</a:t>
            </a:r>
            <a:r>
              <a:rPr lang="en" sz="5200"/>
              <a:t> kursas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529325"/>
            <a:ext cx="8520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Baltic Institute of Technology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36</a:t>
            </a:r>
            <a:r>
              <a:rPr lang="en" sz="2400">
                <a:solidFill>
                  <a:srgbClr val="000000"/>
                </a:solidFill>
              </a:rPr>
              <a:t>gr. 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.0</a:t>
            </a:r>
            <a:r>
              <a:rPr lang="en" sz="2400"/>
              <a:t>1</a:t>
            </a:r>
            <a:r>
              <a:rPr lang="en" sz="2400">
                <a:solidFill>
                  <a:srgbClr val="000000"/>
                </a:solidFill>
              </a:rPr>
              <a:t>.</a:t>
            </a:r>
            <a:r>
              <a:rPr lang="en" sz="2400"/>
              <a:t>24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002150" y="4104975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2022-03-03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5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Grid’o strukrūra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Tinklelio stulpelių skaičių ir pločio paskirstymą nusako CSS property </a:t>
            </a:r>
            <a:r>
              <a:rPr b="1" lang="en"/>
              <a:t>grid-template-columns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Eilučių skaičių ir jų aukščio pasiskirstymą nusako </a:t>
            </a:r>
            <a:r>
              <a:rPr b="1" lang="en"/>
              <a:t>grid-template-rows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00" y="2258838"/>
            <a:ext cx="198120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800" y="2395850"/>
            <a:ext cx="40005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2300" y="3686163"/>
            <a:ext cx="691515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 vienetas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Stulpelio ar eilutės plotis gali būti nusakytas bet kokiu CSS palaikomu vienetu. Tam, kad grid takelių dydžio nustatymas būtų lankstesnis buvo pridėtas dar vienas papildomas dydžio vienetas - </a:t>
            </a:r>
            <a:r>
              <a:rPr b="1" lang="en"/>
              <a:t>fr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fr</a:t>
            </a:r>
            <a:r>
              <a:rPr lang="en"/>
              <a:t> - nustato vieną dalį laisvos vietos grid’o konteineryje: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813" y="3018875"/>
            <a:ext cx="19335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063" y="3245113"/>
            <a:ext cx="355282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 vienetas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938" y="1274550"/>
            <a:ext cx="19335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563" y="1574588"/>
            <a:ext cx="35528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075" y="3417424"/>
            <a:ext cx="8089825" cy="10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 vienetas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Grid’o takelių dydžiai neprivalo būti vienodi: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1850025"/>
            <a:ext cx="36766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00" y="3329824"/>
            <a:ext cx="8448199" cy="10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 vienetas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Kartu galima naudoti </a:t>
            </a:r>
            <a:r>
              <a:rPr b="1" lang="en"/>
              <a:t>fr</a:t>
            </a:r>
            <a:r>
              <a:rPr lang="en"/>
              <a:t> ir kitus vienetus: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50" y="1964975"/>
            <a:ext cx="372427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125" y="3328390"/>
            <a:ext cx="8637749" cy="1067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funkcija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Tam, kad būtų paprasčiau konstruoti didelius grid’us su daug pasikartojančių dydžių turinčių takelių naudojama </a:t>
            </a:r>
            <a:r>
              <a:rPr b="1" lang="en"/>
              <a:t>repeat</a:t>
            </a:r>
            <a:r>
              <a:rPr lang="en"/>
              <a:t> funkcija: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Ją taip pat galima naudoti viduryje išraiškos: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75" y="1978625"/>
            <a:ext cx="37338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238" y="2011950"/>
            <a:ext cx="38576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5800" y="3455163"/>
            <a:ext cx="46863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funkcija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Atkartoti galima daugiau nei vieną reikšmę: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1878600"/>
            <a:ext cx="43624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Tiesiogiai ir netiesiogiai nusakytas grid’as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Apibrėždami grid’o struktūrą naudojant </a:t>
            </a:r>
            <a:r>
              <a:rPr b="1" lang="en"/>
              <a:t>grid-template-columns</a:t>
            </a:r>
            <a:r>
              <a:rPr lang="en"/>
              <a:t> ir </a:t>
            </a:r>
            <a:r>
              <a:rPr b="1" lang="en"/>
              <a:t>grid-template-rows </a:t>
            </a:r>
            <a:r>
              <a:rPr lang="en"/>
              <a:t>CSS properties, </a:t>
            </a:r>
            <a:r>
              <a:rPr b="1" lang="en"/>
              <a:t>tiesiogiai nusakome</a:t>
            </a:r>
            <a:r>
              <a:rPr lang="en"/>
              <a:t> grid’ą.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Kai grid’as turi </a:t>
            </a:r>
            <a:r>
              <a:rPr b="1" lang="en"/>
              <a:t>daugiau vaikinių elementų, nei apibrėžta stulpelių ar eilučių</a:t>
            </a:r>
            <a:r>
              <a:rPr lang="en"/>
              <a:t>, pats grid’as sukuria stulpelius ar eilutes. Tai vadinama </a:t>
            </a:r>
            <a:r>
              <a:rPr b="1" lang="en"/>
              <a:t>netiesiogiai nusakytu </a:t>
            </a:r>
            <a:r>
              <a:rPr lang="en"/>
              <a:t>grid’u. Tokių stulpelių / eilučių dydis bus nustatomas automatiškai - pagal viduje esantį turinį.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CSS properties </a:t>
            </a:r>
            <a:r>
              <a:rPr b="1" lang="en"/>
              <a:t>grid-auto-rows</a:t>
            </a:r>
            <a:r>
              <a:rPr lang="en"/>
              <a:t> and </a:t>
            </a:r>
            <a:r>
              <a:rPr b="1" lang="en"/>
              <a:t>grid-auto-columns </a:t>
            </a:r>
            <a:r>
              <a:rPr lang="en"/>
              <a:t>leidžia nustatyti netiesiogiai nusakyto grid’o eilučių / stulpelių parametrus.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Pavyzdžiui: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338" y="327113"/>
            <a:ext cx="38385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262" y="1612225"/>
            <a:ext cx="6239183" cy="33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minmax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Grid’o stulpelių / eilučių dydžius galima nusakyti rėžiu, naudojant funkciją </a:t>
            </a:r>
            <a:r>
              <a:rPr b="1" lang="en"/>
              <a:t>minmax</a:t>
            </a:r>
            <a:r>
              <a:rPr lang="en"/>
              <a:t>. Ji leidžia pateikti mažiausią galimą ir didžiausią galimą dydžius: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3" y="2571750"/>
            <a:ext cx="37814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588" y="2252900"/>
            <a:ext cx="46958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Praėjusią paskaitą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minmax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63" y="1152475"/>
            <a:ext cx="37814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274" y="294600"/>
            <a:ext cx="4176125" cy="21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600" y="2698226"/>
            <a:ext cx="8056795" cy="21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Grid’o linijos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Kai apibrėžiame grid’ą, apibrėžiame jo takus - stulpelius ir eilutes. Pagal juos grid’as mums numeruotas linijas, pagal kurias galime pozicionuoti turinį: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425" y="2021500"/>
            <a:ext cx="4737050" cy="28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Turinio pozicionavimas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Elementai pozicionuojami naudojant CSS properties taikomus tiesioginiams grid’o vaikams: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grid-column-start</a:t>
            </a:r>
            <a:r>
              <a:rPr lang="en"/>
              <a:t>, </a:t>
            </a:r>
            <a:r>
              <a:rPr b="1" lang="en"/>
              <a:t>grid-column-end</a:t>
            </a:r>
            <a:r>
              <a:rPr lang="en"/>
              <a:t> (</a:t>
            </a:r>
            <a:r>
              <a:rPr b="1" lang="en"/>
              <a:t>grid-column</a:t>
            </a:r>
            <a:r>
              <a:rPr lang="en"/>
              <a:t>) - nusako ties kuria stulpelio linija prasideda ir pasibaigia vaikinis elementas;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grid-row-start</a:t>
            </a:r>
            <a:r>
              <a:rPr lang="en"/>
              <a:t>, </a:t>
            </a:r>
            <a:r>
              <a:rPr b="1" lang="en"/>
              <a:t>grid-row-end </a:t>
            </a:r>
            <a:r>
              <a:rPr lang="en"/>
              <a:t>(</a:t>
            </a:r>
            <a:r>
              <a:rPr b="1" lang="en"/>
              <a:t>grid-row</a:t>
            </a:r>
            <a:r>
              <a:rPr lang="en"/>
              <a:t>) - nusako ties, kuria eilutės linija prasideda ir pasibaigia vaikinis elementas.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Turinio pozicionavimas</a:t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998" y="248098"/>
            <a:ext cx="3329300" cy="9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175" y="1836500"/>
            <a:ext cx="2098300" cy="11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700" y="3255050"/>
            <a:ext cx="2077248" cy="9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625" y="1718000"/>
            <a:ext cx="6517924" cy="27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Turinio pozicionavimas</a:t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998" y="248098"/>
            <a:ext cx="3329300" cy="9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625" y="1718000"/>
            <a:ext cx="6517924" cy="278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850" y="2142900"/>
            <a:ext cx="2155825" cy="1938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- klasikinis layout’as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43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Panaudokite </a:t>
            </a:r>
            <a:r>
              <a:rPr b="1" lang="en"/>
              <a:t>display: grid;</a:t>
            </a:r>
            <a:r>
              <a:rPr lang="en"/>
              <a:t> suformuoti paveikslėlyje pateiktą išdėstymą.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Header aukštis: 100px;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 aukštis - likusi laisva vieta;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Footer aukštis: 200px;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Zonoms aprašyti naudokite semantinius HTML elementus.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Zonas nuspalvinkite skirtingomis spalvomis.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588" y="1604075"/>
            <a:ext cx="36290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Zonų pavadinimai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Grid’o zonoms galima pritaikyti pavadinimą, kurį galima panaudoti grid’e pozicionuojant vaikinį elementą.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Tėviniam elementui taikomas </a:t>
            </a:r>
            <a:r>
              <a:rPr b="1" lang="en"/>
              <a:t>grid-area-template</a:t>
            </a:r>
            <a:r>
              <a:rPr lang="en"/>
              <a:t> CSS property:</a:t>
            </a:r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597188"/>
            <a:ext cx="42672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35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Zonų pavadinimai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152475"/>
            <a:ext cx="4267200" cy="3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Pavadinimo </a:t>
            </a:r>
            <a:r>
              <a:rPr b="1" lang="en"/>
              <a:t>pakartojimas </a:t>
            </a:r>
            <a:r>
              <a:rPr lang="en"/>
              <a:t>nusako, kad į šią zoną patalpintas vaikinis elementas užims visas celes.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Taškas “</a:t>
            </a:r>
            <a:r>
              <a:rPr b="1" lang="en"/>
              <a:t>.</a:t>
            </a:r>
            <a:r>
              <a:rPr lang="en"/>
              <a:t>” pažymi tuščią celę.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Vaikinis elementas nustatomas į zoną naudojant </a:t>
            </a:r>
            <a:r>
              <a:rPr b="1" lang="en"/>
              <a:t>grid-area</a:t>
            </a:r>
            <a:r>
              <a:rPr lang="en"/>
              <a:t> CSS property.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Ši technika leidžia aiškiau ir skaitomiau aprašyti tam tikras grid’o zonas bei išvengti grid’o linijų naudojimo kartu su CSS properties </a:t>
            </a:r>
            <a:r>
              <a:rPr b="1" lang="en"/>
              <a:t>grid-column</a:t>
            </a:r>
            <a:r>
              <a:rPr lang="en"/>
              <a:t> ir </a:t>
            </a:r>
            <a:r>
              <a:rPr b="1" lang="en"/>
              <a:t>grid-row.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375" y="350150"/>
            <a:ext cx="42672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375" y="2571750"/>
            <a:ext cx="1969852" cy="23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- klasikinio layout’o zonos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162500"/>
            <a:ext cx="43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Prieš tai užduotyje suformuotą layout’ą suskirstykite zonomis ir panaudokite zonų pavadinimus nustatyti vaikinius elementus į reikiamas grid’o vietas.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Zonų pavadinimams panaudokite tekstus pavaizduotus paveikslėlyje.</a:t>
            </a:r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588" y="1604075"/>
            <a:ext cx="36290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Tarpai tarp celių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Bendrus tarpus tarp eilučių ir / ar stulpelių galima nustatyti naudojant </a:t>
            </a:r>
            <a:r>
              <a:rPr b="1" lang="en"/>
              <a:t>column-gap</a:t>
            </a:r>
            <a:r>
              <a:rPr lang="en"/>
              <a:t>, </a:t>
            </a:r>
            <a:r>
              <a:rPr b="1" lang="en"/>
              <a:t>row-gap </a:t>
            </a:r>
            <a:r>
              <a:rPr lang="en"/>
              <a:t>arba vienu </a:t>
            </a:r>
            <a:r>
              <a:rPr b="1" lang="en"/>
              <a:t>gap</a:t>
            </a:r>
            <a:r>
              <a:rPr lang="en"/>
              <a:t> CSS property.</a:t>
            </a:r>
            <a:endParaRPr/>
          </a:p>
        </p:txBody>
      </p:sp>
      <p:pic>
        <p:nvPicPr>
          <p:cNvPr id="262" name="Google Shape;2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63" y="2068775"/>
            <a:ext cx="1666875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9650" y="2197150"/>
            <a:ext cx="37719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99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Bazinės front-end technologijos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986450"/>
            <a:ext cx="382097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>
            <a:off x="28539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5332125" y="4950025"/>
            <a:ext cx="1032000" cy="0"/>
          </a:xfrm>
          <a:prstGeom prst="straightConnector1">
            <a:avLst/>
          </a:prstGeom>
          <a:noFill/>
          <a:ln cap="flat" cmpd="sng" w="1143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Tarpai tarp celių</a:t>
            </a:r>
            <a:endParaRPr/>
          </a:p>
        </p:txBody>
      </p:sp>
      <p:pic>
        <p:nvPicPr>
          <p:cNvPr id="269" name="Google Shape;269;p42"/>
          <p:cNvPicPr preferRelativeResize="0"/>
          <p:nvPr/>
        </p:nvPicPr>
        <p:blipFill rotWithShape="1">
          <a:blip r:embed="rId3">
            <a:alphaModFix/>
          </a:blip>
          <a:srcRect b="35119" l="0" r="0" t="0"/>
          <a:stretch/>
        </p:blipFill>
        <p:spPr>
          <a:xfrm>
            <a:off x="5050350" y="387125"/>
            <a:ext cx="3640100" cy="14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199" y="2323052"/>
            <a:ext cx="3557450" cy="243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300" y="2325688"/>
            <a:ext cx="3557449" cy="243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Tarpai tarp celių</a:t>
            </a:r>
            <a:endParaRPr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25" y="2277425"/>
            <a:ext cx="3587651" cy="21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750" y="2277425"/>
            <a:ext cx="3587651" cy="21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2763" y="368125"/>
            <a:ext cx="38195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Tarpai tarp celių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46" y="2407700"/>
            <a:ext cx="3326173" cy="22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200" y="2411200"/>
            <a:ext cx="3326175" cy="22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200" y="372788"/>
            <a:ext cx="37909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Tarpai tarp celių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25" y="2171275"/>
            <a:ext cx="3812024" cy="261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950" y="2178950"/>
            <a:ext cx="3812024" cy="260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8388" y="270200"/>
            <a:ext cx="38671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Turinio lygiavimas (parent elemento properties)</a:t>
            </a:r>
            <a:endParaRPr/>
          </a:p>
        </p:txBody>
      </p:sp>
      <p:pic>
        <p:nvPicPr>
          <p:cNvPr id="303" name="Google Shape;3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00" y="1287525"/>
            <a:ext cx="3418825" cy="15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525" y="1253300"/>
            <a:ext cx="3667675" cy="16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888" y="3222625"/>
            <a:ext cx="1858460" cy="177582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6"/>
          <p:cNvSpPr txBox="1"/>
          <p:nvPr/>
        </p:nvSpPr>
        <p:spPr>
          <a:xfrm>
            <a:off x="388900" y="99795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justify-items</a:t>
            </a:r>
            <a:endParaRPr/>
          </a:p>
        </p:txBody>
      </p:sp>
      <p:sp>
        <p:nvSpPr>
          <p:cNvPr id="307" name="Google Shape;307;p46"/>
          <p:cNvSpPr txBox="1"/>
          <p:nvPr/>
        </p:nvSpPr>
        <p:spPr>
          <a:xfrm>
            <a:off x="5311125" y="99795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align-items</a:t>
            </a:r>
            <a:endParaRPr/>
          </a:p>
        </p:txBody>
      </p:sp>
      <p:sp>
        <p:nvSpPr>
          <p:cNvPr id="308" name="Google Shape;308;p46"/>
          <p:cNvSpPr txBox="1"/>
          <p:nvPr/>
        </p:nvSpPr>
        <p:spPr>
          <a:xfrm>
            <a:off x="388900" y="2867075"/>
            <a:ext cx="15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align-content</a:t>
            </a:r>
            <a:endParaRPr/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4625" y="3340909"/>
            <a:ext cx="2911375" cy="166066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6"/>
          <p:cNvSpPr txBox="1"/>
          <p:nvPr/>
        </p:nvSpPr>
        <p:spPr>
          <a:xfrm>
            <a:off x="2714625" y="2857425"/>
            <a:ext cx="15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justify-content</a:t>
            </a:r>
            <a:endParaRPr/>
          </a:p>
        </p:txBody>
      </p:sp>
      <p:sp>
        <p:nvSpPr>
          <p:cNvPr id="311" name="Google Shape;311;p46"/>
          <p:cNvSpPr txBox="1"/>
          <p:nvPr/>
        </p:nvSpPr>
        <p:spPr>
          <a:xfrm>
            <a:off x="6427900" y="3331250"/>
            <a:ext cx="221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Yra daugiau lygiavimo CSS properties, kurie iš esmės </a:t>
            </a:r>
            <a:r>
              <a:rPr b="1" lang="en"/>
              <a:t>apjungia šiuos į vieną aprašymą</a:t>
            </a:r>
            <a:r>
              <a:rPr lang="en"/>
              <a:t>, pvz. </a:t>
            </a:r>
            <a:r>
              <a:rPr b="1" lang="en"/>
              <a:t>place-self</a:t>
            </a:r>
            <a:r>
              <a:rPr lang="en"/>
              <a:t>, </a:t>
            </a:r>
            <a:r>
              <a:rPr b="1" lang="en"/>
              <a:t>place-items</a:t>
            </a:r>
            <a:r>
              <a:rPr lang="en"/>
              <a:t>, </a:t>
            </a:r>
            <a:r>
              <a:rPr b="1" lang="en"/>
              <a:t>place-content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Turinio lygiavimas (child elemento properties)</a:t>
            </a:r>
            <a:endParaRPr/>
          </a:p>
        </p:txBody>
      </p:sp>
      <p:sp>
        <p:nvSpPr>
          <p:cNvPr id="317" name="Google Shape;317;p47"/>
          <p:cNvSpPr txBox="1"/>
          <p:nvPr/>
        </p:nvSpPr>
        <p:spPr>
          <a:xfrm>
            <a:off x="693700" y="153135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justify-self</a:t>
            </a:r>
            <a:endParaRPr/>
          </a:p>
        </p:txBody>
      </p:sp>
      <p:sp>
        <p:nvSpPr>
          <p:cNvPr id="318" name="Google Shape;318;p47"/>
          <p:cNvSpPr txBox="1"/>
          <p:nvPr/>
        </p:nvSpPr>
        <p:spPr>
          <a:xfrm>
            <a:off x="5387325" y="1531350"/>
            <a:ext cx="11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align-self</a:t>
            </a:r>
            <a:endParaRPr/>
          </a:p>
        </p:txBody>
      </p:sp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50" y="1910625"/>
            <a:ext cx="28575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700" y="1910626"/>
            <a:ext cx="2991932" cy="13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7"/>
          <p:cNvSpPr txBox="1"/>
          <p:nvPr/>
        </p:nvSpPr>
        <p:spPr>
          <a:xfrm>
            <a:off x="157025" y="4289425"/>
            <a:ext cx="47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Daugiau pavyzdžių: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https://css-tricks.com/snippets/css/complete-guide-grid/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Lygiavimą apjungiantys CSS properties</a:t>
            </a:r>
            <a:endParaRPr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elemento: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place-items</a:t>
            </a:r>
            <a:r>
              <a:rPr lang="en"/>
              <a:t> - &lt;align-items&gt; &lt;justify-items&gt;;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place-content</a:t>
            </a:r>
            <a:r>
              <a:rPr lang="en"/>
              <a:t> - &lt;align-content&gt; &lt;justify-content&gt;;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Child elemento: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place-self</a:t>
            </a:r>
            <a:r>
              <a:rPr lang="en"/>
              <a:t> - &lt;align-self&gt; &lt;justify-self&gt;;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Holy grail layout pavyzdys naudojant Grid</a:t>
            </a:r>
            <a:endParaRPr/>
          </a:p>
        </p:txBody>
      </p:sp>
      <p:sp>
        <p:nvSpPr>
          <p:cNvPr id="333" name="Google Shape;333;p49"/>
          <p:cNvSpPr txBox="1"/>
          <p:nvPr>
            <p:ph idx="1" type="body"/>
          </p:nvPr>
        </p:nvSpPr>
        <p:spPr>
          <a:xfrm>
            <a:off x="311700" y="4320575"/>
            <a:ext cx="85206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Šaltinis: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https://cubicleninjas.com/ultimate-guide-to-contact-forms/</a:t>
            </a:r>
            <a:r>
              <a:rPr lang="en"/>
              <a:t> </a:t>
            </a:r>
            <a:endParaRPr/>
          </a:p>
        </p:txBody>
      </p:sp>
      <p:pic>
        <p:nvPicPr>
          <p:cNvPr id="334" name="Google Shape;33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025" y="1261750"/>
            <a:ext cx="4482900" cy="29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Grid Guide</a:t>
            </a:r>
            <a:endParaRPr/>
          </a:p>
        </p:txBody>
      </p:sp>
      <p:sp>
        <p:nvSpPr>
          <p:cNvPr id="340" name="Google Shape;340;p50"/>
          <p:cNvSpPr txBox="1"/>
          <p:nvPr>
            <p:ph idx="1" type="body"/>
          </p:nvPr>
        </p:nvSpPr>
        <p:spPr>
          <a:xfrm>
            <a:off x="311700" y="4414800"/>
            <a:ext cx="85206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https://css-tricks.com/snippets/css/complete-guide-grid/</a:t>
            </a:r>
            <a:r>
              <a:rPr lang="en"/>
              <a:t> </a:t>
            </a:r>
            <a:endParaRPr/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027" y="1337200"/>
            <a:ext cx="3523326" cy="280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Namų darbas - Grid Garden</a:t>
            </a:r>
            <a:endParaRPr/>
          </a:p>
        </p:txBody>
      </p:sp>
      <p:sp>
        <p:nvSpPr>
          <p:cNvPr id="347" name="Google Shape;347;p51"/>
          <p:cNvSpPr txBox="1"/>
          <p:nvPr>
            <p:ph idx="1" type="body"/>
          </p:nvPr>
        </p:nvSpPr>
        <p:spPr>
          <a:xfrm>
            <a:off x="311700" y="4131775"/>
            <a:ext cx="85206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https://cssgridgarden.com/</a:t>
            </a:r>
            <a:r>
              <a:rPr lang="en"/>
              <a:t> </a:t>
            </a:r>
            <a:endParaRPr/>
          </a:p>
        </p:txBody>
      </p:sp>
      <p:pic>
        <p:nvPicPr>
          <p:cNvPr id="348" name="Google Shape;34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250" y="1170125"/>
            <a:ext cx="2797483" cy="280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prefixes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Prefiksas </a:t>
            </a:r>
            <a:r>
              <a:rPr lang="en"/>
              <a:t>(prefix) - pradžioje pridėtas tekstas;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Sufiksas (sufix) - gale pridėtas tekstas;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Vendor prefixes </a:t>
            </a:r>
            <a:r>
              <a:rPr lang="en"/>
              <a:t>- naršyklių kūrėjo sukurti </a:t>
            </a:r>
            <a:r>
              <a:rPr b="1" lang="en"/>
              <a:t>prierašai prie CSS properties</a:t>
            </a:r>
            <a:r>
              <a:rPr lang="en"/>
              <a:t>, skirti </a:t>
            </a:r>
            <a:r>
              <a:rPr b="1" lang="en"/>
              <a:t>eksperimentiniam funkcionalumui</a:t>
            </a:r>
            <a:r>
              <a:rPr lang="en"/>
              <a:t> išbandyti ir </a:t>
            </a:r>
            <a:r>
              <a:rPr b="1" lang="en"/>
              <a:t>atgrasyti programuotojus </a:t>
            </a:r>
            <a:r>
              <a:rPr lang="en"/>
              <a:t>nuo jų naudojimo </a:t>
            </a:r>
            <a:r>
              <a:rPr b="1" lang="en"/>
              <a:t>galutiniuose projektuose</a:t>
            </a:r>
            <a:r>
              <a:rPr lang="en"/>
              <a:t>, tol kol šie CSS properties netaps </a:t>
            </a:r>
            <a:r>
              <a:rPr b="1" lang="en"/>
              <a:t>standarto dalimi</a:t>
            </a:r>
            <a:r>
              <a:rPr lang="en"/>
              <a:t> ir bus naudojami be prefix’o.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Tol kol CSS properties nėra standarto dalis, naršyklių kūrėjai gali kardinaliai keisti jų aprašymus ir funkcionalumą, o toks pakeitimas galiausiai lemtų neveikiantį programuotojų kodą.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type="title"/>
          </p:nvPr>
        </p:nvSpPr>
        <p:spPr>
          <a:xfrm>
            <a:off x="1736850" y="2285400"/>
            <a:ext cx="56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 kokiomis problemomis susidūrėte?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2067450" y="1999050"/>
            <a:ext cx="50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Praėjusios paskaitos feedback’as</a:t>
            </a:r>
            <a:endParaRPr/>
          </a:p>
        </p:txBody>
      </p:sp>
      <p:sp>
        <p:nvSpPr>
          <p:cNvPr id="359" name="Google Shape;359;p53"/>
          <p:cNvSpPr txBox="1"/>
          <p:nvPr/>
        </p:nvSpPr>
        <p:spPr>
          <a:xfrm>
            <a:off x="137925" y="4039025"/>
            <a:ext cx="53442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https://docs.google.com/forms/d/1YguZCG6jRvAFXmho6V6GBjRs_xLh19Jk5pWmrwCuJ6U</a:t>
            </a:r>
            <a:r>
              <a:rPr lang="en"/>
              <a:t> </a:t>
            </a:r>
            <a:endParaRPr sz="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Šios paskaitos tikslas</a:t>
            </a:r>
            <a:endParaRPr/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Holy grail layout pavyzdys naudojant Grid (responsive)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Trumpa užduotis - landing page naudojant CSS Grid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Programavimo aplinkos </a:t>
            </a:r>
            <a:r>
              <a:rPr b="1" lang="en"/>
              <a:t>ir</a:t>
            </a:r>
            <a:r>
              <a:rPr lang="en"/>
              <a:t> kūrimo proceso valdymas </a:t>
            </a:r>
            <a:r>
              <a:rPr b="1" lang="en"/>
              <a:t>ir</a:t>
            </a:r>
            <a:r>
              <a:rPr lang="en"/>
              <a:t> versijų kontrolė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Kodo aplinkos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Handlebars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Bootstrap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Holy grail layout pavyzdys naudojant Grid (responsive)</a:t>
            </a:r>
            <a:endParaRPr/>
          </a:p>
        </p:txBody>
      </p:sp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311700" y="4320575"/>
            <a:ext cx="85206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Šaltinis: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https://cubicleninjas.com/ultimate-guide-to-contact-forms/</a:t>
            </a:r>
            <a:r>
              <a:rPr lang="en"/>
              <a:t> </a:t>
            </a:r>
            <a:endParaRPr/>
          </a:p>
        </p:txBody>
      </p:sp>
      <p:pic>
        <p:nvPicPr>
          <p:cNvPr id="372" name="Google Shape;37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025" y="1261750"/>
            <a:ext cx="4482900" cy="29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patterns (web.dev)</a:t>
            </a:r>
            <a:endParaRPr/>
          </a:p>
        </p:txBody>
      </p:sp>
      <p:sp>
        <p:nvSpPr>
          <p:cNvPr id="378" name="Google Shape;378;p56"/>
          <p:cNvSpPr txBox="1"/>
          <p:nvPr>
            <p:ph idx="1" type="body"/>
          </p:nvPr>
        </p:nvSpPr>
        <p:spPr>
          <a:xfrm>
            <a:off x="311700" y="399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https://web.dev/patterns/layout/</a:t>
            </a:r>
            <a:r>
              <a:rPr lang="en"/>
              <a:t> </a:t>
            </a:r>
            <a:endParaRPr/>
          </a:p>
        </p:txBody>
      </p:sp>
      <p:pic>
        <p:nvPicPr>
          <p:cNvPr id="379" name="Google Shape;37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0" y="1428750"/>
            <a:ext cx="3429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Trumpa užduotis - </a:t>
            </a:r>
            <a:r>
              <a:rPr lang="en"/>
              <a:t>landing page naudojant CSS Grid</a:t>
            </a:r>
            <a:endParaRPr/>
          </a:p>
        </p:txBody>
      </p:sp>
      <p:sp>
        <p:nvSpPr>
          <p:cNvPr id="385" name="Google Shape;38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173" y="1433500"/>
            <a:ext cx="464765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Programavimo aplinkos </a:t>
            </a:r>
            <a:r>
              <a:rPr b="1" lang="en"/>
              <a:t>ir </a:t>
            </a:r>
            <a:r>
              <a:rPr lang="en"/>
              <a:t>kūrimo proceso valdymas </a:t>
            </a:r>
            <a:r>
              <a:rPr b="1" lang="en"/>
              <a:t>ir</a:t>
            </a:r>
            <a:r>
              <a:rPr lang="en"/>
              <a:t> versijų kontrolė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Kodo aplinkos</a:t>
            </a:r>
            <a:endParaRPr/>
          </a:p>
        </p:txBody>
      </p:sp>
      <p:sp>
        <p:nvSpPr>
          <p:cNvPr id="397" name="Google Shape;39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Pagal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projektų tipus</a:t>
            </a:r>
            <a:r>
              <a:rPr lang="en"/>
              <a:t> (specifinis, prototipas),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poreikius</a:t>
            </a:r>
            <a:r>
              <a:rPr lang="en"/>
              <a:t> (dinamiškas, statinis) ir tai,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kur</a:t>
            </a:r>
            <a:r>
              <a:rPr lang="en"/>
              <a:t> (kliente ar serveryje) ir </a:t>
            </a:r>
            <a:r>
              <a:rPr b="1" lang="en"/>
              <a:t>kada </a:t>
            </a:r>
            <a:r>
              <a:rPr lang="en"/>
              <a:t>(kliento kompiuteryje ar gali būti apdorotas įrankiais iki kol paviešinamas) kodas paleidžiamas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priklauso ir tam tikri technologiniai pasirinkimai.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 pats HTML ir CSS gali būti rašomas skirtingais būdais.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403" name="Google Shape;403;p60"/>
          <p:cNvSpPr txBox="1"/>
          <p:nvPr>
            <p:ph idx="1" type="body"/>
          </p:nvPr>
        </p:nvSpPr>
        <p:spPr>
          <a:xfrm>
            <a:off x="311700" y="1152475"/>
            <a:ext cx="8520600" cy="3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puslapis statinis, galima viešinti paprastą HTML, tokį, kurį rašėme mokymų metu.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Jeigu puslapis turi būti dinaminis, jį galima generuoti serveryje iš HTML šablonų, į kuriuos serveris pagal poreikį sudėtų reikiamą informaciją.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https://handlebarsjs.com/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https://handlebarsjs.com/playground.html</a:t>
            </a:r>
            <a:r>
              <a:rPr lang="en"/>
              <a:t> </a:t>
            </a:r>
            <a:endParaRPr/>
          </a:p>
        </p:txBody>
      </p:sp>
      <p:pic>
        <p:nvPicPr>
          <p:cNvPr id="404" name="Google Shape;404;p60"/>
          <p:cNvPicPr preferRelativeResize="0"/>
          <p:nvPr/>
        </p:nvPicPr>
        <p:blipFill rotWithShape="1">
          <a:blip r:embed="rId5">
            <a:alphaModFix/>
          </a:blip>
          <a:srcRect b="27435" l="0" r="0" t="24422"/>
          <a:stretch/>
        </p:blipFill>
        <p:spPr>
          <a:xfrm>
            <a:off x="3465538" y="3798325"/>
            <a:ext cx="2212925" cy="10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410" name="Google Shape;41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Jeigu projektas prototipinis arba neturi didelių unikalumo / individualumo kriterijų, galima naudoti CSS karkasus (framework), pvz.: </a:t>
            </a:r>
            <a:r>
              <a:rPr lang="en" u="sng">
                <a:solidFill>
                  <a:schemeClr val="hlink"/>
                </a:solidFill>
                <a:hlinkClick r:id="rId3"/>
              </a:rPr>
              <a:t>Bootstrap</a:t>
            </a:r>
            <a:r>
              <a:rPr lang="en"/>
              <a:t> ar </a:t>
            </a:r>
            <a:r>
              <a:rPr lang="en" u="sng">
                <a:solidFill>
                  <a:schemeClr val="hlink"/>
                </a:solidFill>
                <a:hlinkClick r:id="rId4"/>
              </a:rPr>
              <a:t>Tailwind</a:t>
            </a: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https://getbootstrap.com/</a:t>
            </a:r>
            <a:r>
              <a:rPr lang="en"/>
              <a:t> </a:t>
            </a:r>
            <a:endParaRPr/>
          </a:p>
        </p:txBody>
      </p:sp>
      <p:pic>
        <p:nvPicPr>
          <p:cNvPr id="411" name="Google Shape;411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5588" y="2689299"/>
            <a:ext cx="2752824" cy="219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prefixes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-webkit- </a:t>
            </a:r>
            <a:r>
              <a:rPr lang="en"/>
              <a:t>-  Chrome, Safari, naujesnės Opera versijos, beveik visos iOS naršyklės įskaitant Firefox for iOS; iš esmės visos WebKit variklio pagrindu sukurtos naršyklės)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-moz-</a:t>
            </a:r>
            <a:r>
              <a:rPr lang="en"/>
              <a:t> - Firefox;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-o-</a:t>
            </a:r>
            <a:r>
              <a:rPr lang="en"/>
              <a:t> - senesnės prieš WebKit buvusios Opera versijos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-ms-</a:t>
            </a:r>
            <a:r>
              <a:rPr lang="en"/>
              <a:t> Internet Explorer ir Microsoft 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Vendor prefixes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1237750"/>
            <a:ext cx="824865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prefixes (realybė…)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Naršyklių kūrėjai bando nutraukti prefix’ų naudojimą, nes programuotojai plačiai pradėjo naudoti juos ir naują funkcionalumą </a:t>
            </a:r>
            <a:r>
              <a:rPr b="1" lang="en"/>
              <a:t>production </a:t>
            </a:r>
            <a:r>
              <a:rPr lang="en"/>
              <a:t>lygio sprendimuose.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Nusistovėjusi praktika - pagal palaikomas naršyklių versijas visam CSS kodui pridėti CSS prefix’us.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 smarkiai apsunkina naršyklių kūrėjo darbą, kadangi funkcionalumas neišpildo pradinės esmės: galimybės kurėjams kardinaliai keisti nestabilų funkcionalumą ir nesulaužyti programuotojų kodo.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Dažniausiai tai atlieka automatiniai įrankiai, pvz. AutoPrefix’er: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https://autoprefixer.github.io/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grid’ai - dar vienas pozicionavimo mechanizmas (panašiai kaip </a:t>
            </a:r>
            <a:r>
              <a:rPr b="1" lang="en"/>
              <a:t>flexbox</a:t>
            </a:r>
            <a:r>
              <a:rPr lang="en"/>
              <a:t>) leidžia sukurti dvimatę tinklinę struktūrą ir joje pozicionuoti tiesioginius vaikinius elementus.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Tinklelis sudaromas iš susikertančių horizontalių ir vertikalių linijų, kurios formuoja stulpelius ir eilutes. Į stulpelius ir eilutes galime padėti turinį.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400" y="84300"/>
            <a:ext cx="997850" cy="9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display: grid;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elementui nustatačius </a:t>
            </a:r>
            <a:r>
              <a:rPr b="1" lang="en"/>
              <a:t>display: grid; </a:t>
            </a:r>
            <a:r>
              <a:rPr lang="en"/>
              <a:t>visi </a:t>
            </a:r>
            <a:r>
              <a:rPr b="1" lang="en"/>
              <a:t>direct child</a:t>
            </a:r>
            <a:r>
              <a:rPr lang="en"/>
              <a:t> elementai tampa grid’o elementais.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Tiesiog nustačius tėvinį elementą į grid, niekas nesikeičia - reikia nustatyti tinklelio struktūrą.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700" y="2059775"/>
            <a:ext cx="5368299" cy="19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