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c97236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dc97236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c97236c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c97236c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dc97236c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dc97236c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https://www.w3schools.com/html/html_entities.asp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adbeaf8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adbeaf8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adbeaf8d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adbeaf8d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adbeaf8d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adbeaf8d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1eba32e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b1eba32e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b1eba32e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b1eba32e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1eba32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b1eba32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1eba32e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1eba32e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1eba34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1eba34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b1eba34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b1eba34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1eba34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b1eba34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b1eba34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b1eba34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dbeaf8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adbeaf8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b1eba34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b1eba34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affe119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affe119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ffe119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affe119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dc97236c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dc97236c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affe11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affe11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affe119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affe119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affe119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affe119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b1eba34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b1eba34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affe119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affe119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affe119b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affe119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adbeaf8d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adbeaf8d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affe119b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affe119b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affe119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affe119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affe119b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affe119b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dbeaf8d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dbeaf8d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f9d5bb8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f9d5bb8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f9d5bb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f9d5bb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f9d5bb8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f9d5bb8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f9d5bb8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f9d5bb8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f9d5bb8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f9d5bb8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f9d5bb8d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f9d5bb8d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f9d5bb8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f9d5bb8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f9d5bb8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f9d5bb8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f9d5bb8d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f9d5bb8d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f9d5bb8d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f9d5bb8d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dbeaf8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adbeaf8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f9d5bb8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f9d5bb8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f9d5bb8d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f9d5bb8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c97236c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c97236c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c97236c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c97236c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c97236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c97236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c97236c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c97236c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alidator.w3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www.compart.com/en/unico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gif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2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hyperlink" Target="https://www.lrytas.lt/it/ismanyk/2016/10/04/news/komentaras-sodros-svetaines-kode-px-veikia--924042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w3schools.com/html/html_blocks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Relationship Id="rId7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ividasBakanas/frontend-basics-and-project-management-processes-2022-01-17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github.com/DeividasBakanas/frontend-basics-and-project-management-processes-2022-01-17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inv.bit.lt/login" TargetMode="External"/><Relationship Id="rId4" Type="http://schemas.openxmlformats.org/officeDocument/2006/relationships/hyperlink" Target="https://interactive-examples.mdn.mozilla.net/media/cc0-images/grapefruit-slice-332-332.jp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inv.bit.lt/css/app.css" TargetMode="External"/><Relationship Id="rId4" Type="http://schemas.openxmlformats.org/officeDocument/2006/relationships/hyperlink" Target="http://www.inv.bit.l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mozilla.org/en-US/docs/Web/HTML/Element/a#security_and_privacy" TargetMode="External"/><Relationship Id="rId4" Type="http://schemas.openxmlformats.org/officeDocument/2006/relationships/image" Target="../media/image6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Relationship Id="rId4" Type="http://schemas.openxmlformats.org/officeDocument/2006/relationships/image" Target="../media/image53.png"/><Relationship Id="rId5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hyperlink" Target="https://en.wikipedia.org/wiki/Table_of_keyboard_shortcuts" TargetMode="External"/><Relationship Id="rId5" Type="http://schemas.openxmlformats.org/officeDocument/2006/relationships/hyperlink" Target="https://github.com/DeividasBakanas/frontend-basics-and-project-management-processes-2022-01-17/blob/main/keyboard-shortcuts.md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ketplace.visualstudio.com/items?itemName=mkaufman.HTMLHint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2022-01-26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validavimas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Validavimas - pateiktų duomenų teisingumo patikra.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validavimas</a:t>
            </a:r>
            <a:r>
              <a:rPr lang="en"/>
              <a:t> - pateikto HTML kodo teisingumo patikra. Galima naudoti W3C pateiktą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validatorių</a:t>
            </a:r>
            <a:r>
              <a:rPr lang="en"/>
              <a:t> ar kitą atitikmenį.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Veikia nurodant dokumento adresą arba pateikiant kodą.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 analizės pateikia klaidas ir įspėjimus.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Jeigu dokumente yra klaidų tokių, kaip </a:t>
            </a:r>
            <a:r>
              <a:rPr b="1" lang="en"/>
              <a:t>neuždaryti tag’ai</a:t>
            </a:r>
            <a:r>
              <a:rPr lang="en"/>
              <a:t>, klaidų pranešimai gali būti gana painūs, todėl siūloma pateikti kiek įmanomą teisingesnį dokumentą (bent sintaksės prasme), siekiant aiškių rezultatų.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koduotės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32502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Koduotės kompiuterių naudojamos, kad simboliui suteiktų skaitinę reikšmę (dvejetainę pačiame žemiausiame lygyje, dešimtainę ar šešioliktainę kitur).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Skirtingos koduotės naudoja skirtingą techniką ir </a:t>
            </a:r>
            <a:r>
              <a:rPr b="1" lang="en"/>
              <a:t>bitų kiekį </a:t>
            </a:r>
            <a:r>
              <a:rPr lang="en"/>
              <a:t>vienam simboliui užkoduoti.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Jos taip pat gali užkoduoti skirtingą aibę simbolių.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25" y="1152475"/>
            <a:ext cx="5319175" cy="36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861100" y="648425"/>
            <a:ext cx="51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American Standard Code for Information Interchange (ASCII) koduotė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entities (specialūs simboliai)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Tam tikri simboliai HTML dokumente yra rezervuoti (pvz. </a:t>
            </a:r>
            <a:r>
              <a:rPr b="1" lang="en"/>
              <a:t>&lt;</a:t>
            </a:r>
            <a:r>
              <a:rPr lang="en"/>
              <a:t> ir </a:t>
            </a:r>
            <a:r>
              <a:rPr b="1" lang="en"/>
              <a:t>&gt;</a:t>
            </a:r>
            <a:r>
              <a:rPr lang="en"/>
              <a:t>). Jų tiesioginis naudojimas suklaidintų naršyklę ir dokumentas nebūtų vaizduojamas kaip tikėtasi. Specialiuosius simbolius galima pakeisti atitikmeniu: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506250" y="2343325"/>
            <a:ext cx="21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</a:t>
            </a:r>
            <a:r>
              <a:rPr lang="en"/>
              <a:t>simbolio_pavadinimas</a:t>
            </a:r>
            <a:r>
              <a:rPr b="1" lang="en"/>
              <a:t>;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&amp;#</a:t>
            </a:r>
            <a:r>
              <a:rPr lang="en"/>
              <a:t>simbolio_numeris</a:t>
            </a:r>
            <a:r>
              <a:rPr b="1" lang="en"/>
              <a:t>;</a:t>
            </a:r>
            <a:endParaRPr b="1"/>
          </a:p>
        </p:txBody>
      </p:sp>
      <p:sp>
        <p:nvSpPr>
          <p:cNvPr id="134" name="Google Shape;134;p24"/>
          <p:cNvSpPr txBox="1"/>
          <p:nvPr/>
        </p:nvSpPr>
        <p:spPr>
          <a:xfrm>
            <a:off x="2878975" y="3509625"/>
            <a:ext cx="7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r>
              <a:rPr b="1" lang="en"/>
              <a:t>lt</a:t>
            </a:r>
            <a:r>
              <a:rPr lang="en"/>
              <a:t>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&amp;#</a:t>
            </a:r>
            <a:r>
              <a:rPr b="1" lang="en"/>
              <a:t>60</a:t>
            </a:r>
            <a:r>
              <a:rPr lang="en"/>
              <a:t>;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4257450" y="2956313"/>
            <a:ext cx="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pvz.: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966250" y="3204450"/>
            <a:ext cx="31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lt</a:t>
            </a:r>
            <a:r>
              <a:rPr lang="en"/>
              <a:t> - simbolio pavadinimas (</a:t>
            </a:r>
            <a:r>
              <a:rPr b="1" lang="en"/>
              <a:t>less than</a:t>
            </a:r>
            <a:r>
              <a:rPr lang="en"/>
              <a:t>)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852050" y="3620750"/>
            <a:ext cx="34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60</a:t>
            </a:r>
            <a:r>
              <a:rPr lang="en"/>
              <a:t> - simbolio numeris (pagal Unicode)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450" y="4368975"/>
            <a:ext cx="1900403" cy="2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450" y="4201425"/>
            <a:ext cx="1900400" cy="209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311700" y="4410600"/>
            <a:ext cx="40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Rasti simbolius kita išraiška galima čia: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https://www.compart.com/en/unicode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turėjote… Namų darbą </a:t>
            </a:r>
            <a:r>
              <a:rPr lang="en"/>
              <a:t>😜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Išbandyti greituosius klavišus (keyboard shortcuts) praktikoje.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Išbandyti HTML statinė kodo analizę naudojant HTMLHint.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Tuščių simbolių (whitespace) traktavimas HTML, </a:t>
            </a:r>
            <a:r>
              <a:rPr b="1" i="1" lang="en"/>
              <a:t>pre</a:t>
            </a:r>
            <a:r>
              <a:rPr i="1" lang="en"/>
              <a:t>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Non-breaking Space (nepertraukiamas tarpas)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br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komentarai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Blokiniai ir inline elementai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Savybės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Blokinių elementų pavyzdžiai (</a:t>
            </a:r>
            <a:r>
              <a:rPr b="1" i="1" lang="en"/>
              <a:t>p</a:t>
            </a:r>
            <a:r>
              <a:rPr lang="en"/>
              <a:t>, </a:t>
            </a:r>
            <a:r>
              <a:rPr b="1" i="1" lang="en"/>
              <a:t>blockquote</a:t>
            </a:r>
            <a:r>
              <a:rPr lang="en"/>
              <a:t>, </a:t>
            </a:r>
            <a:r>
              <a:rPr b="1" i="1" lang="en"/>
              <a:t>div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Inline elementų pavyzdžiai (</a:t>
            </a:r>
            <a:r>
              <a:rPr b="1" i="1" lang="en"/>
              <a:t>em</a:t>
            </a:r>
            <a:r>
              <a:rPr lang="en"/>
              <a:t>, </a:t>
            </a:r>
            <a:r>
              <a:rPr b="1" i="1" lang="en"/>
              <a:t>strong</a:t>
            </a:r>
            <a:r>
              <a:rPr lang="en"/>
              <a:t>, </a:t>
            </a:r>
            <a:r>
              <a:rPr b="1" i="1" lang="en"/>
              <a:t>br</a:t>
            </a:r>
            <a:r>
              <a:rPr lang="en"/>
              <a:t>, </a:t>
            </a:r>
            <a:r>
              <a:rPr b="1" i="1" lang="en"/>
              <a:t>q</a:t>
            </a:r>
            <a:r>
              <a:rPr lang="en"/>
              <a:t>, </a:t>
            </a:r>
            <a:r>
              <a:rPr b="1" i="1" lang="en"/>
              <a:t>span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antraštės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sąrašai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Ordered list</a:t>
            </a:r>
            <a:r>
              <a:rPr i="1" lang="en"/>
              <a:t>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surikiuotas sąrašas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Unordered list </a:t>
            </a:r>
            <a:r>
              <a:rPr lang="en"/>
              <a:t>- nerikiuotas sąrašas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Definition list</a:t>
            </a:r>
            <a:r>
              <a:rPr lang="en"/>
              <a:t> - apibrėžimų sąrašas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Nuorodos internete (puslapių, HTML failų, paveikslėlių,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Nuorodos elementas </a:t>
            </a:r>
            <a:r>
              <a:rPr b="1" i="1" lang="en"/>
              <a:t>a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Nuorodos į kitą dokumentą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Papildomas nuorodų funkcionalumas (email, phone links)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Nuorodos į elementą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 </a:t>
            </a:r>
            <a:r>
              <a:rPr b="1" i="1" lang="en"/>
              <a:t>percent encoding</a:t>
            </a:r>
            <a:r>
              <a:rPr lang="en"/>
              <a:t> - simbolių kodavimas nuorodų adresuose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Tuščių simbolių (whitespace) traktavimas HTML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Naršyklė tuščius pasikartojančius simbolius HTML faile traktuoja </a:t>
            </a:r>
            <a:r>
              <a:rPr b="1" lang="en"/>
              <a:t>kaip vieną tuščią simbolį</a:t>
            </a:r>
            <a:r>
              <a:rPr lang="en"/>
              <a:t>.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5" y="2135428"/>
            <a:ext cx="8495826" cy="137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91503"/>
            <a:ext cx="8601999" cy="86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Tuščių simbolių (whitespace) traktavimas HTML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Suformatavus kodą, vartotojui rodomas tas pats vaizdas: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25" y="1759275"/>
            <a:ext cx="4180650" cy="16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00678"/>
            <a:ext cx="8601999" cy="86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Non-breaking Space (nepertraukiamas tarpas)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296775"/>
            <a:ext cx="85206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Nors šis specialus simbolis yra vaizduojamas kaip </a:t>
            </a:r>
            <a:r>
              <a:rPr b="1" lang="en"/>
              <a:t>paprastas tarpas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jis</a:t>
            </a:r>
            <a:r>
              <a:rPr lang="en"/>
              <a:t> turi </a:t>
            </a:r>
            <a:r>
              <a:rPr b="1" lang="en"/>
              <a:t>papildomą funkcionalumą</a:t>
            </a:r>
            <a:r>
              <a:rPr lang="en"/>
              <a:t> - esant tam tikroms sąlygoms, kai naršyklė turi kelti tekstą į kitą eilutę </a:t>
            </a:r>
            <a:r>
              <a:rPr lang="en"/>
              <a:t>(pvz. tekstas netelpa į ekraną)</a:t>
            </a:r>
            <a:r>
              <a:rPr lang="en"/>
              <a:t>, šioje vietoje, kur naudojamos nepertraukiamas tarpas, </a:t>
            </a:r>
            <a:r>
              <a:rPr b="1" lang="en"/>
              <a:t>tekstas nebus pertraukiamas</a:t>
            </a:r>
            <a:r>
              <a:rPr lang="en"/>
              <a:t>.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3922375" y="847500"/>
            <a:ext cx="90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&amp;nbsp;</a:t>
            </a:r>
            <a:endParaRPr b="1" sz="1600"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63" y="3273100"/>
            <a:ext cx="5043931" cy="5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900" y="2801175"/>
            <a:ext cx="5848939" cy="4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038" y="3847725"/>
            <a:ext cx="6335599" cy="4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475" y="4454325"/>
            <a:ext cx="5043925" cy="57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Tuščių simbolių (whitespace) traktavimas HTML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Tušti pasikartojantys tarpai toleruojami tik </a:t>
            </a:r>
            <a:r>
              <a:rPr b="1" lang="en"/>
              <a:t>kodo</a:t>
            </a:r>
            <a:r>
              <a:rPr lang="en"/>
              <a:t>, o </a:t>
            </a:r>
            <a:r>
              <a:rPr b="1" lang="en"/>
              <a:t>ne turinio</a:t>
            </a:r>
            <a:r>
              <a:rPr b="1" lang="en"/>
              <a:t> formatavimui </a:t>
            </a:r>
            <a:r>
              <a:rPr lang="en"/>
              <a:t>(tuo tikslu, kad kodas būtų skaitomesnis programuotojo akiai).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Kelis tarpus iš eilės įmanoma realizuoti naudojant </a:t>
            </a:r>
            <a:r>
              <a:rPr b="1" i="1" lang="en"/>
              <a:t>non-breaking space</a:t>
            </a:r>
            <a:r>
              <a:rPr lang="en"/>
              <a:t> (</a:t>
            </a:r>
            <a:r>
              <a:rPr b="1" lang="en"/>
              <a:t>&amp;nbsp;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6" y="2475551"/>
            <a:ext cx="8391293" cy="11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700" y="3710223"/>
            <a:ext cx="6473650" cy="12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Tuščių simbolių (whitespace) traktavimas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Vaizduojamo teksto (ne kodo) formatavimas naudojant tarpus arba TAB simbolį yra bloga praktika. HTML turi nusakyti </a:t>
            </a:r>
            <a:r>
              <a:rPr b="1" lang="en"/>
              <a:t>struktūrą</a:t>
            </a:r>
            <a:r>
              <a:rPr lang="en"/>
              <a:t>, o naršyklėje vaizduojamo turinio dekoravimas yra CSS stilių atsakomybė (susipažinsime kiek vėliau).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175" y="2841475"/>
            <a:ext cx="1311650" cy="26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025" y="3472888"/>
            <a:ext cx="56959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</a:t>
            </a:r>
            <a:r>
              <a:rPr b="1" i="1" lang="en"/>
              <a:t>re</a:t>
            </a:r>
            <a:r>
              <a:rPr lang="en"/>
              <a:t> elementas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26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HTML elementas skirtas jau </a:t>
            </a:r>
            <a:r>
              <a:rPr b="1" lang="en"/>
              <a:t>suformatuotam </a:t>
            </a:r>
            <a:r>
              <a:rPr lang="en"/>
              <a:t>(</a:t>
            </a:r>
            <a:r>
              <a:rPr b="1" i="1" lang="en"/>
              <a:t>pre</a:t>
            </a:r>
            <a:r>
              <a:rPr i="1" lang="en"/>
              <a:t>formatted</a:t>
            </a:r>
            <a:r>
              <a:rPr lang="en"/>
              <a:t>) tekstui vaizduoti. Šio elemento viduje naršyklė </a:t>
            </a:r>
            <a:r>
              <a:rPr lang="en"/>
              <a:t>gerbia</a:t>
            </a:r>
            <a:r>
              <a:rPr lang="en"/>
              <a:t> visus </a:t>
            </a:r>
            <a:r>
              <a:rPr b="1" lang="en"/>
              <a:t>pasikartojančius tarpus</a:t>
            </a:r>
            <a:r>
              <a:rPr lang="en"/>
              <a:t>.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100" y="2017700"/>
            <a:ext cx="31242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748" y="1979088"/>
            <a:ext cx="2621100" cy="1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82700" y="3830875"/>
            <a:ext cx="85206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Kartais tai naudinga vaizduojant programinį </a:t>
            </a:r>
            <a:r>
              <a:rPr b="1" lang="en"/>
              <a:t>kodą</a:t>
            </a:r>
            <a:r>
              <a:rPr lang="en"/>
              <a:t> HTML dokumente. Tačiau visi </a:t>
            </a:r>
            <a:r>
              <a:rPr b="1" lang="en"/>
              <a:t>rezervuoti HTML simboliai</a:t>
            </a:r>
            <a:r>
              <a:rPr lang="en"/>
              <a:t> vis tiek turi būti pakeisti į </a:t>
            </a:r>
            <a:r>
              <a:rPr b="1" lang="en"/>
              <a:t>HTML entities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</a:t>
            </a:r>
            <a:r>
              <a:rPr b="1" i="1" lang="en"/>
              <a:t>r</a:t>
            </a:r>
            <a:r>
              <a:rPr lang="en"/>
              <a:t> elementas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Tai HTML elementas skirtas </a:t>
            </a:r>
            <a:r>
              <a:rPr b="1" lang="en"/>
              <a:t>nutraukti eilutę</a:t>
            </a:r>
            <a:r>
              <a:rPr lang="en"/>
              <a:t> - už šio HTML elemento esantis tekstas naršyklės </a:t>
            </a:r>
            <a:r>
              <a:rPr b="1" lang="en"/>
              <a:t>perkeliamas į kitą eilutę</a:t>
            </a:r>
            <a:r>
              <a:rPr lang="en"/>
              <a:t>. Jis yra tuščias elementas - negali turėti jokio turinio.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88" y="2678588"/>
            <a:ext cx="4429027" cy="3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375" y="2192650"/>
            <a:ext cx="2055825" cy="1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375" y="3567725"/>
            <a:ext cx="2437300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97" y="3626350"/>
            <a:ext cx="1729650" cy="12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komentarai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Kodo komentarai</a:t>
            </a:r>
            <a:r>
              <a:rPr lang="en"/>
              <a:t> - sveikintinas reiškinys pasižymint svarbią informaciją.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front-end programavime (HTML, CSS, JS) </a:t>
            </a:r>
            <a:r>
              <a:rPr b="1" lang="en"/>
              <a:t>visas kodas parsiunčiamas </a:t>
            </a:r>
            <a:r>
              <a:rPr lang="en"/>
              <a:t>į vartotojo kompiuterį, </a:t>
            </a:r>
            <a:r>
              <a:rPr b="1" lang="en"/>
              <a:t>komentuoti reikia atidžiai</a:t>
            </a:r>
            <a:r>
              <a:rPr lang="en"/>
              <a:t> (bet kas komentarą galės perskaityti)!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63" y="3306275"/>
            <a:ext cx="473526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292625"/>
            <a:ext cx="2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komentarai</a:t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25" y="1068300"/>
            <a:ext cx="5746450" cy="383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>
            <p:ph type="title"/>
          </p:nvPr>
        </p:nvSpPr>
        <p:spPr>
          <a:xfrm>
            <a:off x="6961975" y="413525"/>
            <a:ext cx="18300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u="sng">
                <a:solidFill>
                  <a:schemeClr val="hlink"/>
                </a:solidFill>
                <a:hlinkClick r:id="rId4"/>
              </a:rPr>
              <a:t>straipsnis lrytas.lt</a:t>
            </a:r>
            <a:endParaRPr sz="15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Blokiniai ir inline elementai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gali būti </a:t>
            </a:r>
            <a:r>
              <a:rPr b="1" i="1" lang="en"/>
              <a:t>block</a:t>
            </a:r>
            <a:r>
              <a:rPr i="1" lang="en"/>
              <a:t> (</a:t>
            </a:r>
            <a:r>
              <a:rPr b="1" i="1" lang="en" sz="1400"/>
              <a:t>p</a:t>
            </a:r>
            <a:r>
              <a:rPr lang="en" sz="1400"/>
              <a:t>, </a:t>
            </a:r>
            <a:r>
              <a:rPr b="1" i="1" lang="en" sz="1400"/>
              <a:t>blockquote</a:t>
            </a:r>
            <a:r>
              <a:rPr lang="en" sz="1400"/>
              <a:t>, </a:t>
            </a:r>
            <a:r>
              <a:rPr b="1" i="1" lang="en" sz="1400"/>
              <a:t>div</a:t>
            </a:r>
            <a:r>
              <a:rPr i="1" lang="en"/>
              <a:t>)</a:t>
            </a:r>
            <a:r>
              <a:rPr lang="en"/>
              <a:t> ir </a:t>
            </a:r>
            <a:r>
              <a:rPr b="1" i="1" lang="en"/>
              <a:t>inline </a:t>
            </a:r>
            <a:r>
              <a:rPr i="1" lang="en"/>
              <a:t>(</a:t>
            </a:r>
            <a:r>
              <a:rPr b="1" i="1" lang="en" sz="1400"/>
              <a:t>em</a:t>
            </a:r>
            <a:r>
              <a:rPr lang="en" sz="1400"/>
              <a:t>, </a:t>
            </a:r>
            <a:r>
              <a:rPr b="1" i="1" lang="en" sz="1400"/>
              <a:t>strong</a:t>
            </a:r>
            <a:r>
              <a:rPr lang="en" sz="1400"/>
              <a:t>, </a:t>
            </a:r>
            <a:r>
              <a:rPr b="1" i="1" lang="en" sz="1400"/>
              <a:t>br</a:t>
            </a:r>
            <a:r>
              <a:rPr lang="en" sz="1400"/>
              <a:t>, </a:t>
            </a:r>
            <a:r>
              <a:rPr b="1" i="1" lang="en" sz="1400"/>
              <a:t>q</a:t>
            </a:r>
            <a:r>
              <a:rPr lang="en" sz="1400"/>
              <a:t>, </a:t>
            </a:r>
            <a:r>
              <a:rPr b="1" i="1" lang="en" sz="1400"/>
              <a:t>img</a:t>
            </a:r>
            <a:r>
              <a:rPr lang="en" sz="1400"/>
              <a:t>, </a:t>
            </a:r>
            <a:r>
              <a:rPr b="1" i="1" lang="en" sz="1400"/>
              <a:t>span)</a:t>
            </a:r>
            <a:r>
              <a:rPr b="1" lang="en"/>
              <a:t> </a:t>
            </a:r>
            <a:r>
              <a:rPr lang="en"/>
              <a:t>tipų </a:t>
            </a: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(sąrašas)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Taip elementai istoriškai skirstomi pagal numatytąją `display` reikšmę nustatomą CSS (susipažinsime vėliau).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Naudojant CSS i</a:t>
            </a:r>
            <a:r>
              <a:rPr lang="en"/>
              <a:t>nline</a:t>
            </a:r>
            <a:r>
              <a:rPr lang="en"/>
              <a:t> elementą galima paversti blokiniu ir atvirkščiai.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elementų savybės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Visada prasideda naujoje eilutėje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Visada užima visą galimą plotį (kiek pavyksta į kairę ir į dešinę)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Turi atitraukimus (</a:t>
            </a:r>
            <a:r>
              <a:rPr b="1" i="1" lang="en"/>
              <a:t>margin</a:t>
            </a:r>
            <a:r>
              <a:rPr lang="en"/>
              <a:t>, </a:t>
            </a:r>
            <a:r>
              <a:rPr b="1" i="1" lang="en"/>
              <a:t>padding</a:t>
            </a:r>
            <a:r>
              <a:rPr lang="en"/>
              <a:t>) į viršų ir į apačią (kitaip nei inline elementai).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676563"/>
            <a:ext cx="8096250" cy="101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3867988"/>
            <a:ext cx="58674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elementų pavyzdžiai</a:t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0" y="1145950"/>
            <a:ext cx="80676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50" y="2798176"/>
            <a:ext cx="7982076" cy="1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elementų savybės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Neprasideda naujoje eilutėje (ne</a:t>
            </a:r>
            <a:r>
              <a:rPr lang="en"/>
              <a:t>nutraukia</a:t>
            </a:r>
            <a:r>
              <a:rPr lang="en"/>
              <a:t> esamos eilutės tėkmės)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Užima tik tokį plotį koks reikalingas</a:t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" y="2277250"/>
            <a:ext cx="8069974" cy="53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4" name="Google Shape;2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838" y="3384550"/>
            <a:ext cx="59150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299850" y="2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elementų pavyzdžiai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100" y="938025"/>
            <a:ext cx="7342100" cy="4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elementų pavyzdžiai</a:t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570613"/>
            <a:ext cx="6915150" cy="248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Bendriniai konteineriai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</a:t>
            </a:r>
            <a:r>
              <a:rPr b="1" i="1" lang="en"/>
              <a:t>pan</a:t>
            </a:r>
            <a:r>
              <a:rPr lang="en"/>
              <a:t> ir </a:t>
            </a:r>
            <a:r>
              <a:rPr b="1" i="1" lang="en"/>
              <a:t>div</a:t>
            </a:r>
            <a:r>
              <a:rPr i="1" lang="en"/>
              <a:t> </a:t>
            </a:r>
            <a:r>
              <a:rPr lang="en"/>
              <a:t>HTML elementai yra bendriniai </a:t>
            </a:r>
            <a:r>
              <a:rPr i="1" lang="en"/>
              <a:t>inline</a:t>
            </a:r>
            <a:r>
              <a:rPr lang="en"/>
              <a:t> ir </a:t>
            </a:r>
            <a:r>
              <a:rPr i="1" lang="en"/>
              <a:t>block</a:t>
            </a:r>
            <a:r>
              <a:rPr lang="en"/>
              <a:t> konteineriai, kurie skirti apjungti turinio elementus. Jie neturi jokio papildomo funkcionalumo, specifinio numatytojo stiliaus (išskyrus tai, kad turi inline arba block savybes), neturi semantinės prasmės (ją aptarsime vėliau).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Reikiamas funkcionalumas ar stilius šiems elementams gali būti suteikiamas pritaikant atributus bei specifinį JavaScript ar CSS.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66825" y="1152475"/>
            <a:ext cx="8679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audojamos </a:t>
            </a:r>
            <a:r>
              <a:rPr b="1" lang="en"/>
              <a:t>vizualiai išskirti </a:t>
            </a:r>
            <a:r>
              <a:rPr lang="en"/>
              <a:t>svarbias puslapio dalis ir jas </a:t>
            </a:r>
            <a:r>
              <a:rPr b="1" lang="en"/>
              <a:t>pavadinti</a:t>
            </a:r>
            <a:r>
              <a:rPr lang="en"/>
              <a:t>. Antraštes naudoja ir </a:t>
            </a:r>
            <a:r>
              <a:rPr b="1" lang="en"/>
              <a:t>paieškos varikliai</a:t>
            </a:r>
            <a:r>
              <a:rPr lang="en"/>
              <a:t> ir </a:t>
            </a:r>
            <a:r>
              <a:rPr b="1" lang="en"/>
              <a:t>ekranų skaitytuvai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h1 </a:t>
            </a:r>
            <a:r>
              <a:rPr lang="en"/>
              <a:t>antraštė - vienintelė puslapyje; antraštės didesnis skaičius - mažesnis prioritetas.</a:t>
            </a:r>
            <a:endParaRPr b="1"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00" y="2622613"/>
            <a:ext cx="2422525" cy="21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325" y="2486225"/>
            <a:ext cx="1708747" cy="24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antraštės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sąrašai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turi trijų tipų sąrašus: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Ordered list</a:t>
            </a:r>
            <a:r>
              <a:rPr i="1" lang="en"/>
              <a:t>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surikiuotas sąrašas, </a:t>
            </a:r>
            <a:r>
              <a:rPr b="1" i="1" lang="en"/>
              <a:t>ol</a:t>
            </a:r>
            <a:r>
              <a:rPr lang="en"/>
              <a:t> elementas;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Unordered list </a:t>
            </a:r>
            <a:r>
              <a:rPr lang="en"/>
              <a:t>- nerikiuotas sąrašas, </a:t>
            </a:r>
            <a:r>
              <a:rPr b="1" i="1" lang="en"/>
              <a:t>ul </a:t>
            </a:r>
            <a:r>
              <a:rPr lang="en"/>
              <a:t>elementas;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Description list</a:t>
            </a:r>
            <a:r>
              <a:rPr lang="en"/>
              <a:t> - apibrėžimų sąrašas, </a:t>
            </a:r>
            <a:r>
              <a:rPr b="1" i="1" lang="en"/>
              <a:t>dl</a:t>
            </a:r>
            <a:r>
              <a:rPr i="1" lang="en"/>
              <a:t> </a:t>
            </a:r>
            <a:r>
              <a:rPr lang="en"/>
              <a:t>elementas;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ol</a:t>
            </a:r>
            <a:r>
              <a:rPr lang="en"/>
              <a:t> ir </a:t>
            </a:r>
            <a:r>
              <a:rPr b="1" i="1" lang="en"/>
              <a:t>ul</a:t>
            </a:r>
            <a:r>
              <a:rPr b="1" lang="en"/>
              <a:t> </a:t>
            </a:r>
            <a:r>
              <a:rPr lang="en"/>
              <a:t>sąrašai yra sudaryti iš </a:t>
            </a:r>
            <a:r>
              <a:rPr b="1" i="1" lang="en"/>
              <a:t>li</a:t>
            </a:r>
            <a:r>
              <a:rPr i="1" lang="en"/>
              <a:t> </a:t>
            </a:r>
            <a:r>
              <a:rPr lang="en"/>
              <a:t>elementų (list item), kurie reprezentuoja sąrašo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dl</a:t>
            </a:r>
            <a:r>
              <a:rPr i="1" lang="en"/>
              <a:t> </a:t>
            </a:r>
            <a:r>
              <a:rPr lang="en"/>
              <a:t>sąrašai yra sudaryti iš </a:t>
            </a:r>
            <a:r>
              <a:rPr b="1" i="1" lang="en"/>
              <a:t>dt</a:t>
            </a:r>
            <a:r>
              <a:rPr i="1" lang="en"/>
              <a:t> </a:t>
            </a:r>
            <a:r>
              <a:rPr lang="en"/>
              <a:t>(description term) ir </a:t>
            </a:r>
            <a:r>
              <a:rPr b="1" i="1" lang="en"/>
              <a:t>dd</a:t>
            </a:r>
            <a:r>
              <a:rPr lang="en"/>
              <a:t> (description details) elementų, kurie atitinkamai nusako aprašomą terminą ir jo detales. </a:t>
            </a:r>
            <a:r>
              <a:rPr b="1" i="1" lang="en"/>
              <a:t>dl</a:t>
            </a:r>
            <a:r>
              <a:rPr b="1" lang="en"/>
              <a:t> </a:t>
            </a:r>
            <a:r>
              <a:rPr lang="en"/>
              <a:t>sudaro viena ir daugiau </a:t>
            </a:r>
            <a:r>
              <a:rPr b="1" i="1" lang="en"/>
              <a:t>dt</a:t>
            </a:r>
            <a:r>
              <a:rPr lang="en"/>
              <a:t> ir </a:t>
            </a:r>
            <a:r>
              <a:rPr b="1" i="1" lang="en"/>
              <a:t>dd</a:t>
            </a:r>
            <a:r>
              <a:rPr lang="en"/>
              <a:t> elementų grupių.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</a:t>
            </a:r>
            <a:r>
              <a:rPr b="1" i="1" lang="en"/>
              <a:t>l</a:t>
            </a:r>
            <a:r>
              <a:rPr lang="en"/>
              <a:t> ir </a:t>
            </a:r>
            <a:r>
              <a:rPr b="1" i="1" lang="en"/>
              <a:t>ul</a:t>
            </a:r>
            <a:endParaRPr b="1" i="1"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Šie sąrašai yra dažniausiai naudojami HTML dokumentuose.</a:t>
            </a:r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50" y="1389850"/>
            <a:ext cx="1409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638" y="1389850"/>
            <a:ext cx="12287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599" y="1365086"/>
            <a:ext cx="1228725" cy="98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113" y="1437475"/>
            <a:ext cx="7905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2448350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visa tai ko mokomės vertinga?</a:t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1875" y="3122350"/>
            <a:ext cx="5677400" cy="2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</a:t>
            </a:r>
            <a:r>
              <a:rPr b="1" i="1" lang="en"/>
              <a:t>l</a:t>
            </a:r>
            <a:r>
              <a:rPr lang="en"/>
              <a:t> praktikoje</a:t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visa tai ko mokomės vertinga?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0" y="1922125"/>
            <a:ext cx="3249425" cy="3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800" y="173725"/>
            <a:ext cx="2498725" cy="47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ul</a:t>
            </a:r>
            <a:r>
              <a:rPr lang="en"/>
              <a:t> praktikoje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visa tai ko mokomės vertinga?</a:t>
            </a:r>
            <a:endParaRPr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634463"/>
            <a:ext cx="79057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dl</a:t>
            </a:r>
            <a:r>
              <a:rPr lang="en"/>
              <a:t> sąrašas</a:t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13" y="3173650"/>
            <a:ext cx="6829425" cy="16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1" name="Google Shape;3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963" y="1402563"/>
            <a:ext cx="5953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Repozitorijos apžvalga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822000"/>
            <a:ext cx="8520600" cy="1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4292F"/>
                </a:solidFill>
                <a:highlight>
                  <a:srgbClr val="FFFFFF"/>
                </a:highlight>
              </a:rPr>
              <a:t>"Įvadas į Front-end programavimą" 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4292F"/>
                </a:solidFill>
                <a:highlight>
                  <a:srgbClr val="FFFFFF"/>
                </a:highlight>
              </a:rPr>
              <a:t>ir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4292F"/>
                </a:solidFill>
                <a:highlight>
                  <a:srgbClr val="FFFFFF"/>
                </a:highlight>
              </a:rPr>
              <a:t> "Programavimo aplinkos ir kūrimo proceso valdymas ir versijų kontrolė"</a:t>
            </a:r>
            <a:endParaRPr/>
          </a:p>
        </p:txBody>
      </p:sp>
      <p:pic>
        <p:nvPicPr>
          <p:cNvPr id="76" name="Google Shape;76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000" y="1179050"/>
            <a:ext cx="1529999" cy="15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72500" y="4498550"/>
            <a:ext cx="81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https://github.com/DeividasBakanas/frontend-basics-and-project-management-processes-2022-01-17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Nuorodos į failus </a:t>
            </a:r>
            <a:r>
              <a:rPr lang="en"/>
              <a:t>- gali būti skirtos pasiekti per </a:t>
            </a:r>
            <a:r>
              <a:rPr b="1" lang="en"/>
              <a:t>internetą prieinamus šaltinius</a:t>
            </a:r>
            <a:r>
              <a:rPr lang="en"/>
              <a:t> arba </a:t>
            </a:r>
            <a:r>
              <a:rPr b="1" lang="en"/>
              <a:t>kompiuterio failų sistemoje</a:t>
            </a:r>
            <a:r>
              <a:rPr lang="en"/>
              <a:t> esančius failus.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 internetą: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https://www.inv.bit.lt/login</a:t>
            </a:r>
            <a:r>
              <a:rPr lang="en"/>
              <a:t> - HTML dokumentą;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https://interactive-examples.mdn.mozilla.net/media/cc0-images/grapefruit-slice-332-332.jpg</a:t>
            </a:r>
            <a:r>
              <a:rPr lang="en"/>
              <a:t> - nuotrauką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 failų sistemą: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D:\Individuali veikla\BIT\Kursai\frontend-basics-2021-01-17\1 savaitė\1.2\headings.html - </a:t>
            </a:r>
            <a:r>
              <a:rPr b="1" lang="en"/>
              <a:t>HTML dokumentą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D:/Individuali veikla/BIT/Kursai/frontend-basics-2021-01-17/1 savaitė/1.2/raudona-citrina.jpg - </a:t>
            </a:r>
            <a:r>
              <a:rPr b="1" lang="en"/>
              <a:t>nuotrauką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</a:t>
            </a:r>
            <a:r>
              <a:rPr lang="en"/>
              <a:t>(puslapių, HTML failų, paveikslėlių, ...)</a:t>
            </a:r>
            <a:endParaRPr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er internetą: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https://inv.bit.lt/css/app.css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https</a:t>
            </a:r>
            <a:r>
              <a:rPr lang="en"/>
              <a:t>:// - protokolas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www.inv.bit.lt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lt</a:t>
            </a:r>
            <a:r>
              <a:rPr lang="en"/>
              <a:t> - aukščiausio lygio domenas (top-level domain), pvz. com, net, eu, lt, ir pan. - valdo domeno valdytojas;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bit</a:t>
            </a:r>
            <a:r>
              <a:rPr lang="en"/>
              <a:t> - domeno vardas, </a:t>
            </a:r>
            <a:r>
              <a:rPr b="1" lang="en"/>
              <a:t>bit.lt</a:t>
            </a:r>
            <a:r>
              <a:rPr lang="en"/>
              <a:t> gali išsipirkti įmonės arba asmenys;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inv</a:t>
            </a:r>
            <a:r>
              <a:rPr lang="en"/>
              <a:t> - sub-domenas, gali susikurti </a:t>
            </a:r>
            <a:r>
              <a:rPr b="1" lang="en"/>
              <a:t>bit.lt</a:t>
            </a:r>
            <a:r>
              <a:rPr lang="en"/>
              <a:t> domeno savininkas;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www</a:t>
            </a:r>
            <a:r>
              <a:rPr lang="en"/>
              <a:t> - dar vienas sub-domentas, gali susikurti </a:t>
            </a:r>
            <a:r>
              <a:rPr b="1" lang="en"/>
              <a:t>bit.lt</a:t>
            </a:r>
            <a:r>
              <a:rPr lang="en"/>
              <a:t> domeno savininkas;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/css/</a:t>
            </a:r>
            <a:r>
              <a:rPr lang="en"/>
              <a:t> - aplankas serveryje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app.css</a:t>
            </a:r>
            <a:r>
              <a:rPr lang="en"/>
              <a:t> - CSS failas serveryje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.css</a:t>
            </a:r>
            <a:r>
              <a:rPr lang="en"/>
              <a:t> - failo plėtinys nusako koks yra galimas failo formatas (formatas gali ir neatitikti plėtinio!)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359" name="Google Shape;35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Per f</a:t>
            </a:r>
            <a:r>
              <a:rPr i="1" lang="en"/>
              <a:t>ailų sistemą (Windows):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D:\Individuali veikla\BIT\Kursai\frontend-basics-2021-01-17\1 savaitė\1.2\headings.html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D: </a:t>
            </a:r>
            <a:r>
              <a:rPr lang="en"/>
              <a:t>- disko raidė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Individuali veikla\BIT\Kursai\frontend-basics-2021-01-17\1 savaitė\1.2</a:t>
            </a:r>
            <a:r>
              <a:rPr lang="en"/>
              <a:t> - aplankų struktūra, aplankai atskirti </a:t>
            </a:r>
            <a:r>
              <a:rPr b="1" lang="en"/>
              <a:t>\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headings.html </a:t>
            </a:r>
            <a:r>
              <a:rPr lang="en"/>
              <a:t>- failas failų sistemoje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.html</a:t>
            </a:r>
            <a:r>
              <a:rPr lang="en"/>
              <a:t> - failo plėtinys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Per failų sistemą (Linux / MacOS):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/home/</a:t>
            </a:r>
            <a:r>
              <a:rPr lang="en"/>
              <a:t>Individuali veikla/BIT/Kursai/frontend-basics-2021-01-17/1 savaitė/1.2/headings.html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/home </a:t>
            </a:r>
            <a:r>
              <a:rPr lang="en"/>
              <a:t>- vartotojo aplankas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Individuali veikla/BIT/Kursai/frontend-basics-2021-01-17/1 savaitė/1.2</a:t>
            </a:r>
            <a:r>
              <a:rPr lang="en"/>
              <a:t> - aplankų struktūra, aplankai atskirti </a:t>
            </a:r>
            <a:r>
              <a:rPr b="1" lang="en"/>
              <a:t>/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headings.html </a:t>
            </a:r>
            <a:r>
              <a:rPr lang="en"/>
              <a:t>- failas failų sistemoje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.html</a:t>
            </a:r>
            <a:r>
              <a:rPr lang="en"/>
              <a:t> - failo plėtinys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Absoliučios nuorodos </a:t>
            </a:r>
            <a:r>
              <a:rPr lang="en"/>
              <a:t>- nurodo pilną kelią iki dokumento (su protokolu / disko raide);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Iš </a:t>
            </a:r>
            <a:r>
              <a:rPr lang="en" u="sng"/>
              <a:t>D:\Individuali veikla\BIT\Kursai\frontend-basics-2021-08-16\1 savaitė\1.2\</a:t>
            </a:r>
            <a:r>
              <a:rPr lang="en"/>
              <a:t>links.html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 </a:t>
            </a:r>
            <a:r>
              <a:rPr lang="en" u="sng"/>
              <a:t>D:\Individuali veikla\BIT\Kursai\frontend-basics-2021-08-16\1 savaitė\1.2\</a:t>
            </a:r>
            <a:r>
              <a:rPr lang="en"/>
              <a:t>relative\relative-page.html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Realityvios nuorodos</a:t>
            </a:r>
            <a:r>
              <a:rPr lang="en"/>
              <a:t> - kelią iki šaltinio pateikia nuo esamo dokumento.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Iš </a:t>
            </a:r>
            <a:r>
              <a:rPr lang="en" u="sng"/>
              <a:t>./</a:t>
            </a:r>
            <a:r>
              <a:rPr lang="en"/>
              <a:t>links.html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Į </a:t>
            </a:r>
            <a:r>
              <a:rPr lang="en" u="sng"/>
              <a:t>./</a:t>
            </a:r>
            <a:r>
              <a:rPr lang="en"/>
              <a:t>relative/relative-page.html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342050" y="1152475"/>
            <a:ext cx="8520600" cy="4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 vieno HTML dokumento (puslapio) į kitą pereiti leidžia </a:t>
            </a:r>
            <a:r>
              <a:rPr b="1" lang="en"/>
              <a:t>a </a:t>
            </a:r>
            <a:r>
              <a:rPr lang="en"/>
              <a:t>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href</a:t>
            </a:r>
            <a:r>
              <a:rPr lang="en"/>
              <a:t> atributas nurodo, į kokį dokumentą bus nukreiptas vartotojas, paspaudus nuorodą.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 elemento turinys - tekstas ar kitokie </a:t>
            </a:r>
            <a:r>
              <a:rPr b="1" lang="en"/>
              <a:t>nespaustini </a:t>
            </a:r>
            <a:r>
              <a:rPr lang="en"/>
              <a:t>elementai (unclickable); galima pridėti </a:t>
            </a:r>
            <a:r>
              <a:rPr b="1" lang="en"/>
              <a:t>ikonėlę</a:t>
            </a:r>
            <a:r>
              <a:rPr lang="en"/>
              <a:t>, paveiksliuką, bet </a:t>
            </a:r>
            <a:r>
              <a:rPr b="1" lang="en"/>
              <a:t>negalima pridėti mygtuko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Keliavimas nuorodomis iš dokumento į dokumentą yra bene </a:t>
            </a:r>
            <a:r>
              <a:rPr b="1" lang="en"/>
              <a:t>esminė hipertekstų funkcija</a:t>
            </a:r>
            <a:r>
              <a:rPr lang="en"/>
              <a:t>!</a:t>
            </a:r>
            <a:endParaRPr/>
          </a:p>
        </p:txBody>
      </p:sp>
      <p:sp>
        <p:nvSpPr>
          <p:cNvPr id="377" name="Google Shape;377;p57"/>
          <p:cNvSpPr txBox="1"/>
          <p:nvPr>
            <p:ph type="title"/>
          </p:nvPr>
        </p:nvSpPr>
        <p:spPr>
          <a:xfrm>
            <a:off x="311700" y="445025"/>
            <a:ext cx="85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22"/>
              <a:t>Nuorodos elementas </a:t>
            </a:r>
            <a:r>
              <a:rPr b="1" lang="en" sz="3022"/>
              <a:t>a</a:t>
            </a:r>
            <a:endParaRPr b="1" sz="3022"/>
          </a:p>
        </p:txBody>
      </p:sp>
      <p:pic>
        <p:nvPicPr>
          <p:cNvPr id="378" name="Google Shape;3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413" y="1726600"/>
            <a:ext cx="111527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25" y="2118900"/>
            <a:ext cx="8679851" cy="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lang="en" sz="3022"/>
              <a:t>Nuorodos elementas </a:t>
            </a:r>
            <a:r>
              <a:rPr b="1" lang="en" sz="3022"/>
              <a:t>a</a:t>
            </a:r>
            <a:endParaRPr b="1"/>
          </a:p>
        </p:txBody>
      </p:sp>
      <p:sp>
        <p:nvSpPr>
          <p:cNvPr id="385" name="Google Shape;38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Nuorodos elementu galima kreipti tiek į</a:t>
            </a:r>
            <a:r>
              <a:rPr lang="en"/>
              <a:t> vietinius, tiek į nutolusius dokumentus. Taip žiniatinklyje susiejami bet kur esantys puslapiai į vieną nenutrūkstamą patirtį.</a:t>
            </a:r>
            <a:endParaRPr/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475" y="2089250"/>
            <a:ext cx="46386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75" y="2968675"/>
            <a:ext cx="8277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arget</a:t>
            </a:r>
            <a:r>
              <a:rPr lang="en"/>
              <a:t> atributas</a:t>
            </a:r>
            <a:endParaRPr/>
          </a:p>
        </p:txBody>
      </p:sp>
      <p:sp>
        <p:nvSpPr>
          <p:cNvPr id="393" name="Google Shape;393;p59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</a:t>
            </a:r>
            <a:r>
              <a:rPr b="1" i="1" lang="en"/>
              <a:t>arget</a:t>
            </a:r>
            <a:r>
              <a:rPr lang="en"/>
              <a:t> atributas nurodo kur bus vaizduojama pateikta nuoroda. Atributo reikšmės gali būti šios: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_self </a:t>
            </a:r>
            <a:r>
              <a:rPr lang="en"/>
              <a:t>- nuoroda atidaroma esamame lange / tab’e (numatytoji reikšmė, jeigu </a:t>
            </a:r>
            <a:r>
              <a:rPr b="1" i="1" lang="en"/>
              <a:t>target</a:t>
            </a:r>
            <a:r>
              <a:rPr i="1" lang="en"/>
              <a:t> </a:t>
            </a:r>
            <a:r>
              <a:rPr lang="en"/>
              <a:t>atributas nenurodytas);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_blank</a:t>
            </a:r>
            <a:r>
              <a:rPr lang="en"/>
              <a:t> - dažniausiai naujas tab’as, jeigu naršyklė nesukonfigūruota kitaip;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_parent, _top </a:t>
            </a:r>
            <a:r>
              <a:rPr lang="en"/>
              <a:t>- susijusios su nerekomenduojamu </a:t>
            </a:r>
            <a:r>
              <a:rPr b="1" lang="en"/>
              <a:t>frame </a:t>
            </a:r>
            <a:r>
              <a:rPr lang="en"/>
              <a:t>funkcionalumu.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Atidarant nuorodą naujame lange rekomenduojama naudoti </a:t>
            </a:r>
            <a:r>
              <a:rPr b="1" i="1" lang="en"/>
              <a:t>rel</a:t>
            </a:r>
            <a:r>
              <a:rPr lang="en"/>
              <a:t> atributą su reikšmę “noopener noreferrer”, siekiant vartotoją apsaugoti nuo tam tikrų </a:t>
            </a:r>
            <a:r>
              <a:rPr lang="en" u="sng">
                <a:solidFill>
                  <a:schemeClr val="hlink"/>
                </a:solidFill>
                <a:hlinkClick r:id="rId3"/>
              </a:rPr>
              <a:t>perteklinių duomenų perdavimo</a:t>
            </a:r>
            <a:r>
              <a:rPr lang="en"/>
              <a:t> į kitą langą.</a:t>
            </a:r>
            <a:endParaRPr/>
          </a:p>
        </p:txBody>
      </p:sp>
      <p:pic>
        <p:nvPicPr>
          <p:cNvPr id="394" name="Google Shape;39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750" y="4271200"/>
            <a:ext cx="4797341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Failo parsiuntimas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Norint suteikti vartotojui galimybę parsisiųsti turinį, kuris saugomas nuorodos adresu pateiktame šaltinyje, galime </a:t>
            </a:r>
            <a:r>
              <a:rPr b="1" lang="en"/>
              <a:t>a</a:t>
            </a:r>
            <a:r>
              <a:rPr lang="en"/>
              <a:t> elementui priskirti atributą </a:t>
            </a:r>
            <a:r>
              <a:rPr b="1" i="1" lang="en"/>
              <a:t>download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Šio atributo reikšmė bus naudojama kaip failo pavadinimas, jeigu pavadinimas nėra nurodytas, jį naršyklė parinks pati (nustatys pagal failo vardą nuorodoje, kitus pasiekiamus parametrus).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Šis funkcionalumas yra ribojamas tam tikrų saugumo mechanizmų (</a:t>
            </a:r>
            <a:r>
              <a:rPr b="1" lang="en" sz="1400"/>
              <a:t>Same Origin Policy</a:t>
            </a:r>
            <a:r>
              <a:rPr lang="en" sz="1400"/>
              <a:t>), todėl leidžiant šį kodą naršyklėje lokaliai gali neveikti.</a:t>
            </a:r>
            <a:endParaRPr sz="1400"/>
          </a:p>
        </p:txBody>
      </p:sp>
      <p:pic>
        <p:nvPicPr>
          <p:cNvPr id="401" name="Google Shape;4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00" y="3032375"/>
            <a:ext cx="35337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025" y="3316425"/>
            <a:ext cx="62579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3420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Nuorodomis galime nukreipti ne tik į dokumentus, bet į </a:t>
            </a:r>
            <a:r>
              <a:rPr b="1" lang="en"/>
              <a:t>el. pašto adresus</a:t>
            </a:r>
            <a:r>
              <a:rPr lang="en"/>
              <a:t> bei </a:t>
            </a:r>
            <a:r>
              <a:rPr b="1" lang="en"/>
              <a:t>telefono numerius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Naudojant </a:t>
            </a:r>
            <a:r>
              <a:rPr b="1" lang="en"/>
              <a:t>id </a:t>
            </a:r>
            <a:r>
              <a:rPr lang="en"/>
              <a:t>atributą ir groteles (</a:t>
            </a:r>
            <a:r>
              <a:rPr b="1" lang="en"/>
              <a:t>#</a:t>
            </a:r>
            <a:r>
              <a:rPr lang="en"/>
              <a:t>) nuorodoje, galima nukreipti vartotoją tiesiai į HTML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25" y="1947200"/>
            <a:ext cx="5162500" cy="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1"/>
          <p:cNvSpPr txBox="1"/>
          <p:nvPr/>
        </p:nvSpPr>
        <p:spPr>
          <a:xfrm>
            <a:off x="532075" y="4238725"/>
            <a:ext cx="28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į kurį naviguojama</a:t>
            </a:r>
            <a:endParaRPr/>
          </a:p>
        </p:txBody>
      </p:sp>
      <p:pic>
        <p:nvPicPr>
          <p:cNvPr id="410" name="Google Shape;41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00" y="3571225"/>
            <a:ext cx="2213270" cy="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375" y="3571227"/>
            <a:ext cx="3635375" cy="2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1"/>
          <p:cNvSpPr txBox="1"/>
          <p:nvPr/>
        </p:nvSpPr>
        <p:spPr>
          <a:xfrm>
            <a:off x="5126575" y="4131025"/>
            <a:ext cx="28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Navigacija į </a:t>
            </a:r>
            <a:r>
              <a:rPr b="1" lang="en"/>
              <a:t>id </a:t>
            </a:r>
            <a:r>
              <a:rPr lang="en"/>
              <a:t>atributu pažymėtą elementą</a:t>
            </a:r>
            <a:endParaRPr/>
          </a:p>
        </p:txBody>
      </p:sp>
      <p:sp>
        <p:nvSpPr>
          <p:cNvPr id="413" name="Google Shape;413;p61"/>
          <p:cNvSpPr txBox="1"/>
          <p:nvPr>
            <p:ph type="title"/>
          </p:nvPr>
        </p:nvSpPr>
        <p:spPr>
          <a:xfrm>
            <a:off x="311700" y="445025"/>
            <a:ext cx="85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Papildomas nuorodų funkcionalumas (email, phone, element)</a:t>
            </a:r>
            <a:endParaRPr sz="302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 shortcuts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98" y="1000086"/>
            <a:ext cx="5772351" cy="33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054525" y="4460850"/>
            <a:ext cx="12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515650" y="4446525"/>
            <a:ext cx="221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Vietinis cheat sheet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URL percent encoding</a:t>
            </a:r>
            <a:endParaRPr/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Simboliai nuorodų adresuose yra ribojami naudoti tik ASCII koduotę tam, kad būtų sėkmingai perduoti internetu. Tam, kad išspręsti simbolių, kurie netelpa į ASCII koduotę būvimą nuorodose, buvo sukurta speciali techniką užkoduoti šiuos simbolius: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%&lt;simbolio numeris UTF8 koduotėje&gt;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https://github.com/DeividasBakanas/1</a:t>
            </a:r>
            <a:r>
              <a:rPr b="1" lang="en"/>
              <a:t>%20</a:t>
            </a:r>
            <a:r>
              <a:rPr lang="en"/>
              <a:t>savait</a:t>
            </a:r>
            <a:r>
              <a:rPr b="1" lang="en"/>
              <a:t>%C4%97</a:t>
            </a:r>
            <a:r>
              <a:rPr lang="en"/>
              <a:t>/1.2/U</a:t>
            </a:r>
            <a:r>
              <a:rPr b="1" lang="en"/>
              <a:t>%C5%BE</a:t>
            </a:r>
            <a:r>
              <a:rPr lang="en"/>
              <a:t>duotis</a:t>
            </a:r>
            <a:r>
              <a:rPr b="1" lang="en"/>
              <a:t>%20</a:t>
            </a:r>
            <a:r>
              <a:rPr lang="en"/>
              <a:t>-</a:t>
            </a:r>
            <a:r>
              <a:rPr b="1" lang="en"/>
              <a:t>%20</a:t>
            </a:r>
            <a:r>
              <a:rPr lang="en"/>
              <a:t>valgymai.docx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20" name="Google Shape;4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" y="3977950"/>
            <a:ext cx="8185499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5" y="4521550"/>
            <a:ext cx="818550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</a:t>
            </a:r>
            <a:endParaRPr/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Užduotis. </a:t>
            </a:r>
            <a:r>
              <a:rPr lang="en"/>
              <a:t>Bazinė struktūra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Užduotis.</a:t>
            </a:r>
            <a:r>
              <a:rPr lang="en"/>
              <a:t> Savaitės valgiaraštis.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Paieškos patarimai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350" y="1152475"/>
            <a:ext cx="3001300" cy="10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350" y="2217900"/>
            <a:ext cx="2805275" cy="15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387" y="3734925"/>
            <a:ext cx="5157219" cy="10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apžvalga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79" y="1306575"/>
            <a:ext cx="7285076" cy="4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pasirinkti naršyklę, kuria atidaromi HTML?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175" y="1228600"/>
            <a:ext cx="2635675" cy="3489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Statinė kodo analizė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Modernūs programavimo įrankiai palaiko statinę kodo analizę - parašyto kodo įvertinimą pagal iš anksto sudarytą taisyklių rinkinį.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Tokie įrankiai suteikia patarimus ir pastabas apie kodo kokybę, galimas klaidas, atitikimą standartams, gerosioms programavimo praktikoms.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mkaufman.htmlhint</a:t>
            </a:r>
            <a:r>
              <a:rPr lang="en"/>
              <a:t> -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HTMLHint</a:t>
            </a:r>
            <a:r>
              <a:rPr b="1" lang="en"/>
              <a:t> </a:t>
            </a:r>
            <a:r>
              <a:rPr lang="en"/>
              <a:t>- VS Code papildinys suteikiantis pastabas apie parašytą HTML kodą.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046" y="3931296"/>
            <a:ext cx="4706425" cy="9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