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7912F8-7A69-4F69-8D55-97DECC041741}">
  <a:tblStyle styleId="{AA7912F8-7A69-4F69-8D55-97DECC0417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e49939f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e49939f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6e49939f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6e49939f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6e49939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6e49939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e49939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6e49939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e49939f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6e49939f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6e49939f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6e49939f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6e49939f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6e49939f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6e49939f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6e49939f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6e49939f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6e49939f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6e49939f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6e49939f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6e49939f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6e49939f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6e49939f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6e49939f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6e49939f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6e49939f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509379f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509379f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174b4b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6174b4b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4f69df0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4f69df0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6e49939f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6e49939f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6e49939f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6e49939f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6e49939f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6e49939f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e49939f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6e49939f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e49939f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e49939f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e49939f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e49939f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6e49939f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6e49939f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467473950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467473950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7473950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7473950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467473950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467473950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467473950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467473950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467473950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467473950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467473950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467473950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e49939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e49939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467473950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467473950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467473950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467473950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467473950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467473950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467473950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467473950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46747395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46747395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467473950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467473950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467473950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467473950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5f24f9291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5f24f9291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6234b498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6234b498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6234b498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6234b498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6e49939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6e49939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6234b498f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6234b498f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6234b498f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6234b498f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16234b498f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16234b498f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6234b498f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6234b498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6234b498f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6234b498f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16234b498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16234b498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6234b498f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16234b498f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6234b498f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16234b498f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6e49939f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6e49939f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6e4993c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16e4993c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e49939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e49939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3f33819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13f33819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3f33819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3f33819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6e4993c1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16e4993c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16e4993c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16e4993c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6e4993c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6e4993c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6e4993c1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6e4993c1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e49939f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6e49939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6e49939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6e49939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6e49939f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6e49939f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6.png"/><Relationship Id="rId5" Type="http://schemas.openxmlformats.org/officeDocument/2006/relationships/image" Target="../media/image1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Web/CSS/Pseudo-element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hyperlink" Target="https://stackoverflow.com/a/7631782" TargetMode="External"/><Relationship Id="rId7" Type="http://schemas.openxmlformats.org/officeDocument/2006/relationships/hyperlink" Target="https://stackoverflow.com/a/7631782" TargetMode="External"/><Relationship Id="rId8" Type="http://schemas.openxmlformats.org/officeDocument/2006/relationships/hyperlink" Target="https://stackoverflow.com/a/7631782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gif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10" Type="http://schemas.openxmlformats.org/officeDocument/2006/relationships/image" Target="../media/image40.png"/><Relationship Id="rId9" Type="http://schemas.openxmlformats.org/officeDocument/2006/relationships/image" Target="../media/image41.png"/><Relationship Id="rId5" Type="http://schemas.openxmlformats.org/officeDocument/2006/relationships/image" Target="../media/image39.png"/><Relationship Id="rId6" Type="http://schemas.openxmlformats.org/officeDocument/2006/relationships/image" Target="../media/image32.png"/><Relationship Id="rId7" Type="http://schemas.openxmlformats.org/officeDocument/2006/relationships/image" Target="../media/image35.png"/><Relationship Id="rId8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Relationship Id="rId5" Type="http://schemas.openxmlformats.org/officeDocument/2006/relationships/image" Target="../media/image46.png"/><Relationship Id="rId6" Type="http://schemas.openxmlformats.org/officeDocument/2006/relationships/image" Target="../media/image37.png"/><Relationship Id="rId7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2.png"/><Relationship Id="rId4" Type="http://schemas.openxmlformats.org/officeDocument/2006/relationships/image" Target="../media/image5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Relationship Id="rId4" Type="http://schemas.openxmlformats.org/officeDocument/2006/relationships/image" Target="../media/image6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0.png"/><Relationship Id="rId4" Type="http://schemas.openxmlformats.org/officeDocument/2006/relationships/image" Target="../media/image5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7.png"/><Relationship Id="rId4" Type="http://schemas.openxmlformats.org/officeDocument/2006/relationships/image" Target="../media/image6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3.png"/><Relationship Id="rId4" Type="http://schemas.openxmlformats.org/officeDocument/2006/relationships/image" Target="../media/image6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7.png"/><Relationship Id="rId4" Type="http://schemas.openxmlformats.org/officeDocument/2006/relationships/image" Target="../media/image7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eveloper.mozilla.org/en-US/docs/Web/CSS/cursor" TargetMode="External"/><Relationship Id="rId4" Type="http://schemas.openxmlformats.org/officeDocument/2006/relationships/image" Target="../media/image69.gif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eveloper.mozilla.org/en-US/docs/Web/CSS/cursor" TargetMode="External"/><Relationship Id="rId4" Type="http://schemas.openxmlformats.org/officeDocument/2006/relationships/image" Target="../media/image69.gif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CSS/Pseudo-classes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8.png"/><Relationship Id="rId4" Type="http://schemas.openxmlformats.org/officeDocument/2006/relationships/image" Target="../media/image74.png"/><Relationship Id="rId5" Type="http://schemas.openxmlformats.org/officeDocument/2006/relationships/image" Target="../media/image71.png"/><Relationship Id="rId6" Type="http://schemas.openxmlformats.org/officeDocument/2006/relationships/image" Target="../media/image75.png"/><Relationship Id="rId7" Type="http://schemas.openxmlformats.org/officeDocument/2006/relationships/image" Target="../media/image7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7.png"/><Relationship Id="rId4" Type="http://schemas.openxmlformats.org/officeDocument/2006/relationships/image" Target="../media/image7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6.png"/><Relationship Id="rId4" Type="http://schemas.openxmlformats.org/officeDocument/2006/relationships/image" Target="../media/image80.png"/><Relationship Id="rId5" Type="http://schemas.openxmlformats.org/officeDocument/2006/relationships/image" Target="../media/image7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www.w3schools.com/css/tryit.asp?filename=trycss_position_sticky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2.png"/><Relationship Id="rId4" Type="http://schemas.openxmlformats.org/officeDocument/2006/relationships/image" Target="../media/image8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9.png"/><Relationship Id="rId4" Type="http://schemas.openxmlformats.org/officeDocument/2006/relationships/image" Target="../media/image8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9.png"/><Relationship Id="rId4" Type="http://schemas.openxmlformats.org/officeDocument/2006/relationships/image" Target="../media/image88.png"/><Relationship Id="rId5" Type="http://schemas.openxmlformats.org/officeDocument/2006/relationships/image" Target="../media/image90.png"/><Relationship Id="rId6" Type="http://schemas.openxmlformats.org/officeDocument/2006/relationships/image" Target="../media/image8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1.gif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1.gif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4.png"/><Relationship Id="rId4" Type="http://schemas.openxmlformats.org/officeDocument/2006/relationships/image" Target="../media/image9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klasės simuliavimas DevTools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310550"/>
            <a:ext cx="60007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elementai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Pseudo elementai</a:t>
            </a:r>
            <a:r>
              <a:rPr lang="en"/>
              <a:t>, tai tam tikrą elemento dalį nurodantis raktažodis, kuris pridėtas prie CSS selektoriaus leidžia stilius pritaikyti būtent šiai </a:t>
            </a:r>
            <a:r>
              <a:rPr b="1" lang="en"/>
              <a:t>elemento daliai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Kitaip nei įprastų elementų, šių elementų dažnai negalime pasiekti / keisti iš HTML, tačiau vis tiek turime galimybę pritaikyti jiems stilius.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Pvz. pseudo elementas </a:t>
            </a:r>
            <a:r>
              <a:rPr b="1" lang="en"/>
              <a:t>placeholder </a:t>
            </a:r>
            <a:r>
              <a:rPr lang="en"/>
              <a:t>leidžia nustatyti teksto rodomo prieš įvedant vartotojo turinį parametrus: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625" y="3364300"/>
            <a:ext cx="1754225" cy="7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600" y="3616600"/>
            <a:ext cx="3958150" cy="2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5750" y="4287300"/>
            <a:ext cx="3053150" cy="8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Pseudo elementai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elementai selektoriuje prasideda dviem dvitaškiais “::”.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Būtent du dvitaškiai turėtų būti naudojami aprašant pseudo elementus, nors senesniame kode galite sutikti sintaksę tik su vienu “:”.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Taip yra dėl to, kad ankstesnės specifikacijos neskirstė pseudo klasių ir pseudo elementų į atskirus vienetus.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838" y="3496463"/>
            <a:ext cx="21812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350" y="3534563"/>
            <a:ext cx="2171700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4"/>
          <p:cNvCxnSpPr/>
          <p:nvPr/>
        </p:nvCxnSpPr>
        <p:spPr>
          <a:xfrm>
            <a:off x="1754600" y="3360600"/>
            <a:ext cx="2405400" cy="121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4"/>
          <p:cNvCxnSpPr/>
          <p:nvPr/>
        </p:nvCxnSpPr>
        <p:spPr>
          <a:xfrm flipH="1" rot="10800000">
            <a:off x="1771400" y="3284400"/>
            <a:ext cx="2371800" cy="136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4"/>
          <p:cNvCxnSpPr/>
          <p:nvPr/>
        </p:nvCxnSpPr>
        <p:spPr>
          <a:xfrm>
            <a:off x="4895875" y="4518700"/>
            <a:ext cx="2377200" cy="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elementai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first-letter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first-line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file-selector-button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placeholder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before ir after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Pilnesnis sąrašas: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https://developer.mozilla.org/en-US/docs/Web/CSS/Pseudo-elements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::first-letter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keisti teksto pirmą raidę: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048" y="2906450"/>
            <a:ext cx="3439051" cy="13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763" y="1774613"/>
            <a:ext cx="31146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625" y="206325"/>
            <a:ext cx="4230601" cy="13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174000" y="4529750"/>
            <a:ext cx="85206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Pseudo elementas </a:t>
            </a:r>
            <a:r>
              <a:rPr lang="en" u="sng">
                <a:solidFill>
                  <a:schemeClr val="hlink"/>
                </a:solidFill>
                <a:hlinkClick r:id="rId6"/>
              </a:rPr>
              <a:t>netaikomas </a:t>
            </a:r>
            <a:r>
              <a:rPr b="1" lang="en" u="sng">
                <a:solidFill>
                  <a:schemeClr val="hlink"/>
                </a:solidFill>
                <a:hlinkClick r:id="rId7"/>
              </a:rPr>
              <a:t>inline</a:t>
            </a:r>
            <a:r>
              <a:rPr lang="en" u="sng">
                <a:solidFill>
                  <a:schemeClr val="hlink"/>
                </a:solidFill>
                <a:hlinkClick r:id="rId8"/>
              </a:rPr>
              <a:t> elementams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::first-line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keisti pirmosios teksto eilutės stilių: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575" y="3240500"/>
            <a:ext cx="52292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00" y="1846250"/>
            <a:ext cx="26479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1775" y="1733150"/>
            <a:ext cx="4152776" cy="13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::file-selector-button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keisti input type=”file” mygtuką.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38" y="3992513"/>
            <a:ext cx="47910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050" y="1788351"/>
            <a:ext cx="3416449" cy="20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9600" y="198339"/>
            <a:ext cx="3252700" cy="66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::placeholder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keisti </a:t>
            </a:r>
            <a:r>
              <a:rPr b="1" lang="en"/>
              <a:t>input</a:t>
            </a:r>
            <a:r>
              <a:rPr lang="en"/>
              <a:t> elemento placeholder’io parametrus.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13" y="2361113"/>
            <a:ext cx="24669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613" y="2761175"/>
            <a:ext cx="30384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::marker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nustatyti sąrašo žymeklį ir jo tam tikrus parametrus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050" y="3578275"/>
            <a:ext cx="20478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188" y="1834113"/>
            <a:ext cx="26574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6325" y="1962975"/>
            <a:ext cx="26670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::marker palaikomi parametrai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3820475"/>
            <a:ext cx="8520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Šaltinis: https://developer.mozilla.org/en-US/docs/Web/CSS/::marker#allowable_properties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313" y="1271325"/>
            <a:ext cx="56102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::selection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nustatyti parametrus pažymėtam turiniui: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50" y="3350613"/>
            <a:ext cx="44862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888" y="1964625"/>
            <a:ext cx="33051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::before ir ::after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Pozicionuojami atitinkamai prieš ir po elemento.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Naudojami kartu su CSS property </a:t>
            </a:r>
            <a:r>
              <a:rPr b="1" lang="en"/>
              <a:t>`content`</a:t>
            </a:r>
            <a:r>
              <a:rPr lang="en"/>
              <a:t> (privalo būti nurodomas, kitaip pseudo elementai nebus vaizduojami).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Leidžia vartotojui pateikti turinį ne iš HTML.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975" y="3025138"/>
            <a:ext cx="24003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663" y="3296613"/>
            <a:ext cx="36861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- formos būsenos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582" y="1371450"/>
            <a:ext cx="3410736" cy="5143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specifiškumas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Apskaičiavimas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!important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Fono paveikslėlis ir kompanija (background-image)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background-image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background-position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background-repeat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background-size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cursor property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Position CSS property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fixed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sticky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meniu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absolute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burgerio meniu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Namų darbas - supozicionuotas meniu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:not()</a:t>
            </a:r>
            <a:r>
              <a:rPr lang="en"/>
              <a:t> pseudo klasė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</a:t>
            </a:r>
            <a:r>
              <a:rPr lang="en"/>
              <a:t>abindex HTML atributas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pritaikymas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Priklauso nuo: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failų užkrovimo tvarkos (pvz. pagal link elementų eiliškumą)</a:t>
            </a:r>
            <a:endParaRPr b="1"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2759125"/>
            <a:ext cx="6629400" cy="180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9"/>
          <p:cNvCxnSpPr/>
          <p:nvPr/>
        </p:nvCxnSpPr>
        <p:spPr>
          <a:xfrm>
            <a:off x="1096625" y="3905375"/>
            <a:ext cx="0" cy="36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pritaikymas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Priklauso nuo: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Aprašymo pozicijos (vėliau aprašytas </a:t>
            </a:r>
            <a:r>
              <a:rPr b="1" lang="en"/>
              <a:t>lygiavertis selector’ius</a:t>
            </a:r>
            <a:r>
              <a:rPr lang="en"/>
              <a:t>, perašo ankstesnį tuo paties specifiškumo selector’ių)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Specifiškumo - skirtingi selector’iai gauna skirtingą specifiškumo įvertį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Svarbos - ar elementas išskirtas raktiniu žodžiu </a:t>
            </a:r>
            <a:r>
              <a:rPr b="1" lang="en"/>
              <a:t>!important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specifiškumas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Stiliai yra reitinguojami ir skaičiuojamas jų specifiškumo balas: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Tūkstančiais</a:t>
            </a:r>
            <a:r>
              <a:rPr lang="en"/>
              <a:t> - jei stiliaus deklaracija yra pateikta HTML elemento </a:t>
            </a:r>
            <a:r>
              <a:rPr b="1" lang="en"/>
              <a:t>style</a:t>
            </a:r>
            <a:r>
              <a:rPr lang="en"/>
              <a:t> atribute. Tokie stiliai neturi selector’ių ir jų specifiškumas visada yra 1000.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Šimtais</a:t>
            </a:r>
            <a:r>
              <a:rPr lang="en"/>
              <a:t> - vienetas šioje sekcijoje pridedamas kiekvienam </a:t>
            </a:r>
            <a:r>
              <a:rPr b="1" lang="en"/>
              <a:t>id</a:t>
            </a:r>
            <a:r>
              <a:rPr lang="en"/>
              <a:t> selector’iui visame konkretaus stiliaus selector’iaus rinkinyje.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Dešimtys</a:t>
            </a:r>
            <a:r>
              <a:rPr lang="en"/>
              <a:t> - vienetas šioje sekcijoje pridedamas kiekvienam </a:t>
            </a:r>
            <a:r>
              <a:rPr b="1" lang="en"/>
              <a:t>class</a:t>
            </a:r>
            <a:r>
              <a:rPr lang="en"/>
              <a:t>, </a:t>
            </a:r>
            <a:r>
              <a:rPr b="1" lang="en"/>
              <a:t>attribute</a:t>
            </a:r>
            <a:r>
              <a:rPr lang="en"/>
              <a:t>, </a:t>
            </a:r>
            <a:r>
              <a:rPr b="1" lang="en"/>
              <a:t>pseudo-class </a:t>
            </a:r>
            <a:r>
              <a:rPr lang="en"/>
              <a:t>selector’iui visame konkretaus stiliaus selector’iaus rinkinyje.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Vienetai</a:t>
            </a:r>
            <a:r>
              <a:rPr lang="en"/>
              <a:t> - vienetas pridedamas kiekvienam </a:t>
            </a:r>
            <a:r>
              <a:rPr b="1" lang="en"/>
              <a:t>element</a:t>
            </a:r>
            <a:r>
              <a:rPr lang="en"/>
              <a:t> arba </a:t>
            </a:r>
            <a:r>
              <a:rPr b="1" lang="en"/>
              <a:t>pseudo-element</a:t>
            </a:r>
            <a:r>
              <a:rPr lang="en"/>
              <a:t> selector.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3321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specifiškumas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Specifiškumo skaičiavimo pavyzdys:</a:t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850" y="1557075"/>
            <a:ext cx="6998175" cy="33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7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Specifiškumo skaičiavimas</a:t>
            </a:r>
            <a:endParaRPr/>
          </a:p>
        </p:txBody>
      </p:sp>
      <p:graphicFrame>
        <p:nvGraphicFramePr>
          <p:cNvPr id="272" name="Google Shape;272;p43"/>
          <p:cNvGraphicFramePr/>
          <p:nvPr/>
        </p:nvGraphicFramePr>
        <p:xfrm>
          <a:off x="311700" y="77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{AA7912F8-7A69-4F69-8D55-97DECC041741}</a:tableStyleId>
              </a:tblPr>
              <a:tblGrid>
                <a:gridCol w="2840200"/>
                <a:gridCol w="3915600"/>
                <a:gridCol w="1764800"/>
              </a:tblGrid>
              <a:tr h="3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Selector’ius / lokacija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Pavyzdys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Specifiškumo įvertis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Inline stiliai - </a:t>
                      </a:r>
                      <a:r>
                        <a:rPr b="1" lang="en"/>
                        <a:t>style attribute</a:t>
                      </a:r>
                      <a:r>
                        <a:rPr lang="en"/>
                        <a:t>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aprašyta tiesiogiai dokumente;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 </a:t>
                      </a:r>
                      <a:r>
                        <a:rPr lang="en"/>
                        <a:t>selector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</a:t>
                      </a:r>
                      <a:r>
                        <a:rPr lang="en"/>
                        <a:t>arba </a:t>
                      </a:r>
                      <a:r>
                        <a:rPr b="1" lang="en"/>
                        <a:t>attribute </a:t>
                      </a:r>
                      <a:r>
                        <a:rPr lang="en"/>
                        <a:t>selector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element </a:t>
                      </a:r>
                      <a:r>
                        <a:rPr lang="en"/>
                        <a:t>selector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800" y="1208975"/>
            <a:ext cx="3760350" cy="2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925" y="1857650"/>
            <a:ext cx="38481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800" y="2128725"/>
            <a:ext cx="17049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6800" y="2934405"/>
            <a:ext cx="36290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6788" y="3230963"/>
            <a:ext cx="16097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5457" y="3199074"/>
            <a:ext cx="1946668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46313" y="4267363"/>
            <a:ext cx="15906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36788" y="4003788"/>
            <a:ext cx="19335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!important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!important</a:t>
            </a:r>
            <a:r>
              <a:rPr lang="en"/>
              <a:t> iškelia CSS property iš specifiškumo reitingavimo ribų.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Gali užkloti tiek labai </a:t>
            </a:r>
            <a:r>
              <a:rPr b="1" lang="en"/>
              <a:t>specifiškus selector’ius</a:t>
            </a:r>
            <a:r>
              <a:rPr lang="en"/>
              <a:t>, tiek inline stilius </a:t>
            </a:r>
            <a:r>
              <a:rPr b="1" lang="en"/>
              <a:t>style atribute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Jis naudojamas tik tada, kai </a:t>
            </a:r>
            <a:r>
              <a:rPr b="1" lang="en"/>
              <a:t>nėra jokių kitų galimybių</a:t>
            </a:r>
            <a:r>
              <a:rPr lang="en"/>
              <a:t>!!!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2807600"/>
            <a:ext cx="3766050" cy="1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475" y="3190363"/>
            <a:ext cx="17145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322" y="2807600"/>
            <a:ext cx="3766050" cy="1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4675" y="4169425"/>
            <a:ext cx="74009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6038" y="3171313"/>
            <a:ext cx="27146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0175" y="4169425"/>
            <a:ext cx="82633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Kova su !important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ėra sintaksės su dvigubu </a:t>
            </a:r>
            <a:r>
              <a:rPr b="1" lang="en"/>
              <a:t>!important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audojant </a:t>
            </a:r>
            <a:r>
              <a:rPr b="1" lang="en"/>
              <a:t>!important </a:t>
            </a:r>
            <a:r>
              <a:rPr lang="en"/>
              <a:t>visi taip pažymėti CSS properties keliaują į atskirą specifiškumo reitingavimą.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Čia visi </a:t>
            </a:r>
            <a:r>
              <a:rPr b="1" lang="en"/>
              <a:t>!important </a:t>
            </a:r>
            <a:r>
              <a:rPr lang="en"/>
              <a:t>pažymėti CSS properties vėl gali būti perrašomi pagal selector’iaus specifiškumą.</a:t>
            </a:r>
            <a:endParaRPr/>
          </a:p>
        </p:txBody>
      </p:sp>
      <p:pic>
        <p:nvPicPr>
          <p:cNvPr id="299" name="Google Shape;2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00750"/>
            <a:ext cx="5388001" cy="2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638" y="3343188"/>
            <a:ext cx="27336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800" y="4086075"/>
            <a:ext cx="936410" cy="2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Background-image ir KO</a:t>
            </a:r>
            <a:endParaRPr/>
          </a:p>
        </p:txBody>
      </p:sp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background-image</a:t>
            </a:r>
            <a:r>
              <a:rPr lang="en"/>
              <a:t> - nustato elemento fono paveikslėlį;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background-position</a:t>
            </a:r>
            <a:r>
              <a:rPr lang="en"/>
              <a:t> - nustato pritaikyto fono paveikslėlio poziciją elemente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background-repeat</a:t>
            </a:r>
            <a:r>
              <a:rPr lang="en"/>
              <a:t> - nustato fono paveikslėlio pakartojimą (jeigu paveikslėlis į parent elementą gali tilpti daugiau nei vieną kartą)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background-size</a:t>
            </a:r>
            <a:r>
              <a:rPr lang="en"/>
              <a:t> - nustato kaip pritaikytas fono paveikslėlis užims parent elemento erdvę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background-image</a:t>
            </a:r>
            <a:endParaRPr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elemento fono paveikslėlio šaltinį:</a:t>
            </a:r>
            <a:endParaRPr/>
          </a:p>
        </p:txBody>
      </p:sp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1720338"/>
            <a:ext cx="60674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kaip paveikslėlis yra pakartojimas su tikslu užpildyti visą elemento dydį:</a:t>
            </a:r>
            <a:endParaRPr/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251" y="1919700"/>
            <a:ext cx="3627475" cy="289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kaip paveikslėlis yra pakartojimas su tikslu užpildyti visą elemento dydį:</a:t>
            </a: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451" y="1912625"/>
            <a:ext cx="3627475" cy="289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13" y="2114188"/>
            <a:ext cx="412432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9"/>
          <p:cNvSpPr txBox="1"/>
          <p:nvPr/>
        </p:nvSpPr>
        <p:spPr>
          <a:xfrm>
            <a:off x="311700" y="4410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Paveikslėlio dydis: 150 x 100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background-repeat: repeat-x;</a:t>
            </a:r>
            <a:endParaRPr/>
          </a:p>
        </p:txBody>
      </p:sp>
      <p:sp>
        <p:nvSpPr>
          <p:cNvPr id="337" name="Google Shape;337;p50"/>
          <p:cNvSpPr txBox="1"/>
          <p:nvPr/>
        </p:nvSpPr>
        <p:spPr>
          <a:xfrm>
            <a:off x="311700" y="4410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Paveikslėlio dydis: 150 x 100</a:t>
            </a:r>
            <a:endParaRPr/>
          </a:p>
        </p:txBody>
      </p:sp>
      <p:pic>
        <p:nvPicPr>
          <p:cNvPr id="338" name="Google Shape;3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00" y="2117388"/>
            <a:ext cx="41148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67825"/>
            <a:ext cx="4331226" cy="28040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background-repeat: repeat-y;</a:t>
            </a:r>
            <a:endParaRPr/>
          </a:p>
        </p:txBody>
      </p:sp>
      <p:sp>
        <p:nvSpPr>
          <p:cNvPr id="346" name="Google Shape;346;p51"/>
          <p:cNvSpPr txBox="1"/>
          <p:nvPr/>
        </p:nvSpPr>
        <p:spPr>
          <a:xfrm>
            <a:off x="311700" y="4410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Paveikslėlio dydis: 150 x 100</a:t>
            </a:r>
            <a:endParaRPr/>
          </a:p>
        </p:txBody>
      </p:sp>
      <p:pic>
        <p:nvPicPr>
          <p:cNvPr id="347" name="Google Shape;34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38" y="1905000"/>
            <a:ext cx="41243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71175"/>
            <a:ext cx="4431201" cy="3456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klasės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Pseudo</a:t>
            </a:r>
            <a:r>
              <a:rPr lang="en"/>
              <a:t> </a:t>
            </a:r>
            <a:r>
              <a:rPr b="1" lang="en"/>
              <a:t>klasė</a:t>
            </a:r>
            <a:r>
              <a:rPr lang="en"/>
              <a:t>, tai specialią elemento būseną nurodantis raktažodis, kuris pridėtas prie CSS selektoriaus leidžia </a:t>
            </a:r>
            <a:r>
              <a:rPr b="1" lang="en"/>
              <a:t>pritaikyti stilius</a:t>
            </a:r>
            <a:r>
              <a:rPr lang="en"/>
              <a:t>, kai </a:t>
            </a:r>
            <a:r>
              <a:rPr b="1" lang="en"/>
              <a:t>elementas yra šios būsenos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Kitaip negu įprastas klases (class atributas), jų elementui</a:t>
            </a:r>
            <a:r>
              <a:rPr b="1" lang="en"/>
              <a:t> negalime uždėti patys</a:t>
            </a:r>
            <a:r>
              <a:rPr lang="en"/>
              <a:t>, jos yra iš anksto apibrėžtos ir</a:t>
            </a:r>
            <a:r>
              <a:rPr b="1" lang="en"/>
              <a:t> aktyvuojamos tik tam tikromis sąlygomis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Pvz. pseudo klasė </a:t>
            </a:r>
            <a:r>
              <a:rPr b="1" lang="en"/>
              <a:t>hover </a:t>
            </a:r>
            <a:r>
              <a:rPr lang="en"/>
              <a:t>yra pritaikoma tik tada, kai vartotojas užveda kursorių virš elemento: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201" y="3418176"/>
            <a:ext cx="1797250" cy="5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400" y="3401063"/>
            <a:ext cx="25809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648" y="4247500"/>
            <a:ext cx="2731275" cy="7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background-repeat</a:t>
            </a:r>
            <a:endParaRPr/>
          </a:p>
        </p:txBody>
      </p:sp>
      <p:sp>
        <p:nvSpPr>
          <p:cNvPr id="354" name="Google Shape;35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background-repeat: no-repeat;</a:t>
            </a:r>
            <a:endParaRPr/>
          </a:p>
        </p:txBody>
      </p:sp>
      <p:sp>
        <p:nvSpPr>
          <p:cNvPr id="355" name="Google Shape;355;p52"/>
          <p:cNvSpPr txBox="1"/>
          <p:nvPr/>
        </p:nvSpPr>
        <p:spPr>
          <a:xfrm>
            <a:off x="311700" y="44108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Paveikslėlio dydis: 150 x 100</a:t>
            </a:r>
            <a:endParaRPr/>
          </a:p>
        </p:txBody>
      </p:sp>
      <p:pic>
        <p:nvPicPr>
          <p:cNvPr id="356" name="Google Shape;3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850" y="1422075"/>
            <a:ext cx="4265175" cy="235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7" name="Google Shape;35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38" y="1786513"/>
            <a:ext cx="41433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background-position</a:t>
            </a:r>
            <a:endParaRPr/>
          </a:p>
        </p:txBody>
      </p:sp>
      <p:sp>
        <p:nvSpPr>
          <p:cNvPr id="363" name="Google Shape;36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Galima nustatyti paveikslėlio poziciją </a:t>
            </a:r>
            <a:r>
              <a:rPr b="1" lang="en"/>
              <a:t>x</a:t>
            </a:r>
            <a:r>
              <a:rPr lang="en"/>
              <a:t> ir </a:t>
            </a:r>
            <a:r>
              <a:rPr b="1" lang="en"/>
              <a:t>y </a:t>
            </a:r>
            <a:r>
              <a:rPr lang="en"/>
              <a:t>ašių atžvilgiu: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`center`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`left`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`right`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skaitinė reikšmė</a:t>
            </a:r>
            <a:endParaRPr/>
          </a:p>
        </p:txBody>
      </p:sp>
      <p:pic>
        <p:nvPicPr>
          <p:cNvPr id="364" name="Google Shape;36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2108348"/>
            <a:ext cx="4048125" cy="2529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5" name="Google Shape;36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13" y="3355900"/>
            <a:ext cx="40862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background-position</a:t>
            </a:r>
            <a:endParaRPr/>
          </a:p>
        </p:txBody>
      </p:sp>
      <p:sp>
        <p:nvSpPr>
          <p:cNvPr id="371" name="Google Shape;37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Galima nustatyti paveikslėlio poziciją </a:t>
            </a:r>
            <a:r>
              <a:rPr b="1" lang="en"/>
              <a:t>x</a:t>
            </a:r>
            <a:r>
              <a:rPr lang="en"/>
              <a:t> ir </a:t>
            </a:r>
            <a:r>
              <a:rPr b="1" lang="en"/>
              <a:t>y </a:t>
            </a:r>
            <a:r>
              <a:rPr lang="en"/>
              <a:t>ašių atžvilgiu: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`center`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`left`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`right`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skaitinė reikšmė</a:t>
            </a:r>
            <a:endParaRPr/>
          </a:p>
        </p:txBody>
      </p:sp>
      <p:pic>
        <p:nvPicPr>
          <p:cNvPr id="372" name="Google Shape;3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850" y="1960175"/>
            <a:ext cx="3515775" cy="2348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3" name="Google Shape;37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63" y="3285475"/>
            <a:ext cx="41624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background-position</a:t>
            </a:r>
            <a:endParaRPr/>
          </a:p>
        </p:txBody>
      </p:sp>
      <p:sp>
        <p:nvSpPr>
          <p:cNvPr id="379" name="Google Shape;37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Galima nustatyti paveikslėlio poziciją </a:t>
            </a:r>
            <a:r>
              <a:rPr b="1" lang="en"/>
              <a:t>x</a:t>
            </a:r>
            <a:r>
              <a:rPr lang="en"/>
              <a:t> ir </a:t>
            </a:r>
            <a:r>
              <a:rPr b="1" lang="en"/>
              <a:t>y </a:t>
            </a:r>
            <a:r>
              <a:rPr lang="en"/>
              <a:t>ašių atžvilgiu: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`center`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`left`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`right`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skaitinė reikšmė</a:t>
            </a:r>
            <a:endParaRPr/>
          </a:p>
        </p:txBody>
      </p:sp>
      <p:pic>
        <p:nvPicPr>
          <p:cNvPr id="380" name="Google Shape;3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125" y="1847402"/>
            <a:ext cx="4003775" cy="2392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81" name="Google Shape;38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" y="3256738"/>
            <a:ext cx="41338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background-size</a:t>
            </a:r>
            <a:endParaRPr/>
          </a:p>
        </p:txBody>
      </p:sp>
      <p:sp>
        <p:nvSpPr>
          <p:cNvPr id="387" name="Google Shape;38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kaip elemento fono paveikslėlis padengs elemento fono dydį: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`auto`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`contain`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`cover`</a:t>
            </a:r>
            <a:endParaRPr/>
          </a:p>
        </p:txBody>
      </p:sp>
      <p:pic>
        <p:nvPicPr>
          <p:cNvPr id="388" name="Google Shape;3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375" y="1795475"/>
            <a:ext cx="3860111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13" y="3156863"/>
            <a:ext cx="41243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background-size</a:t>
            </a:r>
            <a:endParaRPr/>
          </a:p>
        </p:txBody>
      </p:sp>
      <p:sp>
        <p:nvSpPr>
          <p:cNvPr id="395" name="Google Shape;39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kaip elemento fono paveikslėlis padengs elemento fono dydį: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`auto`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`contain`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`cover`</a:t>
            </a:r>
            <a:endParaRPr/>
          </a:p>
        </p:txBody>
      </p:sp>
      <p:pic>
        <p:nvPicPr>
          <p:cNvPr id="396" name="Google Shape;39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375" y="1932845"/>
            <a:ext cx="3860100" cy="1535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88" y="3127625"/>
            <a:ext cx="41052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background-size</a:t>
            </a:r>
            <a:endParaRPr/>
          </a:p>
        </p:txBody>
      </p:sp>
      <p:sp>
        <p:nvSpPr>
          <p:cNvPr id="403" name="Google Shape;403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kaip elemento fono paveikslėlis padengs elemento fono dydį: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`auto`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`contain`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`cover`</a:t>
            </a:r>
            <a:endParaRPr/>
          </a:p>
        </p:txBody>
      </p:sp>
      <p:pic>
        <p:nvPicPr>
          <p:cNvPr id="404" name="Google Shape;40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600" y="1715525"/>
            <a:ext cx="3916226" cy="15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107200"/>
            <a:ext cx="41814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</a:t>
            </a:r>
            <a:endParaRPr/>
          </a:p>
        </p:txBody>
      </p:sp>
      <p:sp>
        <p:nvSpPr>
          <p:cNvPr id="411" name="Google Shape;41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nustatyti kaip bus vaizduojamas kursoriaus žymeklis.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Daugiau žymeklių: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https://developer.mozilla.org/en-US/docs/Web/CSS/cursor</a:t>
            </a:r>
            <a:r>
              <a:rPr lang="en"/>
              <a:t> </a:t>
            </a:r>
            <a:endParaRPr/>
          </a:p>
        </p:txBody>
      </p:sp>
      <p:pic>
        <p:nvPicPr>
          <p:cNvPr id="412" name="Google Shape;41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450" y="1795975"/>
            <a:ext cx="36576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</a:t>
            </a:r>
            <a:endParaRPr/>
          </a:p>
        </p:txBody>
      </p:sp>
      <p:sp>
        <p:nvSpPr>
          <p:cNvPr id="418" name="Google Shape;41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nustatyti kaip bus vaizduojamas kursoriaus žymeklis.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cursor: help;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cursor: wait;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cursor: crosshair;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cursor: not-allowed;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cursor: zoom-in;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cursor: grab;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Daugiau žymeklių: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https://developer.mozilla.org/en-US/docs/Web/CSS/cursor</a:t>
            </a:r>
            <a:r>
              <a:rPr lang="en"/>
              <a:t> </a:t>
            </a:r>
            <a:endParaRPr/>
          </a:p>
        </p:txBody>
      </p:sp>
      <p:pic>
        <p:nvPicPr>
          <p:cNvPr id="419" name="Google Shape;41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750" y="1893888"/>
            <a:ext cx="36576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</a:t>
            </a:r>
            <a:endParaRPr/>
          </a:p>
        </p:txBody>
      </p:sp>
      <p:sp>
        <p:nvSpPr>
          <p:cNvPr id="425" name="Google Shape;42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Dažniausiai įrenginiuose, turinčiuose žymeklį, </a:t>
            </a:r>
            <a:r>
              <a:rPr b="1" lang="en"/>
              <a:t>cursor</a:t>
            </a:r>
            <a:r>
              <a:rPr lang="en"/>
              <a:t> CSS property naudojamas papildomai pažymėti paspaudžiamas vietas.</a:t>
            </a:r>
            <a:endParaRPr/>
          </a:p>
        </p:txBody>
      </p:sp>
      <p:pic>
        <p:nvPicPr>
          <p:cNvPr id="426" name="Google Shape;426;p61"/>
          <p:cNvPicPr preferRelativeResize="0"/>
          <p:nvPr/>
        </p:nvPicPr>
        <p:blipFill rotWithShape="1">
          <a:blip r:embed="rId3">
            <a:alphaModFix/>
          </a:blip>
          <a:srcRect b="0" l="42343" r="0" t="0"/>
          <a:stretch/>
        </p:blipFill>
        <p:spPr>
          <a:xfrm>
            <a:off x="3480875" y="2054800"/>
            <a:ext cx="1641399" cy="21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1"/>
          <p:cNvSpPr txBox="1"/>
          <p:nvPr/>
        </p:nvSpPr>
        <p:spPr>
          <a:xfrm>
            <a:off x="3611725" y="4340775"/>
            <a:ext cx="13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ursor: pointer;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klasės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Kitaip negu įprasta klasė, kurios selektorius prasideda tašku “.”, pseudo klasių selektoriai prasideda “:”.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Pseudo klasės gali įvardinti būsenas įvairiuose kontekstuose ir pagal tai būti skirstomos į grupes: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Kalbinės (su puslapio kalba susijusiems selektoriams formuoti)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Vietos / nuorodų</a:t>
            </a:r>
            <a:r>
              <a:rPr lang="en"/>
              <a:t> (nuorodų būsenos išskirti)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Vartotojo veiksmo </a:t>
            </a:r>
            <a:r>
              <a:rPr lang="en"/>
              <a:t> (aktyvuojamos vartotojui įvykdžius veiksmą)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Resurso būsenos (pvz. video / audio elementų paleidimo būsenoms)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Input elementų </a:t>
            </a:r>
            <a:r>
              <a:rPr lang="en"/>
              <a:t>(su formos / įvesties būsena susijusioms būsenoms)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Struktūros </a:t>
            </a:r>
            <a:r>
              <a:rPr lang="en"/>
              <a:t>(aktyvuojant, kai elementas yra tam tikroje HTML medžio vietoje)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Pilnas sąrašas: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https://developer.mozilla.org/en-US/docs/Web/CSS/Pseudo-classes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property</a:t>
            </a:r>
            <a:endParaRPr/>
          </a:p>
        </p:txBody>
      </p:sp>
      <p:sp>
        <p:nvSpPr>
          <p:cNvPr id="433" name="Google Shape;43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CSS property nustato koks pozicionavimo mechanizmas bus naudojamas elementui. Galimos reikšmės: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absolute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sticky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static;</a:t>
            </a:r>
            <a:endParaRPr/>
          </a:p>
        </p:txBody>
      </p:sp>
      <p:sp>
        <p:nvSpPr>
          <p:cNvPr id="439" name="Google Shape;439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Toks pozicionavimas yra taikomas </a:t>
            </a:r>
            <a:r>
              <a:rPr b="1" lang="en"/>
              <a:t>pagal nutylėjimą</a:t>
            </a:r>
            <a:r>
              <a:rPr lang="en"/>
              <a:t> (by default). </a:t>
            </a:r>
            <a:r>
              <a:rPr i="1" lang="en"/>
              <a:t>`position: static`</a:t>
            </a:r>
            <a:r>
              <a:rPr lang="en"/>
              <a:t> pozicionuojami elementai </a:t>
            </a:r>
            <a:r>
              <a:rPr b="1" lang="en"/>
              <a:t>dėstomi įprastu būdu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Specifiškai </a:t>
            </a:r>
            <a:r>
              <a:rPr i="1" lang="en"/>
              <a:t>`position: static;`</a:t>
            </a:r>
            <a:r>
              <a:rPr lang="en"/>
              <a:t> nustatyti gali reikėti tada, kai elemento reikšmė </a:t>
            </a:r>
            <a:r>
              <a:rPr b="1" lang="en"/>
              <a:t>kaitoma dinamiškai</a:t>
            </a:r>
            <a:r>
              <a:rPr lang="en"/>
              <a:t> su kitomis position reikšmėmis (pvz. </a:t>
            </a:r>
            <a:r>
              <a:rPr i="1" lang="en"/>
              <a:t>position: absolute;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relative;</a:t>
            </a:r>
            <a:endParaRPr/>
          </a:p>
        </p:txBody>
      </p:sp>
      <p:sp>
        <p:nvSpPr>
          <p:cNvPr id="445" name="Google Shape;44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relative</a:t>
            </a:r>
            <a:r>
              <a:rPr lang="en"/>
              <a:t> 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jo </a:t>
            </a:r>
            <a:r>
              <a:rPr b="1" lang="en"/>
              <a:t>įprastos padėties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388" y="2042588"/>
            <a:ext cx="1438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974838"/>
            <a:ext cx="28289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050" y="3257550"/>
            <a:ext cx="16383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5388" y="1974850"/>
            <a:ext cx="28098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7388" y="3746500"/>
            <a:ext cx="16097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fixed;</a:t>
            </a:r>
            <a:endParaRPr/>
          </a:p>
        </p:txBody>
      </p:sp>
      <p:sp>
        <p:nvSpPr>
          <p:cNvPr id="456" name="Google Shape;456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fixed</a:t>
            </a:r>
            <a:r>
              <a:rPr lang="en"/>
              <a:t> 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</a:t>
            </a:r>
            <a:r>
              <a:rPr b="1" lang="en"/>
              <a:t>viewport</a:t>
            </a:r>
            <a:r>
              <a:rPr lang="en"/>
              <a:t> padėties.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Jeigu puslapis pastumiamas žemyn - </a:t>
            </a:r>
            <a:r>
              <a:rPr b="1" lang="en"/>
              <a:t>scrolled</a:t>
            </a:r>
            <a:r>
              <a:rPr lang="en"/>
              <a:t>, taip supozicionuoto elemento pozicija ekrane išlieka ta pati.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299" y="2737150"/>
            <a:ext cx="3626050" cy="21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922" y="2858700"/>
            <a:ext cx="2607200" cy="20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absolute;</a:t>
            </a:r>
            <a:endParaRPr/>
          </a:p>
        </p:txBody>
      </p:sp>
      <p:sp>
        <p:nvSpPr>
          <p:cNvPr id="464" name="Google Shape;46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absolute </a:t>
            </a:r>
            <a:r>
              <a:rPr lang="en"/>
              <a:t>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</a:t>
            </a:r>
            <a:r>
              <a:rPr b="1" lang="en"/>
              <a:t>artimiausio supozicionuoto </a:t>
            </a:r>
            <a:r>
              <a:rPr lang="en"/>
              <a:t>(kurio position </a:t>
            </a:r>
            <a:r>
              <a:rPr b="1" lang="en"/>
              <a:t>nėra static</a:t>
            </a:r>
            <a:r>
              <a:rPr lang="en"/>
              <a:t>)</a:t>
            </a:r>
            <a:r>
              <a:rPr b="1" lang="en"/>
              <a:t> elemento </a:t>
            </a:r>
            <a:r>
              <a:rPr lang="en"/>
              <a:t>padėties (pradedant </a:t>
            </a:r>
            <a:r>
              <a:rPr b="1" lang="en"/>
              <a:t>nuo parent elemento</a:t>
            </a:r>
            <a:r>
              <a:rPr lang="en"/>
              <a:t> ir einant HTML medžiu į viršų).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Jeigu tokio elemento nėra - naudojamas pradinis elementas (dažniausiai HTML).</a:t>
            </a:r>
            <a:endParaRPr strike="sngStrike"/>
          </a:p>
        </p:txBody>
      </p:sp>
      <p:pic>
        <p:nvPicPr>
          <p:cNvPr id="465" name="Google Shape;46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49" y="3210975"/>
            <a:ext cx="2695750" cy="1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75" y="3025175"/>
            <a:ext cx="2741175" cy="15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825" y="3025175"/>
            <a:ext cx="2437300" cy="18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Nėra artimiausio supozicionuoto elemento</a:t>
            </a:r>
            <a:endParaRPr/>
          </a:p>
        </p:txBody>
      </p:sp>
      <p:sp>
        <p:nvSpPr>
          <p:cNvPr id="473" name="Google Shape;473;p67"/>
          <p:cNvSpPr txBox="1"/>
          <p:nvPr>
            <p:ph idx="1" type="body"/>
          </p:nvPr>
        </p:nvSpPr>
        <p:spPr>
          <a:xfrm>
            <a:off x="311700" y="1152475"/>
            <a:ext cx="85206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positioned relative to its closest positioned ancestor, if any; otherwise, it is placed relative to the </a:t>
            </a:r>
            <a:r>
              <a:rPr b="1" lang="en"/>
              <a:t>initial containing block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 containing block: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Page media</a:t>
            </a:r>
            <a:r>
              <a:rPr lang="en"/>
              <a:t>: https://developer.mozilla.org/en-US/docs/Web/CSS/Paged_Media</a:t>
            </a:r>
            <a:endParaRPr/>
          </a:p>
        </p:txBody>
      </p:sp>
      <p:pic>
        <p:nvPicPr>
          <p:cNvPr id="474" name="Google Shape;47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2571750"/>
            <a:ext cx="75628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position: sticky;</a:t>
            </a:r>
            <a:endParaRPr/>
          </a:p>
        </p:txBody>
      </p:sp>
      <p:sp>
        <p:nvSpPr>
          <p:cNvPr id="480" name="Google Shape;480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pažymėtas </a:t>
            </a:r>
            <a:r>
              <a:rPr b="1" lang="en"/>
              <a:t>sticky </a:t>
            </a:r>
            <a:r>
              <a:rPr lang="en"/>
              <a:t>pozicionavimu gali būti pozicionuojamas naudojant CSS properties </a:t>
            </a:r>
            <a:r>
              <a:rPr b="1" lang="en"/>
              <a:t>left</a:t>
            </a:r>
            <a:r>
              <a:rPr lang="en"/>
              <a:t>, </a:t>
            </a:r>
            <a:r>
              <a:rPr b="1" lang="en"/>
              <a:t>top</a:t>
            </a:r>
            <a:r>
              <a:rPr lang="en"/>
              <a:t>, </a:t>
            </a:r>
            <a:r>
              <a:rPr b="1" lang="en"/>
              <a:t>right</a:t>
            </a:r>
            <a:r>
              <a:rPr lang="en"/>
              <a:t>, </a:t>
            </a:r>
            <a:r>
              <a:rPr b="1" lang="en"/>
              <a:t>bottom</a:t>
            </a:r>
            <a:r>
              <a:rPr lang="en"/>
              <a:t> priklausomai nuo </a:t>
            </a:r>
            <a:r>
              <a:rPr b="1" lang="en"/>
              <a:t>įprastos padėties </a:t>
            </a:r>
            <a:r>
              <a:rPr lang="en"/>
              <a:t>ir </a:t>
            </a:r>
            <a:r>
              <a:rPr b="1" lang="en"/>
              <a:t>viewport padėties.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Tol kol elementas neišeina iš </a:t>
            </a:r>
            <a:r>
              <a:rPr b="1" lang="en"/>
              <a:t>viewport</a:t>
            </a:r>
            <a:r>
              <a:rPr lang="en"/>
              <a:t> zonos jis elgiasi kaip </a:t>
            </a:r>
            <a:r>
              <a:rPr b="1" lang="en"/>
              <a:t>position: relative</a:t>
            </a:r>
            <a:r>
              <a:rPr lang="en"/>
              <a:t>; kai bandoma išeiti iš viewport padėties - elementas elgiasi kaip </a:t>
            </a:r>
            <a:r>
              <a:rPr b="1" lang="en"/>
              <a:t>position: fixed;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Gyvas pavyzdys: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https://www.w3schools.com/css/tryit.asp?filename=trycss_position_sticky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9"/>
          <p:cNvSpPr txBox="1"/>
          <p:nvPr>
            <p:ph type="title"/>
          </p:nvPr>
        </p:nvSpPr>
        <p:spPr>
          <a:xfrm>
            <a:off x="2229025" y="1930775"/>
            <a:ext cx="48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Gyvas `Burger Menu` pavyzdys</a:t>
            </a:r>
            <a:endParaRPr/>
          </a:p>
        </p:txBody>
      </p:sp>
      <p:pic>
        <p:nvPicPr>
          <p:cNvPr id="486" name="Google Shape;48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013" y="2768100"/>
            <a:ext cx="491425" cy="3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 - supozicionuotas meniu</a:t>
            </a:r>
            <a:endParaRPr/>
          </a:p>
        </p:txBody>
      </p:sp>
      <p:pic>
        <p:nvPicPr>
          <p:cNvPr id="492" name="Google Shape;49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13" y="1212850"/>
            <a:ext cx="8867775" cy="329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:not()</a:t>
            </a:r>
            <a:r>
              <a:rPr lang="en"/>
              <a:t> pseudo klasė</a:t>
            </a:r>
            <a:endParaRPr/>
          </a:p>
        </p:txBody>
      </p:sp>
      <p:sp>
        <p:nvSpPr>
          <p:cNvPr id="498" name="Google Shape;498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 pseudo klasė leidžia taikyti stilius, elementams, kurie </a:t>
            </a:r>
            <a:r>
              <a:rPr b="1" lang="en"/>
              <a:t>neatitinka selektoriaus</a:t>
            </a:r>
            <a:r>
              <a:rPr lang="en"/>
              <a:t> nurodyto kaip pseudo klasės argumentas (argumentas rašomas skliausteliuose).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Šios pseudo klasės specifiškumas yra lygus </a:t>
            </a:r>
            <a:r>
              <a:rPr b="1" lang="en"/>
              <a:t>jos argumentų specifiškumui</a:t>
            </a:r>
            <a:r>
              <a:rPr lang="en"/>
              <a:t>. Šiuo atveju, specifiškumas būtų 1, kadangi argumente nurodytas </a:t>
            </a:r>
            <a:r>
              <a:rPr b="1" lang="en"/>
              <a:t>element selector</a:t>
            </a:r>
            <a:r>
              <a:rPr lang="en"/>
              <a:t>.</a:t>
            </a:r>
            <a:endParaRPr/>
          </a:p>
        </p:txBody>
      </p:sp>
      <p:pic>
        <p:nvPicPr>
          <p:cNvPr id="499" name="Google Shape;49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2119313"/>
            <a:ext cx="49911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Vietos / nuorodų pseudo klasės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any-link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:not()</a:t>
            </a:r>
            <a:r>
              <a:rPr lang="en"/>
              <a:t> pseudo klasė</a:t>
            </a:r>
            <a:endParaRPr/>
          </a:p>
        </p:txBody>
      </p:sp>
      <p:sp>
        <p:nvSpPr>
          <p:cNvPr id="505" name="Google Shape;505;p72"/>
          <p:cNvSpPr txBox="1"/>
          <p:nvPr>
            <p:ph idx="1" type="body"/>
          </p:nvPr>
        </p:nvSpPr>
        <p:spPr>
          <a:xfrm>
            <a:off x="311700" y="1152475"/>
            <a:ext cx="27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Kadangi </a:t>
            </a:r>
            <a:r>
              <a:rPr b="1" lang="en"/>
              <a:t>not</a:t>
            </a:r>
            <a:r>
              <a:rPr lang="en"/>
              <a:t> pseudo klasė nėra labai prasminga </a:t>
            </a:r>
            <a:r>
              <a:rPr b="1" lang="en"/>
              <a:t>taikant visam dokumentui</a:t>
            </a:r>
            <a:r>
              <a:rPr lang="en"/>
              <a:t>, ji dažniausiai </a:t>
            </a:r>
            <a:r>
              <a:rPr b="1" lang="en"/>
              <a:t>šliejasi prie kitų selektorių</a:t>
            </a:r>
            <a:r>
              <a:rPr lang="en"/>
              <a:t> su tikslu sumažinti taikymo ribas, pvz.: </a:t>
            </a:r>
            <a:endParaRPr/>
          </a:p>
        </p:txBody>
      </p:sp>
      <p:pic>
        <p:nvPicPr>
          <p:cNvPr id="506" name="Google Shape;50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025" y="1152475"/>
            <a:ext cx="6091976" cy="352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113" y="303338"/>
            <a:ext cx="17621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:not()</a:t>
            </a:r>
            <a:r>
              <a:rPr lang="en"/>
              <a:t> pseudo klasė</a:t>
            </a:r>
            <a:endParaRPr/>
          </a:p>
        </p:txBody>
      </p:sp>
      <p:sp>
        <p:nvSpPr>
          <p:cNvPr id="513" name="Google Shape;513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Kadangi </a:t>
            </a:r>
            <a:r>
              <a:rPr b="1" lang="en"/>
              <a:t>not</a:t>
            </a:r>
            <a:r>
              <a:rPr lang="en"/>
              <a:t> pseudo klasė nėra labai prasminga </a:t>
            </a:r>
            <a:r>
              <a:rPr b="1" lang="en"/>
              <a:t>taikant visam dokumentui</a:t>
            </a:r>
            <a:r>
              <a:rPr lang="en"/>
              <a:t>, ji dažniausiai </a:t>
            </a:r>
            <a:r>
              <a:rPr b="1" lang="en"/>
              <a:t>šliejasi prie kitų selektorių</a:t>
            </a:r>
            <a:r>
              <a:rPr lang="en"/>
              <a:t> su tikslu sumažinti taikymo ribas, pvz.: </a:t>
            </a:r>
            <a:endParaRPr/>
          </a:p>
        </p:txBody>
      </p:sp>
      <p:pic>
        <p:nvPicPr>
          <p:cNvPr id="514" name="Google Shape;51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113" y="303338"/>
            <a:ext cx="17621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962" y="2046824"/>
            <a:ext cx="5522073" cy="29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:not()</a:t>
            </a:r>
            <a:r>
              <a:rPr lang="en"/>
              <a:t> pseudo klasė</a:t>
            </a:r>
            <a:endParaRPr/>
          </a:p>
        </p:txBody>
      </p:sp>
      <p:pic>
        <p:nvPicPr>
          <p:cNvPr id="521" name="Google Shape;52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563" y="1323963"/>
            <a:ext cx="17621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750" y="1323963"/>
            <a:ext cx="17335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74"/>
          <p:cNvSpPr txBox="1"/>
          <p:nvPr/>
        </p:nvSpPr>
        <p:spPr>
          <a:xfrm>
            <a:off x="4068750" y="1532250"/>
            <a:ext cx="44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vs.</a:t>
            </a:r>
            <a:endParaRPr/>
          </a:p>
        </p:txBody>
      </p:sp>
      <p:sp>
        <p:nvSpPr>
          <p:cNvPr id="524" name="Google Shape;524;p74"/>
          <p:cNvSpPr txBox="1"/>
          <p:nvPr/>
        </p:nvSpPr>
        <p:spPr>
          <a:xfrm>
            <a:off x="821400" y="2344600"/>
            <a:ext cx="234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Elementas su </a:t>
            </a:r>
            <a:r>
              <a:rPr b="1" lang="en"/>
              <a:t>class </a:t>
            </a:r>
            <a:r>
              <a:rPr lang="en"/>
              <a:t>atributo </a:t>
            </a:r>
            <a:r>
              <a:rPr b="1" lang="en"/>
              <a:t>reikšme “ribojam”</a:t>
            </a:r>
            <a:r>
              <a:rPr lang="en"/>
              <a:t>, kuris nėra </a:t>
            </a:r>
            <a:r>
              <a:rPr b="1" lang="en"/>
              <a:t>paragrafo elementas</a:t>
            </a:r>
            <a:r>
              <a:rPr lang="en"/>
              <a:t>.</a:t>
            </a:r>
            <a:endParaRPr/>
          </a:p>
        </p:txBody>
      </p:sp>
      <p:pic>
        <p:nvPicPr>
          <p:cNvPr id="525" name="Google Shape;525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6313" y="4060975"/>
            <a:ext cx="19716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74"/>
          <p:cNvSpPr txBox="1"/>
          <p:nvPr/>
        </p:nvSpPr>
        <p:spPr>
          <a:xfrm>
            <a:off x="5706888" y="2344600"/>
            <a:ext cx="234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Elemente su </a:t>
            </a:r>
            <a:r>
              <a:rPr b="1" lang="en"/>
              <a:t>class </a:t>
            </a:r>
            <a:r>
              <a:rPr lang="en"/>
              <a:t>atributo </a:t>
            </a:r>
            <a:r>
              <a:rPr b="1" lang="en"/>
              <a:t>reikšme “ribojam”</a:t>
            </a:r>
            <a:r>
              <a:rPr lang="en"/>
              <a:t>, visi elementai, kurie nėra </a:t>
            </a:r>
            <a:r>
              <a:rPr b="1" lang="en"/>
              <a:t>paragrafo elementai</a:t>
            </a:r>
            <a:r>
              <a:rPr lang="en"/>
              <a:t>.</a:t>
            </a:r>
            <a:endParaRPr/>
          </a:p>
        </p:txBody>
      </p:sp>
      <p:pic>
        <p:nvPicPr>
          <p:cNvPr id="527" name="Google Shape;527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6500" y="3697550"/>
            <a:ext cx="3322300" cy="117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74"/>
          <p:cNvCxnSpPr/>
          <p:nvPr/>
        </p:nvCxnSpPr>
        <p:spPr>
          <a:xfrm>
            <a:off x="598800" y="3984300"/>
            <a:ext cx="0" cy="51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74"/>
          <p:cNvCxnSpPr/>
          <p:nvPr/>
        </p:nvCxnSpPr>
        <p:spPr>
          <a:xfrm>
            <a:off x="4981150" y="4360450"/>
            <a:ext cx="0" cy="31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74"/>
          <p:cNvCxnSpPr/>
          <p:nvPr/>
        </p:nvCxnSpPr>
        <p:spPr>
          <a:xfrm flipH="1">
            <a:off x="4978450" y="3908100"/>
            <a:ext cx="5400" cy="15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abindex</a:t>
            </a:r>
            <a:r>
              <a:rPr lang="en"/>
              <a:t> HTML atributas</a:t>
            </a:r>
            <a:endParaRPr/>
          </a:p>
        </p:txBody>
      </p:sp>
      <p:sp>
        <p:nvSpPr>
          <p:cNvPr id="536" name="Google Shape;536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Globalus atributas, kuris leidžia nustatyti, kad elementas gali būti sufokusuotas. Dalis HTML elementų, tokių kaip </a:t>
            </a:r>
            <a:r>
              <a:rPr b="1" lang="en"/>
              <a:t>button</a:t>
            </a:r>
            <a:r>
              <a:rPr lang="en"/>
              <a:t>, </a:t>
            </a:r>
            <a:r>
              <a:rPr b="1" lang="en"/>
              <a:t>input</a:t>
            </a:r>
            <a:r>
              <a:rPr lang="en"/>
              <a:t>, </a:t>
            </a:r>
            <a:r>
              <a:rPr b="1" lang="en"/>
              <a:t>textarea</a:t>
            </a:r>
            <a:r>
              <a:rPr lang="en"/>
              <a:t>, </a:t>
            </a:r>
            <a:r>
              <a:rPr b="1" lang="en"/>
              <a:t>select </a:t>
            </a:r>
            <a:r>
              <a:rPr lang="en"/>
              <a:t>gali būti sufokusuoti </a:t>
            </a:r>
            <a:r>
              <a:rPr b="1" lang="en"/>
              <a:t>by default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</a:t>
            </a:r>
            <a:r>
              <a:rPr b="1" lang="en"/>
              <a:t>abindex</a:t>
            </a:r>
            <a:r>
              <a:rPr lang="en"/>
              <a:t> leidžia tokį funkcionalumą suteikti elementams, kurie pagal numatytuosius nustatymus to negali.</a:t>
            </a:r>
            <a:endParaRPr/>
          </a:p>
        </p:txBody>
      </p:sp>
      <p:pic>
        <p:nvPicPr>
          <p:cNvPr id="537" name="Google Shape;53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200" y="3557713"/>
            <a:ext cx="4667250" cy="638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tabindex</a:t>
            </a:r>
            <a:r>
              <a:rPr lang="en"/>
              <a:t> HTML atributas</a:t>
            </a:r>
            <a:endParaRPr/>
          </a:p>
        </p:txBody>
      </p:sp>
      <p:sp>
        <p:nvSpPr>
          <p:cNvPr id="543" name="Google Shape;543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44" name="Google Shape;54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50" y="2419988"/>
            <a:ext cx="28098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925" y="3273325"/>
            <a:ext cx="54102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8375" y="1475963"/>
            <a:ext cx="4667250" cy="638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tabindex</a:t>
            </a:r>
            <a:r>
              <a:rPr lang="en"/>
              <a:t> HTML atributas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Šis atributas pateikus kitą skaitinę reikšmę gali nurodyti elementų fokusavimo tvarką HTML dokumente, kai naviguojama klaviatūra su </a:t>
            </a:r>
            <a:r>
              <a:rPr b="1" lang="en"/>
              <a:t>Tab</a:t>
            </a:r>
            <a:r>
              <a:rPr lang="en"/>
              <a:t> klavišu.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Toks taikymas nėra rekomenduojamas, nes gali sutrikdyti pagalbinių technologijų, tokių kaip kalbos skaitytuvai, veikimą.</a:t>
            </a:r>
            <a:endParaRPr/>
          </a:p>
        </p:txBody>
      </p:sp>
      <p:pic>
        <p:nvPicPr>
          <p:cNvPr id="553" name="Google Shape;55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538" y="3894788"/>
            <a:ext cx="55721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375" y="2997338"/>
            <a:ext cx="4667250" cy="638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Vartotojo veiksmo pseudo klasės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įprastas veikimas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focus-visible</a:t>
            </a:r>
            <a:r>
              <a:rPr lang="en"/>
              <a:t> - naudingas, kai skirtingai norime išskirti pele ir klaviatūra sufokusuotus elementus arba, kai norime perrašyti numatytąjį naršyklės </a:t>
            </a:r>
            <a:r>
              <a:rPr b="1" lang="en"/>
              <a:t>outline</a:t>
            </a:r>
            <a:r>
              <a:rPr lang="en"/>
              <a:t>, rodomą sufokusavus elementą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focus-within - aktyvus, kai elemento child elementas yra sufokusuotas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elementų pseudo klasės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autofill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enabled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disabled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klasės pagal dokumento struktūrą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nth-child(2), nth-child(2n), nth-child(2n+1), nth-child(odd), nth-child(even)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first-of-type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last-of-type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only-of-type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