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4f1677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4f1677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4f1677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4f1677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4f1677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4f1677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4f1677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4f1677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4f1677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4f1677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4f1677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94f1677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4f16773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4f16773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63d30c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63d30c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863d30c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863d30c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8ab43e77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8ab43e77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9de391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9de391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8e9c8f3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8e9c8f3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8e9c8f3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68e9c8f3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8e9c8f3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68e9c8f3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8e9c8f3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68e9c8f3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68e9c8f3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68e9c8f3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8e9c8f3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68e9c8f3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8e9c8f3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8e9c8f3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šaltinis:</a:t>
            </a:r>
            <a:br>
              <a:rPr lang="en"/>
            </a:br>
            <a:r>
              <a:rPr lang="en"/>
              <a:t>https://sitechecker.pro/wp-content/uploads/2017/12/favicon.png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8ab43e77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8ab43e77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https://www.pngegg.com/en/png-bbwof/download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8e9c8f3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68e9c8f3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8e9c8f3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68e9c8f3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68e9c8f3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68e9c8f3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8e9c8f3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68e9c8f3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68e9c8f3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68e9c8f3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8e9c8f3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8e9c8f3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68e9c8f3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68e9c8f3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8e9c8f3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68e9c8f3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68e9c8f3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68e9c8f3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4f167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4f167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4f1677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4f1677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4f1677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4f1677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4f1677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4f1677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4f1677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4f1677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4f1677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4f1677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devrant.com/rants/171327/on-friday-i-deployed-to-a-life-site-without-going-through-code-review-or-any-t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ehance.net/gallery/134175911/Vogue-UK-redesign-website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s://localhost:443" TargetMode="External"/><Relationship Id="rId9" Type="http://schemas.openxmlformats.org/officeDocument/2006/relationships/hyperlink" Target="https://projekto-pavadinimas.com" TargetMode="External"/><Relationship Id="rId5" Type="http://schemas.openxmlformats.org/officeDocument/2006/relationships/hyperlink" Target="http://127.0.0.1:80" TargetMode="External"/><Relationship Id="rId6" Type="http://schemas.openxmlformats.org/officeDocument/2006/relationships/hyperlink" Target="https://127.0.0.1:443" TargetMode="External"/><Relationship Id="rId7" Type="http://schemas.openxmlformats.org/officeDocument/2006/relationships/hyperlink" Target="https://dev.projekto-pavadinimas.com" TargetMode="External"/><Relationship Id="rId8" Type="http://schemas.openxmlformats.org/officeDocument/2006/relationships/hyperlink" Target="https://staging.projekto-pavadinimas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ment.deployment.unaux.com/" TargetMode="External"/><Relationship Id="rId4" Type="http://schemas.openxmlformats.org/officeDocument/2006/relationships/hyperlink" Target="http://staging.deployment.unaux.com/" TargetMode="External"/><Relationship Id="rId5" Type="http://schemas.openxmlformats.org/officeDocument/2006/relationships/hyperlink" Target="http://deployment.unaux.com/" TargetMode="External"/><Relationship Id="rId6" Type="http://schemas.openxmlformats.org/officeDocument/2006/relationships/hyperlink" Target="https://profreehost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ilezilla-project.org/" TargetMode="External"/><Relationship Id="rId4" Type="http://schemas.openxmlformats.org/officeDocument/2006/relationships/hyperlink" Target="http://deployment.unaux.com/" TargetMode="External"/><Relationship Id="rId5" Type="http://schemas.openxmlformats.org/officeDocument/2006/relationships/hyperlink" Target="http://deployment.unaux.com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lfavicongenerator.net/" TargetMode="External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edstapler.co/10-awesome-css-hamburger-menu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ehance.net/gallery/134175911/Vogue-UK-redesign-websit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bootstrap.com/" TargetMode="Externa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datadriveninvestor.com/31-programming-memes-that-are-so-relatable-and-you-will-rofl-9bf7aa0678d3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ss-lang.com/guide" TargetMode="External"/><Relationship Id="rId4" Type="http://schemas.openxmlformats.org/officeDocument/2006/relationships/hyperlink" Target="https://www.sassmeister.com/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3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2022-03-09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Produkto vystymo aplinkos (development environment) kaip koncepcija buvo sukurtos tam, kad vartotoją pasiektų galutinis </a:t>
            </a:r>
            <a:r>
              <a:rPr b="1" lang="en"/>
              <a:t>stabiliai veikiantis sprendimas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išdirbti produkto funkcionalumą neretai užima nemažai laiko, o jį reikia ne tik programuoti, bet ir testuoti, išskiriamos tokios produkto stadijoms vaizduoti skirtos aplinkos.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aplinkos, kuriose gyvena programuojamas projektas.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3588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06542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 -</a:t>
            </a:r>
            <a:r>
              <a:rPr b="1" lang="en"/>
              <a:t> </a:t>
            </a:r>
            <a:r>
              <a:rPr lang="en"/>
              <a:t>dažniausiai programuotojo kompiuteryje veikiantis sprendimas, kuris yra gana nestabilus, kadangi būtent jį programuotojas keičia rašydamas kodą;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</a:t>
            </a:r>
            <a:r>
              <a:rPr lang="en"/>
              <a:t> -  programuotojo požiūriu paruoštas sprendimas, kurį galima testuoti; į šią aplinką savo sprendimus sudeda daugelis programuotojų;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Staging</a:t>
            </a:r>
            <a:r>
              <a:rPr lang="en"/>
              <a:t> - aplinka, kuri labiausiai artima production / live aplinkai, joje prieš produkto versijos išleidimą sudedami visi </a:t>
            </a:r>
            <a:r>
              <a:rPr b="1" lang="en"/>
              <a:t>development</a:t>
            </a:r>
            <a:r>
              <a:rPr lang="en"/>
              <a:t> esantys ištestuoti sprendimai; jie gali būti dar kartą testuojami dėl tarpusavio suderinamumo (kartais naujas kodas pagriauna seną kodą 😒)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1152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206542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Staging </a:t>
            </a:r>
            <a:r>
              <a:rPr lang="en"/>
              <a:t>- šioje (arba panašioje aplinkoje) taip pat galima vykdyti UAT (user acceptance testing), kai patikrinama ar realizuotas sprendimas atitinka vartotojo reikalavimus ir lūkesčius.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Live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aplinka kurioje veikia produkto vartotojai.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Programuotojai negali / neturi dėti kodo tiesiai į </a:t>
            </a:r>
            <a:r>
              <a:rPr b="1" lang="en"/>
              <a:t>Live</a:t>
            </a:r>
            <a:r>
              <a:rPr lang="en"/>
              <a:t> versija, kodas turi praeiti visas reikalingas procedūras (deployment, testing, UAT ir kita) ir apkeliauti visas produkto aplinkas…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1152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Nebent…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017725"/>
            <a:ext cx="5048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900" y="47195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https://devrant.com/rants/171327/on-friday-i-deployed-to-a-life-site-without-going-through-code-review-or-any-tes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375" y="345675"/>
            <a:ext cx="4452100" cy="4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stabilumas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aplinkų paskirtis - išbandyti produktą ir paruošti jį viešinimui, aplinkų stabilumas skiriasi.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 ir </a:t>
            </a:r>
            <a:r>
              <a:rPr b="1" lang="en"/>
              <a:t>Development</a:t>
            </a:r>
            <a:r>
              <a:rPr lang="en"/>
              <a:t> aplinkos yra nestabilios, gali dažnai kisti ir lūžti / neveikti.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Staging</a:t>
            </a:r>
            <a:r>
              <a:rPr lang="en"/>
              <a:t> - idealiu atveju turėtų būti tiek stabili, kiek ir </a:t>
            </a:r>
            <a:r>
              <a:rPr b="1" lang="en"/>
              <a:t>live</a:t>
            </a:r>
            <a:r>
              <a:rPr lang="en"/>
              <a:t> (</a:t>
            </a:r>
            <a:r>
              <a:rPr b="1" lang="en"/>
              <a:t>production</a:t>
            </a:r>
            <a:r>
              <a:rPr lang="en"/>
              <a:t> aplinka), bet joje leidžiami tam tikri neatitikimai ir laikini sutrikimai, kurie turės būti pataisomi iki projekto išleidimo.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Live </a:t>
            </a:r>
            <a:r>
              <a:rPr lang="en"/>
              <a:t>- galutinis stabilus ir ištestuotas projekto variantas, kuris rodomas vartotojui.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apsauga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89845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r>
              <a:rPr lang="en"/>
              <a:t>, </a:t>
            </a:r>
            <a:r>
              <a:rPr b="1" lang="en"/>
              <a:t>Development</a:t>
            </a:r>
            <a:r>
              <a:rPr lang="en"/>
              <a:t> ir </a:t>
            </a:r>
            <a:r>
              <a:rPr b="1" lang="en"/>
              <a:t>Staging</a:t>
            </a:r>
            <a:r>
              <a:rPr lang="en"/>
              <a:t> aplinkos veikia atskirai nuo </a:t>
            </a:r>
            <a:r>
              <a:rPr b="1" lang="en"/>
              <a:t>Live</a:t>
            </a:r>
            <a:r>
              <a:rPr lang="en"/>
              <a:t> versijos - turi atskiras duomenų bazes ir duomenų rinkinius.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programuotojai neturi prieigos prie </a:t>
            </a:r>
            <a:r>
              <a:rPr b="1" lang="en"/>
              <a:t>production </a:t>
            </a:r>
            <a:r>
              <a:rPr lang="en"/>
              <a:t>duomenų ir dirba su testiniais duomenų rinkiniais, taip apsaugant klientų asmens duomenis.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Išimtinais atvejais, jeigu atsiranda poreikis ištestuoti specifinę situaciją, kurios testiniai duomenys nepadeda išgauti, programuotojai gali prieiti prie production duomenų atskiru leidimu (galioja įmonės paslapčių neatskleidimo sutartis ar kiti alternatyvūs dokumentai).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</a:t>
            </a:r>
            <a:r>
              <a:rPr b="1" lang="en"/>
              <a:t>production</a:t>
            </a:r>
            <a:r>
              <a:rPr lang="en"/>
              <a:t> aplinką administruoja kita komanda / atstovai, jie gali programuotojams pateikti anonimizuotus duomenų rinkinius, kurie taip pat gali padėti išgauti specifinę klaidos situaciją.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Kolektyvinė užduotis projekto skaidymas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</a:t>
            </a:r>
            <a:r>
              <a:rPr lang="en"/>
              <a:t> 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Projekto aplinkos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Aplinkų simuliacija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Puslapio talpinimas + favicon (gyvas pavyzdys)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Pure CSS burger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Kūrimo proceso valdymas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Waterfall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Kolektyvinė </a:t>
            </a:r>
            <a:r>
              <a:rPr lang="en"/>
              <a:t>užduotis - dizaino skaidymas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Aptarkime kaip elementai skaldysime ir kokias responsiveness strategijas naudosime Vogue redesign’ui:</a:t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762150" y="4568875"/>
            <a:ext cx="76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https://www.behance.net/gallery/134175911/Vogue-UK-redesign-website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951" y="2108700"/>
            <a:ext cx="3116104" cy="243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Produkto vystymo aplinkos (development environment) kaip koncepcija buvo sukurtos tam, kad vartotoją pasiektų galutinis </a:t>
            </a:r>
            <a:r>
              <a:rPr b="1" lang="en"/>
              <a:t>stabiliai veikiantis sprendimas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išdirbti produkto funkcionalumą neretai užima nemažai laiko, o jį reikia ne tik programuoti, bet ir testuoti, išskiriamos tokios produkto stadijoms vaizduoti skirtos aplinkos.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aplinkos, kuriose gyvena programuojamas projektas.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3588468"/>
            <a:ext cx="8520600" cy="103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Interneto programėlės / svetainės / tinklapio požiūriu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Vienos iš šių sistemų atveju skirtingos aplinkos greičiausiai būtų pasiekiamos skirtingu puslapio adresu: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http://localhost:80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https://localhost:443</a:t>
            </a:r>
            <a:r>
              <a:rPr lang="en"/>
              <a:t>;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http://127.0.0.1:80</a:t>
            </a:r>
            <a:r>
              <a:rPr lang="en"/>
              <a:t>; 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https://127.0.0.1:443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https://dev.projekto-pavadinimas.com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https://staging.projekto-pavadinimas.com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Live / 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https://projekto-pavadinimas.com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simuliacija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Mūsų projekto pavadinimas: </a:t>
            </a:r>
            <a:r>
              <a:rPr b="1" lang="en"/>
              <a:t>Deployment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Aplinkos: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Local: </a:t>
            </a:r>
            <a:r>
              <a:rPr lang="en"/>
              <a:t>D:\BIT\Kursai\frontend-basics-2022-01-24\7 savaitė\7.1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Development: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http://development.deployment.unaux.com/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Staging: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http://staging.deployment.unaux.com/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Production: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Simuliacijai naudojamas nemokamas hostingas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https://profreehost.com/</a:t>
            </a:r>
            <a:r>
              <a:rPr lang="en"/>
              <a:t>. Šis hostingas leidžia naudoti nemokamą domeną </a:t>
            </a:r>
            <a:r>
              <a:rPr b="1" lang="en"/>
              <a:t>unaux.com</a:t>
            </a:r>
            <a:r>
              <a:rPr lang="en"/>
              <a:t> bei susikurti savo sub-domenus.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Aplinkų atnaujinimas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Didesniuose projektuose visos projekto aplinkos yra atnaujinamos minimaliomis pastangomis. Dažniausiai integruojama su GitHub, kad ten esantis kodas galėtų būti automatizuotomis priemonėmis perkeltas į reikiamas aplinkas.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mažesnius projektus, prie kurių dirba iki 2 žmonių (paprasti reprezentaciniai puslapiai, nedidelės e-parduotuvės), dažniausiai neinvestuojama į automatizuotas priemones, todėl visas turinys atnaujinamas rankomis.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Neretai mažesni projektai turi tik </a:t>
            </a:r>
            <a:r>
              <a:rPr b="1" lang="en"/>
              <a:t>Local</a:t>
            </a:r>
            <a:r>
              <a:rPr lang="en"/>
              <a:t> ir </a:t>
            </a:r>
            <a:r>
              <a:rPr b="1" lang="en"/>
              <a:t>Live</a:t>
            </a:r>
            <a:r>
              <a:rPr lang="en"/>
              <a:t> aplinkas.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 nerečiau… Mažieji turi tik </a:t>
            </a:r>
            <a:r>
              <a:rPr b="1" lang="en"/>
              <a:t>Live </a:t>
            </a:r>
            <a:r>
              <a:rPr lang="en"/>
              <a:t>aplinkas… </a:t>
            </a:r>
            <a:r>
              <a:rPr lang="en" sz="2100">
                <a:solidFill>
                  <a:schemeClr val="dk1"/>
                </a:solidFill>
              </a:rPr>
              <a:t>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Puslapio talpinimas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Mažesnių projektų talpinimas dažniausiai apima projekto failų rankinį perkėlimą iš programuotojo kompiuterio į puslapio talpyklą (dažniausiai suteikiama Hostingo tiekėjo).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galima padaryti naudojant interneto sąsaja, arba FTP (File Transfer Protocol) protokolą. Dažniausiai </a:t>
            </a:r>
            <a:r>
              <a:rPr b="1" lang="en"/>
              <a:t>abi</a:t>
            </a:r>
            <a:r>
              <a:rPr lang="en"/>
              <a:t> šios priemonės yra suteikiamos Hostingo tiekėjų.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Gyvas pavyzdys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1308350"/>
            <a:ext cx="6729600" cy="33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125" y="235854"/>
            <a:ext cx="1235175" cy="12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Keletas pastabų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FTP serverio prievadas (port):</a:t>
            </a:r>
            <a:r>
              <a:rPr lang="en"/>
              <a:t>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FTP klientas: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FileZilla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nuoroda nėra tiesioginė, pvz: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http://deployment.unaux.com/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Serveris ieškos failo: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http://deployment.unaux.com/index.html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Todėl puslapio aplankuose, kurie lankomi vartotojų, turėkite </a:t>
            </a:r>
            <a:r>
              <a:rPr b="1" lang="en"/>
              <a:t>index.html</a:t>
            </a:r>
            <a:r>
              <a:rPr lang="en"/>
              <a:t> failus.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Favicon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39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Pagalbinė priemonė: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https://realfavicongenerator.net/</a:t>
            </a:r>
            <a:r>
              <a:rPr lang="en"/>
              <a:t> 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4">
            <a:alphaModFix/>
          </a:blip>
          <a:srcRect b="0" l="-9430" r="9430" t="0"/>
          <a:stretch/>
        </p:blipFill>
        <p:spPr>
          <a:xfrm>
            <a:off x="1609550" y="1170125"/>
            <a:ext cx="4984484" cy="2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Pažadėliai pažadai…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4030350"/>
            <a:ext cx="85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https://redstapler.co/10-awesome-css-hamburger-menu/</a:t>
            </a:r>
            <a:r>
              <a:rPr lang="en"/>
              <a:t> 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675" y="1424355"/>
            <a:ext cx="3682050" cy="2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23952" y="1128763"/>
            <a:ext cx="1910487" cy="1981788"/>
            <a:chOff x="2661513" y="986450"/>
            <a:chExt cx="3820975" cy="3963575"/>
          </a:xfrm>
        </p:grpSpPr>
        <p:pic>
          <p:nvPicPr>
            <p:cNvPr id="69" name="Google Shape;6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1513" y="986450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Google Shape;70;p15"/>
            <p:cNvCxnSpPr/>
            <p:nvPr/>
          </p:nvCxnSpPr>
          <p:spPr>
            <a:xfrm>
              <a:off x="2853925" y="4950025"/>
              <a:ext cx="1032000" cy="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5332125" y="4950025"/>
              <a:ext cx="1032000" cy="0"/>
            </a:xfrm>
            <a:prstGeom prst="straightConnector1">
              <a:avLst/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695" y="1052020"/>
            <a:ext cx="3334600" cy="3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ctrTitle"/>
          </p:nvPr>
        </p:nvSpPr>
        <p:spPr>
          <a:xfrm>
            <a:off x="311700" y="17740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Kūrimo proceso valdymas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Dėl savo </a:t>
            </a:r>
            <a:r>
              <a:rPr b="1" lang="en"/>
              <a:t>griežtos struktūros</a:t>
            </a:r>
            <a:r>
              <a:rPr lang="en"/>
              <a:t> ir </a:t>
            </a:r>
            <a:r>
              <a:rPr b="1" lang="en"/>
              <a:t>etapų eigos</a:t>
            </a:r>
            <a:r>
              <a:rPr lang="en"/>
              <a:t> (analizė, dizainas, projekto kūrimas, testavimas, kt.), kai prasidėjus vienam etapui visiškai užbaigiamas prieš tai buvęs etapas -  ši metodologija vadinama kriokliu (waterfall).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 remiasi principu </a:t>
            </a:r>
            <a:r>
              <a:rPr i="1" lang="en"/>
              <a:t>“tris kartus pamatuok - ketvirtą pjauk”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Metodo </a:t>
            </a:r>
            <a:r>
              <a:rPr b="1" lang="en"/>
              <a:t>sėkmė </a:t>
            </a:r>
            <a:r>
              <a:rPr lang="en"/>
              <a:t>priklauso nuo </a:t>
            </a:r>
            <a:r>
              <a:rPr b="1" lang="en"/>
              <a:t>“namų darbų”</a:t>
            </a:r>
            <a:r>
              <a:rPr lang="en"/>
              <a:t> - pačiose pirmose stadijose įdėtų pastangų ir jų kokybės: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planavimo į priekį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dokumentavimo,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vartotojo sąsajų schemų / maketų,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reikalavimų tikslumo,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visų galimų variantų išrinkimo ir detalizavimo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visas planavimas yra atliktas pradiniame projekto etape, laiko, reikalingo projekto reikalavimams realizuoti nustatymas gali būti tikslesnis, o produkto išleidimo data labiau nuspėjama.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Dėl kruopštaus planavimo, krioklio modelio projektams </a:t>
            </a:r>
            <a:r>
              <a:rPr b="1" lang="en"/>
              <a:t>reikalavimų keitimas</a:t>
            </a:r>
            <a:r>
              <a:rPr lang="en"/>
              <a:t> jau pradėjus darbus yra </a:t>
            </a:r>
            <a:r>
              <a:rPr b="1" lang="en"/>
              <a:t>labai sudėtingas procesas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Krioklio metodologija vykdo darbus </a:t>
            </a:r>
            <a:r>
              <a:rPr b="1" lang="en"/>
              <a:t>chronologine tvarka</a:t>
            </a:r>
            <a:r>
              <a:rPr lang="en"/>
              <a:t> su </a:t>
            </a:r>
            <a:r>
              <a:rPr b="1" lang="en"/>
              <a:t>fiksuotomis</a:t>
            </a:r>
            <a:r>
              <a:rPr lang="en"/>
              <a:t> datomis, reikalavimais ir rezultatais. Komandos nariams </a:t>
            </a:r>
            <a:r>
              <a:rPr b="1" lang="en"/>
              <a:t>nebūtina nuolatos komunikuoti</a:t>
            </a:r>
            <a:r>
              <a:rPr lang="en"/>
              <a:t>, jie dažniau </a:t>
            </a:r>
            <a:r>
              <a:rPr b="1" lang="en"/>
              <a:t>dirba atskirai</a:t>
            </a:r>
            <a:r>
              <a:rPr lang="en"/>
              <a:t> ir demonstruoja darbo rezultatus tik juos užbaigus.</a:t>
            </a:r>
            <a:endParaRPr sz="11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Penki dažniausi Krioklio etapai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3">
            <a:alphaModFix/>
          </a:blip>
          <a:srcRect b="12719" l="14587" r="23044" t="26681"/>
          <a:stretch/>
        </p:blipFill>
        <p:spPr>
          <a:xfrm>
            <a:off x="3975350" y="1152487"/>
            <a:ext cx="4806226" cy="26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 Waterfall metodologija remiasi prielaida, kad </a:t>
            </a:r>
            <a:r>
              <a:rPr b="1" lang="en"/>
              <a:t>VISI</a:t>
            </a:r>
            <a:r>
              <a:rPr lang="en"/>
              <a:t> projekto reikalavimai gali būti surinkti ir teisingai suprasti iki tol, kol projektas pradedamas vystyti / naudoti.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Projektų vadovai daro viską ką gali, kad kuo geriau suprastų užsakovų reikalavimus.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Visi reikalavimai dažniausiai </a:t>
            </a:r>
            <a:r>
              <a:rPr b="1" lang="en"/>
              <a:t>surašomi viename dokumente</a:t>
            </a:r>
            <a:r>
              <a:rPr lang="en"/>
              <a:t>, kuris nusako visus </a:t>
            </a:r>
            <a:r>
              <a:rPr b="1" lang="en"/>
              <a:t>projekto įgyvendinimo etapus</a:t>
            </a:r>
            <a:r>
              <a:rPr lang="en"/>
              <a:t>, įskaitant kaštus, prielaidas, rizikas, tarpusavio priklausomybes, sėkmės metrikas ir laiko mastelius.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Šiuo etapu kuriamas techninio programinės įrangos sprendimo dizainas, kuris </a:t>
            </a:r>
            <a:r>
              <a:rPr b="1" lang="en"/>
              <a:t>įgyvendina projekto reikalavimus</a:t>
            </a:r>
            <a:r>
              <a:rPr lang="en"/>
              <a:t>. Į tai įeina įvairūs </a:t>
            </a:r>
            <a:r>
              <a:rPr b="1" lang="en"/>
              <a:t>scenarijai</a:t>
            </a:r>
            <a:r>
              <a:rPr lang="en"/>
              <a:t>, vartotojo sąsajų išdėstymas, </a:t>
            </a:r>
            <a:r>
              <a:rPr b="1" lang="en"/>
              <a:t>duomenų modeliai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Pirma kuriamas platesnis arba loginis dizainas, kuris nusako projekto tikslą ir apimtį, atskirų komponentų veikimą bei jų sąlyčio / integracijos taškus.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Kai tai baigta, dizainas detalizuojamas išplanuojant reikalingą fizinę ir programinę įrangą.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Užbaigus dizaino fazę, pradedamas techninis projekto įgyvendinimas. Tai gali būti viena trumpiausių Krioklio fazių, kadangi iki šio etapo turi būti </a:t>
            </a:r>
            <a:r>
              <a:rPr b="1" lang="en"/>
              <a:t>labai tiksliai žinoma, kaip </a:t>
            </a:r>
            <a:r>
              <a:rPr lang="en"/>
              <a:t>projektas realizuojamas.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Šiuo etapu programuotojai </a:t>
            </a:r>
            <a:r>
              <a:rPr b="1" lang="en"/>
              <a:t>rašo kodą</a:t>
            </a:r>
            <a:r>
              <a:rPr lang="en"/>
              <a:t>, pagal ankstesniuose projekto etapuose pateiktus reikalavimus bei specifikacijas.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Atsiradęs labai svarbaus </a:t>
            </a:r>
            <a:r>
              <a:rPr b="1" lang="en"/>
              <a:t>pakeitimo poreikis gali nulemti grįžimą </a:t>
            </a:r>
            <a:r>
              <a:rPr lang="en"/>
              <a:t>prie dizaino fazės.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96600"/>
            <a:ext cx="85206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produkto išleidimą vartotojams, vykdomas testavimas.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Siekiant užtikrinti, kad produktas </a:t>
            </a:r>
            <a:r>
              <a:rPr b="1" lang="en"/>
              <a:t>veikia be klaidų</a:t>
            </a:r>
            <a:r>
              <a:rPr lang="en"/>
              <a:t>, visi </a:t>
            </a:r>
            <a:r>
              <a:rPr b="1" lang="en"/>
              <a:t>reikalavimai yra išpildyti</a:t>
            </a:r>
            <a:r>
              <a:rPr lang="en"/>
              <a:t>, o </a:t>
            </a:r>
            <a:r>
              <a:rPr b="1" lang="en"/>
              <a:t>vartotojo patirtis </a:t>
            </a:r>
            <a:r>
              <a:rPr lang="en"/>
              <a:t>naudojant programinę įranga bus puiki.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Testavimo komanda peržiūrės dizaino etape paruoštus dokumentus, personas, kuriomis veikia vartotojas, programinės įrangos panaudojimo atvejus, kuriuos pateikė projekto vadovas.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Iš šios informacijos sukuriami </a:t>
            </a:r>
            <a:r>
              <a:rPr b="1" lang="en"/>
              <a:t>testiniai atvejai</a:t>
            </a:r>
            <a:r>
              <a:rPr lang="en"/>
              <a:t>, kuriuos testuotojai vykdo.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produktas yra išleidžiamas ir pasiekiamas vartotojams, pradedama </a:t>
            </a:r>
            <a:r>
              <a:rPr b="1" lang="en"/>
              <a:t>palaikymo fazė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Komanda </a:t>
            </a:r>
            <a:r>
              <a:rPr b="1" lang="en"/>
              <a:t>prižiūri </a:t>
            </a:r>
            <a:r>
              <a:rPr lang="en"/>
              <a:t>veikiantį projektą, </a:t>
            </a:r>
            <a:r>
              <a:rPr b="1" lang="en"/>
              <a:t>reaguoja</a:t>
            </a:r>
            <a:r>
              <a:rPr lang="en"/>
              <a:t> į iškilusias </a:t>
            </a:r>
            <a:r>
              <a:rPr b="1" lang="en"/>
              <a:t>problemas ir naujus vartotojų poreikius </a:t>
            </a:r>
            <a:r>
              <a:rPr lang="en"/>
              <a:t>/ prašomus pakeitimus, vykdo atnaujinimus ir leidžia </a:t>
            </a:r>
            <a:r>
              <a:rPr b="1" lang="en"/>
              <a:t>naujas versijas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užduotis - dizaino skaidymas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Aptarkime kaip elementai skaldysime ir kokias responsiveness strategijas naudosime Vogue redesign’ui: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62150" y="4568875"/>
            <a:ext cx="76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https://www.behance.net/gallery/134175911/Vogue-UK-redesign-website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951" y="2108700"/>
            <a:ext cx="3116104" cy="243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projektas prototipinis arba neturi didelių unikalumo / individualumo kriterijų, galima naudoti CSS karkasus (framework), pvz.: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</a:t>
            </a:r>
            <a:r>
              <a:rPr lang="en"/>
              <a:t> ar </a:t>
            </a:r>
            <a:r>
              <a:rPr lang="en" u="sng">
                <a:solidFill>
                  <a:schemeClr val="hlink"/>
                </a:solidFill>
                <a:hlinkClick r:id="rId4"/>
              </a:rPr>
              <a:t>Tailwind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https://getbootstrap.com/</a:t>
            </a:r>
            <a:r>
              <a:rPr lang="en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588" y="2689299"/>
            <a:ext cx="2752824" cy="21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Bootstrap CPDD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Naudodami Bootstrap CSS karkasą, Bootstrap pavyzdžius bei dokumentaciją sukurkite du puslapius - index.html ir form.html.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4645075"/>
            <a:ext cx="52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* CPDD - Copy / Paste Driven Development 😜</a:t>
            </a:r>
            <a:endParaRPr sz="10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3147" l="0" r="0" t="0"/>
          <a:stretch/>
        </p:blipFill>
        <p:spPr>
          <a:xfrm>
            <a:off x="2091150" y="1780700"/>
            <a:ext cx="5049524" cy="2770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Paste Driven Development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413025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https://medium.datadriveninvestor.com/31-programming-memes-that-are-so-relatable-and-you-will-rofl-9bf7aa0678d3</a:t>
            </a:r>
            <a:r>
              <a:rPr lang="en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175" y="1179288"/>
            <a:ext cx="4416275" cy="30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/ SASS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yra galimybę prieš viešinant kodą apdoroti programinėmis priemonėmis / turime didelį projektą, galima naudoti kitas į CSS kompiliuojamas kalbas, pvz. SCSS ar SASS.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https://sass-lang.com/guide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kompiliatorius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https://www.sassmeister.com/</a:t>
            </a:r>
            <a:r>
              <a:rPr lang="en"/>
              <a:t>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724" y="3568751"/>
            <a:ext cx="1648551" cy="12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Integruotos programavimo aplinkos (Integrated Development Environment)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Konsolės langas (vim, nano, kita)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Tekstiniai redaktoriai (VS Code, Atom)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Specializuotos programos (WebStorm, Visual Studio)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aplinkos, kuriose gyvena programuotojai.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