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559a2f297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559a2f297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559a2f297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559a2f297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559a2f297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559a2f297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559a2f297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559a2f297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559a2f297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559a2f297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559a2f297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559a2f297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559a2f297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559a2f297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559a2f297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559a2f297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559a2f297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559a2f297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559a2f297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559a2f297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adbeaf8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adbeaf8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559a2f297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1559a2f297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559a2f297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559a2f297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559a2f297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559a2f297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559a2f297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1559a2f297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559a2f297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1559a2f297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559a2f297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1559a2f297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1559a2f297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1559a2f297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559a2f297_1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1559a2f297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559a2f297_1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1559a2f297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1559a2f297_1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1559a2f297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adbeaf8d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adbeaf8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559a2f297_1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1559a2f297_1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559a2f297_1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559a2f297_1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1559a2f297_1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1559a2f297_1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1509379f2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1509379f2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adbeaf8d4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0adbeaf8d4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13880a65b8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13880a65b8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14f69df08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14f69df08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14f69df082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14f69df082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4f69df082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14f69df082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14e7d1001b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14e7d1001b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559a2f29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559a2f29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14e7d1001b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14e7d1001b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14f69df082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14f69df082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14f69df082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14f69df082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14f69df082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14f69df082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14e7d1001b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14e7d1001b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14e7d1001b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14e7d1001b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14e7d1001b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14e7d1001b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14e7d1001b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14e7d1001b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14f69df082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14f69df082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14e7d1001b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14e7d1001b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559a2f297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559a2f29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14e7d1001b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14e7d1001b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151741b4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151741b4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151741b4e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151741b4e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151741b4e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151741b4e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14e7d102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14e7d102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14e7d1001b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14e7d1001b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14e7d1001b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14e7d1001b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14e7d1001b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14e7d1001b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14e7d1001b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14e7d1001b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14f69df082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14f69df082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559a2f297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559a2f297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14e7d1001b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14e7d1001b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14e7d1001b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14e7d1001b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14e7d1001b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14e7d1001b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14e7d1001b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14e7d1001b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14e7d1001b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14e7d1001b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14e7d1001b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14e7d1001b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14f69df082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14f69df082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14e7d102c2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14e7d102c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14e7d102c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14e7d102c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14e7d102c2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14e7d102c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559a2f297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559a2f297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14e7d1001b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114e7d1001b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14e7d1001b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114e7d1001b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14e7d1001b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114e7d1001b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14e7d102c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114e7d102c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151741b4e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1151741b4e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151741b4e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1151741b4e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151741b4e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151741b4e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14e7d102c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114e7d102c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14e7d102c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114e7d102c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fonts.googleapis.com/css?family=Open+Sans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https://fonts.googleapis.com/css2?family=Open+Sans&amp;display=swap</a:t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14e7d102c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114e7d102c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559a2f297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559a2f297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1559a2f2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11559a2f2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1559a2f29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11559a2f29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11559a2f29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11559a2f29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113c85f0235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113c85f023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113c85f0235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113c85f0235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113c85f0235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113c85f0235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113c85f0235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113c85f0235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113c85f0235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113c85f0235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113c85f0235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113c85f0235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113c85f0235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113c85f0235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559a2f297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559a2f297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113c85f0235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113c85f0235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13c85f0235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13c85f0235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11559a2f297_1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11559a2f297_1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cssfontstack.com/" TargetMode="External"/><Relationship Id="rId4" Type="http://schemas.openxmlformats.org/officeDocument/2006/relationships/hyperlink" Target="https://blog.hubspot.com/website/web-safe-html-css-fonts" TargetMode="External"/><Relationship Id="rId5" Type="http://schemas.openxmlformats.org/officeDocument/2006/relationships/image" Target="../media/image12.png"/><Relationship Id="rId6" Type="http://schemas.openxmlformats.org/officeDocument/2006/relationships/image" Target="../media/image25.png"/><Relationship Id="rId7" Type="http://schemas.openxmlformats.org/officeDocument/2006/relationships/image" Target="../media/image5.png"/><Relationship Id="rId8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Relationship Id="rId5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mozilla.org/en-US/docs/Web/CSS/font-weight#meaning_of_relative_weight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Relationship Id="rId4" Type="http://schemas.openxmlformats.org/officeDocument/2006/relationships/image" Target="../media/image33.png"/><Relationship Id="rId5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Relationship Id="rId4" Type="http://schemas.openxmlformats.org/officeDocument/2006/relationships/image" Target="../media/image4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2.png"/><Relationship Id="rId4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1.png"/><Relationship Id="rId4" Type="http://schemas.openxmlformats.org/officeDocument/2006/relationships/image" Target="../media/image38.png"/><Relationship Id="rId5" Type="http://schemas.openxmlformats.org/officeDocument/2006/relationships/image" Target="../media/image34.png"/><Relationship Id="rId6" Type="http://schemas.openxmlformats.org/officeDocument/2006/relationships/image" Target="../media/image40.png"/><Relationship Id="rId7" Type="http://schemas.openxmlformats.org/officeDocument/2006/relationships/image" Target="../media/image4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4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ocs.google.com/forms/d/1YguZCG6jRvAFXmho6V6GBjRs_xLh19Jk5pWmrwCuJ6U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eveloper.mozilla.org/en-US/docs/Web/CSS/At-rule" TargetMode="External"/><Relationship Id="rId4" Type="http://schemas.openxmlformats.org/officeDocument/2006/relationships/hyperlink" Target="https://www.fontsquirrel.com/" TargetMode="External"/><Relationship Id="rId5" Type="http://schemas.openxmlformats.org/officeDocument/2006/relationships/hyperlink" Target="https://fonts.google.com/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4.png"/><Relationship Id="rId4" Type="http://schemas.openxmlformats.org/officeDocument/2006/relationships/image" Target="../media/image41.png"/><Relationship Id="rId5" Type="http://schemas.openxmlformats.org/officeDocument/2006/relationships/image" Target="../media/image4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7.png"/><Relationship Id="rId4" Type="http://schemas.openxmlformats.org/officeDocument/2006/relationships/image" Target="../media/image36.png"/><Relationship Id="rId5" Type="http://schemas.openxmlformats.org/officeDocument/2006/relationships/image" Target="../media/image35.png"/><Relationship Id="rId6" Type="http://schemas.openxmlformats.org/officeDocument/2006/relationships/image" Target="../media/image3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hyperlink" Target="https://github.com/DeividasBakanas/frontend-basics-and-project-management-processes-2022-01-17/tree/main/4%20savait%C4%97/4.2/assigments/box-model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2.png"/><Relationship Id="rId4" Type="http://schemas.openxmlformats.org/officeDocument/2006/relationships/image" Target="../media/image39.png"/><Relationship Id="rId5" Type="http://schemas.openxmlformats.org/officeDocument/2006/relationships/image" Target="../media/image4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45.png"/><Relationship Id="rId6" Type="http://schemas.openxmlformats.org/officeDocument/2006/relationships/image" Target="../media/image4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8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9.png"/><Relationship Id="rId7" Type="http://schemas.openxmlformats.org/officeDocument/2006/relationships/image" Target="../media/image5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4.png"/><Relationship Id="rId4" Type="http://schemas.openxmlformats.org/officeDocument/2006/relationships/image" Target="../media/image71.png"/><Relationship Id="rId5" Type="http://schemas.openxmlformats.org/officeDocument/2006/relationships/image" Target="../media/image6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4.png"/><Relationship Id="rId4" Type="http://schemas.openxmlformats.org/officeDocument/2006/relationships/image" Target="../media/image90.png"/><Relationship Id="rId5" Type="http://schemas.openxmlformats.org/officeDocument/2006/relationships/image" Target="../media/image68.png"/><Relationship Id="rId6" Type="http://schemas.openxmlformats.org/officeDocument/2006/relationships/image" Target="../media/image58.png"/><Relationship Id="rId7" Type="http://schemas.openxmlformats.org/officeDocument/2006/relationships/image" Target="../media/image6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6.png"/><Relationship Id="rId4" Type="http://schemas.openxmlformats.org/officeDocument/2006/relationships/image" Target="../media/image61.png"/><Relationship Id="rId5" Type="http://schemas.openxmlformats.org/officeDocument/2006/relationships/image" Target="../media/image60.png"/><Relationship Id="rId6" Type="http://schemas.openxmlformats.org/officeDocument/2006/relationships/image" Target="../media/image6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3.png"/><Relationship Id="rId4" Type="http://schemas.openxmlformats.org/officeDocument/2006/relationships/image" Target="../media/image79.png"/><Relationship Id="rId5" Type="http://schemas.openxmlformats.org/officeDocument/2006/relationships/image" Target="../media/image6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70.png"/><Relationship Id="rId4" Type="http://schemas.openxmlformats.org/officeDocument/2006/relationships/image" Target="../media/image69.png"/><Relationship Id="rId5" Type="http://schemas.openxmlformats.org/officeDocument/2006/relationships/image" Target="../media/image80.png"/><Relationship Id="rId6" Type="http://schemas.openxmlformats.org/officeDocument/2006/relationships/image" Target="../media/image75.png"/><Relationship Id="rId7" Type="http://schemas.openxmlformats.org/officeDocument/2006/relationships/image" Target="../media/image7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82.png"/><Relationship Id="rId4" Type="http://schemas.openxmlformats.org/officeDocument/2006/relationships/image" Target="../media/image85.png"/><Relationship Id="rId5" Type="http://schemas.openxmlformats.org/officeDocument/2006/relationships/image" Target="../media/image76.png"/><Relationship Id="rId6" Type="http://schemas.openxmlformats.org/officeDocument/2006/relationships/image" Target="../media/image83.png"/><Relationship Id="rId7" Type="http://schemas.openxmlformats.org/officeDocument/2006/relationships/image" Target="../media/image7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77.png"/><Relationship Id="rId6" Type="http://schemas.openxmlformats.org/officeDocument/2006/relationships/image" Target="../media/image81.png"/><Relationship Id="rId7" Type="http://schemas.openxmlformats.org/officeDocument/2006/relationships/image" Target="../media/image78.png"/><Relationship Id="rId8" Type="http://schemas.openxmlformats.org/officeDocument/2006/relationships/image" Target="../media/image9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84.png"/><Relationship Id="rId4" Type="http://schemas.openxmlformats.org/officeDocument/2006/relationships/image" Target="../media/image101.png"/><Relationship Id="rId5" Type="http://schemas.openxmlformats.org/officeDocument/2006/relationships/image" Target="../media/image8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86.png"/><Relationship Id="rId4" Type="http://schemas.openxmlformats.org/officeDocument/2006/relationships/image" Target="../media/image93.png"/><Relationship Id="rId5" Type="http://schemas.openxmlformats.org/officeDocument/2006/relationships/image" Target="../media/image110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91.png"/><Relationship Id="rId4" Type="http://schemas.openxmlformats.org/officeDocument/2006/relationships/image" Target="../media/image94.png"/><Relationship Id="rId5" Type="http://schemas.openxmlformats.org/officeDocument/2006/relationships/image" Target="../media/image97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95.png"/><Relationship Id="rId4" Type="http://schemas.openxmlformats.org/officeDocument/2006/relationships/image" Target="../media/image102.png"/><Relationship Id="rId5" Type="http://schemas.openxmlformats.org/officeDocument/2006/relationships/image" Target="../media/image99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96.png"/><Relationship Id="rId4" Type="http://schemas.openxmlformats.org/officeDocument/2006/relationships/image" Target="../media/image105.png"/><Relationship Id="rId5" Type="http://schemas.openxmlformats.org/officeDocument/2006/relationships/image" Target="../media/image107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00.png"/><Relationship Id="rId4" Type="http://schemas.openxmlformats.org/officeDocument/2006/relationships/image" Target="../media/image111.png"/><Relationship Id="rId5" Type="http://schemas.openxmlformats.org/officeDocument/2006/relationships/image" Target="../media/image108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13.png"/><Relationship Id="rId4" Type="http://schemas.openxmlformats.org/officeDocument/2006/relationships/image" Target="../media/image104.png"/><Relationship Id="rId5" Type="http://schemas.openxmlformats.org/officeDocument/2006/relationships/image" Target="../media/image106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0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18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23.png"/><Relationship Id="rId4" Type="http://schemas.openxmlformats.org/officeDocument/2006/relationships/image" Target="../media/image109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20.png"/><Relationship Id="rId4" Type="http://schemas.openxmlformats.org/officeDocument/2006/relationships/image" Target="../media/image114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19.png"/><Relationship Id="rId4" Type="http://schemas.openxmlformats.org/officeDocument/2006/relationships/image" Target="../media/image112.png"/><Relationship Id="rId5" Type="http://schemas.openxmlformats.org/officeDocument/2006/relationships/image" Target="../media/image116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15.png"/><Relationship Id="rId4" Type="http://schemas.openxmlformats.org/officeDocument/2006/relationships/image" Target="../media/image125.png"/><Relationship Id="rId5" Type="http://schemas.openxmlformats.org/officeDocument/2006/relationships/image" Target="../media/image117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29.png"/><Relationship Id="rId4" Type="http://schemas.openxmlformats.org/officeDocument/2006/relationships/image" Target="../media/image128.png"/><Relationship Id="rId5" Type="http://schemas.openxmlformats.org/officeDocument/2006/relationships/image" Target="../media/image131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21.png"/><Relationship Id="rId4" Type="http://schemas.openxmlformats.org/officeDocument/2006/relationships/image" Target="../media/image126.png"/><Relationship Id="rId5" Type="http://schemas.openxmlformats.org/officeDocument/2006/relationships/image" Target="../media/image1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24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24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30.png"/><Relationship Id="rId4" Type="http://schemas.openxmlformats.org/officeDocument/2006/relationships/image" Target="../media/image127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hyperlink" Target="https://developer.mozilla.org/en-US/docs/Web/CSS/@font-face#descriptors" TargetMode="External"/><Relationship Id="rId4" Type="http://schemas.openxmlformats.org/officeDocument/2006/relationships/image" Target="../media/image136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36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35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38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hyperlink" Target="https://www.fontsquirrel.com/" TargetMode="External"/><Relationship Id="rId4" Type="http://schemas.openxmlformats.org/officeDocument/2006/relationships/hyperlink" Target="https://www.dafont.com/" TargetMode="External"/><Relationship Id="rId5" Type="http://schemas.openxmlformats.org/officeDocument/2006/relationships/hyperlink" Target="https://everythingfonts.com" TargetMode="External"/><Relationship Id="rId6" Type="http://schemas.openxmlformats.org/officeDocument/2006/relationships/hyperlink" Target="https://www.fonts.com/" TargetMode="External"/><Relationship Id="rId7" Type="http://schemas.openxmlformats.org/officeDocument/2006/relationships/hyperlink" Target="https://www.myfonts.com/" TargetMode="External"/><Relationship Id="rId8" Type="http://schemas.openxmlformats.org/officeDocument/2006/relationships/hyperlink" Target="https://fonts.google.com/" TargetMode="Externa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42.png"/><Relationship Id="rId4" Type="http://schemas.openxmlformats.org/officeDocument/2006/relationships/image" Target="../media/image140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hyperlink" Target="https://fontawesome.com/" TargetMode="External"/><Relationship Id="rId4" Type="http://schemas.openxmlformats.org/officeDocument/2006/relationships/hyperlink" Target="https://fontello.com/" TargetMode="External"/><Relationship Id="rId5" Type="http://schemas.openxmlformats.org/officeDocument/2006/relationships/hyperlink" Target="https://css-tricks.com/icon-fonts-vs-svg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33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39.png"/><Relationship Id="rId4" Type="http://schemas.openxmlformats.org/officeDocument/2006/relationships/image" Target="../media/image137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34.png"/><Relationship Id="rId4" Type="http://schemas.openxmlformats.org/officeDocument/2006/relationships/image" Target="../media/image132.png"/><Relationship Id="rId5" Type="http://schemas.openxmlformats.org/officeDocument/2006/relationships/image" Target="../media/image150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43.png"/><Relationship Id="rId4" Type="http://schemas.openxmlformats.org/officeDocument/2006/relationships/image" Target="../media/image147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48.png"/><Relationship Id="rId4" Type="http://schemas.openxmlformats.org/officeDocument/2006/relationships/image" Target="../media/image141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51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44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53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52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hyperlink" Target="https://flexboxfroggy.com/#lt" TargetMode="External"/><Relationship Id="rId4" Type="http://schemas.openxmlformats.org/officeDocument/2006/relationships/image" Target="../media/image14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4397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/>
              <a:t>Front-end</a:t>
            </a:r>
            <a:r>
              <a:rPr lang="en" sz="5200"/>
              <a:t> kursas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529325"/>
            <a:ext cx="8520600" cy="13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Baltic Institute of Technology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36</a:t>
            </a:r>
            <a:r>
              <a:rPr lang="en" sz="2400">
                <a:solidFill>
                  <a:srgbClr val="000000"/>
                </a:solidFill>
              </a:rPr>
              <a:t>gr. 2</a:t>
            </a:r>
            <a:r>
              <a:rPr lang="en" sz="2400"/>
              <a:t>2</a:t>
            </a:r>
            <a:r>
              <a:rPr lang="en" sz="2400">
                <a:solidFill>
                  <a:srgbClr val="000000"/>
                </a:solidFill>
              </a:rPr>
              <a:t>.0</a:t>
            </a:r>
            <a:r>
              <a:rPr lang="en" sz="2400"/>
              <a:t>1</a:t>
            </a:r>
            <a:r>
              <a:rPr lang="en" sz="2400">
                <a:solidFill>
                  <a:srgbClr val="000000"/>
                </a:solidFill>
              </a:rPr>
              <a:t>.</a:t>
            </a:r>
            <a:r>
              <a:rPr lang="en" sz="2400"/>
              <a:t>24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002150" y="4104975"/>
            <a:ext cx="11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2022-02-16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vh, vw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Kas yra </a:t>
            </a:r>
            <a:r>
              <a:rPr b="1" lang="en"/>
              <a:t>viewport</a:t>
            </a:r>
            <a:r>
              <a:rPr lang="en"/>
              <a:t>?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325" y="1959800"/>
            <a:ext cx="4537350" cy="254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vh, vw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6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1vh - 1% viewport aukščio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7550" y="2571750"/>
            <a:ext cx="3089800" cy="2258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5" name="Google Shape;1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1525" y="2696013"/>
            <a:ext cx="312420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vh, vw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6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1vw - 1% viewport pločo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588" y="2710313"/>
            <a:ext cx="3152775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1425" y="2513120"/>
            <a:ext cx="3089801" cy="225555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vh, vw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6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vh</a:t>
            </a:r>
            <a:r>
              <a:rPr lang="en"/>
              <a:t> ir</a:t>
            </a:r>
            <a:r>
              <a:rPr b="1" lang="en"/>
              <a:t> vw </a:t>
            </a:r>
            <a:r>
              <a:rPr lang="en"/>
              <a:t>nebūtinai turi būti taikomi </a:t>
            </a:r>
            <a:r>
              <a:rPr b="1" lang="en"/>
              <a:t>height</a:t>
            </a:r>
            <a:r>
              <a:rPr lang="en"/>
              <a:t> ar </a:t>
            </a:r>
            <a:r>
              <a:rPr b="1" lang="en"/>
              <a:t>width</a:t>
            </a:r>
            <a:r>
              <a:rPr lang="en"/>
              <a:t>! Jų taikymas yra programuotojo vaizduotės ir poreikių reikalas.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vmin, vmax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vmin</a:t>
            </a:r>
            <a:r>
              <a:rPr lang="en"/>
              <a:t> ir </a:t>
            </a:r>
            <a:r>
              <a:rPr b="1" lang="en"/>
              <a:t>vmax </a:t>
            </a:r>
            <a:r>
              <a:rPr lang="en"/>
              <a:t>taip pat priklauso nuo </a:t>
            </a:r>
            <a:r>
              <a:rPr b="1" lang="en"/>
              <a:t>viewport</a:t>
            </a:r>
            <a:r>
              <a:rPr lang="en"/>
              <a:t> išmatavimų, tik vietoj to, kad priklausytų konkrečiai nuo pločio ar aukščio - priklauso nuo tuo metu mažesnės (vmin atveju) arba didesnės (vmax atveju) viewport kraštinės.</a:t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4599" y="2467050"/>
            <a:ext cx="3135175" cy="2274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7" name="Google Shape;14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775" y="2467038"/>
            <a:ext cx="3162300" cy="19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 txBox="1"/>
          <p:nvPr/>
        </p:nvSpPr>
        <p:spPr>
          <a:xfrm>
            <a:off x="672125" y="4598725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Viewport dydis 600px x 355px - </a:t>
            </a:r>
            <a:r>
              <a:rPr b="1" lang="en"/>
              <a:t>vmax </a:t>
            </a:r>
            <a:r>
              <a:rPr lang="en"/>
              <a:t>yra </a:t>
            </a:r>
            <a:r>
              <a:rPr b="1" lang="en"/>
              <a:t>600px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vmin, vmax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vmin</a:t>
            </a:r>
            <a:r>
              <a:rPr lang="en"/>
              <a:t> ir </a:t>
            </a:r>
            <a:r>
              <a:rPr b="1" lang="en"/>
              <a:t>vmax </a:t>
            </a:r>
            <a:r>
              <a:rPr lang="en"/>
              <a:t>dydžiai yra gana dinamiški ir reikšmės gali kisti: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keičiant ekrano orientaciją mobiliame įrenginyje (landscape, portrait)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keičiant lango dydį </a:t>
            </a:r>
            <a:r>
              <a:rPr b="1" lang="en"/>
              <a:t>desktop</a:t>
            </a:r>
            <a:r>
              <a:rPr lang="en"/>
              <a:t> tipo įrenginiuose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Reliatyvūs vienetai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Dydžiai reliatyvūs kitiems dydžiams - priklausomi nuo kažko kito: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procentinis dydis priklausantis </a:t>
            </a:r>
            <a:r>
              <a:rPr b="1" lang="en"/>
              <a:t>nuo tėvinio elemento </a:t>
            </a:r>
            <a:r>
              <a:rPr lang="en"/>
              <a:t>dydžių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nustatant </a:t>
            </a:r>
            <a:r>
              <a:rPr b="1" lang="en"/>
              <a:t>width </a:t>
            </a:r>
            <a:r>
              <a:rPr lang="en"/>
              <a:t>ar </a:t>
            </a:r>
            <a:r>
              <a:rPr b="1" lang="en"/>
              <a:t>height </a:t>
            </a:r>
            <a:r>
              <a:rPr lang="en"/>
              <a:t>priklauso nuo tėvinio elemento </a:t>
            </a:r>
            <a:r>
              <a:rPr b="1" lang="en"/>
              <a:t>width </a:t>
            </a:r>
            <a:r>
              <a:rPr lang="en"/>
              <a:t>ar</a:t>
            </a:r>
            <a:r>
              <a:rPr b="1" lang="en"/>
              <a:t> height </a:t>
            </a:r>
            <a:r>
              <a:rPr lang="en"/>
              <a:t>atitinkamai;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nustatant </a:t>
            </a:r>
            <a:r>
              <a:rPr b="1" lang="en"/>
              <a:t>font-size, </a:t>
            </a:r>
            <a:r>
              <a:rPr lang="en"/>
              <a:t>priklauso nuo tėvinio elemento </a:t>
            </a:r>
            <a:r>
              <a:rPr b="1" lang="en"/>
              <a:t>font-size;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padding </a:t>
            </a:r>
            <a:r>
              <a:rPr lang="en"/>
              <a:t>procentine reikšmė priklauso </a:t>
            </a:r>
            <a:r>
              <a:rPr b="1" lang="en"/>
              <a:t>nuo parent elemento pločio</a:t>
            </a:r>
            <a:r>
              <a:rPr lang="en"/>
              <a:t>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dažniausiai naudojamas width / height / min-width / max-width / min-height / max-height, font-size reikšmėms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443700" y="2326950"/>
            <a:ext cx="225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ir tekstas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11700" y="1053100"/>
            <a:ext cx="85206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font-family</a:t>
            </a:r>
            <a:r>
              <a:rPr lang="en"/>
              <a:t> leidžia nustatyti elemente esančio teksto šriftą.</a:t>
            </a:r>
            <a:endParaRPr/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525" y="2273513"/>
            <a:ext cx="30099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5013" y="2281238"/>
            <a:ext cx="242887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3138" y="3767925"/>
            <a:ext cx="6397725" cy="35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Šrifto nustatymas (font-family)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220150" y="1097300"/>
            <a:ext cx="87546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font-family</a:t>
            </a:r>
            <a:r>
              <a:rPr lang="en"/>
              <a:t> galima nustatyti keletą šrifto šeimų, kurios padengs viena kitą, jeigu nebus pasiekiamos sistemoje (fallback font-family).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/>
              <a:t>fallback</a:t>
            </a:r>
            <a:r>
              <a:rPr i="1" lang="en"/>
              <a:t> </a:t>
            </a:r>
            <a:r>
              <a:rPr lang="en"/>
              <a:t>šriftu dažniausiai parenkamas panašių šriftų rinkinys, tarp jų sisteminių. </a:t>
            </a:r>
            <a:endParaRPr/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3337375"/>
            <a:ext cx="285750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7763" y="2563500"/>
            <a:ext cx="6848475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6638" y="4135400"/>
            <a:ext cx="2890750" cy="33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183;p31"/>
          <p:cNvCxnSpPr/>
          <p:nvPr/>
        </p:nvCxnSpPr>
        <p:spPr>
          <a:xfrm>
            <a:off x="2487300" y="2964975"/>
            <a:ext cx="11976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31"/>
          <p:cNvCxnSpPr/>
          <p:nvPr/>
        </p:nvCxnSpPr>
        <p:spPr>
          <a:xfrm>
            <a:off x="3846131" y="2964956"/>
            <a:ext cx="567900" cy="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31"/>
          <p:cNvCxnSpPr/>
          <p:nvPr/>
        </p:nvCxnSpPr>
        <p:spPr>
          <a:xfrm>
            <a:off x="311700" y="4866000"/>
            <a:ext cx="11976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31"/>
          <p:cNvCxnSpPr/>
          <p:nvPr/>
        </p:nvCxnSpPr>
        <p:spPr>
          <a:xfrm>
            <a:off x="4067631" y="4866006"/>
            <a:ext cx="567900" cy="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31"/>
          <p:cNvSpPr txBox="1"/>
          <p:nvPr/>
        </p:nvSpPr>
        <p:spPr>
          <a:xfrm>
            <a:off x="4821075" y="4665900"/>
            <a:ext cx="239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pritaikytas </a:t>
            </a:r>
            <a:r>
              <a:rPr b="1" lang="en"/>
              <a:t>fallback </a:t>
            </a:r>
            <a:r>
              <a:rPr lang="en"/>
              <a:t>šriftas</a:t>
            </a:r>
            <a:endParaRPr/>
          </a:p>
        </p:txBody>
      </p:sp>
      <p:sp>
        <p:nvSpPr>
          <p:cNvPr id="188" name="Google Shape;188;p31"/>
          <p:cNvSpPr txBox="1"/>
          <p:nvPr/>
        </p:nvSpPr>
        <p:spPr>
          <a:xfrm>
            <a:off x="1657075" y="4665900"/>
            <a:ext cx="142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nerastas šriftas</a:t>
            </a:r>
            <a:endParaRPr/>
          </a:p>
        </p:txBody>
      </p:sp>
      <p:sp>
        <p:nvSpPr>
          <p:cNvPr id="189" name="Google Shape;18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Šrifto nustatymas (font-family)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Sisteminiai arba </a:t>
            </a:r>
            <a:r>
              <a:rPr b="1" lang="en"/>
              <a:t>web safe</a:t>
            </a:r>
            <a:r>
              <a:rPr lang="en"/>
              <a:t> šriftai</a:t>
            </a:r>
            <a:endParaRPr/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311700" y="1152475"/>
            <a:ext cx="85206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Šriftai, kurie yra iš anksto įrašyti daugelyje operacinių sistemų. </a:t>
            </a:r>
            <a:endParaRPr/>
          </a:p>
        </p:txBody>
      </p:sp>
      <p:sp>
        <p:nvSpPr>
          <p:cNvPr id="196" name="Google Shape;196;p32"/>
          <p:cNvSpPr txBox="1"/>
          <p:nvPr/>
        </p:nvSpPr>
        <p:spPr>
          <a:xfrm>
            <a:off x="311700" y="4672075"/>
            <a:ext cx="875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Šaltiniai: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https://www.cssfontstack.com/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https://blog.hubspot.com/website/web-safe-html-css-fonts</a:t>
            </a:r>
            <a:r>
              <a:rPr lang="en"/>
              <a:t> </a:t>
            </a:r>
            <a:endParaRPr/>
          </a:p>
        </p:txBody>
      </p:sp>
      <p:pic>
        <p:nvPicPr>
          <p:cNvPr id="197" name="Google Shape;19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783075"/>
            <a:ext cx="4138451" cy="114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5920" y="1797513"/>
            <a:ext cx="3867775" cy="111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0026" y="3077075"/>
            <a:ext cx="3637050" cy="105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59726" y="3089698"/>
            <a:ext cx="3867775" cy="1029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Dydžio parinkimas (font-size)</a:t>
            </a:r>
            <a:endParaRPr/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311700" y="1053100"/>
            <a:ext cx="8520600" cy="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font-size - nustato teksto dydį</a:t>
            </a:r>
            <a:endParaRPr/>
          </a:p>
        </p:txBody>
      </p:sp>
      <p:pic>
        <p:nvPicPr>
          <p:cNvPr id="207" name="Google Shape;2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4275" y="3057075"/>
            <a:ext cx="5845875" cy="37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5975" y="1939377"/>
            <a:ext cx="1940725" cy="65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Stilius (font-style)</a:t>
            </a:r>
            <a:endParaRPr/>
          </a:p>
        </p:txBody>
      </p:sp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311700" y="1152475"/>
            <a:ext cx="85206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Nusako ar tekstas turi būti įprastas (normal) / ar pasviras (italic).</a:t>
            </a:r>
            <a:endParaRPr/>
          </a:p>
        </p:txBody>
      </p:sp>
      <p:pic>
        <p:nvPicPr>
          <p:cNvPr id="215" name="Google Shape;21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4200" y="2066925"/>
            <a:ext cx="470535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075" y="3309325"/>
            <a:ext cx="8365849" cy="102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6763" y="1647825"/>
            <a:ext cx="2181225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464100" y="4453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Firefox</a:t>
            </a:r>
            <a:r>
              <a:rPr lang="en"/>
              <a:t> leidžia naudoti reikšmę </a:t>
            </a:r>
            <a:r>
              <a:rPr b="1" lang="en"/>
              <a:t>oblique</a:t>
            </a:r>
            <a:r>
              <a:rPr lang="en"/>
              <a:t>, kuri leidžia nustatyti pasvirimo kampą.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Storis (font-weight)</a:t>
            </a:r>
            <a:endParaRPr/>
          </a:p>
        </p:txBody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Nustato skirtingą teksto ryškumą / story.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reikšmės nuo 100 iki 900 (skirtingoms reikšmėms skirtingą šriftą galima nustatyti deklaruojant specifinį šriftą);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normal</a:t>
            </a:r>
            <a:r>
              <a:rPr lang="en"/>
              <a:t> - atitinka reikšmę </a:t>
            </a:r>
            <a:r>
              <a:rPr b="1" lang="en"/>
              <a:t>400</a:t>
            </a:r>
            <a:r>
              <a:rPr lang="en"/>
              <a:t>, </a:t>
            </a:r>
            <a:r>
              <a:rPr b="1" lang="en"/>
              <a:t>bold - </a:t>
            </a:r>
            <a:r>
              <a:rPr lang="en"/>
              <a:t>atitinka</a:t>
            </a:r>
            <a:r>
              <a:rPr b="1" lang="en"/>
              <a:t> </a:t>
            </a:r>
            <a:r>
              <a:rPr lang="en"/>
              <a:t>reikšmę</a:t>
            </a:r>
            <a:r>
              <a:rPr b="1" lang="en"/>
              <a:t> 700</a:t>
            </a:r>
            <a:r>
              <a:rPr lang="en"/>
              <a:t>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lighter, bolder - šviesesnis ar tamsesnis nei paveldėta reikšmė (žiūrėti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lentelę</a:t>
            </a:r>
            <a:r>
              <a:rPr lang="en"/>
              <a:t>);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Storis (font-weight)</a:t>
            </a:r>
            <a:endParaRPr/>
          </a:p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Nustato skirtingą teksto ryškumą / story.</a:t>
            </a:r>
            <a:endParaRPr/>
          </a:p>
        </p:txBody>
      </p:sp>
      <p:pic>
        <p:nvPicPr>
          <p:cNvPr id="231" name="Google Shape;23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750" y="2109150"/>
            <a:ext cx="489585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8838" y="476250"/>
            <a:ext cx="2238375" cy="32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775" y="3834625"/>
            <a:ext cx="7856450" cy="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>
            <p:ph type="title"/>
          </p:nvPr>
        </p:nvSpPr>
        <p:spPr>
          <a:xfrm>
            <a:off x="2131350" y="2200050"/>
            <a:ext cx="488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Teksto pozicionavimo parametrai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Teksto pozicionavimo parametrai (text-align)</a:t>
            </a:r>
            <a:endParaRPr/>
          </a:p>
        </p:txBody>
      </p:sp>
      <p:sp>
        <p:nvSpPr>
          <p:cNvPr id="244" name="Google Shape;244;p38"/>
          <p:cNvSpPr txBox="1"/>
          <p:nvPr>
            <p:ph idx="1" type="body"/>
          </p:nvPr>
        </p:nvSpPr>
        <p:spPr>
          <a:xfrm>
            <a:off x="311700" y="1053100"/>
            <a:ext cx="85206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Nustato teksto padėtį.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" y="2387513"/>
            <a:ext cx="4724400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2398" y="1212823"/>
            <a:ext cx="2234800" cy="34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Teksto pozicionavimo parametrai (text-align)</a:t>
            </a:r>
            <a:endParaRPr/>
          </a:p>
        </p:txBody>
      </p:sp>
      <p:sp>
        <p:nvSpPr>
          <p:cNvPr id="252" name="Google Shape;252;p39"/>
          <p:cNvSpPr txBox="1"/>
          <p:nvPr>
            <p:ph idx="1" type="body"/>
          </p:nvPr>
        </p:nvSpPr>
        <p:spPr>
          <a:xfrm>
            <a:off x="311700" y="1053100"/>
            <a:ext cx="85206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Nustato teksto padėtį.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" y="2387513"/>
            <a:ext cx="4724400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8174" y="1161525"/>
            <a:ext cx="1959817" cy="37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Teksto pozicionavimo parametrai (text-align)</a:t>
            </a:r>
            <a:endParaRPr/>
          </a:p>
        </p:txBody>
      </p:sp>
      <p:sp>
        <p:nvSpPr>
          <p:cNvPr id="260" name="Google Shape;260;p40"/>
          <p:cNvSpPr txBox="1"/>
          <p:nvPr>
            <p:ph idx="1" type="body"/>
          </p:nvPr>
        </p:nvSpPr>
        <p:spPr>
          <a:xfrm>
            <a:off x="311700" y="1053100"/>
            <a:ext cx="85206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kodėl text align dubliuoja </a:t>
            </a:r>
            <a:r>
              <a:rPr b="1" lang="en"/>
              <a:t>left</a:t>
            </a:r>
            <a:r>
              <a:rPr lang="en"/>
              <a:t> ir </a:t>
            </a:r>
            <a:r>
              <a:rPr b="1" lang="en"/>
              <a:t>start </a:t>
            </a:r>
            <a:r>
              <a:rPr lang="en"/>
              <a:t>bei </a:t>
            </a:r>
            <a:r>
              <a:rPr b="1" lang="en"/>
              <a:t>right</a:t>
            </a:r>
            <a:r>
              <a:rPr lang="en"/>
              <a:t> ir </a:t>
            </a:r>
            <a:r>
              <a:rPr b="1" lang="en"/>
              <a:t>end</a:t>
            </a:r>
            <a:r>
              <a:rPr lang="en"/>
              <a:t>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skirtingose kalbose teksto rašymo kryptys yra skirtingos, pvz. hebrajų kalboje rašoma </a:t>
            </a:r>
            <a:r>
              <a:rPr b="1" lang="en"/>
              <a:t>iš dešinės į kairę </a:t>
            </a:r>
            <a:r>
              <a:rPr lang="en"/>
              <a:t>(kalbančiųjų skaičius apie </a:t>
            </a:r>
            <a:r>
              <a:rPr b="1" lang="en"/>
              <a:t>7 mln.</a:t>
            </a:r>
            <a:r>
              <a:rPr lang="en"/>
              <a:t> žmonių).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kalbos kryptį nusako </a:t>
            </a:r>
            <a:r>
              <a:rPr b="1" lang="en"/>
              <a:t>dir</a:t>
            </a:r>
            <a:r>
              <a:rPr lang="en"/>
              <a:t> atributas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dir=”rtl” </a:t>
            </a:r>
            <a:r>
              <a:rPr lang="en"/>
              <a:t>- nusako teksto kryptį iš dėšinės į kairę (</a:t>
            </a:r>
            <a:r>
              <a:rPr b="1" lang="en"/>
              <a:t>r</a:t>
            </a:r>
            <a:r>
              <a:rPr lang="en"/>
              <a:t>ight </a:t>
            </a:r>
            <a:r>
              <a:rPr b="1" lang="en"/>
              <a:t>t</a:t>
            </a:r>
            <a:r>
              <a:rPr lang="en"/>
              <a:t>o </a:t>
            </a:r>
            <a:r>
              <a:rPr b="1" lang="en"/>
              <a:t>l</a:t>
            </a:r>
            <a:r>
              <a:rPr lang="en"/>
              <a:t>eft)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dir=”ltr” </a:t>
            </a:r>
            <a:r>
              <a:rPr lang="en"/>
              <a:t>- nusako teksto kryptį iš kairės į dešinę (</a:t>
            </a:r>
            <a:r>
              <a:rPr b="1" lang="en"/>
              <a:t>l</a:t>
            </a:r>
            <a:r>
              <a:rPr lang="en"/>
              <a:t>eft </a:t>
            </a:r>
            <a:r>
              <a:rPr b="1" lang="en"/>
              <a:t>t</a:t>
            </a:r>
            <a:r>
              <a:rPr lang="en"/>
              <a:t>o </a:t>
            </a:r>
            <a:r>
              <a:rPr b="1" lang="en"/>
              <a:t>r</a:t>
            </a:r>
            <a:r>
              <a:rPr lang="en"/>
              <a:t>ight), numatytoji naršyklės reikšmė.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Teksto pozicionavimo parametrai (text-align)</a:t>
            </a:r>
            <a:endParaRPr/>
          </a:p>
        </p:txBody>
      </p:sp>
      <p:pic>
        <p:nvPicPr>
          <p:cNvPr id="266" name="Google Shape;266;p41"/>
          <p:cNvPicPr preferRelativeResize="0"/>
          <p:nvPr/>
        </p:nvPicPr>
        <p:blipFill rotWithShape="1">
          <a:blip r:embed="rId3">
            <a:alphaModFix/>
          </a:blip>
          <a:srcRect b="0" l="0" r="0" t="3157"/>
          <a:stretch/>
        </p:blipFill>
        <p:spPr>
          <a:xfrm>
            <a:off x="4967000" y="2307475"/>
            <a:ext cx="4012175" cy="163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325" y="2254173"/>
            <a:ext cx="411930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1"/>
          <p:cNvSpPr txBox="1"/>
          <p:nvPr/>
        </p:nvSpPr>
        <p:spPr>
          <a:xfrm>
            <a:off x="1586325" y="1853975"/>
            <a:ext cx="16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dir=”ltr”</a:t>
            </a:r>
            <a:r>
              <a:rPr lang="en"/>
              <a:t> (default)</a:t>
            </a:r>
            <a:endParaRPr/>
          </a:p>
        </p:txBody>
      </p:sp>
      <p:sp>
        <p:nvSpPr>
          <p:cNvPr id="269" name="Google Shape;269;p41"/>
          <p:cNvSpPr txBox="1"/>
          <p:nvPr/>
        </p:nvSpPr>
        <p:spPr>
          <a:xfrm>
            <a:off x="6493213" y="1853975"/>
            <a:ext cx="16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dir=”rtl”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Bazinės front-end technologijos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986450"/>
            <a:ext cx="3820975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5"/>
          <p:cNvCxnSpPr/>
          <p:nvPr/>
        </p:nvCxnSpPr>
        <p:spPr>
          <a:xfrm>
            <a:off x="2853925" y="4950025"/>
            <a:ext cx="10320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5"/>
          <p:cNvCxnSpPr/>
          <p:nvPr/>
        </p:nvCxnSpPr>
        <p:spPr>
          <a:xfrm>
            <a:off x="5332125" y="4950025"/>
            <a:ext cx="10320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Teksto pozicionavimo parametrai (line-height)</a:t>
            </a:r>
            <a:endParaRPr/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Nustato eilutės erdvės dydį; naudojamas erdvei tarp teksto eilučių nustatyti.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normal - numatytoji reikšmė;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skaičius be vieneto, pvz. </a:t>
            </a:r>
            <a:r>
              <a:rPr b="1" lang="en"/>
              <a:t>1.5</a:t>
            </a:r>
            <a:r>
              <a:rPr lang="en"/>
              <a:t> - erdvė nustatoma padauginant šrifto dydį;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procentali reikšmė, pvz. </a:t>
            </a:r>
            <a:r>
              <a:rPr b="1" lang="en"/>
              <a:t>200%</a:t>
            </a:r>
            <a:r>
              <a:rPr lang="en"/>
              <a:t> - erdvė nustatoma pagal šrifto dydį;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skaičius su vienetu, pvz. </a:t>
            </a:r>
            <a:r>
              <a:rPr b="1" lang="en"/>
              <a:t>20px</a:t>
            </a:r>
            <a:r>
              <a:rPr lang="en"/>
              <a:t> - nustato konkrečiai šį dydį;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Teksto pozicionavimo parametrai (line-height)</a:t>
            </a:r>
            <a:endParaRPr/>
          </a:p>
        </p:txBody>
      </p:sp>
      <p:pic>
        <p:nvPicPr>
          <p:cNvPr id="281" name="Google Shape;28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1750" y="1122674"/>
            <a:ext cx="3554925" cy="369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5200" y="1743925"/>
            <a:ext cx="1565575" cy="61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3"/>
          <p:cNvSpPr txBox="1"/>
          <p:nvPr/>
        </p:nvSpPr>
        <p:spPr>
          <a:xfrm>
            <a:off x="1505200" y="1142625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pakeitimų</a:t>
            </a:r>
            <a:endParaRPr/>
          </a:p>
        </p:txBody>
      </p:sp>
      <p:pic>
        <p:nvPicPr>
          <p:cNvPr id="284" name="Google Shape;284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5200" y="2562225"/>
            <a:ext cx="1565575" cy="557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05200" y="3576451"/>
            <a:ext cx="1512490" cy="5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39138" y="4452000"/>
            <a:ext cx="1444625" cy="5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Namų darbas</a:t>
            </a:r>
            <a:endParaRPr/>
          </a:p>
        </p:txBody>
      </p:sp>
      <p:sp>
        <p:nvSpPr>
          <p:cNvPr id="292" name="Google Shape;292;p44"/>
          <p:cNvSpPr txBox="1"/>
          <p:nvPr>
            <p:ph idx="1" type="body"/>
          </p:nvPr>
        </p:nvSpPr>
        <p:spPr>
          <a:xfrm>
            <a:off x="311700" y="1152475"/>
            <a:ext cx="379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Pagal pateiktą pavyzdį paruošti laiško išdėstymą HTML dokumente.</a:t>
            </a:r>
            <a:endParaRPr/>
          </a:p>
        </p:txBody>
      </p:sp>
      <p:pic>
        <p:nvPicPr>
          <p:cNvPr id="293" name="Google Shape;29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6800" y="381000"/>
            <a:ext cx="4446450" cy="449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title"/>
          </p:nvPr>
        </p:nvSpPr>
        <p:spPr>
          <a:xfrm>
            <a:off x="1736850" y="2285400"/>
            <a:ext cx="567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 kokiomis problemomis susidūrėte?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6"/>
          <p:cNvSpPr txBox="1"/>
          <p:nvPr>
            <p:ph type="title"/>
          </p:nvPr>
        </p:nvSpPr>
        <p:spPr>
          <a:xfrm>
            <a:off x="2067450" y="1999050"/>
            <a:ext cx="50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Praėjusios paskaitos feedback’as</a:t>
            </a:r>
            <a:endParaRPr/>
          </a:p>
        </p:txBody>
      </p:sp>
      <p:sp>
        <p:nvSpPr>
          <p:cNvPr id="304" name="Google Shape;304;p46"/>
          <p:cNvSpPr txBox="1"/>
          <p:nvPr/>
        </p:nvSpPr>
        <p:spPr>
          <a:xfrm>
            <a:off x="137925" y="4039025"/>
            <a:ext cx="53442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Forma: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https://docs.google.com/forms/d/1YguZCG6jRvAFXmho6V6GBjRs_xLh19Jk5pWmrwCuJ6U</a:t>
            </a:r>
            <a:r>
              <a:rPr lang="en"/>
              <a:t> </a:t>
            </a:r>
            <a:endParaRPr sz="9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310" name="Google Shape;310;p47"/>
          <p:cNvSpPr txBox="1"/>
          <p:nvPr>
            <p:ph idx="1" type="body"/>
          </p:nvPr>
        </p:nvSpPr>
        <p:spPr>
          <a:xfrm>
            <a:off x="311700" y="1152475"/>
            <a:ext cx="8520600" cy="3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CSS ir tekstas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Teksto pozicionavimo parametrai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teksto pozicija eilutėje (vertical-align)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rašymo kryptis (writing-mode)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Teksto dekoravimas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text-decoration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text-transform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text-shadow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Raidžių ir žodžių erdvės parametrai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letter-spacing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word-spacing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Tuščios erdvės valdymas (white-space)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Netelpantis turinys (overflow)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CSS ir tekstai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Netelpantis tekstas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word-break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text-overflow (ellipsis)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316" name="Google Shape;316;p48"/>
          <p:cNvSpPr txBox="1"/>
          <p:nvPr>
            <p:ph idx="1" type="body"/>
          </p:nvPr>
        </p:nvSpPr>
        <p:spPr>
          <a:xfrm>
            <a:off x="311700" y="1152475"/>
            <a:ext cx="8520600" cy="36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@ taisyklės (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at-rules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Specifinių šriftų naudojimas (@font-face)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Šriftų formatai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Kur rasti nemokamų šriftų?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Nemokamos šriftų platformos &lt;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</a:t>
            </a:r>
            <a:r>
              <a:rPr lang="en"/>
              <a:t>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Online šriftų servisas &lt;</a:t>
            </a: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https://fonts.google.com/</a:t>
            </a:r>
            <a:r>
              <a:rPr lang="en"/>
              <a:t>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Alternatyvus šriftų įkėlimas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@import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HTML </a:t>
            </a:r>
            <a:r>
              <a:rPr b="1" lang="en"/>
              <a:t>link </a:t>
            </a:r>
            <a:r>
              <a:rPr lang="en"/>
              <a:t>- prepared stylesheet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Ikonėlės - icon fonts vs. SVG icons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CSS flexbox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Namų darbas - flex-froggy.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Teksto pozicionavimo parametrai (vertical-align)</a:t>
            </a:r>
            <a:endParaRPr/>
          </a:p>
        </p:txBody>
      </p:sp>
      <p:sp>
        <p:nvSpPr>
          <p:cNvPr id="322" name="Google Shape;322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Leidžia sulygiuoti </a:t>
            </a:r>
            <a:r>
              <a:rPr b="1" lang="en"/>
              <a:t>inline</a:t>
            </a:r>
            <a:r>
              <a:rPr lang="en"/>
              <a:t>, </a:t>
            </a:r>
            <a:r>
              <a:rPr b="1" lang="en"/>
              <a:t>inline-block </a:t>
            </a:r>
            <a:r>
              <a:rPr lang="en"/>
              <a:t>arba</a:t>
            </a:r>
            <a:r>
              <a:rPr lang="en"/>
              <a:t> </a:t>
            </a:r>
            <a:r>
              <a:rPr b="1" lang="en"/>
              <a:t>table-cell</a:t>
            </a:r>
            <a:r>
              <a:rPr lang="en"/>
              <a:t> elementus vertikaliai. Naudojama kai: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inline elementą reikia </a:t>
            </a:r>
            <a:r>
              <a:rPr lang="en"/>
              <a:t>supozicionuoti</a:t>
            </a:r>
            <a:r>
              <a:rPr lang="en"/>
              <a:t> eilutėje </a:t>
            </a:r>
            <a:r>
              <a:rPr b="1" lang="en"/>
              <a:t>kitų inline elementų atžvilgiu </a:t>
            </a:r>
            <a:r>
              <a:rPr lang="en"/>
              <a:t>vertikaliai.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</a:t>
            </a:r>
            <a:r>
              <a:rPr lang="en"/>
              <a:t>ertikaliai lygiuojant </a:t>
            </a:r>
            <a:r>
              <a:rPr lang="en"/>
              <a:t>l</a:t>
            </a:r>
            <a:r>
              <a:rPr lang="en"/>
              <a:t>entelės celės turinį.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CSS property negali būti naudojamas vertikaliai lygiuoti </a:t>
            </a:r>
            <a:r>
              <a:rPr b="1" lang="en"/>
              <a:t>block</a:t>
            </a:r>
            <a:r>
              <a:rPr lang="en"/>
              <a:t> elementų.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Teksto pozicionavimo parametrai (vertical-align)</a:t>
            </a:r>
            <a:endParaRPr/>
          </a:p>
        </p:txBody>
      </p:sp>
      <p:pic>
        <p:nvPicPr>
          <p:cNvPr id="328" name="Google Shape;32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3874" y="1404875"/>
            <a:ext cx="2513800" cy="3289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50"/>
          <p:cNvSpPr txBox="1"/>
          <p:nvPr/>
        </p:nvSpPr>
        <p:spPr>
          <a:xfrm>
            <a:off x="1581425" y="1573750"/>
            <a:ext cx="162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Default: </a:t>
            </a:r>
            <a:r>
              <a:rPr b="1" lang="en"/>
              <a:t>baseline</a:t>
            </a:r>
            <a:endParaRPr b="1"/>
          </a:p>
        </p:txBody>
      </p:sp>
      <p:pic>
        <p:nvPicPr>
          <p:cNvPr id="330" name="Google Shape;33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1425" y="2697075"/>
            <a:ext cx="2390775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1425" y="3863050"/>
            <a:ext cx="226695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Teksto pozicionavimo parametrai (vertical-align)</a:t>
            </a:r>
            <a:endParaRPr/>
          </a:p>
        </p:txBody>
      </p:sp>
      <p:pic>
        <p:nvPicPr>
          <p:cNvPr id="337" name="Google Shape;33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4400" y="1489300"/>
            <a:ext cx="2184425" cy="31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9825" y="1435563"/>
            <a:ext cx="2552700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3425" y="3779163"/>
            <a:ext cx="2676525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19825" y="2571738"/>
            <a:ext cx="2266950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Trumpa užduotis - Box Model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Suformuokite pateiktą vaizdą pagal pateiktus reikalavimus: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7904" l="0" r="22033" t="1761"/>
          <a:stretch/>
        </p:blipFill>
        <p:spPr>
          <a:xfrm>
            <a:off x="2956550" y="1682375"/>
            <a:ext cx="2716650" cy="27623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256825" y="4444725"/>
            <a:ext cx="85206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Sąlyga </a:t>
            </a:r>
            <a:r>
              <a:rPr lang="en" u="sng">
                <a:solidFill>
                  <a:schemeClr val="hlink"/>
                </a:solidFill>
                <a:hlinkClick r:id="rId4"/>
              </a:rPr>
              <a:t>Github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Teksto pozicionavimo parametrai (vertical-align)</a:t>
            </a:r>
            <a:endParaRPr/>
          </a:p>
        </p:txBody>
      </p:sp>
      <p:pic>
        <p:nvPicPr>
          <p:cNvPr id="346" name="Google Shape;34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6063" y="1361800"/>
            <a:ext cx="2695575" cy="33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2400" y="1783700"/>
            <a:ext cx="232410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3350" y="3395125"/>
            <a:ext cx="236220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Teksto pozicionavimo parametrai (writing-mode)</a:t>
            </a:r>
            <a:endParaRPr/>
          </a:p>
        </p:txBody>
      </p:sp>
      <p:sp>
        <p:nvSpPr>
          <p:cNvPr id="354" name="Google Shape;354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</a:t>
            </a:r>
            <a:r>
              <a:rPr lang="en"/>
              <a:t>ustato teksto rašymo kryptį - horizontaliai ar vertikaliai.</a:t>
            </a:r>
            <a:endParaRPr/>
          </a:p>
        </p:txBody>
      </p:sp>
      <p:pic>
        <p:nvPicPr>
          <p:cNvPr id="355" name="Google Shape;35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8375" y="1893675"/>
            <a:ext cx="3182125" cy="303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Teksto pozicionavimo parametrai (writing-mode)</a:t>
            </a:r>
            <a:endParaRPr/>
          </a:p>
        </p:txBody>
      </p:sp>
      <p:pic>
        <p:nvPicPr>
          <p:cNvPr id="361" name="Google Shape;36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675" y="3593875"/>
            <a:ext cx="5099300" cy="11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1125" y="1178425"/>
            <a:ext cx="2615225" cy="249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875" y="1819675"/>
            <a:ext cx="267652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0875" y="2744875"/>
            <a:ext cx="2790825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54"/>
          <p:cNvSpPr txBox="1"/>
          <p:nvPr/>
        </p:nvSpPr>
        <p:spPr>
          <a:xfrm>
            <a:off x="670875" y="1221825"/>
            <a:ext cx="45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Numatytoji </a:t>
            </a:r>
            <a:r>
              <a:rPr b="1" lang="en"/>
              <a:t>horizontal-tb </a:t>
            </a:r>
            <a:r>
              <a:rPr lang="en"/>
              <a:t>reikšmė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5"/>
          <p:cNvSpPr txBox="1"/>
          <p:nvPr>
            <p:ph type="title"/>
          </p:nvPr>
        </p:nvSpPr>
        <p:spPr>
          <a:xfrm>
            <a:off x="2131350" y="2200050"/>
            <a:ext cx="488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Teksto dekoravimo parametrai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Teksto dekoravimo parametrai (text-decoration)</a:t>
            </a:r>
            <a:endParaRPr/>
          </a:p>
        </p:txBody>
      </p:sp>
      <p:sp>
        <p:nvSpPr>
          <p:cNvPr id="376" name="Google Shape;376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Galimi parametrai: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text-decoration-line</a:t>
            </a:r>
            <a:r>
              <a:rPr lang="en"/>
              <a:t> - dekoracijos linijos tipas - </a:t>
            </a:r>
            <a:r>
              <a:rPr b="1" lang="en"/>
              <a:t>none</a:t>
            </a:r>
            <a:r>
              <a:rPr lang="en"/>
              <a:t>, </a:t>
            </a:r>
            <a:r>
              <a:rPr b="1" lang="en"/>
              <a:t>underline</a:t>
            </a:r>
            <a:r>
              <a:rPr lang="en"/>
              <a:t>, </a:t>
            </a:r>
            <a:r>
              <a:rPr b="1" lang="en"/>
              <a:t>overline</a:t>
            </a:r>
            <a:r>
              <a:rPr lang="en"/>
              <a:t>, </a:t>
            </a:r>
            <a:r>
              <a:rPr b="1" lang="en"/>
              <a:t>line-through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7" name="Google Shape;37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563" y="4223425"/>
            <a:ext cx="623887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9700" y="2444625"/>
            <a:ext cx="4304599" cy="96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0200" y="3649175"/>
            <a:ext cx="2460875" cy="68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26688" y="3493848"/>
            <a:ext cx="2290646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5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99148" y="3703688"/>
            <a:ext cx="241890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Teksto dekoravimo parametrai (text-decoration)</a:t>
            </a:r>
            <a:endParaRPr/>
          </a:p>
        </p:txBody>
      </p:sp>
      <p:sp>
        <p:nvSpPr>
          <p:cNvPr id="387" name="Google Shape;387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Galima taikyti kelias dekoracijas.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8" name="Google Shape;38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450" y="3765875"/>
            <a:ext cx="635897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0275" y="2786888"/>
            <a:ext cx="474345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625" y="2263213"/>
            <a:ext cx="8086725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Teksto dekoravimo parametrai (text-transform)</a:t>
            </a:r>
            <a:endParaRPr/>
          </a:p>
        </p:txBody>
      </p:sp>
      <p:sp>
        <p:nvSpPr>
          <p:cNvPr id="396" name="Google Shape;396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text-decoration-style</a:t>
            </a:r>
            <a:r>
              <a:rPr lang="en"/>
              <a:t> - dekoracijos stilius - </a:t>
            </a:r>
            <a:r>
              <a:rPr b="1" lang="en"/>
              <a:t>solid</a:t>
            </a:r>
            <a:r>
              <a:rPr lang="en"/>
              <a:t>, </a:t>
            </a:r>
            <a:r>
              <a:rPr b="1" lang="en"/>
              <a:t>double</a:t>
            </a:r>
            <a:r>
              <a:rPr lang="en"/>
              <a:t>, </a:t>
            </a:r>
            <a:r>
              <a:rPr b="1" lang="en"/>
              <a:t>dotted</a:t>
            </a:r>
            <a:r>
              <a:rPr lang="en"/>
              <a:t>, </a:t>
            </a:r>
            <a:r>
              <a:rPr b="1" lang="en"/>
              <a:t>dashed</a:t>
            </a:r>
            <a:r>
              <a:rPr lang="en"/>
              <a:t>, </a:t>
            </a:r>
            <a:r>
              <a:rPr b="1" lang="en"/>
              <a:t>wavy</a:t>
            </a:r>
            <a:r>
              <a:rPr lang="en"/>
              <a:t>.</a:t>
            </a:r>
            <a:endParaRPr/>
          </a:p>
        </p:txBody>
      </p:sp>
      <p:pic>
        <p:nvPicPr>
          <p:cNvPr id="397" name="Google Shape;39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725" y="4291375"/>
            <a:ext cx="5918450" cy="46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5063" y="2089175"/>
            <a:ext cx="4695825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225" y="3396872"/>
            <a:ext cx="2368600" cy="76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56611" y="3396875"/>
            <a:ext cx="2535962" cy="76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5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09150" y="3417198"/>
            <a:ext cx="2368600" cy="728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Teksto dekoravimo parametrai (text-transform)</a:t>
            </a:r>
            <a:endParaRPr/>
          </a:p>
        </p:txBody>
      </p:sp>
      <p:sp>
        <p:nvSpPr>
          <p:cNvPr id="407" name="Google Shape;407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text-decoration-style</a:t>
            </a:r>
            <a:r>
              <a:rPr lang="en"/>
              <a:t> - dekoracijos stilius - </a:t>
            </a:r>
            <a:r>
              <a:rPr b="1" lang="en"/>
              <a:t>solid</a:t>
            </a:r>
            <a:r>
              <a:rPr lang="en"/>
              <a:t>, </a:t>
            </a:r>
            <a:r>
              <a:rPr b="1" lang="en"/>
              <a:t>double</a:t>
            </a:r>
            <a:r>
              <a:rPr lang="en"/>
              <a:t>, </a:t>
            </a:r>
            <a:r>
              <a:rPr b="1" lang="en"/>
              <a:t>dotted</a:t>
            </a:r>
            <a:r>
              <a:rPr lang="en"/>
              <a:t>, </a:t>
            </a:r>
            <a:r>
              <a:rPr b="1" lang="en"/>
              <a:t>dashed</a:t>
            </a:r>
            <a:r>
              <a:rPr lang="en"/>
              <a:t>, </a:t>
            </a:r>
            <a:r>
              <a:rPr b="1" lang="en"/>
              <a:t>wavy</a:t>
            </a:r>
            <a:r>
              <a:rPr lang="en"/>
              <a:t>.</a:t>
            </a:r>
            <a:endParaRPr/>
          </a:p>
        </p:txBody>
      </p:sp>
      <p:pic>
        <p:nvPicPr>
          <p:cNvPr id="408" name="Google Shape;40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5088" y="4279313"/>
            <a:ext cx="449580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6388" y="1947100"/>
            <a:ext cx="486727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1213" y="3209988"/>
            <a:ext cx="305752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59"/>
          <p:cNvPicPr preferRelativeResize="0"/>
          <p:nvPr/>
        </p:nvPicPr>
        <p:blipFill rotWithShape="1">
          <a:blip r:embed="rId6">
            <a:alphaModFix/>
          </a:blip>
          <a:srcRect b="3306" l="0" r="0" t="0"/>
          <a:stretch/>
        </p:blipFill>
        <p:spPr>
          <a:xfrm>
            <a:off x="4931175" y="3176675"/>
            <a:ext cx="3095625" cy="9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Teksto dekoravimo parametrai (</a:t>
            </a:r>
            <a:r>
              <a:rPr lang="en"/>
              <a:t>text-shadow</a:t>
            </a:r>
            <a:r>
              <a:rPr lang="en"/>
              <a:t>)</a:t>
            </a:r>
            <a:endParaRPr/>
          </a:p>
        </p:txBody>
      </p:sp>
      <p:sp>
        <p:nvSpPr>
          <p:cNvPr id="417" name="Google Shape;417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text-decoration-color</a:t>
            </a:r>
            <a:r>
              <a:rPr lang="en"/>
              <a:t> - dekoracijos spalva.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text-decoration-thickness - </a:t>
            </a:r>
            <a:r>
              <a:rPr lang="en"/>
              <a:t>dekoracijos storis.</a:t>
            </a:r>
            <a:endParaRPr/>
          </a:p>
        </p:txBody>
      </p:sp>
      <p:pic>
        <p:nvPicPr>
          <p:cNvPr id="418" name="Google Shape;41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3500" y="4174713"/>
            <a:ext cx="253365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0925" y="2849550"/>
            <a:ext cx="2919325" cy="122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1000" y="2370450"/>
            <a:ext cx="4058650" cy="23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Teksto dekoravimo parametrai (</a:t>
            </a:r>
            <a:r>
              <a:rPr lang="en"/>
              <a:t>text-transform)</a:t>
            </a:r>
            <a:endParaRPr/>
          </a:p>
        </p:txBody>
      </p:sp>
      <p:sp>
        <p:nvSpPr>
          <p:cNvPr id="426" name="Google Shape;426;p61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ustato kaip / ar bus keičiamos mažosios / didžiosios raidės: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capitalize </a:t>
            </a:r>
            <a:r>
              <a:rPr lang="en"/>
              <a:t>- pirma didžioji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uppercase </a:t>
            </a:r>
            <a:r>
              <a:rPr lang="en"/>
              <a:t>- visos didžiosios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lowercase </a:t>
            </a:r>
            <a:r>
              <a:rPr lang="en"/>
              <a:t>- mažosios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none </a:t>
            </a:r>
            <a:r>
              <a:rPr lang="en"/>
              <a:t>- palikti originaliai (numatytoji reikšmė)</a:t>
            </a:r>
            <a:endParaRPr/>
          </a:p>
        </p:txBody>
      </p:sp>
      <p:pic>
        <p:nvPicPr>
          <p:cNvPr id="427" name="Google Shape;42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7650" y="4598450"/>
            <a:ext cx="4600650" cy="37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3775" y="2921113"/>
            <a:ext cx="4680875" cy="884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575" y="3946725"/>
            <a:ext cx="2142850" cy="5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19437" y="3858312"/>
            <a:ext cx="198349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6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42925" y="3858300"/>
            <a:ext cx="219152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Matavimo vienetai CSS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matavimo vienetai skirstomi į dvi pagrindines grupes: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Absoliučius matavimo vienetus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Reliatyvus matavimo vienetus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Teksto dekoravimo parametrai (</a:t>
            </a:r>
            <a:r>
              <a:rPr lang="en"/>
              <a:t>text-shadow)</a:t>
            </a:r>
            <a:endParaRPr/>
          </a:p>
        </p:txBody>
      </p:sp>
      <p:sp>
        <p:nvSpPr>
          <p:cNvPr id="437" name="Google Shape;437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</a:t>
            </a:r>
            <a:r>
              <a:rPr lang="en"/>
              <a:t>ustato teksto šešėlį (ar kelis šešėlius). Galima parinkti x, y poslinkį nuo teksto, suliejimo kiekį ir spalvą.</a:t>
            </a:r>
            <a:endParaRPr/>
          </a:p>
        </p:txBody>
      </p:sp>
      <p:pic>
        <p:nvPicPr>
          <p:cNvPr id="438" name="Google Shape;43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812" y="4065650"/>
            <a:ext cx="7830375" cy="84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1699" y="1931850"/>
            <a:ext cx="3420600" cy="81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835925"/>
            <a:ext cx="2830225" cy="6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6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77325" y="2776275"/>
            <a:ext cx="2701575" cy="65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6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84188" y="3494825"/>
            <a:ext cx="4775600" cy="5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Raidžių ir žodžių erdvės parametrai (letter-spacing)</a:t>
            </a:r>
            <a:endParaRPr/>
          </a:p>
        </p:txBody>
      </p:sp>
      <p:sp>
        <p:nvSpPr>
          <p:cNvPr id="448" name="Google Shape;448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Nustato atstumą tarp raidžių horizontaliai:</a:t>
            </a:r>
            <a:endParaRPr/>
          </a:p>
        </p:txBody>
      </p:sp>
      <p:pic>
        <p:nvPicPr>
          <p:cNvPr id="449" name="Google Shape;44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38" y="3628063"/>
            <a:ext cx="3990975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1513" y="3937625"/>
            <a:ext cx="397192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751567"/>
            <a:ext cx="3900425" cy="857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5675" y="1755398"/>
            <a:ext cx="3900424" cy="850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6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47185" y="2832338"/>
            <a:ext cx="168230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6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03550" y="2853502"/>
            <a:ext cx="1782725" cy="5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Raidžių ir žodžių erdvės parametrai (word-spacing)</a:t>
            </a:r>
            <a:endParaRPr/>
          </a:p>
        </p:txBody>
      </p:sp>
      <p:sp>
        <p:nvSpPr>
          <p:cNvPr id="460" name="Google Shape;460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Leidžia nustatyti tarpo tarp žodžių dydį:</a:t>
            </a:r>
            <a:endParaRPr/>
          </a:p>
        </p:txBody>
      </p:sp>
      <p:pic>
        <p:nvPicPr>
          <p:cNvPr id="461" name="Google Shape;46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800" y="3311575"/>
            <a:ext cx="47244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200" y="2471524"/>
            <a:ext cx="7799850" cy="82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4500" y="1789838"/>
            <a:ext cx="2181225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64"/>
          <p:cNvSpPr txBox="1"/>
          <p:nvPr/>
        </p:nvSpPr>
        <p:spPr>
          <a:xfrm>
            <a:off x="374975" y="4750175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mėlynai žymėtas NBSP tarpas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Raidžių ir žodžių erdvės parametrai (word-spacing)</a:t>
            </a:r>
            <a:endParaRPr/>
          </a:p>
        </p:txBody>
      </p:sp>
      <p:sp>
        <p:nvSpPr>
          <p:cNvPr id="470" name="Google Shape;470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71" name="Google Shape;47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7225" y="3715650"/>
            <a:ext cx="45148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950" y="2357826"/>
            <a:ext cx="8012101" cy="88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4025" y="1526713"/>
            <a:ext cx="2181225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Tuščios erdvės valdymas (white-space)</a:t>
            </a:r>
            <a:endParaRPr/>
          </a:p>
        </p:txBody>
      </p:sp>
      <p:sp>
        <p:nvSpPr>
          <p:cNvPr id="479" name="Google Shape;479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Nusako kaip tarpai ir eilučių atskyrimai yra traktuojami elemente: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normal</a:t>
            </a:r>
            <a:r>
              <a:rPr lang="en"/>
              <a:t> - iš eilės einantys </a:t>
            </a:r>
            <a:r>
              <a:rPr b="1" lang="en"/>
              <a:t>tarpai apjungiami</a:t>
            </a:r>
            <a:r>
              <a:rPr lang="en"/>
              <a:t>, naujos eilutės simboliai </a:t>
            </a:r>
            <a:r>
              <a:rPr b="1" lang="en"/>
              <a:t>laikomi tarpais</a:t>
            </a:r>
            <a:r>
              <a:rPr lang="en"/>
              <a:t>, tekstas į kitą eilutę </a:t>
            </a:r>
            <a:r>
              <a:rPr b="1" lang="en"/>
              <a:t>keliamas kai netelpa ribose</a:t>
            </a:r>
            <a:r>
              <a:rPr lang="en"/>
              <a:t>;</a:t>
            </a:r>
            <a:endParaRPr/>
          </a:p>
        </p:txBody>
      </p:sp>
      <p:pic>
        <p:nvPicPr>
          <p:cNvPr id="480" name="Google Shape;48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363" y="2680163"/>
            <a:ext cx="223837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1122" y="3902072"/>
            <a:ext cx="3721775" cy="1149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82" name="Google Shape;482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1075" y="2456850"/>
            <a:ext cx="5911225" cy="12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Tuščios erdvės valdymas (white-space)</a:t>
            </a:r>
            <a:endParaRPr/>
          </a:p>
        </p:txBody>
      </p:sp>
      <p:sp>
        <p:nvSpPr>
          <p:cNvPr id="488" name="Google Shape;488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nowrap </a:t>
            </a:r>
            <a:r>
              <a:rPr lang="en"/>
              <a:t>- iš eilės einantys </a:t>
            </a:r>
            <a:r>
              <a:rPr b="1" lang="en"/>
              <a:t>tarpai apjungiami</a:t>
            </a:r>
            <a:r>
              <a:rPr lang="en"/>
              <a:t>, visas tekstas </a:t>
            </a:r>
            <a:r>
              <a:rPr b="1" lang="en"/>
              <a:t>paliekamas vienoje eilutėje </a:t>
            </a:r>
            <a:r>
              <a:rPr lang="en"/>
              <a:t>net jei netelpa ribose;</a:t>
            </a:r>
            <a:endParaRPr/>
          </a:p>
        </p:txBody>
      </p:sp>
      <p:pic>
        <p:nvPicPr>
          <p:cNvPr id="489" name="Google Shape;48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2825" y="2200652"/>
            <a:ext cx="5619475" cy="100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7750" y="4143650"/>
            <a:ext cx="5128501" cy="394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91" name="Google Shape;491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650" y="2372913"/>
            <a:ext cx="222885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Tuščios erdvės valdymas (white-space)</a:t>
            </a:r>
            <a:endParaRPr/>
          </a:p>
        </p:txBody>
      </p:sp>
      <p:sp>
        <p:nvSpPr>
          <p:cNvPr id="497" name="Google Shape;497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pre</a:t>
            </a:r>
            <a:r>
              <a:rPr lang="en"/>
              <a:t> - iš eilės einantys </a:t>
            </a:r>
            <a:r>
              <a:rPr b="1" lang="en"/>
              <a:t>tarpai paliekami</a:t>
            </a:r>
            <a:r>
              <a:rPr lang="en"/>
              <a:t>, tekstas keliamas į naują eilutę su naujos eilutės simboliu ir </a:t>
            </a:r>
            <a:r>
              <a:rPr b="1" lang="en"/>
              <a:t>br</a:t>
            </a:r>
            <a:r>
              <a:rPr lang="en"/>
              <a:t> elementu;</a:t>
            </a:r>
            <a:endParaRPr/>
          </a:p>
        </p:txBody>
      </p:sp>
      <p:pic>
        <p:nvPicPr>
          <p:cNvPr id="498" name="Google Shape;498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50" y="1980450"/>
            <a:ext cx="6409024" cy="13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563" y="2386300"/>
            <a:ext cx="189547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6825" y="3524450"/>
            <a:ext cx="4026725" cy="1555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Tuščios erdvės valdymas (white-space)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pre-wrap</a:t>
            </a:r>
            <a:r>
              <a:rPr lang="en"/>
              <a:t> - iš eilės einantys </a:t>
            </a:r>
            <a:r>
              <a:rPr b="1" lang="en"/>
              <a:t>tarpai paliekami</a:t>
            </a:r>
            <a:r>
              <a:rPr lang="en"/>
              <a:t>, tekstas keliamas į naują eilutę su naujos eilutės simboliu, </a:t>
            </a:r>
            <a:r>
              <a:rPr b="1" lang="en"/>
              <a:t>br</a:t>
            </a:r>
            <a:r>
              <a:rPr lang="en"/>
              <a:t> elementu ir jei netelpa ribose.</a:t>
            </a:r>
            <a:endParaRPr/>
          </a:p>
        </p:txBody>
      </p:sp>
      <p:pic>
        <p:nvPicPr>
          <p:cNvPr id="507" name="Google Shape;507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408" y="2285400"/>
            <a:ext cx="198854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425" y="1969024"/>
            <a:ext cx="6388749" cy="135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1313" y="3375475"/>
            <a:ext cx="6081375" cy="1596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Tuščios erdvės valdymas (white-space)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pre-line </a:t>
            </a:r>
            <a:r>
              <a:rPr lang="en"/>
              <a:t>- iš eilės einantys </a:t>
            </a:r>
            <a:r>
              <a:rPr b="1" lang="en"/>
              <a:t>tarpai apjungiami</a:t>
            </a:r>
            <a:r>
              <a:rPr lang="en"/>
              <a:t>, tekstas keliamas į naują eilutę su naujos eilutės simboliu, </a:t>
            </a:r>
            <a:r>
              <a:rPr b="1" lang="en"/>
              <a:t>br</a:t>
            </a:r>
            <a:r>
              <a:rPr lang="en"/>
              <a:t> elementu ir jei netelpa ribose.</a:t>
            </a:r>
            <a:endParaRPr/>
          </a:p>
        </p:txBody>
      </p:sp>
      <p:pic>
        <p:nvPicPr>
          <p:cNvPr id="516" name="Google Shape;516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089613"/>
            <a:ext cx="235267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2363" y="3436325"/>
            <a:ext cx="3039275" cy="1593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518" name="Google Shape;518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48475" y="1989821"/>
            <a:ext cx="5983828" cy="129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71"/>
          <p:cNvSpPr txBox="1"/>
          <p:nvPr>
            <p:ph type="title"/>
          </p:nvPr>
        </p:nvSpPr>
        <p:spPr>
          <a:xfrm>
            <a:off x="3113250" y="2223775"/>
            <a:ext cx="29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Netelpantis turinys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lang="en"/>
              <a:t>Absoliutūs vienetai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Dydžio vienetai kurie yra fiksuoti ir nurodyto dydžiu reikšmės vaizduojamos būtent tuo dydžiu, kuriuo nurodyta.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cm - centimentrai;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mm - milimetrai;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- coliai (1in = 96px = 2.54cm)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px* - pikseliai (1px = 1/96 colio)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pt - points (1pt = 1/72 colio)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pc - 	picas (1pc = 12 pt)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* vieno pikselio dydis gali skirtis pagal įrenginį (pagal įrenginio DPI - Dots per Inch)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overflow</a:t>
            </a:r>
            <a:endParaRPr/>
          </a:p>
        </p:txBody>
      </p:sp>
      <p:sp>
        <p:nvSpPr>
          <p:cNvPr id="531" name="Google Shape;531;p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Nustato kokiu būdu yra valdomas turinys, kuris netelpa į elementą: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hidden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scroll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yra galimybė nustatyti skirtingoms ašims (</a:t>
            </a:r>
            <a:r>
              <a:rPr b="1" lang="en"/>
              <a:t>overflow-y</a:t>
            </a:r>
            <a:r>
              <a:rPr lang="en"/>
              <a:t>, </a:t>
            </a:r>
            <a:r>
              <a:rPr b="1" lang="en"/>
              <a:t>overflow-x</a:t>
            </a:r>
            <a:r>
              <a:rPr lang="en"/>
              <a:t> CSS properties)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overflow: visible;</a:t>
            </a:r>
            <a:endParaRPr/>
          </a:p>
        </p:txBody>
      </p:sp>
      <p:sp>
        <p:nvSpPr>
          <p:cNvPr id="537" name="Google Shape;537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Numatytoji </a:t>
            </a:r>
            <a:r>
              <a:rPr b="1" lang="en"/>
              <a:t>overflow </a:t>
            </a:r>
            <a:r>
              <a:rPr lang="en"/>
              <a:t>reikšmė. Nustato, kad netelpantis turinys bus vaizduojamas, kai išeis iš elemento ribų:</a:t>
            </a:r>
            <a:endParaRPr/>
          </a:p>
        </p:txBody>
      </p:sp>
      <p:pic>
        <p:nvPicPr>
          <p:cNvPr id="538" name="Google Shape;538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163" y="2281250"/>
            <a:ext cx="5019675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overflow: hidden;</a:t>
            </a:r>
            <a:endParaRPr/>
          </a:p>
        </p:txBody>
      </p:sp>
      <p:sp>
        <p:nvSpPr>
          <p:cNvPr id="544" name="Google Shape;544;p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Nustato, kad turinys kuris netelpa į elementą bus nukertamas ties elemento riba ir nerodomas.</a:t>
            </a:r>
            <a:endParaRPr/>
          </a:p>
        </p:txBody>
      </p:sp>
      <p:pic>
        <p:nvPicPr>
          <p:cNvPr id="545" name="Google Shape;545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525" y="2571750"/>
            <a:ext cx="502920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overflow: auto;</a:t>
            </a:r>
            <a:endParaRPr/>
          </a:p>
        </p:txBody>
      </p:sp>
      <p:sp>
        <p:nvSpPr>
          <p:cNvPr id="551" name="Google Shape;551;p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Nustato, kad elementas į kurį turinys netelpa turės slinkties juosta (scroll bar). Scroll bar rodomas tik tada, kai jo prireikia.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Turinys netelpa: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Turinys telpa:</a:t>
            </a:r>
            <a:endParaRPr/>
          </a:p>
        </p:txBody>
      </p:sp>
      <p:pic>
        <p:nvPicPr>
          <p:cNvPr id="552" name="Google Shape;552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8475" y="1894649"/>
            <a:ext cx="4434850" cy="15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8474" y="3437900"/>
            <a:ext cx="4474500" cy="139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overflow: scroll;</a:t>
            </a:r>
            <a:endParaRPr/>
          </a:p>
        </p:txBody>
      </p:sp>
      <p:sp>
        <p:nvSpPr>
          <p:cNvPr id="559" name="Google Shape;559;p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Nustato, kad elementas visada turės slinkties juostas, nepriklausomai nuo to ar jos reikalingos.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Turinys netelpa: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Turinys telpa:</a:t>
            </a:r>
            <a:endParaRPr/>
          </a:p>
        </p:txBody>
      </p:sp>
      <p:pic>
        <p:nvPicPr>
          <p:cNvPr id="560" name="Google Shape;560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3125" y="3539475"/>
            <a:ext cx="4821675" cy="1482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3125" y="2027175"/>
            <a:ext cx="4821675" cy="147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77"/>
          <p:cNvSpPr txBox="1"/>
          <p:nvPr>
            <p:ph type="title"/>
          </p:nvPr>
        </p:nvSpPr>
        <p:spPr>
          <a:xfrm>
            <a:off x="3113250" y="2223775"/>
            <a:ext cx="29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Netelpantis tekstas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Netelpantis tekstas</a:t>
            </a:r>
            <a:r>
              <a:rPr lang="en"/>
              <a:t> (word-break)</a:t>
            </a:r>
            <a:endParaRPr/>
          </a:p>
        </p:txBody>
      </p:sp>
      <p:sp>
        <p:nvSpPr>
          <p:cNvPr id="574" name="Google Shape;574;p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Nustato ar perkelti tekstą į kitą eilutę toje vietoje, kur jis nebetilps.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n</a:t>
            </a:r>
            <a:r>
              <a:rPr b="1" lang="en"/>
              <a:t>ormal </a:t>
            </a:r>
            <a:r>
              <a:rPr lang="en"/>
              <a:t>- (numatytoji reikšmė) - jei teksto eilutėje yra tarpas, tab’as ar nauja eilutė, bandys netelpantį tekstą </a:t>
            </a:r>
            <a:r>
              <a:rPr b="1" lang="en"/>
              <a:t>perkelti per šiuos simboliu</a:t>
            </a:r>
            <a:r>
              <a:rPr b="1" lang="en"/>
              <a:t>s</a:t>
            </a:r>
            <a:r>
              <a:rPr lang="en"/>
              <a:t>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75" name="Google Shape;575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663" y="3800438"/>
            <a:ext cx="2638425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1325" y="2571749"/>
            <a:ext cx="7148849" cy="10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0375" y="3662325"/>
            <a:ext cx="3086100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Netelpantis tekstas (word-break)</a:t>
            </a:r>
            <a:endParaRPr/>
          </a:p>
        </p:txBody>
      </p:sp>
      <p:sp>
        <p:nvSpPr>
          <p:cNvPr id="583" name="Google Shape;583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break-all</a:t>
            </a:r>
            <a:r>
              <a:rPr lang="en"/>
              <a:t> - jei teksto eilutė netelpa į elementą, perkels tekstą į kitą eilutę </a:t>
            </a:r>
            <a:r>
              <a:rPr b="1" lang="en"/>
              <a:t>per bet kurį simbolį</a:t>
            </a:r>
            <a:r>
              <a:rPr lang="en"/>
              <a:t>, ties kuriuo netilps;</a:t>
            </a:r>
            <a:endParaRPr/>
          </a:p>
        </p:txBody>
      </p:sp>
      <p:pic>
        <p:nvPicPr>
          <p:cNvPr id="584" name="Google Shape;584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663" y="3644850"/>
            <a:ext cx="2486025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350" y="2175113"/>
            <a:ext cx="7915275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0288" y="3387663"/>
            <a:ext cx="2962275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Netelpantis tekstas (word-break)</a:t>
            </a:r>
            <a:endParaRPr/>
          </a:p>
        </p:txBody>
      </p:sp>
      <p:sp>
        <p:nvSpPr>
          <p:cNvPr id="592" name="Google Shape;592;p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keep-all</a:t>
            </a:r>
            <a:r>
              <a:rPr lang="en"/>
              <a:t> - tas pats kaip ir </a:t>
            </a:r>
            <a:r>
              <a:rPr b="1" lang="en"/>
              <a:t>normal</a:t>
            </a:r>
            <a:r>
              <a:rPr lang="en"/>
              <a:t>, tik kitaip nei jis - neperkelia į kitą eilutę kinų / japonų / korėjiečių simbolių;</a:t>
            </a:r>
            <a:endParaRPr/>
          </a:p>
        </p:txBody>
      </p:sp>
      <p:pic>
        <p:nvPicPr>
          <p:cNvPr id="593" name="Google Shape;593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913" y="3825925"/>
            <a:ext cx="233362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300" y="2227363"/>
            <a:ext cx="7953375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2750" y="3749725"/>
            <a:ext cx="316230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Netelpantis tekstas (word-break)</a:t>
            </a:r>
            <a:endParaRPr/>
          </a:p>
        </p:txBody>
      </p:sp>
      <p:sp>
        <p:nvSpPr>
          <p:cNvPr id="601" name="Google Shape;601;p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break-word</a:t>
            </a:r>
            <a:r>
              <a:rPr lang="en"/>
              <a:t> - bandys netelpantį tekstą perkelti į kitą eilutę per tarpą, tab’ą, naujos eilutės simbolį, tačiau jeigu nepavyks, netelpantį tekstą perkels į kitą eilutę už to simbolio, po kuri tekstas netelpa.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02" name="Google Shape;602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425" y="3861113"/>
            <a:ext cx="249555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313" y="2422125"/>
            <a:ext cx="801052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0850" y="3508149"/>
            <a:ext cx="2594825" cy="138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Reliatyvūs vienetai (ex, ch dydžiai)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7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  - priklauso nuo konkretaus šrifto mažosios </a:t>
            </a:r>
            <a:r>
              <a:rPr b="1" lang="en"/>
              <a:t>x</a:t>
            </a:r>
            <a:r>
              <a:rPr lang="en"/>
              <a:t> raidės aukščio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 - priklauso nuo konkretaus šrifto `0` simbolio pločio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Abu dydžiai kinta keičiant elemento šriftą arba jo dydį.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775" y="1665850"/>
            <a:ext cx="3086462" cy="82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5625" y="3097926"/>
            <a:ext cx="1536519" cy="82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82"/>
          <p:cNvSpPr txBox="1"/>
          <p:nvPr>
            <p:ph type="title"/>
          </p:nvPr>
        </p:nvSpPr>
        <p:spPr>
          <a:xfrm>
            <a:off x="311700" y="413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text-overflow</a:t>
            </a:r>
            <a:endParaRPr/>
          </a:p>
        </p:txBody>
      </p:sp>
      <p:sp>
        <p:nvSpPr>
          <p:cNvPr id="610" name="Google Shape;610;p82"/>
          <p:cNvSpPr txBox="1"/>
          <p:nvPr>
            <p:ph idx="1" type="body"/>
          </p:nvPr>
        </p:nvSpPr>
        <p:spPr>
          <a:xfrm>
            <a:off x="311700" y="1018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Nurodo kaip tekstas išeinantis iš parent elemento ribų yra vaizduojamas vartotojui.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Veikia tik tam tikromis sąlygomis: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tekstas turi išeiti iš ribų ir būti </a:t>
            </a:r>
            <a:r>
              <a:rPr b="1" lang="en"/>
              <a:t>specifiškai nevaizduojamas </a:t>
            </a:r>
            <a:r>
              <a:rPr lang="en"/>
              <a:t>(overflow: hidden);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tekstas turi netilpti </a:t>
            </a:r>
            <a:r>
              <a:rPr b="1" lang="en"/>
              <a:t>vienoje eilutėje</a:t>
            </a:r>
            <a:r>
              <a:rPr lang="en"/>
              <a:t> (white-space: nowrap). </a:t>
            </a:r>
            <a:r>
              <a:rPr b="1" lang="en"/>
              <a:t>Keletai eilučių netaikoma.</a:t>
            </a:r>
            <a:endParaRPr/>
          </a:p>
        </p:txBody>
      </p:sp>
      <p:pic>
        <p:nvPicPr>
          <p:cNvPr id="611" name="Google Shape;611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1425" y="3650325"/>
            <a:ext cx="264795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83"/>
          <p:cNvSpPr txBox="1"/>
          <p:nvPr>
            <p:ph type="title"/>
          </p:nvPr>
        </p:nvSpPr>
        <p:spPr>
          <a:xfrm>
            <a:off x="311700" y="337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text-overflow</a:t>
            </a:r>
            <a:endParaRPr/>
          </a:p>
        </p:txBody>
      </p:sp>
      <p:sp>
        <p:nvSpPr>
          <p:cNvPr id="617" name="Google Shape;617;p83"/>
          <p:cNvSpPr txBox="1"/>
          <p:nvPr>
            <p:ph idx="1" type="body"/>
          </p:nvPr>
        </p:nvSpPr>
        <p:spPr>
          <a:xfrm>
            <a:off x="311700" y="1018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Galimos reikšmės: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clip</a:t>
            </a:r>
            <a:r>
              <a:rPr lang="en"/>
              <a:t> - tekstas nukertamas ties riba, kuria išeinama iš ribų (</a:t>
            </a:r>
            <a:r>
              <a:rPr b="1" lang="en"/>
              <a:t>numatytoji reikšmė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ellipsis</a:t>
            </a:r>
            <a:r>
              <a:rPr lang="en"/>
              <a:t> - tekstas ties ta pačia riba, tačiau prie teksto pridedamas simbolis `…`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Daugiau apie ellipsis   - https://css-tricks.com/snippets/css/truncate-string-with-ellipsis/</a:t>
            </a:r>
            <a:endParaRPr/>
          </a:p>
        </p:txBody>
      </p:sp>
      <p:pic>
        <p:nvPicPr>
          <p:cNvPr id="618" name="Google Shape;618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0200" y="3508825"/>
            <a:ext cx="264795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8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 taisyklės (At-rules)</a:t>
            </a:r>
            <a:endParaRPr/>
          </a:p>
        </p:txBody>
      </p:sp>
      <p:sp>
        <p:nvSpPr>
          <p:cNvPr id="624" name="Google Shape;624;p84"/>
          <p:cNvSpPr txBox="1"/>
          <p:nvPr>
            <p:ph idx="1" type="body"/>
          </p:nvPr>
        </p:nvSpPr>
        <p:spPr>
          <a:xfrm>
            <a:off x="311700" y="1000075"/>
            <a:ext cx="4670700" cy="28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konstrukcijos, kurios nusako kaip CSS turėtų elgtis tam tikrose </a:t>
            </a:r>
            <a:r>
              <a:rPr lang="en"/>
              <a:t>situacijose </a:t>
            </a:r>
            <a:r>
              <a:rPr lang="en"/>
              <a:t>arba kokį veiksmą turėtų įgyvendinti, pvz.: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@font-face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@import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@charset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@media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@keyframes</a:t>
            </a:r>
            <a:endParaRPr/>
          </a:p>
        </p:txBody>
      </p:sp>
      <p:pic>
        <p:nvPicPr>
          <p:cNvPr id="625" name="Google Shape;625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2025" y="1336675"/>
            <a:ext cx="2738811" cy="3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2025" y="2103625"/>
            <a:ext cx="3729650" cy="1200268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84"/>
          <p:cNvSpPr txBox="1"/>
          <p:nvPr/>
        </p:nvSpPr>
        <p:spPr>
          <a:xfrm>
            <a:off x="311700" y="4280050"/>
            <a:ext cx="673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Dažniausiai rašoma </a:t>
            </a:r>
            <a:r>
              <a:rPr b="1" lang="en" sz="1800">
                <a:solidFill>
                  <a:schemeClr val="dk2"/>
                </a:solidFill>
              </a:rPr>
              <a:t>failo lygyje</a:t>
            </a:r>
            <a:r>
              <a:rPr lang="en" sz="1800">
                <a:solidFill>
                  <a:schemeClr val="dk2"/>
                </a:solidFill>
              </a:rPr>
              <a:t>, o ne selector’iaus bloke.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@font-face</a:t>
            </a:r>
            <a:endParaRPr/>
          </a:p>
        </p:txBody>
      </p:sp>
      <p:sp>
        <p:nvSpPr>
          <p:cNvPr id="633" name="Google Shape;633;p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Leidžia nustatyti šrifto `font-family` reikšmę, šaltinio failą, storį ir kitus </a:t>
            </a:r>
            <a:r>
              <a:rPr lang="en" u="sng">
                <a:solidFill>
                  <a:schemeClr val="hlink"/>
                </a:solidFill>
                <a:hlinkClick r:id="rId3"/>
              </a:rPr>
              <a:t>susijusius parametrus</a:t>
            </a:r>
            <a:r>
              <a:rPr lang="en"/>
              <a:t>, pvz. font-weight, font-style.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@font-face negali būti deklaruojamas CSS selector’iuje.</a:t>
            </a:r>
            <a:endParaRPr/>
          </a:p>
        </p:txBody>
      </p:sp>
      <p:pic>
        <p:nvPicPr>
          <p:cNvPr id="634" name="Google Shape;634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9725" y="3070513"/>
            <a:ext cx="5924550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@font-face</a:t>
            </a:r>
            <a:endParaRPr/>
          </a:p>
        </p:txBody>
      </p:sp>
      <p:sp>
        <p:nvSpPr>
          <p:cNvPr id="640" name="Google Shape;640;p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Kaip šrifto šaltinį galima nurodyti keletą </a:t>
            </a:r>
            <a:r>
              <a:rPr b="1" lang="en"/>
              <a:t>skirtingų tipų</a:t>
            </a:r>
            <a:r>
              <a:rPr lang="en"/>
              <a:t> failų</a:t>
            </a:r>
            <a:r>
              <a:rPr lang="en"/>
              <a:t>. </a:t>
            </a:r>
            <a:r>
              <a:rPr b="1" lang="en"/>
              <a:t>f</a:t>
            </a:r>
            <a:r>
              <a:rPr b="1" lang="en"/>
              <a:t>ormat</a:t>
            </a:r>
            <a:r>
              <a:rPr lang="en"/>
              <a:t> CSS funkcija leidžia iš anksto nusakyti konkrečiame faile saugomo šrifto formatą.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Naršyklė užkraus pirmą failą, kurio format</a:t>
            </a:r>
            <a:r>
              <a:rPr lang="en"/>
              <a:t>ą ji</a:t>
            </a:r>
            <a:r>
              <a:rPr lang="en"/>
              <a:t> palaikys.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Galimos šios reikšmės: </a:t>
            </a:r>
            <a:r>
              <a:rPr b="1" lang="en"/>
              <a:t>woff</a:t>
            </a:r>
            <a:r>
              <a:rPr lang="en"/>
              <a:t>, </a:t>
            </a:r>
            <a:r>
              <a:rPr b="1" lang="en"/>
              <a:t>woff2</a:t>
            </a:r>
            <a:r>
              <a:rPr lang="en"/>
              <a:t>, truetype,</a:t>
            </a:r>
            <a:r>
              <a:rPr lang="en"/>
              <a:t> </a:t>
            </a:r>
            <a:r>
              <a:rPr lang="en"/>
              <a:t>opentype, embedded-opentype, svg.</a:t>
            </a:r>
            <a:endParaRPr/>
          </a:p>
        </p:txBody>
      </p:sp>
      <p:pic>
        <p:nvPicPr>
          <p:cNvPr id="641" name="Google Shape;641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725" y="3375313"/>
            <a:ext cx="5924550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Šriftų formatai</a:t>
            </a:r>
            <a:endParaRPr/>
          </a:p>
        </p:txBody>
      </p:sp>
      <p:sp>
        <p:nvSpPr>
          <p:cNvPr id="647" name="Google Shape;647;p87"/>
          <p:cNvSpPr txBox="1"/>
          <p:nvPr>
            <p:ph idx="1" type="body"/>
          </p:nvPr>
        </p:nvSpPr>
        <p:spPr>
          <a:xfrm>
            <a:off x="311700" y="4280350"/>
            <a:ext cx="8520600" cy="4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Šaltinis: https://medium.com/geekculture/one-font-format-to-rule-them-all-woff2-d053e2e5165a</a:t>
            </a:r>
            <a:endParaRPr/>
          </a:p>
        </p:txBody>
      </p:sp>
      <p:pic>
        <p:nvPicPr>
          <p:cNvPr id="648" name="Google Shape;648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400" y="1209549"/>
            <a:ext cx="7853199" cy="28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Šriftų formatai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Moderniose naršyklėse siūloma naudoti WOFF2 formatą, kuris yra glaudesnis.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Jeigu reikalingas truputi senesnių naršyklių (pvz. IE11) palaikymas, galima pridėti WOFF (pirmą versiją) kaip atsarginį formatą.</a:t>
            </a:r>
            <a:endParaRPr/>
          </a:p>
        </p:txBody>
      </p:sp>
      <p:pic>
        <p:nvPicPr>
          <p:cNvPr id="655" name="Google Shape;655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163" y="2647951"/>
            <a:ext cx="5867675" cy="13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88"/>
          <p:cNvSpPr txBox="1"/>
          <p:nvPr>
            <p:ph idx="1" type="body"/>
          </p:nvPr>
        </p:nvSpPr>
        <p:spPr>
          <a:xfrm>
            <a:off x="311700" y="4280350"/>
            <a:ext cx="8520600" cy="4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Šaltinis: https://medium.com/geekculture/one-font-format-to-rule-them-all-woff2-d053e2e5165a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Kur rasti šriftų?</a:t>
            </a:r>
            <a:endParaRPr/>
          </a:p>
        </p:txBody>
      </p:sp>
      <p:sp>
        <p:nvSpPr>
          <p:cNvPr id="662" name="Google Shape;662;p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Nemokamos šriftų platformos: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Font Squirrel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https://www.fontsquirrel.com/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DaFont 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https://www.dafont.com/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EveryThingFonts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https://everythingfonts.com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Mokamos šriftų platformos: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Fonts -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https://www.fonts.com/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MyFonts -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https://www.myfonts.com/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Online šriftų servisas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Google Fonts - </a:t>
            </a:r>
            <a:r>
              <a:rPr lang="en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https://fonts.google.com/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Alternatyvus šriftų įkėlimas - @import / HTML link</a:t>
            </a:r>
            <a:endParaRPr/>
          </a:p>
        </p:txBody>
      </p:sp>
      <p:sp>
        <p:nvSpPr>
          <p:cNvPr id="668" name="Google Shape;668;p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@import</a:t>
            </a:r>
            <a:r>
              <a:rPr lang="en"/>
              <a:t> leidžia į CSS failą importuoti kitą CSS failą. Failas gali būti nurodomas tiek absoliučia, tiek reliatyvia nuoroda.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Galite įkelti CSS failą su šriftų aprašymais iš internetinių šriftų servisų: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Taip pat galima įkelti šrifto CSS failą naudojant HTML link: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69" name="Google Shape;669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850" y="2516863"/>
            <a:ext cx="4285456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950" y="3717813"/>
            <a:ext cx="8515350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Icons Fonts</a:t>
            </a:r>
            <a:endParaRPr/>
          </a:p>
        </p:txBody>
      </p:sp>
      <p:sp>
        <p:nvSpPr>
          <p:cNvPr id="676" name="Google Shape;676;p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Nors inline-svg yra labiau siūlomas taikyti būdas vaizduoti įvairias vektorines ikonėles, tikėtina, kad susidursite su šriftais, kurie bus sudaryti vien iš ikonėlių.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Pvz: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FontAwesome</a:t>
            </a:r>
            <a:r>
              <a:rPr lang="en"/>
              <a:t> - ikonėlių paketas, kuris pateikiamas kaip šriftas.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Fontello</a:t>
            </a:r>
            <a:r>
              <a:rPr lang="en"/>
              <a:t> - iš kelių nemokamų ikonėlių paketų leidžia sugeneruoti savo šriftą, sudarytą tik iš reikalingų ikonėlų.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Tikslesnės priežastys kodėl naudoti vieną ar kitą variantą: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https://css-tricks.com/icon-fonts-vs-svg/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lang="en"/>
              <a:t>Reliatyvūs vienetai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Dydžiai reliatyvūs kitiems dydžiams - priklausomi nuo kažko kito: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kai taikomas </a:t>
            </a:r>
            <a:r>
              <a:rPr b="1" lang="en"/>
              <a:t>font-size</a:t>
            </a:r>
            <a:r>
              <a:rPr lang="en"/>
              <a:t> properčiui, matavimo dydis priklauso nuo tėvinio elemento font-size matavimo dydžio;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kai taikomas kitiems properčiams, matavimo dydis priklauso nuo </a:t>
            </a:r>
            <a:r>
              <a:rPr b="1" lang="en"/>
              <a:t>šio </a:t>
            </a:r>
            <a:r>
              <a:rPr lang="en"/>
              <a:t>elemento font-size.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dydis priklausantis nuo pradinio elemento (HTML) </a:t>
            </a:r>
            <a:r>
              <a:rPr b="1" lang="en"/>
              <a:t>font-size</a:t>
            </a:r>
            <a:r>
              <a:rPr lang="en"/>
              <a:t> dydžio (jeigu dydis nenurodytas HTML elementui - 1rem yra 16px).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92"/>
          <p:cNvSpPr txBox="1"/>
          <p:nvPr>
            <p:ph type="title"/>
          </p:nvPr>
        </p:nvSpPr>
        <p:spPr>
          <a:xfrm>
            <a:off x="3100650" y="2421925"/>
            <a:ext cx="294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flexbox layout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Klasikinė situacija…</a:t>
            </a:r>
            <a:endParaRPr/>
          </a:p>
        </p:txBody>
      </p:sp>
      <p:sp>
        <p:nvSpPr>
          <p:cNvPr id="687" name="Google Shape;687;p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Turime HTML elementą, kuriame yra keletas kitų HTML elementų.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Juos tėvinio elemento (parent) atžvilgiu norime supozicionuoti…</a:t>
            </a:r>
            <a:endParaRPr/>
          </a:p>
        </p:txBody>
      </p:sp>
      <p:pic>
        <p:nvPicPr>
          <p:cNvPr id="688" name="Google Shape;688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188" y="2435850"/>
            <a:ext cx="3857625" cy="2266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isplay: flex;</a:t>
            </a:r>
            <a:endParaRPr/>
          </a:p>
        </p:txBody>
      </p:sp>
      <p:sp>
        <p:nvSpPr>
          <p:cNvPr id="694" name="Google Shape;694;p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Flexbox layout - CSS mechanizmas leidžiantis tai galime įgyvendinti.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Tikslai: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Lankstus elementų pozicionavimas;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Prisitaikantis dizainas;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Centravimas;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Elementų išdėliojimas horizontaliai;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isplay: flex;</a:t>
            </a:r>
            <a:endParaRPr/>
          </a:p>
        </p:txBody>
      </p:sp>
      <p:sp>
        <p:nvSpPr>
          <p:cNvPr id="700" name="Google Shape;700;p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Parent elementui, kurio viduje norime pozicionuoti elementus, nustatome CSS property </a:t>
            </a:r>
            <a:r>
              <a:rPr b="1" lang="en"/>
              <a:t>display: flex;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Tai nusako, kad parent elementas išorėje elgsis kaip block elementas, o viduje </a:t>
            </a:r>
            <a:r>
              <a:rPr b="1" lang="en"/>
              <a:t>tiesioginiai vaikiniai</a:t>
            </a:r>
            <a:r>
              <a:rPr lang="en"/>
              <a:t> elementai bus pozicionuojami pagal </a:t>
            </a:r>
            <a:r>
              <a:rPr b="1" lang="en"/>
              <a:t>flexbox</a:t>
            </a:r>
            <a:r>
              <a:rPr lang="en"/>
              <a:t> taisykles.</a:t>
            </a:r>
            <a:endParaRPr/>
          </a:p>
        </p:txBody>
      </p:sp>
      <p:pic>
        <p:nvPicPr>
          <p:cNvPr id="701" name="Google Shape;701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3700" y="2817750"/>
            <a:ext cx="307657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" name="Google Shape;702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4363" y="4072338"/>
            <a:ext cx="3343275" cy="771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Išdėliojimo kryptis - flex-direction</a:t>
            </a:r>
            <a:endParaRPr/>
          </a:p>
        </p:txBody>
      </p:sp>
      <p:sp>
        <p:nvSpPr>
          <p:cNvPr id="708" name="Google Shape;708;p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Flex konteineriui (parent elementui su </a:t>
            </a:r>
            <a:r>
              <a:rPr b="1" lang="en"/>
              <a:t>display: flex</a:t>
            </a:r>
            <a:r>
              <a:rPr lang="en"/>
              <a:t>) galima nustatyti kokia kryptimi flex item’ai (tiesioginiai vaikai) bus išdėstomi:</a:t>
            </a:r>
            <a:endParaRPr/>
          </a:p>
        </p:txBody>
      </p:sp>
      <p:pic>
        <p:nvPicPr>
          <p:cNvPr id="709" name="Google Shape;709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488" y="2635425"/>
            <a:ext cx="3457575" cy="723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10" name="Google Shape;710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488" y="3991900"/>
            <a:ext cx="3495675" cy="857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11" name="Google Shape;711;p96"/>
          <p:cNvSpPr txBox="1"/>
          <p:nvPr/>
        </p:nvSpPr>
        <p:spPr>
          <a:xfrm>
            <a:off x="421050" y="2157875"/>
            <a:ext cx="491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lex-direction: row; /* numatytoji flex-direction reikšmė */</a:t>
            </a:r>
            <a:endParaRPr/>
          </a:p>
        </p:txBody>
      </p:sp>
      <p:sp>
        <p:nvSpPr>
          <p:cNvPr id="712" name="Google Shape;712;p96"/>
          <p:cNvSpPr txBox="1"/>
          <p:nvPr/>
        </p:nvSpPr>
        <p:spPr>
          <a:xfrm>
            <a:off x="1215838" y="3591700"/>
            <a:ext cx="250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flex-direction: row-reverse;</a:t>
            </a:r>
            <a:endParaRPr/>
          </a:p>
        </p:txBody>
      </p:sp>
      <p:pic>
        <p:nvPicPr>
          <p:cNvPr id="713" name="Google Shape;713;p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6625" y="2719900"/>
            <a:ext cx="285750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Išdėliojimo kryptis - flex-direction</a:t>
            </a:r>
            <a:endParaRPr/>
          </a:p>
        </p:txBody>
      </p:sp>
      <p:sp>
        <p:nvSpPr>
          <p:cNvPr id="719" name="Google Shape;719;p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Flex konteineriui (parent elementui su </a:t>
            </a:r>
            <a:r>
              <a:rPr b="1" lang="en"/>
              <a:t>display: flex</a:t>
            </a:r>
            <a:r>
              <a:rPr lang="en"/>
              <a:t>) galima nustatyti kokia kryptimi flex item’ai (tiesioginiai vaikai) bus išdėstomi:</a:t>
            </a:r>
            <a:endParaRPr/>
          </a:p>
        </p:txBody>
      </p:sp>
      <p:sp>
        <p:nvSpPr>
          <p:cNvPr id="720" name="Google Shape;720;p97"/>
          <p:cNvSpPr txBox="1"/>
          <p:nvPr/>
        </p:nvSpPr>
        <p:spPr>
          <a:xfrm>
            <a:off x="1437813" y="2016375"/>
            <a:ext cx="196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flex-direction: column;</a:t>
            </a:r>
            <a:endParaRPr/>
          </a:p>
        </p:txBody>
      </p:sp>
      <p:sp>
        <p:nvSpPr>
          <p:cNvPr id="721" name="Google Shape;721;p97"/>
          <p:cNvSpPr txBox="1"/>
          <p:nvPr/>
        </p:nvSpPr>
        <p:spPr>
          <a:xfrm>
            <a:off x="5542851" y="2016375"/>
            <a:ext cx="27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flex-direction: column-reverse;</a:t>
            </a:r>
            <a:endParaRPr/>
          </a:p>
        </p:txBody>
      </p:sp>
      <p:pic>
        <p:nvPicPr>
          <p:cNvPr id="722" name="Google Shape;722;p97"/>
          <p:cNvPicPr preferRelativeResize="0"/>
          <p:nvPr/>
        </p:nvPicPr>
        <p:blipFill rotWithShape="1">
          <a:blip r:embed="rId3">
            <a:alphaModFix/>
          </a:blip>
          <a:srcRect b="0" l="0" r="0" t="2267"/>
          <a:stretch/>
        </p:blipFill>
        <p:spPr>
          <a:xfrm>
            <a:off x="673375" y="2539925"/>
            <a:ext cx="3495675" cy="2234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23" name="Google Shape;723;p97"/>
          <p:cNvPicPr preferRelativeResize="0"/>
          <p:nvPr/>
        </p:nvPicPr>
        <p:blipFill rotWithShape="1">
          <a:blip r:embed="rId4">
            <a:alphaModFix/>
          </a:blip>
          <a:srcRect b="0" l="0" r="0" t="3465"/>
          <a:stretch/>
        </p:blipFill>
        <p:spPr>
          <a:xfrm>
            <a:off x="5173375" y="2571750"/>
            <a:ext cx="3495675" cy="2197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Kuo flexbox toks lankstus? (flex-wrap)</a:t>
            </a:r>
            <a:endParaRPr/>
          </a:p>
        </p:txBody>
      </p:sp>
      <p:sp>
        <p:nvSpPr>
          <p:cNvPr id="729" name="Google Shape;729;p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Galime nustatyti, ar flex item’ai, kurie netelpa į eilutę (row atveju) arba į stulpelį (column atveju), turėtų būti perkeliami į kitą eilutę.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0" name="Google Shape;730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50" y="3171913"/>
            <a:ext cx="5476875" cy="942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31" name="Google Shape;731;p98"/>
          <p:cNvSpPr txBox="1"/>
          <p:nvPr/>
        </p:nvSpPr>
        <p:spPr>
          <a:xfrm>
            <a:off x="1346798" y="2729275"/>
            <a:ext cx="406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lex-wrap: no-wrap; /* numatytoji reikšmė */</a:t>
            </a:r>
            <a:endParaRPr/>
          </a:p>
        </p:txBody>
      </p:sp>
      <p:sp>
        <p:nvSpPr>
          <p:cNvPr id="732" name="Google Shape;732;p98"/>
          <p:cNvSpPr txBox="1"/>
          <p:nvPr/>
        </p:nvSpPr>
        <p:spPr>
          <a:xfrm>
            <a:off x="388574" y="2176675"/>
            <a:ext cx="16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flex-direction</a:t>
            </a:r>
            <a:r>
              <a:rPr lang="en"/>
              <a:t>: row;</a:t>
            </a:r>
            <a:endParaRPr/>
          </a:p>
        </p:txBody>
      </p:sp>
      <p:pic>
        <p:nvPicPr>
          <p:cNvPr id="733" name="Google Shape;733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0325" y="2508075"/>
            <a:ext cx="2170000" cy="113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Kuo flexbox toks lankstus?</a:t>
            </a:r>
            <a:r>
              <a:rPr lang="en"/>
              <a:t> (flex-wrap)</a:t>
            </a:r>
            <a:endParaRPr/>
          </a:p>
        </p:txBody>
      </p:sp>
      <p:sp>
        <p:nvSpPr>
          <p:cNvPr id="739" name="Google Shape;739;p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Galime nustatyti, ar flex item’ai, kurie netelpa į eilutę (row atveju) arba į stulpelį (column atveju), turėtų būti perkeliami į kitą eilutę.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99"/>
          <p:cNvSpPr txBox="1"/>
          <p:nvPr/>
        </p:nvSpPr>
        <p:spPr>
          <a:xfrm>
            <a:off x="3851086" y="2695525"/>
            <a:ext cx="144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flex-wrap: wrap;</a:t>
            </a:r>
            <a:endParaRPr/>
          </a:p>
        </p:txBody>
      </p:sp>
      <p:sp>
        <p:nvSpPr>
          <p:cNvPr id="741" name="Google Shape;741;p99"/>
          <p:cNvSpPr txBox="1"/>
          <p:nvPr/>
        </p:nvSpPr>
        <p:spPr>
          <a:xfrm>
            <a:off x="388575" y="2176675"/>
            <a:ext cx="402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flex-direction: row; /* ribojantis faktorius - plotis */</a:t>
            </a:r>
            <a:endParaRPr/>
          </a:p>
        </p:txBody>
      </p:sp>
      <p:pic>
        <p:nvPicPr>
          <p:cNvPr id="742" name="Google Shape;742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3738" y="3095725"/>
            <a:ext cx="3800475" cy="1733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Kuo flexbox toks lankstus?</a:t>
            </a:r>
            <a:r>
              <a:rPr lang="en"/>
              <a:t> (flex-wrap)</a:t>
            </a:r>
            <a:endParaRPr/>
          </a:p>
        </p:txBody>
      </p:sp>
      <p:sp>
        <p:nvSpPr>
          <p:cNvPr id="748" name="Google Shape;748;p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Galime nustatyti, ar flex item’ai, kurie netelpa į eilutę (row atveju) arba į stulpelį (column atveju), turėtų būti perkeliami į kitą eilutę.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100"/>
          <p:cNvSpPr txBox="1"/>
          <p:nvPr/>
        </p:nvSpPr>
        <p:spPr>
          <a:xfrm>
            <a:off x="3458880" y="2660575"/>
            <a:ext cx="241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flex-wrap: wrap-reverse;</a:t>
            </a:r>
            <a:endParaRPr/>
          </a:p>
        </p:txBody>
      </p:sp>
      <p:pic>
        <p:nvPicPr>
          <p:cNvPr id="750" name="Google Shape;750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050" y="3240663"/>
            <a:ext cx="3771900" cy="1647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51" name="Google Shape;751;p100"/>
          <p:cNvSpPr txBox="1"/>
          <p:nvPr/>
        </p:nvSpPr>
        <p:spPr>
          <a:xfrm>
            <a:off x="388575" y="2176675"/>
            <a:ext cx="402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flex-direction: row; /* ribojantis faktorius - plotis */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Kuo flexbox toks lankstus?</a:t>
            </a:r>
            <a:r>
              <a:rPr lang="en"/>
              <a:t> (flex-wrap)</a:t>
            </a:r>
            <a:endParaRPr/>
          </a:p>
        </p:txBody>
      </p:sp>
      <p:sp>
        <p:nvSpPr>
          <p:cNvPr id="757" name="Google Shape;757;p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Galime nustatyti, ar flex item’ai, kurie netelpa į eilutę (row atveju) arba į stulpelį (column atveju), turėtų būti perkeliami į kitą eilutę.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101"/>
          <p:cNvSpPr txBox="1"/>
          <p:nvPr/>
        </p:nvSpPr>
        <p:spPr>
          <a:xfrm>
            <a:off x="1236952" y="2558975"/>
            <a:ext cx="144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flex-wrap: wrap;</a:t>
            </a:r>
            <a:endParaRPr/>
          </a:p>
        </p:txBody>
      </p:sp>
      <p:sp>
        <p:nvSpPr>
          <p:cNvPr id="759" name="Google Shape;759;p101"/>
          <p:cNvSpPr txBox="1"/>
          <p:nvPr/>
        </p:nvSpPr>
        <p:spPr>
          <a:xfrm>
            <a:off x="388575" y="2024275"/>
            <a:ext cx="44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flex-direction: column; /* ribojantis faktorius - aukštis */</a:t>
            </a:r>
            <a:endParaRPr/>
          </a:p>
        </p:txBody>
      </p:sp>
      <p:pic>
        <p:nvPicPr>
          <p:cNvPr id="760" name="Google Shape;760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945" y="3093669"/>
            <a:ext cx="2410200" cy="16816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61" name="Google Shape;761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7750" y="3093671"/>
            <a:ext cx="2525734" cy="1681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62" name="Google Shape;762;p101"/>
          <p:cNvSpPr txBox="1"/>
          <p:nvPr/>
        </p:nvSpPr>
        <p:spPr>
          <a:xfrm>
            <a:off x="5617917" y="2584375"/>
            <a:ext cx="241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flex-wrap: wrap-reverse;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Reliatyvūs vienetai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Dydžiai reliatyvūs kitiems dydžiams - priklausomi nuo kažko kito: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dydis nurodantis 1% nuo vartotojui rodomos ekrane lango erdvės (viewport) </a:t>
            </a:r>
            <a:r>
              <a:rPr b="1" lang="en"/>
              <a:t>pločio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dydis nurodantis 1% nuo vartotojui rodomos ekrane lango erdvės (viewport) </a:t>
            </a:r>
            <a:r>
              <a:rPr b="1" lang="en"/>
              <a:t>aukščio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vmin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dydis nurodantis 1% nuo vartotojui rodomos ekrane lango erdvės (viewport) </a:t>
            </a:r>
            <a:r>
              <a:rPr b="1" lang="en"/>
              <a:t>mažosios kraštinės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vmax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dydis nurodantis 1% nuo vartotojui rodomos ekrane lango erdvės (viewport) </a:t>
            </a:r>
            <a:r>
              <a:rPr b="1" lang="en"/>
              <a:t>didžiosios kraštinės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02"/>
          <p:cNvSpPr txBox="1"/>
          <p:nvPr>
            <p:ph idx="1" type="body"/>
          </p:nvPr>
        </p:nvSpPr>
        <p:spPr>
          <a:xfrm>
            <a:off x="311700" y="1152475"/>
            <a:ext cx="399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Jeigu flex konteineryje išdėliojus flex item’us lieka erdvės, joje elementus </a:t>
            </a:r>
            <a:r>
              <a:rPr b="1" lang="en"/>
              <a:t>galima išskirstyti</a:t>
            </a:r>
            <a:r>
              <a:rPr lang="en"/>
              <a:t>. </a:t>
            </a:r>
            <a:r>
              <a:rPr b="1" lang="en"/>
              <a:t>j</a:t>
            </a:r>
            <a:r>
              <a:rPr b="1" lang="en"/>
              <a:t>ustify-content</a:t>
            </a:r>
            <a:r>
              <a:rPr lang="en"/>
              <a:t> leidžia parinkti elementų paskirstymą </a:t>
            </a:r>
            <a:r>
              <a:rPr b="1" lang="en"/>
              <a:t>pagrindinėje ašyje </a:t>
            </a:r>
            <a:r>
              <a:rPr lang="en"/>
              <a:t>(toje, kuri parinkti flex-direction - arba row, arba column).</a:t>
            </a:r>
            <a:endParaRPr/>
          </a:p>
        </p:txBody>
      </p:sp>
      <p:sp>
        <p:nvSpPr>
          <p:cNvPr id="768" name="Google Shape;768;p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Kuo flexbox toks lankstus? (justify-content)</a:t>
            </a:r>
            <a:endParaRPr/>
          </a:p>
        </p:txBody>
      </p:sp>
      <p:pic>
        <p:nvPicPr>
          <p:cNvPr id="769" name="Google Shape;769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500" y="1081725"/>
            <a:ext cx="248021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103"/>
          <p:cNvSpPr txBox="1"/>
          <p:nvPr>
            <p:ph idx="1" type="body"/>
          </p:nvPr>
        </p:nvSpPr>
        <p:spPr>
          <a:xfrm>
            <a:off x="311700" y="1152475"/>
            <a:ext cx="399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Elementus paskirstyti priešingoje pagrindiniai ašiai leidžia </a:t>
            </a:r>
            <a:r>
              <a:rPr b="1" lang="en"/>
              <a:t>align-items</a:t>
            </a:r>
            <a:r>
              <a:rPr lang="en"/>
              <a:t> CSS property.</a:t>
            </a:r>
            <a:endParaRPr/>
          </a:p>
        </p:txBody>
      </p:sp>
      <p:sp>
        <p:nvSpPr>
          <p:cNvPr id="775" name="Google Shape;775;p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Kuo flexbox toks lankstus? (align-items)</a:t>
            </a:r>
            <a:endParaRPr/>
          </a:p>
        </p:txBody>
      </p:sp>
      <p:pic>
        <p:nvPicPr>
          <p:cNvPr id="776" name="Google Shape;776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2025" y="1102950"/>
            <a:ext cx="2954030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Namų darbas - flexbox varlytė</a:t>
            </a:r>
            <a:endParaRPr/>
          </a:p>
        </p:txBody>
      </p:sp>
      <p:sp>
        <p:nvSpPr>
          <p:cNvPr id="782" name="Google Shape;782;p104"/>
          <p:cNvSpPr txBox="1"/>
          <p:nvPr>
            <p:ph idx="1" type="body"/>
          </p:nvPr>
        </p:nvSpPr>
        <p:spPr>
          <a:xfrm>
            <a:off x="3086124" y="4421775"/>
            <a:ext cx="302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https://flexboxfroggy.com/#lt</a:t>
            </a:r>
            <a:endParaRPr/>
          </a:p>
        </p:txBody>
      </p:sp>
      <p:pic>
        <p:nvPicPr>
          <p:cNvPr id="783" name="Google Shape;783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6125" y="1236975"/>
            <a:ext cx="2971774" cy="296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