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80DFB6-003D-4622-974B-55591F83DBB3}">
  <a:tblStyle styleId="{5E80DFB6-003D-4622-974B-55591F83DB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icer.lt/tyrimai/preke/pigiausias-a95-oktaninio-skaiciaus-benzinas/53" TargetMode="External"/><Relationship Id="rId3" Type="http://schemas.openxmlformats.org/officeDocument/2006/relationships/hyperlink" Target="https://pricer.lt/tyrimai/preke/a95-oktaninio-skaiciaus-benzinas-su-multifunkciniais-priedais/54" TargetMode="External"/><Relationship Id="rId4" Type="http://schemas.openxmlformats.org/officeDocument/2006/relationships/hyperlink" Target="https://pricer.lt/tyrimai/preke/a98-oktaninio-skaiciaus-benzinas/55" TargetMode="External"/><Relationship Id="rId5" Type="http://schemas.openxmlformats.org/officeDocument/2006/relationships/hyperlink" Target="https://pricer.lt/tyrimai/preke/a98-oktaninio-skaiciaus-benzinas-su-multifunkciniais-priedais/56" TargetMode="External"/><Relationship Id="rId6" Type="http://schemas.openxmlformats.org/officeDocument/2006/relationships/hyperlink" Target="http://www.degalukainos.lt/degalu-kainu-statistika?date_from=0&amp;date_to=0&amp;fuel_id=3" TargetMode="External"/><Relationship Id="rId7" Type="http://schemas.openxmlformats.org/officeDocument/2006/relationships/hyperlink" Target="https://pricer.lt/tyrimai/preke/dyzelinas-su-multifunkciniais-priedais/59" TargetMode="External"/><Relationship Id="rId8" Type="http://schemas.openxmlformats.org/officeDocument/2006/relationships/hyperlink" Target="http://www.degalukainos.lt/degalu-kainu-statistika?date_from=0&amp;date_to=0&amp;fuel_id=5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cf9afb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cf9afb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1cf9afb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1cf9afb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cf9afbf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1cf9afbf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cf9af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cf9af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b08e31a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b08e31a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1cf9afbf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1cf9afb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1cf9afbf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1cf9afbf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1cf9afbf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1cf9afbf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1cf9afbf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1cf9afbf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https://code.visualstudio.com/docs/editor/versioncontrol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cf9afb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cf9afb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cf9afbf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1cf9afbf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cf9afbf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cf9afbf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cf9afbf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cf9afbf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1cf9afbf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1cf9afbf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1cf9afbf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1cf9afbf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https://betterprogramming.pub/the-anatomy-of-an-http-request-728a469ecba9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cf9afbf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1cf9afbf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1cf9afbf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1cf9afbf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cf9afbf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1cf9afbf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https://pricer.lt/tyrimai/preke/pigiausias-a95-oktaninio-skaiciaus-benzinas/53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95+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https://pricer.lt/tyrimai/preke/a95-oktaninio-skaiciaus-benzinas-su-multifunkciniais-priedais/54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https://pricer.lt/tyrimai/preke/a98-oktaninio-skaiciaus-benzinas/55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98+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https://pricer.lt/tyrimai/preke/a98-oktaninio-skaiciaus-benzinas-su-multifunkciniais-priedais/56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Dyzel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http://www.degalukainos.lt/degalu-kainu-statistika?date_from=0&amp;date_to=0&amp;fuel_id=3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Dyzel+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https://pricer.lt/tyrimai/preke/dyzelinas-su-multifunkciniais-priedais/59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Dujos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http://www.degalukainos.lt/degalu-kainu-statistika?date_from=0&amp;date_to=0&amp;fuel_id=5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1cf9afbf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1cf9afbf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https://developer.mozilla.org/en-US/docs/Web/HTML/Element/tbody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1cf9afbf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1cf9afbf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1cf9afbf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1cf9afbf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cf9afbf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cf9afbf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1cf9afbf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1cf9afbf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cf9afbfd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1cf9afbfd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1cf9afbf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1cf9afbf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1cf9afbf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1cf9afbf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1cf9afbf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1cf9afbf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1cf9afbf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1cf9afbf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cf9afb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cf9afb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1cf9afbf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1cf9afbf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1cf9afbfd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1cf9afbfd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1cf9afbf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1cf9afbf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1cf9afbf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1cf9afbf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cf9afb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cf9afb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https://ih1.redbubble.net/image.1472204188.3681/fposter,small,wall_texture,product,750x1000.u2.jpg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cf9afb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cf9afb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cf9afb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cf9afb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1cf9afb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1cf9afb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cf9afbf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cf9afbf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ducation.github.com/git-cheat-sheet-education.pdf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Security/Same-origin_policy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Security/Same-origin_policy" TargetMode="External"/><Relationship Id="rId4" Type="http://schemas.openxmlformats.org/officeDocument/2006/relationships/hyperlink" Target="https://mano-puslapis.lt:443/index.html" TargetMode="External"/><Relationship Id="rId5" Type="http://schemas.openxmlformats.org/officeDocument/2006/relationships/hyperlink" Target="https://kitas-puslapis.lt:443/noriu-ikelti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HTTP/Headers/Content-Security-Polic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icer.lt/tyrimai/preke/pigiausias-a95-oktaninio-skaiciaus-benzinas/53" TargetMode="External"/><Relationship Id="rId4" Type="http://schemas.openxmlformats.org/officeDocument/2006/relationships/hyperlink" Target="https://pricer.lt/tyrimai/preke/a95-oktaninio-skaiciaus-benzinas-su-multifunkciniais-priedais/54" TargetMode="External"/><Relationship Id="rId9" Type="http://schemas.openxmlformats.org/officeDocument/2006/relationships/hyperlink" Target="http://www.degalukainos.lt/degalu-kainu-statistika?date_from=0&amp;date_to=0&amp;fuel_id=5" TargetMode="External"/><Relationship Id="rId5" Type="http://schemas.openxmlformats.org/officeDocument/2006/relationships/hyperlink" Target="https://pricer.lt/tyrimai/preke/a98-oktaninio-skaiciaus-benzinas/55" TargetMode="External"/><Relationship Id="rId6" Type="http://schemas.openxmlformats.org/officeDocument/2006/relationships/hyperlink" Target="https://pricer.lt/tyrimai/preke/a98-oktaninio-skaiciaus-benzinas-su-multifunkciniais-priedais/56" TargetMode="External"/><Relationship Id="rId7" Type="http://schemas.openxmlformats.org/officeDocument/2006/relationships/hyperlink" Target="http://www.degalukainos.lt/degalu-kainu-statistika?date_from=0&amp;date_to=0&amp;fuel_id=3" TargetMode="External"/><Relationship Id="rId8" Type="http://schemas.openxmlformats.org/officeDocument/2006/relationships/hyperlink" Target="https://pricer.lt/tyrimai/preke/dyzelinas-su-multifunkciniais-priedais/5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hyperlink" Target="https://www.telia.lt/mano/privatiems/sso" TargetMode="External"/><Relationship Id="rId7" Type="http://schemas.openxmlformats.org/officeDocument/2006/relationships/hyperlink" Target="https://e.ignitis.lt/prisijungti#/registracija#registracija" TargetMode="External"/><Relationship Id="rId8" Type="http://schemas.openxmlformats.org/officeDocument/2006/relationships/hyperlink" Target="https://dizelvita.lt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arkdownguide.org/basic-syntax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šakos (branches)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Darbui komandoje (keliems žmonėms prie vieno kodo) git leidžia kurti kodo šakas - paraleliai vystyti kelias kodo versijas.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keičiamos nepriklausomos kodo dalys, dvi šakas be vargo galima apjungti į vieną - bendrą versiją.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63" y="3084025"/>
            <a:ext cx="4087874" cy="17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Kodo konfliktai (branches)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atskirose šakose keičiama ta pati kodo vieta - galimi konfliktai. Sprendžiant konfliktus lyginama buvusi versija, su modifikuota versija.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Apjungimą vykdantis programuotojas nusprendžia kuri kodo versija lieka rezultate.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38" y="2647950"/>
            <a:ext cx="6040125" cy="36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apjungimas vietoje - merge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Pamatyti visą šakų sąrašą galite: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branch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Esama šaka žymima žvaigždute. Kitą šaką į esamą šaką prijungti galima taip: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merge &lt;šakos pavadinimas&gt;</a:t>
            </a:r>
            <a:endParaRPr b="1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75" y="2184450"/>
            <a:ext cx="565902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451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pateikimas (pull request)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1216200"/>
            <a:ext cx="56051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Galimybė prisidėti prie atviro kodo projektų (</a:t>
            </a:r>
            <a:r>
              <a:rPr b="1" lang="en"/>
              <a:t>forks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Visual Studio Code git integracija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iframe</a:t>
            </a:r>
            <a:r>
              <a:rPr lang="en"/>
              <a:t> - dokumentas dokumente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saugumo aspektas (same origin policy, X-Frame-Options)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 įgyvendinamas saugumas?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Jūsų kodas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Naršyklė!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(vaizdo įrašų pakeitimas)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lentelės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Bazinė struktūra (table, tr, td)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Sudėtingesnė lentelės struktūra (caption, thead, th, tbody, tfoot)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Elementų perdengimas (rowspan, colspan atributai)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Lentelė lentelėje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Naudojimo tikslai ir problemos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Formų svarba ir paplitimas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 </a:t>
            </a:r>
            <a:r>
              <a:rPr lang="en"/>
              <a:t>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type</a:t>
            </a:r>
            <a:r>
              <a:rPr lang="en"/>
              <a:t> atributas (</a:t>
            </a:r>
            <a:r>
              <a:rPr i="1" lang="en"/>
              <a:t>text</a:t>
            </a:r>
            <a:r>
              <a:rPr lang="en"/>
              <a:t>, </a:t>
            </a:r>
            <a:r>
              <a:rPr i="1" lang="en"/>
              <a:t>email, number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placeholder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label </a:t>
            </a:r>
            <a:r>
              <a:rPr lang="en"/>
              <a:t>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suteikiamas funkcionalumas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912450" y="2285400"/>
            <a:ext cx="73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Galimybė prisidėti prie atviro kodo projektų (forks)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cheat sheet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https://education.github.com/git-cheat-sheet-education.pdf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61" y="1743600"/>
            <a:ext cx="61706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 git integracija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986"/>
            <a:ext cx="8520601" cy="50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naudojimo ciklas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059400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Atliekamas </a:t>
            </a:r>
            <a:r>
              <a:rPr b="1" lang="en"/>
              <a:t>kodo pakeitimas</a:t>
            </a:r>
            <a:r>
              <a:rPr lang="en"/>
              <a:t> (pakoreguojate esamą arba sukuriate naują);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Pridedate norimą išsaugoti kodą į </a:t>
            </a:r>
            <a:r>
              <a:rPr b="1" lang="en"/>
              <a:t>Staging area</a:t>
            </a:r>
            <a:r>
              <a:rPr lang="en"/>
              <a:t>, kur sugrupuojamas kodas paruoštas saugojimui.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Išsaugote kodo versiją</a:t>
            </a:r>
            <a:r>
              <a:rPr lang="en"/>
              <a:t> - atliekate commit’ą.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“Sustumiate”</a:t>
            </a:r>
            <a:r>
              <a:rPr lang="en"/>
              <a:t> visus neišsaugotus commit’us į serverį.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Jeigu vietinėje repozitorijoje neturite naujausių pakeitimų, juos galite </a:t>
            </a:r>
            <a:r>
              <a:rPr b="1" lang="en"/>
              <a:t>“parsitraukti”</a:t>
            </a:r>
            <a:r>
              <a:rPr lang="en"/>
              <a:t>.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 - dokumentas dokumente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43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Puslapis puslapyje - </a:t>
            </a:r>
            <a:r>
              <a:rPr i="1" lang="en"/>
              <a:t>iframe</a:t>
            </a:r>
            <a:r>
              <a:rPr lang="en"/>
              <a:t> 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width</a:t>
            </a:r>
            <a:r>
              <a:rPr lang="en"/>
              <a:t>, </a:t>
            </a:r>
            <a:r>
              <a:rPr b="1" i="1" lang="en"/>
              <a:t>height </a:t>
            </a:r>
            <a:r>
              <a:rPr lang="en"/>
              <a:t>- bendro pobūdžio atributai, nurodo elemento ploti ir aukštį pikseliais.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50" y="253188"/>
            <a:ext cx="4090651" cy="4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238" y="1724450"/>
            <a:ext cx="2295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 - dokumentas dokumente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152475"/>
            <a:ext cx="4486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Ne visus puslapius galime vaizduoti savo puslapyje dėl naršyklės saugumo mechanizmų, kuriuos puslapių kūrėjai pasirenka naudoti.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Same origin policy (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plačiau</a:t>
            </a:r>
            <a:r>
              <a:rPr lang="en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87" y="3483775"/>
            <a:ext cx="4283725" cy="2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325" y="927650"/>
            <a:ext cx="35025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origin policy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045000"/>
            <a:ext cx="81855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origin policy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nuoroda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tas pats </a:t>
            </a:r>
            <a:r>
              <a:rPr b="1" lang="en"/>
              <a:t>origin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https://mano-puslapis.lt:443/index.html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https://kitas-puslapis.lt:443/noriu-ikelti.html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Išvada:</a:t>
            </a:r>
            <a:r>
              <a:rPr lang="en"/>
              <a:t> </a:t>
            </a:r>
            <a:r>
              <a:rPr i="1" lang="en"/>
              <a:t>origin</a:t>
            </a:r>
            <a:r>
              <a:rPr lang="en"/>
              <a:t> ne tas pats (kilmė ne ta pati)… </a:t>
            </a:r>
            <a:endParaRPr/>
          </a:p>
        </p:txBody>
      </p:sp>
      <p:graphicFrame>
        <p:nvGraphicFramePr>
          <p:cNvPr id="206" name="Google Shape;206;p36"/>
          <p:cNvGraphicFramePr/>
          <p:nvPr/>
        </p:nvGraphicFramePr>
        <p:xfrm>
          <a:off x="815675" y="281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{5E80DFB6-003D-4622-974B-55591F83DBB3}</a:tableStyleId>
              </a:tblPr>
              <a:tblGrid>
                <a:gridCol w="919250"/>
                <a:gridCol w="27002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Puslapis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Schema (protokolas)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Host (domenas)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Port (prievadas)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mano-puslapis.lt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kitas-puslapis.lt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Atitinka?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Taip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Taip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X-Frame-Options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045000"/>
            <a:ext cx="81855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Puslapio kurėjai, kurie nori apriboti, savo puslapio vaizdavimą kituose puslapiuose, gali pasirinkti serverio nustatymą </a:t>
            </a:r>
            <a:r>
              <a:rPr b="1" lang="en"/>
              <a:t>X-Frame-Options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DENY - puslapis puslapyje nerodys;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SAMEORIGIN - puslapis puslapyje gali būti rodomas, jeigu tas pats origin;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Yra ir kitų saugumo mechanizmų, kurie riboja </a:t>
            </a:r>
            <a:r>
              <a:rPr b="1" lang="en"/>
              <a:t>iframe</a:t>
            </a:r>
            <a:r>
              <a:rPr lang="en"/>
              <a:t> naudojimą, pvz.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Content-Security-Policy</a:t>
            </a:r>
            <a:r>
              <a:rPr lang="en"/>
              <a:t>, kuris nustato iš kokių šaltinių leidžiama užkrauti turinį.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įgyvendinamas saugumas?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Verta pasirinkti patikimą </a:t>
            </a:r>
            <a:r>
              <a:rPr b="1" lang="en"/>
              <a:t>naršyklę</a:t>
            </a:r>
            <a:r>
              <a:rPr lang="en"/>
              <a:t>, kadangi būtent ji įgyvendina nemažą dalį saugumo mechanizmų bei nustatymų.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Dalį jų galėtume išjungti arba apeiti tiesiogiai naudojant HTTP / HTTPS protokolą, bet saugumo mechanizmai skirti apsaugoti vartotojus, todėl to daryti nevertėtų.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Pvz. naršyklė gali atmesti tam tikro turinio krovimą vartotojui, ką be jos turėtume atlikti patys.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/>
        </p:nvSpPr>
        <p:spPr>
          <a:xfrm>
            <a:off x="1860200" y="3994075"/>
            <a:ext cx="3000000" cy="92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GET /search?q=test HTTP/2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Host: www.bing.com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curl/7.54.0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Accept: */*</a:t>
            </a:r>
            <a:endParaRPr/>
          </a:p>
        </p:txBody>
      </p:sp>
      <p:sp>
        <p:nvSpPr>
          <p:cNvPr id="220" name="Google Shape;220;p38"/>
          <p:cNvSpPr txBox="1"/>
          <p:nvPr/>
        </p:nvSpPr>
        <p:spPr>
          <a:xfrm>
            <a:off x="1786200" y="3526800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https://www.bing.com/search?q=test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887" y="3495075"/>
            <a:ext cx="22213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311700" y="3526800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Narškylėje:</a:t>
            </a: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311700" y="4168675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gaubtu: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5420088" y="3526800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Rezultatas: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Užduotyje Poor man’s Youtube + Spotify, pakeiskite visus `video` HTML elementus į Youtube pateikiamus iframe elementus.</a:t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9" y="2174336"/>
            <a:ext cx="8161900" cy="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370" y="3011545"/>
            <a:ext cx="3059275" cy="20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lentelės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53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lenteles vaizduoja </a:t>
            </a:r>
            <a:r>
              <a:rPr b="1" lang="en"/>
              <a:t>table</a:t>
            </a:r>
            <a:r>
              <a:rPr lang="en"/>
              <a:t> 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Lentelę sudaro eilutės elemantai </a:t>
            </a:r>
            <a:r>
              <a:rPr b="1" lang="en"/>
              <a:t>tr</a:t>
            </a:r>
            <a:r>
              <a:rPr lang="en"/>
              <a:t> (table row) ir eilutės duomenų elementai </a:t>
            </a:r>
            <a:r>
              <a:rPr b="1" lang="en"/>
              <a:t>td</a:t>
            </a:r>
            <a:r>
              <a:rPr lang="en"/>
              <a:t> (table data).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200" y="194562"/>
            <a:ext cx="2763975" cy="47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350" y="2980800"/>
            <a:ext cx="3324725" cy="1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Suformuoti tokią HTML lentelę:</a:t>
            </a:r>
            <a:endParaRPr/>
          </a:p>
        </p:txBody>
      </p:sp>
      <p:graphicFrame>
        <p:nvGraphicFramePr>
          <p:cNvPr id="247" name="Google Shape;247;p41"/>
          <p:cNvGraphicFramePr/>
          <p:nvPr/>
        </p:nvGraphicFramePr>
        <p:xfrm>
          <a:off x="952500" y="1320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{5E80DFB6-003D-4622-974B-55591F83DBB3}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Kuro tipas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 su priedais?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Kaina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Palyginimas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€1.350 - 1.519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€1.455 - 1.608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€1.539 - 1.539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€1.618 - 1.618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Dyzelinas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€1.280 - 1.459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DegaluKainos.lt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Dyzelinas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€1.375 - 1.508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Automobilinės dujos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€0.640 - 0.769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9"/>
                        </a:rPr>
                        <a:t>DegaluKainos.lt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458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Užvedus pelę ant “Taip” turi rodyti tekstą “Su multifunkciniais priedais”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299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Terminalas ir Git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950" y="1778849"/>
            <a:ext cx="3794150" cy="15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105" y="1648275"/>
            <a:ext cx="2462576" cy="1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Sudėtingesnės lentelės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771475"/>
            <a:ext cx="52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Sudėtingesniais atvejais lentelę galima skaidyti į dalis: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thead</a:t>
            </a:r>
            <a:r>
              <a:rPr lang="en"/>
              <a:t> - lentelės antraštė, pateikiami stulpelių pavadinimai;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sudaro įprasti </a:t>
            </a:r>
            <a:r>
              <a:rPr b="1" lang="en"/>
              <a:t>tr</a:t>
            </a:r>
            <a:r>
              <a:rPr lang="en"/>
              <a:t> elementai (eilutės) ir </a:t>
            </a:r>
            <a:r>
              <a:rPr b="1" lang="en"/>
              <a:t>th</a:t>
            </a:r>
            <a:r>
              <a:rPr lang="en"/>
              <a:t> (table header) antraštės elementai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tbody</a:t>
            </a:r>
            <a:r>
              <a:rPr lang="en"/>
              <a:t> - vienas (retais atvejais daugiau) turinio dalių, pateikiamas turinys;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tfooter</a:t>
            </a:r>
            <a:r>
              <a:rPr lang="en"/>
              <a:t> - lentelės poraštė, dažnai naudojama apibendrinti lentelės turinį.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75" y="4116600"/>
            <a:ext cx="3416575" cy="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4393475" y="410992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endParaRPr b="1"/>
          </a:p>
        </p:txBody>
      </p:sp>
      <p:sp>
        <p:nvSpPr>
          <p:cNvPr id="257" name="Google Shape;257;p42"/>
          <p:cNvSpPr txBox="1"/>
          <p:nvPr/>
        </p:nvSpPr>
        <p:spPr>
          <a:xfrm>
            <a:off x="4393475" y="44733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005" y="0"/>
            <a:ext cx="3258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Pagrindinės lentelės dalys:</a:t>
            </a:r>
            <a:endParaRPr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Sudėtingesnės lentelės</a:t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63" y="1571625"/>
            <a:ext cx="23145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3"/>
          <p:cNvSpPr txBox="1"/>
          <p:nvPr/>
        </p:nvSpPr>
        <p:spPr>
          <a:xfrm>
            <a:off x="2971800" y="161977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endParaRPr b="1"/>
          </a:p>
        </p:txBody>
      </p:sp>
      <p:sp>
        <p:nvSpPr>
          <p:cNvPr id="267" name="Google Shape;267;p43"/>
          <p:cNvSpPr txBox="1"/>
          <p:nvPr/>
        </p:nvSpPr>
        <p:spPr>
          <a:xfrm>
            <a:off x="2971800" y="19831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sp>
        <p:nvSpPr>
          <p:cNvPr id="268" name="Google Shape;268;p43"/>
          <p:cNvSpPr txBox="1"/>
          <p:nvPr/>
        </p:nvSpPr>
        <p:spPr>
          <a:xfrm>
            <a:off x="2971800" y="25688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tfooter</a:t>
            </a:r>
            <a:endParaRPr b="1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079" y="0"/>
            <a:ext cx="3897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Keletos </a:t>
            </a:r>
            <a:r>
              <a:rPr b="1" lang="en"/>
              <a:t>tbody</a:t>
            </a:r>
            <a:r>
              <a:rPr lang="en"/>
              <a:t> pavyzdys:</a:t>
            </a:r>
            <a:endParaRPr/>
          </a:p>
        </p:txBody>
      </p:sp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Sudėtingesnės lentelės</a:t>
            </a:r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5" y="1689675"/>
            <a:ext cx="3102425" cy="28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/>
          <p:nvPr/>
        </p:nvSpPr>
        <p:spPr>
          <a:xfrm>
            <a:off x="3567475" y="168967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endParaRPr b="1"/>
          </a:p>
        </p:txBody>
      </p:sp>
      <p:sp>
        <p:nvSpPr>
          <p:cNvPr id="278" name="Google Shape;278;p44"/>
          <p:cNvSpPr txBox="1"/>
          <p:nvPr/>
        </p:nvSpPr>
        <p:spPr>
          <a:xfrm>
            <a:off x="3567475" y="20530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sp>
        <p:nvSpPr>
          <p:cNvPr id="279" name="Google Shape;279;p44"/>
          <p:cNvSpPr txBox="1"/>
          <p:nvPr/>
        </p:nvSpPr>
        <p:spPr>
          <a:xfrm>
            <a:off x="3567475" y="301682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sp>
        <p:nvSpPr>
          <p:cNvPr id="280" name="Google Shape;280;p44"/>
          <p:cNvSpPr txBox="1"/>
          <p:nvPr/>
        </p:nvSpPr>
        <p:spPr>
          <a:xfrm>
            <a:off x="3567475" y="36025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00" y="0"/>
            <a:ext cx="3192500" cy="70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Lentelės pavadinimas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50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Lentelei pavadinti naudojamas </a:t>
            </a:r>
            <a:r>
              <a:rPr b="1" lang="en"/>
              <a:t>caption</a:t>
            </a:r>
            <a:r>
              <a:rPr lang="en"/>
              <a:t> elementas. </a:t>
            </a:r>
            <a:r>
              <a:rPr b="1" lang="en"/>
              <a:t>caption</a:t>
            </a:r>
            <a:r>
              <a:rPr lang="en"/>
              <a:t> privalo būti pirmas </a:t>
            </a:r>
            <a:r>
              <a:rPr b="1" lang="en"/>
              <a:t>table </a:t>
            </a:r>
            <a:r>
              <a:rPr lang="en"/>
              <a:t>elemente..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P.S. </a:t>
            </a:r>
            <a:r>
              <a:rPr b="1" lang="en"/>
              <a:t>th</a:t>
            </a:r>
            <a:r>
              <a:rPr lang="en"/>
              <a:t> gali būti naudojamas ne tik </a:t>
            </a:r>
            <a:r>
              <a:rPr b="1" lang="en"/>
              <a:t>thead elemente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988" y="481013"/>
            <a:ext cx="3571875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850" y="3064975"/>
            <a:ext cx="2514050" cy="1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Celių perdengimas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Viena lentelės celė gali užimti kelias pozicijas. Praplėsti celes padeda atributai </a:t>
            </a:r>
            <a:r>
              <a:rPr b="1" lang="en"/>
              <a:t>colspan</a:t>
            </a:r>
            <a:r>
              <a:rPr lang="en"/>
              <a:t> ir </a:t>
            </a:r>
            <a:r>
              <a:rPr b="1" lang="en"/>
              <a:t>rowspan;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colspan </a:t>
            </a:r>
            <a:r>
              <a:rPr lang="en"/>
              <a:t>- per kiek menamų stulpelių turi prasiplėsti celė;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rowspan</a:t>
            </a:r>
            <a:r>
              <a:rPr lang="en"/>
              <a:t> - nurodo per kiek eilučių turi prasiplėsti celė;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123" y="3003700"/>
            <a:ext cx="2768675" cy="21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/>
          <p:nvPr/>
        </p:nvSpPr>
        <p:spPr>
          <a:xfrm>
            <a:off x="4191000" y="2838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caption </a:t>
            </a:r>
            <a:r>
              <a:rPr lang="en"/>
              <a:t>elementas </a:t>
            </a:r>
            <a:endParaRPr/>
          </a:p>
        </p:txBody>
      </p:sp>
      <p:sp>
        <p:nvSpPr>
          <p:cNvPr id="298" name="Google Shape;298;p46"/>
          <p:cNvSpPr txBox="1"/>
          <p:nvPr/>
        </p:nvSpPr>
        <p:spPr>
          <a:xfrm>
            <a:off x="4191000" y="31787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r>
              <a:rPr lang="en"/>
              <a:t> elemente esantys </a:t>
            </a:r>
            <a:r>
              <a:rPr b="1" lang="en"/>
              <a:t>tr</a:t>
            </a:r>
            <a:r>
              <a:rPr lang="en"/>
              <a:t> ir </a:t>
            </a:r>
            <a:r>
              <a:rPr b="1" lang="en"/>
              <a:t>th</a:t>
            </a:r>
            <a:r>
              <a:rPr lang="en"/>
              <a:t> elementai</a:t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4193825" y="3486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r>
              <a:rPr lang="en"/>
              <a:t> elemente esantys </a:t>
            </a:r>
            <a:r>
              <a:rPr b="1" lang="en"/>
              <a:t>tr</a:t>
            </a:r>
            <a:r>
              <a:rPr lang="en"/>
              <a:t> ir </a:t>
            </a:r>
            <a:r>
              <a:rPr b="1" lang="en"/>
              <a:t>td</a:t>
            </a:r>
            <a:r>
              <a:rPr lang="en"/>
              <a:t> elementai</a:t>
            </a:r>
            <a:endParaRPr/>
          </a:p>
        </p:txBody>
      </p:sp>
      <p:sp>
        <p:nvSpPr>
          <p:cNvPr id="300" name="Google Shape;300;p46"/>
          <p:cNvSpPr txBox="1"/>
          <p:nvPr/>
        </p:nvSpPr>
        <p:spPr>
          <a:xfrm>
            <a:off x="4193825" y="3810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 </a:t>
            </a:r>
            <a:r>
              <a:rPr lang="en"/>
              <a:t>elementui pritaikytas </a:t>
            </a:r>
            <a:r>
              <a:rPr i="1" lang="en"/>
              <a:t>colspan=”3”</a:t>
            </a:r>
            <a:r>
              <a:rPr lang="en"/>
              <a:t> atributas</a:t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4193825" y="44428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 </a:t>
            </a:r>
            <a:r>
              <a:rPr lang="en"/>
              <a:t>elementui pritaikytas </a:t>
            </a:r>
            <a:r>
              <a:rPr i="1" lang="en"/>
              <a:t>rowspan=”3”</a:t>
            </a:r>
            <a:r>
              <a:rPr lang="en"/>
              <a:t> atributas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Lentelė lentelėje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Lentelėse taip pat galima talpinti kitas lenteles: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50" y="149900"/>
            <a:ext cx="2695175" cy="49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0" y="2403652"/>
            <a:ext cx="2979625" cy="22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naudojimo tikslai ir problemos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311700" y="1152475"/>
            <a:ext cx="3910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Lentelės naudojamos išimtinai </a:t>
            </a:r>
            <a:r>
              <a:rPr b="1" lang="en"/>
              <a:t>duomenims vaizduoti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Puslapio išdėstymui lentelės </a:t>
            </a:r>
            <a:r>
              <a:rPr b="1" lang="en"/>
              <a:t>nebėra naudojamos</a:t>
            </a:r>
            <a:r>
              <a:rPr lang="en"/>
              <a:t>! Išskyrus… El. pašto laiškams…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Lentelės be papildomų pastangų ne draugauja su mažais ekranais :(</a:t>
            </a:r>
            <a:endParaRPr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6950"/>
            <a:ext cx="413333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Formų svarba ir paplitimas</a:t>
            </a:r>
            <a:endParaRPr/>
          </a:p>
        </p:txBody>
      </p:sp>
      <p:sp>
        <p:nvSpPr>
          <p:cNvPr id="322" name="Google Shape;322;p49"/>
          <p:cNvSpPr txBox="1"/>
          <p:nvPr/>
        </p:nvSpPr>
        <p:spPr>
          <a:xfrm>
            <a:off x="311700" y="1295600"/>
            <a:ext cx="8185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Prisijungimas, registracija, kontaktų - visur reikalingos formos.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300" y="1919799"/>
            <a:ext cx="2698636" cy="2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25" y="1867675"/>
            <a:ext cx="2210225" cy="2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800" y="1852363"/>
            <a:ext cx="2383959" cy="25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834036" y="4560625"/>
            <a:ext cx="16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Telia prisijungimas</a:t>
            </a:r>
            <a:endParaRPr/>
          </a:p>
        </p:txBody>
      </p:sp>
      <p:sp>
        <p:nvSpPr>
          <p:cNvPr id="327" name="Google Shape;327;p49"/>
          <p:cNvSpPr txBox="1"/>
          <p:nvPr/>
        </p:nvSpPr>
        <p:spPr>
          <a:xfrm>
            <a:off x="3520125" y="456062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Ignitis registracija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6145161" y="4560625"/>
            <a:ext cx="21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Dizelvita kontaktų forma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Pagrindinis formų elementas, kuris leidžia įvesti įvairaus tipo vartotojų duomenis. Yra virš 20 </a:t>
            </a:r>
            <a:r>
              <a:rPr b="1" lang="en"/>
              <a:t>input</a:t>
            </a:r>
            <a:r>
              <a:rPr lang="en"/>
              <a:t> elemento tipų, todėl elementas gali įgauti </a:t>
            </a:r>
            <a:r>
              <a:rPr b="1" lang="en"/>
              <a:t>labai įvairias formas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Attributas </a:t>
            </a:r>
            <a:r>
              <a:rPr b="1" lang="en"/>
              <a:t>type</a:t>
            </a:r>
            <a:r>
              <a:rPr lang="en"/>
              <a:t> leidžia pasirinkti, kokie duomenys bus įvesti: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Numatytoji </a:t>
            </a:r>
            <a:r>
              <a:rPr b="1" lang="en"/>
              <a:t>type </a:t>
            </a:r>
            <a:r>
              <a:rPr lang="en"/>
              <a:t>reikšmė yra </a:t>
            </a:r>
            <a:r>
              <a:rPr b="1" lang="en"/>
              <a:t>text.</a:t>
            </a:r>
            <a:endParaRPr b="1"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875" y="2872625"/>
            <a:ext cx="2536950" cy="8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650" y="2571750"/>
            <a:ext cx="2584525" cy="1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input</a:t>
            </a:r>
            <a:r>
              <a:rPr lang="en"/>
              <a:t> elemento išvaizdą suformuoja naršyklė:</a:t>
            </a:r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38" y="2062900"/>
            <a:ext cx="22574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463" y="1986688"/>
            <a:ext cx="27717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 txBox="1"/>
          <p:nvPr/>
        </p:nvSpPr>
        <p:spPr>
          <a:xfrm>
            <a:off x="1748850" y="166270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4842475" y="166270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naudojimo ciklas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9400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Atliekamas kodo pakeitimas (pakoreguojate esamą arba sukuriate naują);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Pridedate norimą išsaugoti kodą į </a:t>
            </a:r>
            <a:r>
              <a:rPr b="1" lang="en"/>
              <a:t>Staging area</a:t>
            </a:r>
            <a:r>
              <a:rPr lang="en"/>
              <a:t>, kur sugrupuojamas kodas paruoštas saugojimui.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add .</a:t>
            </a:r>
            <a:br>
              <a:rPr b="1" lang="en"/>
            </a:br>
            <a:r>
              <a:rPr b="1" lang="en"/>
              <a:t>git add &lt;specifinis failas&gt;</a:t>
            </a:r>
            <a:br>
              <a:rPr b="1" lang="en"/>
            </a:br>
            <a:r>
              <a:rPr b="1" lang="en"/>
              <a:t>git add -A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Išsaugote kodo versiją (atliekate commit’ą):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commit -m “&lt;commit’o pavadinimas / žinutė&gt;”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“Sustumiate” visus neišsaugotus commit’us į serverį: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Jeigu vietinėje repozitorijoje neturite naujausių pakeitimų, juos galite “parsitraukti”: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pull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Didelę dalį input elementų išvaizdos galime pritaikyti pagal savo poreikius:</a:t>
            </a:r>
            <a:endParaRPr/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13" y="1674400"/>
            <a:ext cx="62579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pradinė reikšmė nustatoma atributu </a:t>
            </a:r>
            <a:r>
              <a:rPr b="1" lang="en"/>
              <a:t>value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placeholder </a:t>
            </a:r>
            <a:r>
              <a:rPr lang="en"/>
              <a:t>atributu nustatoma reikšmė rodoma tol, kol vartotojas neįvedė savo reikšmės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50" y="3455725"/>
            <a:ext cx="2460600" cy="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50" y="3006088"/>
            <a:ext cx="2979750" cy="2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500" y="3024438"/>
            <a:ext cx="4031500" cy="2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100" y="3420980"/>
            <a:ext cx="2460600" cy="46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r>
              <a:rPr lang="en"/>
              <a:t> atributu pažymimas pavadinimas, kuriuo duomuo bus pavadintas siunčiant į serverį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00" y="3764588"/>
            <a:ext cx="3847250" cy="4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4"/>
          <p:cNvSpPr txBox="1"/>
          <p:nvPr/>
        </p:nvSpPr>
        <p:spPr>
          <a:xfrm>
            <a:off x="830600" y="33644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GET</a:t>
            </a:r>
            <a:endParaRPr b="1"/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078" y="3764600"/>
            <a:ext cx="2119575" cy="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5369075" y="3364400"/>
            <a:ext cx="29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POST</a:t>
            </a:r>
            <a:endParaRPr b="1"/>
          </a:p>
        </p:txBody>
      </p:sp>
      <p:pic>
        <p:nvPicPr>
          <p:cNvPr id="374" name="Google Shape;37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525" y="2660087"/>
            <a:ext cx="4701850" cy="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 </a:t>
            </a:r>
            <a:r>
              <a:rPr lang="en"/>
              <a:t>elementas</a:t>
            </a:r>
            <a:endParaRPr/>
          </a:p>
        </p:txBody>
      </p:sp>
      <p:sp>
        <p:nvSpPr>
          <p:cNvPr id="380" name="Google Shape;38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vartotojas žinotų, ką galima įvesti į konkrečią įvestį dažniausiai naudojamos aiškinamosios antraštės. Jos pateikiamos elementu </a:t>
            </a:r>
            <a:r>
              <a:rPr b="1" lang="en"/>
              <a:t>label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lang="en"/>
              <a:t> elementas suteikia papildomą prieinamumą (accessibility).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Paspaudus ant formos elemento antraštės, sufokusuojamas pats elementas.</a:t>
            </a:r>
            <a:endParaRPr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19621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575" y="2990375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89" y="-268125"/>
            <a:ext cx="4450224" cy="5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Kodas debesyje - Github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kodo saugojimo ir valdymo platforma, kurioje veikia daugelis atviro kodo projektų.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leidžia </a:t>
            </a:r>
            <a:r>
              <a:rPr b="1" lang="en"/>
              <a:t>nemokamai </a:t>
            </a:r>
            <a:r>
              <a:rPr lang="en"/>
              <a:t>saugoti atviro kodo projektus. Suteikia papildomas funkcijas </a:t>
            </a:r>
            <a:r>
              <a:rPr b="1" lang="en"/>
              <a:t>kodo peržiūroms</a:t>
            </a:r>
            <a:r>
              <a:rPr lang="en"/>
              <a:t>, </a:t>
            </a:r>
            <a:r>
              <a:rPr b="1" lang="en"/>
              <a:t>problemų valdymui</a:t>
            </a:r>
            <a:r>
              <a:rPr lang="en"/>
              <a:t>, </a:t>
            </a:r>
            <a:r>
              <a:rPr b="1" lang="en"/>
              <a:t>turinio peržiūrai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Paskutiniu metu Github plečiasi į veiksmų su repozitorijos kodu </a:t>
            </a:r>
            <a:r>
              <a:rPr b="1" lang="en"/>
              <a:t>automatizavimu</a:t>
            </a:r>
            <a:r>
              <a:rPr lang="en"/>
              <a:t>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959" y="3624600"/>
            <a:ext cx="1844091" cy="103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Vietinės repozitorijos susiejimas su nutolusia repozitorija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Pridedame nuotolinę repozitoriją pavadinimu </a:t>
            </a:r>
            <a:r>
              <a:rPr b="1" lang="en"/>
              <a:t>origin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remote add origin https://github.com/DeividasBakanas/testine-repo.git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Pakeičiamas atšakos vardas į </a:t>
            </a:r>
            <a:r>
              <a:rPr b="1" lang="en"/>
              <a:t>main</a:t>
            </a:r>
            <a:r>
              <a:rPr lang="en"/>
              <a:t> (žingsnis neprivalomas):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branch -M main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Pridėti atšaką </a:t>
            </a:r>
            <a:r>
              <a:rPr b="1" lang="en"/>
              <a:t>main</a:t>
            </a:r>
            <a:r>
              <a:rPr lang="en"/>
              <a:t> nuotolinėje repozitorijoje pavadinimu </a:t>
            </a:r>
            <a:r>
              <a:rPr b="1" lang="en"/>
              <a:t>origin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push -u origin main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 ir markdown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pirmasis failas repozitorijoje (pasitaiko ir kituose aplankuose) būna </a:t>
            </a:r>
            <a:r>
              <a:rPr b="1" lang="en"/>
              <a:t>README.md</a:t>
            </a:r>
            <a:r>
              <a:rPr lang="en"/>
              <a:t>. Jis pateikia turinio aprašymą paprasta forma.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Markdown (</a:t>
            </a:r>
            <a:r>
              <a:rPr b="1" lang="en"/>
              <a:t>md</a:t>
            </a:r>
            <a:r>
              <a:rPr lang="en"/>
              <a:t>) - kalba skirta aprašymams rengti. Dėl savo paprastos sintaksės gali būti skaitoma tiek neapdorota - tiesiogiai atvėrus failą, tiek pateikus į sistemas suprantančias jos sintaksę - pvz.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Bazinės sintakės aprašymas: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https://www.markdownguide.org/basic-syntax/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Repozitorijos klonavimas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dirbama su egzistuojančia repozitorija, ją galima nuklonuoti: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clone &lt;repozitorijos adresas&gt;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Klonuotoje repozitorijoje galima atlikti visus įprastus git naudojimo ciklo veiksmus.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50" y="2922175"/>
            <a:ext cx="6559100" cy="2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