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8e9c8f3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8e9c8f3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8e9c8f3a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8e9c8f3a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8e9c8f3a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8e9c8f3a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8e9c8f3a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8e9c8f3a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8e9c8f3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68e9c8f3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68e9c8f3a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68e9c8f3a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8e9c8f3a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68e9c8f3a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a7220b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a7220b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8e9c8f3a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8e9c8f3a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a7220b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a7220b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a7220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3a7220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a7220b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a7220b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a7220b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a7220b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a7220b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a7220b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a7220b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a7220b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8e9c8f3a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68e9c8f3a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68e9c8f3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68e9c8f3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8e9c8f3a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68e9c8f3a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8e9c8f3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68e9c8f3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a7220b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a7220b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8e9c8f3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68e9c8f3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9de391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9de391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8111d2a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8111d2a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68e9c8f3a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68e9c8f3a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8e9c8f3a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68e9c8f3a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3a7220b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3a7220b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3a7220b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3a7220b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3a7220b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3a7220b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a7220ba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a7220b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8e9c8f3a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68e9c8f3a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3a7220ba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3a7220b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68e9c8f3a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68e9c8f3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9de39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9de39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3a7220b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3a7220b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3a7220ba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3a7220ba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68e9c8f3a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68e9c8f3a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68e9c8f3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68e9c8f3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8e9c8f3a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68e9c8f3a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8e9c8f3a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68e9c8f3a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68e9c8f3a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68e9c8f3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3a7220b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3a7220b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a7220ba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3a7220ba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3a7220b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3a7220b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8e9c8f3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8e9c8f3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68e9c8f3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68e9c8f3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8ab43e77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8ab43e77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https://www.w3schools.com/js/js_json_datatypes.asp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68e9c8f3a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68e9c8f3a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8e9c8f3a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8e9c8f3a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8e9c8f3a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8e9c8f3a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8e9c8f3a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8e9c8f3a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8e9c8f3a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8e9c8f3a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ontendmentor.io/" TargetMode="External"/><Relationship Id="rId4" Type="http://schemas.openxmlformats.org/officeDocument/2006/relationships/hyperlink" Target="https://css-tricks.com/front-end-challenges/" TargetMode="External"/><Relationship Id="rId5" Type="http://schemas.openxmlformats.org/officeDocument/2006/relationships/hyperlink" Target="https://www.w3schools.com/css/css_rwd_template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ges.github.com/" TargetMode="External"/><Relationship Id="rId4" Type="http://schemas.openxmlformats.org/officeDocument/2006/relationships/hyperlink" Target="https://www.netlify.com/pricing/" TargetMode="External"/><Relationship Id="rId5" Type="http://schemas.openxmlformats.org/officeDocument/2006/relationships/hyperlink" Target="https://www.heroku.com/hom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ges.github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hehackernews.com/" TargetMode="External"/><Relationship Id="rId4" Type="http://schemas.openxmlformats.org/officeDocument/2006/relationships/hyperlink" Target="https://css-tricks.com/" TargetMode="External"/><Relationship Id="rId5" Type="http://schemas.openxmlformats.org/officeDocument/2006/relationships/hyperlink" Target="https://web.dev/" TargetMode="External"/><Relationship Id="rId6" Type="http://schemas.openxmlformats.org/officeDocument/2006/relationships/hyperlink" Target="https://medium.com/" TargetMode="External"/><Relationship Id="rId7" Type="http://schemas.openxmlformats.org/officeDocument/2006/relationships/hyperlink" Target="https://stateofcss.com/" TargetMode="External"/><Relationship Id="rId8" Type="http://schemas.openxmlformats.org/officeDocument/2006/relationships/hyperlink" Target="https://stateofj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w3schools.com/jsref/dom_obj_event.asp" TargetMode="External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ix_degrees_of_separation" TargetMode="External"/><Relationship Id="rId4" Type="http://schemas.openxmlformats.org/officeDocument/2006/relationships/hyperlink" Target="https://www.rinkodara.lt/editable-article/id-4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3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2022-03-10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968650" y="2285400"/>
            <a:ext cx="35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LinkedIn patirtys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(pasidalinkite)</a:t>
            </a:r>
            <a:endParaRPr sz="2133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įgyti darbdavio pasitikėjimą?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Parodykite, kad galite dirbti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Pavyzdiniai projektai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Įmonės užduoties įgyvendinimas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 iniciatyvą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Asmeninis puslapis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Individualaus formato 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Pasidomėkite kuo įmonė užsiima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Prieš pokalbį peržvelkite viešąją mediją - interneto puslapis, Facebook / LinkedIn / Twitter paskyros.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Kokiu principu dirba (ilgalaikiai ar trumpalaikiai projektai)?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Kokia įmonės struktūra (viena ar daug komandų, galbūt dirbama individualiai)?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Pavyzdiniai projektai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960875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susiveikti pavyzdinių projektų: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Challange’ai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Frontend Mentor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https://www.frontendmentor.io/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Daugiau challange’ų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https://css-tricks.com/front-end-challenges/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Dizainai (Behance)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Pasirinkite ir įgyvendinkite dizainerių sukurtus projektus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Mokomieji projektai (W3Schools)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https://www.w3schools.com/css/css_rwd_templates.asp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Nekopijuokite kodo aklai! Tai labai greitai paaiškėja!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Skaldykite problemą į spręstinas dalis ir dažnai darykite kodo atnaujinimus Github (tai įvertina darbdavys)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Pakomentuokite, ką ir kodėl darote, ypač ką darote kitaip, nei originaliam sprendime.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Auginkite projektų apimtis pamažu - pradžioje geriau mažesnis, bet išbaigtesnis!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pavyzdžiai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Geras būdas įrodyti savo patirtį - kodo pavyzdžiai. Juos galima demonstruoti tiesiai iš Github.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74" y="2188025"/>
            <a:ext cx="4789448" cy="26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vs. git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platforma; git - programinė įranga.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pagrindinės užduotys: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Nuklonuoti kodą (`git clone`)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Kurti kodo atšakas (`git checkout -b &lt;atšakos vardas&gt;`)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Pateikti savo kodą (`git commit -m “Mano commit’o žinutė”`)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Priduoti savo kodą į serverį (`git push`)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peržiūra - Code Review.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 gali būti paprasto dizaino ir nesudėtingos struktūros. Jame galite pateikti: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savo kontaktus (vardas, pavardė, el. paštas);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nuorodas į savo LinkedIn bei Github profilius;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technologijas su kuriomis dirbate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HTML, CSS, JavaScript;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Konkretus karkasas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gyvus savo darbų pavyzdžius, pvz.: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Gif’ai / Vaizo įrašai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Nuorodos į projektų repozitorijas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Internete patalpinta viešai prieinama projekto versija</a:t>
            </a:r>
            <a:endParaRPr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talpinti asmeninį puslapį nemokamai?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Norint talpinti puslapį </a:t>
            </a:r>
            <a:r>
              <a:rPr b="1" lang="en"/>
              <a:t>nėra būtina pirkti vietą serveryje ir domeno vardą</a:t>
            </a:r>
            <a:r>
              <a:rPr lang="en"/>
              <a:t> - galite pasinaudoti </a:t>
            </a:r>
            <a:r>
              <a:rPr b="1" lang="en"/>
              <a:t>nemokamomis priemonėmis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pages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https://pages.github.com/</a:t>
            </a:r>
            <a:r>
              <a:rPr lang="en"/>
              <a:t>) - </a:t>
            </a:r>
            <a:r>
              <a:rPr b="1" lang="en"/>
              <a:t>paprasčiausia </a:t>
            </a:r>
            <a:r>
              <a:rPr lang="en"/>
              <a:t>ir nemokama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Netlify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https://www.netlify.com/pricing/</a:t>
            </a:r>
            <a:r>
              <a:rPr lang="en"/>
              <a:t>) - turi nemokamą planą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https://www.heroku.com/home</a:t>
            </a:r>
            <a:r>
              <a:rPr lang="en"/>
              <a:t>) - turi nemokamą planą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Darbdaviams daug svarbiau </a:t>
            </a:r>
            <a:r>
              <a:rPr b="1" lang="en"/>
              <a:t>kokį turinį pateiksite</a:t>
            </a:r>
            <a:r>
              <a:rPr lang="en"/>
              <a:t>, o </a:t>
            </a:r>
            <a:r>
              <a:rPr b="1" lang="en"/>
              <a:t>ne kur </a:t>
            </a:r>
            <a:r>
              <a:rPr lang="en"/>
              <a:t>jis talpinamas.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(1/5)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5" y="1419923"/>
            <a:ext cx="7902726" cy="2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(2</a:t>
            </a:r>
            <a:r>
              <a:rPr lang="en"/>
              <a:t>/5</a:t>
            </a:r>
            <a:r>
              <a:rPr lang="en"/>
              <a:t>)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0" y="1344250"/>
            <a:ext cx="8458251" cy="2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(3/5)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75" y="1152475"/>
            <a:ext cx="8275249" cy="31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7740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round’as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(4/5)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1218400"/>
            <a:ext cx="8436601" cy="3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(4/5)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1218400"/>
            <a:ext cx="8436601" cy="3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- 5 žingsniai (5/5)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63" y="1422076"/>
            <a:ext cx="8277875" cy="30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Github Pages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Kiekvienas Github vartotojas</a:t>
            </a:r>
            <a:r>
              <a:rPr lang="en"/>
              <a:t> savo paskyroje galintis susikurti repozitoriją </a:t>
            </a:r>
            <a:r>
              <a:rPr b="1" lang="en"/>
              <a:t>gali naudotis Github Pages</a:t>
            </a:r>
            <a:r>
              <a:rPr lang="en"/>
              <a:t> </a:t>
            </a:r>
            <a:r>
              <a:rPr lang="en"/>
              <a:t>nemokamais</a:t>
            </a:r>
            <a:r>
              <a:rPr lang="en"/>
              <a:t> privalumais.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 aptarti žingsniai yra pateikti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https://pages.github.com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Kadangi jau mokate naudotis </a:t>
            </a:r>
            <a:r>
              <a:rPr b="1" lang="en"/>
              <a:t>Git ir Github </a:t>
            </a:r>
            <a:r>
              <a:rPr lang="en"/>
              <a:t>- Jums </a:t>
            </a:r>
            <a:r>
              <a:rPr b="1" lang="en"/>
              <a:t>nėra kliūčių patalpinti </a:t>
            </a:r>
            <a:r>
              <a:rPr lang="en"/>
              <a:t>savo puslapį Github Pages!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Front-end naujienas?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 - pvz.: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https://thehackernews.com/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Blogs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https://web.dev/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Medium - autoriniai tekstai Jums aktualiomis temomis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https://medium.com/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Reports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State of CSS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State of 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 (pirmas JS žingnis)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7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7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7"/>
          <p:cNvCxnSpPr/>
          <p:nvPr/>
        </p:nvCxnSpPr>
        <p:spPr>
          <a:xfrm>
            <a:off x="4012638" y="4950025"/>
            <a:ext cx="243000" cy="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pagrindai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pagrindai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bendro naudojimo </a:t>
            </a:r>
            <a:r>
              <a:rPr b="1" lang="en"/>
              <a:t>aukšto lygio programavimo kalba</a:t>
            </a:r>
            <a:r>
              <a:rPr lang="en"/>
              <a:t> su laisva tipų sistema, specifikuojama </a:t>
            </a:r>
            <a:r>
              <a:rPr b="1" lang="en"/>
              <a:t>ECMAScript </a:t>
            </a:r>
            <a:r>
              <a:rPr lang="en"/>
              <a:t>standartais.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Yra </a:t>
            </a:r>
            <a:r>
              <a:rPr b="1" lang="en"/>
              <a:t>viena iš kertinių</a:t>
            </a:r>
            <a:r>
              <a:rPr lang="en"/>
              <a:t> žiniatinklio technologijų (kartu su HTML ir CSS) ir labai dažnai naudojama naršyklėse. Šioje aplinkoje </a:t>
            </a:r>
            <a:r>
              <a:rPr b="1" lang="en"/>
              <a:t>atsakinga už puslapio loginę dalį</a:t>
            </a:r>
            <a:r>
              <a:rPr lang="en"/>
              <a:t> dinaminį</a:t>
            </a:r>
            <a:r>
              <a:rPr lang="en"/>
              <a:t> </a:t>
            </a:r>
            <a:r>
              <a:rPr b="1" lang="en"/>
              <a:t>turinio manipuliavimą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taip pat </a:t>
            </a:r>
            <a:r>
              <a:rPr b="1" lang="en"/>
              <a:t>naudojama ir serverio aplinkose</a:t>
            </a:r>
            <a:r>
              <a:rPr lang="en"/>
              <a:t> (Node.JS, Deno). Labai dažnai tokia serverio aplinka naudojama </a:t>
            </a:r>
            <a:r>
              <a:rPr b="1" lang="en"/>
              <a:t>lokaliai programuotojo kompiuteryje</a:t>
            </a:r>
            <a:r>
              <a:rPr lang="en"/>
              <a:t>, kaip </a:t>
            </a:r>
            <a:r>
              <a:rPr b="1" lang="en"/>
              <a:t>papildomas įrankis valdyti </a:t>
            </a:r>
            <a:r>
              <a:rPr lang="en"/>
              <a:t>naršyklėje paleidžiamo </a:t>
            </a:r>
            <a:r>
              <a:rPr b="1" lang="en"/>
              <a:t>projekto kodą</a:t>
            </a:r>
            <a:r>
              <a:rPr lang="en"/>
              <a:t> (kompiliuoti, minifikuoti, uglyfyinti kodą).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paleidimas naršyklėje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Kiekviena </a:t>
            </a:r>
            <a:r>
              <a:rPr b="1" lang="en"/>
              <a:t>naršyklė turi JavaScript konsolę</a:t>
            </a:r>
            <a:r>
              <a:rPr lang="en"/>
              <a:t> (console), kuri geba vykdyti JavaScript. Naudojant ją galima įvykdyti beveik visą reikalingą JavaScript’ą.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2479763"/>
            <a:ext cx="78295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paleidimas naršyklėje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</a:t>
            </a:r>
            <a:r>
              <a:rPr b="1" lang="en"/>
              <a:t> konsolėje rašyti kodą nėra patogu</a:t>
            </a:r>
            <a:r>
              <a:rPr lang="en"/>
              <a:t>, jis dažniausiai į puslapį užkraunamas naudojant </a:t>
            </a:r>
            <a:r>
              <a:rPr b="1" lang="en"/>
              <a:t>script</a:t>
            </a:r>
            <a:r>
              <a:rPr lang="en"/>
              <a:t> HTML elementą. Šis elementas dažniausiai talpinas į </a:t>
            </a:r>
            <a:r>
              <a:rPr b="1" lang="en"/>
              <a:t>head</a:t>
            </a:r>
            <a:r>
              <a:rPr lang="en"/>
              <a:t>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script </a:t>
            </a:r>
            <a:r>
              <a:rPr lang="en"/>
              <a:t>elemente galime pateikti nuorodą į nutolusį JavaScript failą arba rašyti JavaScript kodą tiesiai į </a:t>
            </a:r>
            <a:r>
              <a:rPr b="1" lang="en"/>
              <a:t>script</a:t>
            </a:r>
            <a:r>
              <a:rPr lang="en"/>
              <a:t> elementą.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13" y="3151000"/>
            <a:ext cx="3190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LinkedIn - socialinis tinklas profesionalams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įgyti darbdavio pasitikėjimą?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Pavyzdiniai projektai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Asmeninis puslapis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Kur talpinti asmeninį puslapį nemokamai?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sužinoti naujienas?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Pagrindai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Kintamieji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Duomenys, kurių </a:t>
            </a:r>
            <a:r>
              <a:rPr b="1" lang="en"/>
              <a:t>reikšmės gali keistis vykdant programą</a:t>
            </a:r>
            <a:r>
              <a:rPr lang="en"/>
              <a:t>, vadinami kintamais duomenimis, arba tiesiog kintamaisiais.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Kintamasis – programos dalis, nusakoma </a:t>
            </a:r>
            <a:r>
              <a:rPr b="1" lang="en"/>
              <a:t>vardu </a:t>
            </a:r>
            <a:r>
              <a:rPr lang="en"/>
              <a:t>ir </a:t>
            </a:r>
            <a:r>
              <a:rPr b="1" lang="en"/>
              <a:t>reikšme</a:t>
            </a:r>
            <a:r>
              <a:rPr lang="en"/>
              <a:t>, kuri gali būti programoje </a:t>
            </a:r>
            <a:r>
              <a:rPr b="1" lang="en"/>
              <a:t>naudojama </a:t>
            </a:r>
            <a:r>
              <a:rPr lang="en"/>
              <a:t>ir / ar</a:t>
            </a:r>
            <a:r>
              <a:rPr b="1" lang="en"/>
              <a:t> keičiama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Galimų </a:t>
            </a:r>
            <a:r>
              <a:rPr b="1" lang="en"/>
              <a:t>reikšmių aibę ir operacijas</a:t>
            </a:r>
            <a:r>
              <a:rPr lang="en"/>
              <a:t> su jomis </a:t>
            </a:r>
            <a:r>
              <a:rPr b="1" lang="en"/>
              <a:t>apibrėžia duomenų tipas</a:t>
            </a:r>
            <a:r>
              <a:rPr lang="en"/>
              <a:t>, kuriam priklauso kintamasis.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Kintamųjų tipai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String</a:t>
            </a:r>
            <a:r>
              <a:rPr lang="en"/>
              <a:t> - simbolių </a:t>
            </a:r>
            <a:r>
              <a:rPr b="1" lang="en"/>
              <a:t>eilutė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Number</a:t>
            </a:r>
            <a:r>
              <a:rPr lang="en"/>
              <a:t> - skaičius;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Boolean</a:t>
            </a:r>
            <a:r>
              <a:rPr lang="en"/>
              <a:t> - loginė - </a:t>
            </a:r>
            <a:r>
              <a:rPr b="1" lang="en"/>
              <a:t>taip / ne</a:t>
            </a:r>
            <a:r>
              <a:rPr lang="en"/>
              <a:t> reikšmė (true / false);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Array</a:t>
            </a:r>
            <a:r>
              <a:rPr lang="en"/>
              <a:t> - leidžia viename kintamajame saugoti </a:t>
            </a:r>
            <a:r>
              <a:rPr b="1" lang="en"/>
              <a:t>keletą reikšmių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Object</a:t>
            </a:r>
            <a:r>
              <a:rPr lang="en"/>
              <a:t> - objektas - struktura sudaryta iš </a:t>
            </a:r>
            <a:r>
              <a:rPr lang="en"/>
              <a:t>skirtingų kintamųjų tipų įrašų</a:t>
            </a:r>
            <a:r>
              <a:rPr lang="en"/>
              <a:t>, kurie objekte </a:t>
            </a:r>
            <a:r>
              <a:rPr b="1" lang="en"/>
              <a:t>pasiekiami per tašką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Undefined </a:t>
            </a:r>
            <a:r>
              <a:rPr lang="en"/>
              <a:t>- tipas, kuris nusako, kad kintamasis </a:t>
            </a:r>
            <a:r>
              <a:rPr b="1" lang="en"/>
              <a:t>neturi jokios reikšmės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Kintamojo deklaravimas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kalboje aprašyti kintamąjį galima keliais būdais: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var </a:t>
            </a:r>
            <a:r>
              <a:rPr lang="en"/>
              <a:t>- globalus (</a:t>
            </a:r>
            <a:r>
              <a:rPr b="1" lang="en"/>
              <a:t>visur pasiekiamas</a:t>
            </a:r>
            <a:r>
              <a:rPr lang="en"/>
              <a:t>) kintamasis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let</a:t>
            </a:r>
            <a:r>
              <a:rPr lang="en"/>
              <a:t> - lokalus kintamasis </a:t>
            </a:r>
            <a:r>
              <a:rPr b="1" lang="en"/>
              <a:t>galiojantis bloke</a:t>
            </a:r>
            <a:r>
              <a:rPr lang="en"/>
              <a:t> (tarp riestinių skliaustų) ir vaikiniuose blokuose;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const </a:t>
            </a:r>
            <a:r>
              <a:rPr lang="en"/>
              <a:t>- konstanta - kintamasis, kuriam </a:t>
            </a:r>
            <a:r>
              <a:rPr b="1" lang="en"/>
              <a:t>reikšmė priskiriama vieną kartą</a:t>
            </a:r>
            <a:r>
              <a:rPr lang="en"/>
              <a:t> ir nebegali būti keičiama (nebe toks ir kintamasis…)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</a:t>
            </a:r>
            <a:r>
              <a:rPr lang="en"/>
              <a:t> pavyzdžiai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201638"/>
            <a:ext cx="83629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</a:t>
            </a:r>
            <a:r>
              <a:rPr lang="en"/>
              <a:t> pavyzdžiai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114425"/>
            <a:ext cx="82772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onst</a:t>
            </a:r>
            <a:r>
              <a:rPr lang="en"/>
              <a:t> pavyzdžiai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152463"/>
            <a:ext cx="80200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Kintamųjų tipai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Kintamojo tipas JavaScript’e nėra griežtai nusakomas - jis numanomas pagal tai, kokia reikšmė yra pateikta kintamajam.</a:t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2417700"/>
            <a:ext cx="74485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Funkcija </a:t>
            </a:r>
            <a:r>
              <a:rPr lang="en"/>
              <a:t>- kodo blokas atliekantis </a:t>
            </a:r>
            <a:r>
              <a:rPr b="1" lang="en"/>
              <a:t>kažkokį darbą</a:t>
            </a:r>
            <a:r>
              <a:rPr lang="en"/>
              <a:t> (</a:t>
            </a:r>
            <a:r>
              <a:rPr b="1" lang="en"/>
              <a:t>grąžinantis rezultatą</a:t>
            </a:r>
            <a:r>
              <a:rPr lang="en"/>
              <a:t>, arba </a:t>
            </a:r>
            <a:r>
              <a:rPr b="1" lang="en"/>
              <a:t>pakeičiantis programos kintamuosius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 funkcijos paskirtis - atlikti </a:t>
            </a:r>
            <a:r>
              <a:rPr b="1" lang="en"/>
              <a:t>tik vieną darbą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funkcijos aprašomos </a:t>
            </a:r>
            <a:r>
              <a:rPr b="1" lang="en"/>
              <a:t>function </a:t>
            </a:r>
            <a:r>
              <a:rPr lang="en"/>
              <a:t>rezervuotu raktažodžiu. Funkcijos parametrai (argumentai) aprašomi paprastuose skliaustuose po pavadinimo. Funkcijos turinys rašomas riestiniuose skliaustuose.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gaubtu funkcija yra objektas, tik su galimybe būti kviečiamas. JavaScript funkcijas galima priskirti kintamiesiems.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Funkcijų pavyzdžiai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50" y="1648475"/>
            <a:ext cx="4800300" cy="20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Naudojant specifinius operatorius, su kintamaisiais ir reikšmėmis galima atlikti tam tikras operacijas: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Sudėtis - </a:t>
            </a:r>
            <a:r>
              <a:rPr b="1" lang="en"/>
              <a:t>+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Atimtis, daugyba, dalyba - </a:t>
            </a:r>
            <a:r>
              <a:rPr b="1" lang="en"/>
              <a:t>- * /</a:t>
            </a: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88" y="2157413"/>
            <a:ext cx="34004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363" y="3763000"/>
            <a:ext cx="2047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pagrindai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paleidimas naršyklėje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Kintamieji, jų tipai ir deklaravimas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Kaip paselect’inti HTML element’ą?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elemento savybių keitimas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Elemento šalinimas iš 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Event’ai ir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Užklausa į serverį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JSON (JavaScript Object Notation)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serveryje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Priskyrimas - </a:t>
            </a:r>
            <a:r>
              <a:rPr b="1" lang="en"/>
              <a:t>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Lyginimas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Lygybė</a:t>
            </a:r>
            <a:r>
              <a:rPr b="1" lang="en"/>
              <a:t> </a:t>
            </a:r>
            <a:r>
              <a:rPr lang="en"/>
              <a:t>-</a:t>
            </a:r>
            <a:r>
              <a:rPr b="1" lang="en"/>
              <a:t> ===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Nelygybė - !==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Neiginys - 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Daugiau - 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Mažiau - &lt;</a:t>
            </a:r>
            <a:endParaRPr/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113" y="1650300"/>
            <a:ext cx="2495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500" y="2873425"/>
            <a:ext cx="31527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1533450" y="2285400"/>
            <a:ext cx="6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Dinaminis HTML valdymas iš JavaScript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paselect’inti HTML element’ą?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 </a:t>
            </a:r>
            <a:r>
              <a:rPr lang="en"/>
              <a:t>- objektas skirtas pasiekti ir jame aprašytomis funkcijos manipuliuoti HTML dokumento užkrauto naršyklėje turiniu.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document.getElementById(elemento_id);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document.getElementsByClassName(class_name);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document.getElementsByName(elemento_vardas_name);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document.getElementsByTagName(tagName);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document.querySelector(selector)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document.querySelectorAll(selector)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elemento savybių keitimas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311700" y="1152475"/>
            <a:ext cx="85206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element.setAttribute(atributo_pavadinimas, reiksme)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element.style</a:t>
            </a:r>
            <a:r>
              <a:rPr lang="en"/>
              <a:t> - kintamasis, reikšmė priskiriama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element.classList.&lt;add, remove, replace, toggle&gt;(klasės_vardas)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element.innerHTML</a:t>
            </a:r>
            <a:r>
              <a:rPr lang="en"/>
              <a:t> - kintamasis, priskiriama reikšmė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element.textContent</a:t>
            </a:r>
            <a:r>
              <a:rPr lang="en"/>
              <a:t> - kintamasis, priskiriama reikšmė</a:t>
            </a:r>
            <a:endParaRPr/>
          </a:p>
        </p:txBody>
      </p:sp>
      <p:sp>
        <p:nvSpPr>
          <p:cNvPr id="330" name="Google Shape;330;p55"/>
          <p:cNvSpPr txBox="1"/>
          <p:nvPr/>
        </p:nvSpPr>
        <p:spPr>
          <a:xfrm>
            <a:off x="410350" y="4308650"/>
            <a:ext cx="637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element - kintamąjam pavadinimu “element” priskirtas HTML elementas, pvz.: let element = document.getElementById(‘identifikatorius’);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šalinimas iš DOM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element.remove();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parentElement.removeChild(element);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56"/>
          <p:cNvSpPr txBox="1"/>
          <p:nvPr/>
        </p:nvSpPr>
        <p:spPr>
          <a:xfrm>
            <a:off x="410350" y="4308650"/>
            <a:ext cx="83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element / parentElement - kintamiesiems šiais pavadinimais priskirti HTML elementai,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pvz.: let element = document.getElementById(‘identifikatorius’);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pridėjimas į DOM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Elementas sukuriamas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eriod"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newElement = document.createElement(elemento_pavadinimas)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FF"/>
                </a:highlight>
              </a:rPr>
              <a:t>Elementas pridedamas į kitą elementą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eriod"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parentElement.appendChild(newElement);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57"/>
          <p:cNvSpPr txBox="1"/>
          <p:nvPr/>
        </p:nvSpPr>
        <p:spPr>
          <a:xfrm>
            <a:off x="410350" y="4308650"/>
            <a:ext cx="83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parentElement - kintamajam pavadinimu “parentElement” priskirtas HTML elementas,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pvz.: let </a:t>
            </a:r>
            <a:r>
              <a:rPr lang="en">
                <a:solidFill>
                  <a:schemeClr val="dk1"/>
                </a:solidFill>
              </a:rPr>
              <a:t>parentElement </a:t>
            </a:r>
            <a:r>
              <a:rPr lang="en"/>
              <a:t>= document.getElementById(‘identifikatorius’);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Event’ai</a:t>
            </a:r>
            <a:endParaRPr/>
          </a:p>
        </p:txBody>
      </p:sp>
      <p:sp>
        <p:nvSpPr>
          <p:cNvPr id="350" name="Google Shape;35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įvykus tam tikram veiksmui </a:t>
            </a:r>
            <a:r>
              <a:rPr b="1" lang="en"/>
              <a:t>reaguoja naudodami event’us</a:t>
            </a:r>
            <a:r>
              <a:rPr lang="en"/>
              <a:t>. Jų JavaScript pagalba </a:t>
            </a:r>
            <a:r>
              <a:rPr b="1" lang="en"/>
              <a:t>galima klausytis</a:t>
            </a:r>
            <a:r>
              <a:rPr lang="en"/>
              <a:t> ir </a:t>
            </a:r>
            <a:r>
              <a:rPr b="1" lang="en"/>
              <a:t>atlikti tam tikrus veiksmus</a:t>
            </a:r>
            <a:r>
              <a:rPr lang="en"/>
              <a:t> jiems įvykus.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funkcijaReaguoja = function (event) { …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element.addEventListener(event_name, funkcijaReaguoja);	  // Klausomės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element.removeEventListener(event_name, funkcijaReaguoja); // Nebeklausome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Event’ai (pririšimas tiesiogiai HTML)</a:t>
            </a:r>
            <a:endParaRPr/>
          </a:p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245488"/>
            <a:ext cx="57435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Event’ai (pririšimas iš JavaScript)</a:t>
            </a:r>
            <a:endParaRPr/>
          </a:p>
        </p:txBody>
      </p:sp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75" y="1279875"/>
            <a:ext cx="5610300" cy="34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Event’ai (galimybių </a:t>
            </a:r>
            <a:r>
              <a:rPr lang="en" u="sng">
                <a:solidFill>
                  <a:schemeClr val="hlink"/>
                </a:solidFill>
                <a:hlinkClick r:id="rId3"/>
              </a:rPr>
              <a:t>sąrašas</a:t>
            </a:r>
            <a:r>
              <a:rPr lang="en"/>
              <a:t> platus)</a:t>
            </a:r>
            <a:endParaRPr/>
          </a:p>
        </p:txBody>
      </p:sp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650750" cy="61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373800" y="2778575"/>
            <a:ext cx="2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ir Ko.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0" y="35282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400" y="3521100"/>
            <a:ext cx="812625" cy="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963" y="690688"/>
            <a:ext cx="1918074" cy="19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Užklausa į serverį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311700" y="1152475"/>
            <a:ext cx="85206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Yra keletas būdų kaip galime siųsti užklausas į serverį, vienas iš jų - globali funkcija </a:t>
            </a:r>
            <a:r>
              <a:rPr b="1" lang="en"/>
              <a:t>fetch</a:t>
            </a:r>
            <a:r>
              <a:rPr lang="en"/>
              <a:t>.</a:t>
            </a:r>
            <a:endParaRPr/>
          </a:p>
        </p:txBody>
      </p:sp>
      <p:pic>
        <p:nvPicPr>
          <p:cNvPr id="377" name="Google Shape;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23" y="1975550"/>
            <a:ext cx="7218751" cy="2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311700" y="4303025"/>
            <a:ext cx="85206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Gautus iš serverio duomenis galima naudoti toliau programoje!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(</a:t>
            </a:r>
            <a:r>
              <a:rPr b="1" lang="en"/>
              <a:t>J</a:t>
            </a:r>
            <a:r>
              <a:rPr lang="en"/>
              <a:t>ava</a:t>
            </a:r>
            <a:r>
              <a:rPr b="1" lang="en"/>
              <a:t>S</a:t>
            </a:r>
            <a:r>
              <a:rPr lang="en"/>
              <a:t>cript </a:t>
            </a:r>
            <a:r>
              <a:rPr b="1" lang="en"/>
              <a:t>O</a:t>
            </a:r>
            <a:r>
              <a:rPr lang="en"/>
              <a:t>bject </a:t>
            </a:r>
            <a:r>
              <a:rPr b="1" lang="en"/>
              <a:t>N</a:t>
            </a:r>
            <a:r>
              <a:rPr lang="en"/>
              <a:t>otation)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1177750"/>
            <a:ext cx="53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Mainymasis duomenis tarp serverio ir kliento, vykdant užklausą ir gaunant atsakymą, dažniausiai vyksta naudojant JSON duomenų formatą.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JSON palaikomų tipų aibė yra siauresnė nei JavaScript palaikomų tipų aibė. JSON nepalaiko </a:t>
            </a:r>
            <a:r>
              <a:rPr b="1" lang="en"/>
              <a:t>undefined</a:t>
            </a:r>
            <a:r>
              <a:rPr lang="en"/>
              <a:t>, </a:t>
            </a:r>
            <a:r>
              <a:rPr b="1" lang="en"/>
              <a:t>function</a:t>
            </a:r>
            <a:r>
              <a:rPr lang="en"/>
              <a:t> tipų.</a:t>
            </a:r>
            <a:endParaRPr/>
          </a:p>
        </p:txBody>
      </p:sp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50" y="714250"/>
            <a:ext cx="2647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serveryje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Serverio aplinkoje JavaScript galime paleisti naudojant Node.JS technologiją. Jį veikia Chrome naudojamo JavaScript variklio v8 pagrindu.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 galėtumėte paleisti JavaScript naudodami NodeJS turite jį </a:t>
            </a:r>
            <a:r>
              <a:rPr lang="en" u="sng">
                <a:solidFill>
                  <a:schemeClr val="hlink"/>
                </a:solidFill>
                <a:hlinkClick r:id="rId3"/>
              </a:rPr>
              <a:t>įsirašyti į savo kompiuterį</a:t>
            </a:r>
            <a:r>
              <a:rPr lang="en"/>
              <a:t>. Tuomet jis pasiekiamas terminalo komanda </a:t>
            </a:r>
            <a:r>
              <a:rPr b="1" lang="en"/>
              <a:t>node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failo paleidimas:</a:t>
            </a:r>
            <a:endParaRPr b="1"/>
          </a:p>
        </p:txBody>
      </p:sp>
      <p:pic>
        <p:nvPicPr>
          <p:cNvPr id="392" name="Google Shape;39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3223263"/>
            <a:ext cx="6229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6600" y="2728900"/>
            <a:ext cx="1341800" cy="179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4" name="Google Shape;394;p64"/>
          <p:cNvSpPr txBox="1"/>
          <p:nvPr/>
        </p:nvSpPr>
        <p:spPr>
          <a:xfrm>
            <a:off x="6193525" y="2601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5" name="Google Shape;395;p64"/>
          <p:cNvSpPr txBox="1"/>
          <p:nvPr/>
        </p:nvSpPr>
        <p:spPr>
          <a:xfrm>
            <a:off x="7120400" y="45240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scripto-failas.js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socialinis tinklas profesionalams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Principas</a:t>
            </a:r>
            <a:r>
              <a:rPr lang="en"/>
              <a:t> - megzti ryšius tarp tam tikrų sričių profesionalų (remiasi </a:t>
            </a:r>
            <a:r>
              <a:rPr lang="en" u="sng">
                <a:solidFill>
                  <a:schemeClr val="hlink"/>
                </a:solidFill>
                <a:hlinkClick r:id="rId3"/>
              </a:rPr>
              <a:t>`Six degrees of separation`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Tikslas</a:t>
            </a:r>
            <a:r>
              <a:rPr lang="en"/>
              <a:t> - ieškantiems darbuotojų ir ieškantiems darbo rasti vieniems kitus.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Naudojamas toli gražu ne vien IT rinkos dalyvių - tinklas skirtas visų sričių profesionalams.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Labai dažnai naudojamas </a:t>
            </a:r>
            <a:r>
              <a:rPr lang="en" u="sng">
                <a:solidFill>
                  <a:schemeClr val="hlink"/>
                </a:solidFill>
                <a:hlinkClick r:id="rId4"/>
              </a:rPr>
              <a:t>turinio marketingui</a:t>
            </a:r>
            <a:r>
              <a:rPr lang="en"/>
              <a:t> - verta sekti įmones, kuriose nedirbate, žmones, kurie Jums įdomus, vien </a:t>
            </a:r>
            <a:r>
              <a:rPr b="1" lang="en"/>
              <a:t>dėl kokybiško turinio</a:t>
            </a:r>
            <a:r>
              <a:rPr lang="en"/>
              <a:t>, kuriuo jie dalinasi.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0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23350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Užsipildyti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Trumpas Jūsų reziumė aprašymas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Esama pozicija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Darbo patirtis </a:t>
            </a:r>
            <a:r>
              <a:rPr lang="en"/>
              <a:t>(pagrindinis ir esminis punktas)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Išsilavinimas (taip pat svarbus punktas - parodo Jūsų patirtį, visiškai nebūtinai IT srityje)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Pagrindinis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Vidurinis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Aukštesnysis / aukštasis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Kursai / mokymai - </a:t>
            </a:r>
            <a:r>
              <a:rPr b="1" lang="en"/>
              <a:t>BIT!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Savanorystės patirtys (jeigu turite)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Įgūdžiai - tiek techniniai </a:t>
            </a:r>
            <a:r>
              <a:rPr b="1" lang="en"/>
              <a:t> </a:t>
            </a:r>
            <a:r>
              <a:rPr lang="en"/>
              <a:t>(</a:t>
            </a:r>
            <a:r>
              <a:rPr b="1" lang="en"/>
              <a:t>hard skills </a:t>
            </a:r>
            <a:r>
              <a:rPr lang="en"/>
              <a:t>- technologijos, programavimo kalbos, įrankiai), tiek minkštieji (</a:t>
            </a:r>
            <a:r>
              <a:rPr b="1" lang="en"/>
              <a:t>soft skills</a:t>
            </a:r>
            <a:r>
              <a:rPr lang="en"/>
              <a:t> - viešas kalbėjimas, komunikacija, greitas mokymasis ir pan.).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Šį CV galite išeksportuoti į PDF.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Susikurti savo kontaktų ratą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draugus, gimines artimuosius, pažįstamus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kurso kolegas (ir mane :P)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bendradarbius / vadovus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Sekite įmones / institucijas / ne pelno siekiančias organizacijas / bendruomenes, kurios </a:t>
            </a:r>
            <a:r>
              <a:rPr b="1" lang="en"/>
              <a:t>Jums įdomios</a:t>
            </a:r>
            <a:r>
              <a:rPr lang="en"/>
              <a:t> / artimos / aktualios.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Komunikuokite ir neignoruokite rekruterių / kitų interesantų.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25" y="130900"/>
            <a:ext cx="4297926" cy="48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