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embeddedFontLst>
    <p:embeddedFont>
      <p:font typeface="Robot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5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9576fd23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9576fd23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9576fd23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9576fd23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9576fd2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9576fd2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Paveikslėlio šaltinis:</a:t>
            </a:r>
            <a:br>
              <a:rPr lang="en"/>
            </a:br>
            <a:r>
              <a:rPr lang="en"/>
              <a:t>https://sitechecker.pro/wp-content/uploads/2017/12/favicon.png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576fd23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9576fd2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576fd23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9576fd23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9576fd23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9576fd23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576fd23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9576fd23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9576fd23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9576fd23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9576fd23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9576fd23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9576fd23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9576fd23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9576fd23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9576fd23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576fd23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9576fd23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9576fd23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9576fd23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863d30cb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863d30cb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863d30cb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863d30cb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39de3910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39de3910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39de391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39de391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68e9c8f3a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68e9c8f3a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68e9c8f3a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68e9c8f3a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https://www.pngegg.com/en/png-bbwof/download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68e9c8f3a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68e9c8f3a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68e9c8f3a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68e9c8f3a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68e9c8f3a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68e9c8f3a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68e9c8f3a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68e9c8f3a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68e9c8f3a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68e9c8f3a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68e9c8f3a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68e9c8f3a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68e9c8f3a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68e9c8f3a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68e9c8f3a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68e9c8f3a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68e9c8f3a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68e9c8f3a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8e9c8f3a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8e9c8f3a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https://www.pm-partners.com.au/the-agile-journey-a-scrum-overview/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9576fd2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9576fd2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68e9c8f3a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68e9c8f3a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68e9c8f3a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68e9c8f3a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68e9c8f3a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68e9c8f3a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68e9c8f3a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68e9c8f3a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68e9c8f3a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68e9c8f3a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68e9c8f3a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68e9c8f3a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68e9c8f3a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68e9c8f3a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68e9c8f3a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68e9c8f3a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68e9c8f3a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68e9c8f3a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https://easyretro.io/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68e9c8f3a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68e9c8f3a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https://www.wesquare.nl/scrum-vs-kanban-a-fair-comparison/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576fd23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9576fd2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68e9c8f3a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68e9c8f3a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9576fd23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9576fd23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9576fd23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9576fd23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9576fd23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9576fd23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9576fd23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9576fd23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9576fd23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9576fd23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576fd23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9576fd2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9576fd23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9576fd23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576fd2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9576fd2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9576fd23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9576fd23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ilezilla-project.org/" TargetMode="External"/><Relationship Id="rId4" Type="http://schemas.openxmlformats.org/officeDocument/2006/relationships/hyperlink" Target="http://deployment.unaux.com/" TargetMode="External"/><Relationship Id="rId5" Type="http://schemas.openxmlformats.org/officeDocument/2006/relationships/hyperlink" Target="http://deployment.unaux.com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alfavicongenerator.net/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dstapler.co/10-awesome-css-hamburger-menu/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agilemanifesto.org/" TargetMode="External"/><Relationship Id="rId4" Type="http://schemas.openxmlformats.org/officeDocument/2006/relationships/hyperlink" Target="http://agilemanifesto.org/principles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behance.net/gallery/134175911/Vogue-UK-redesign-website" TargetMode="External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easyretro.io/publicboard/35t30tFt61cLcTqhaxaVlpW3Dbs1/d3a8664c-de6d-41f5-8091-abc6dabd21fd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ww.linkedin.com/in/deividasbakanas/" TargetMode="External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ocalhost:80" TargetMode="External"/><Relationship Id="rId4" Type="http://schemas.openxmlformats.org/officeDocument/2006/relationships/hyperlink" Target="https://localhost:443" TargetMode="External"/><Relationship Id="rId9" Type="http://schemas.openxmlformats.org/officeDocument/2006/relationships/hyperlink" Target="https://projekto-pavadinimas.com" TargetMode="External"/><Relationship Id="rId5" Type="http://schemas.openxmlformats.org/officeDocument/2006/relationships/hyperlink" Target="http://127.0.0.1:80" TargetMode="External"/><Relationship Id="rId6" Type="http://schemas.openxmlformats.org/officeDocument/2006/relationships/hyperlink" Target="https://127.0.0.1:443" TargetMode="External"/><Relationship Id="rId7" Type="http://schemas.openxmlformats.org/officeDocument/2006/relationships/hyperlink" Target="https://dev.projekto-pavadinimas.com" TargetMode="External"/><Relationship Id="rId8" Type="http://schemas.openxmlformats.org/officeDocument/2006/relationships/hyperlink" Target="https://staging.projekto-pavadinimas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evelopment.deployment.unaux.com/" TargetMode="External"/><Relationship Id="rId4" Type="http://schemas.openxmlformats.org/officeDocument/2006/relationships/hyperlink" Target="http://staging.deployment.unaux.com/" TargetMode="External"/><Relationship Id="rId5" Type="http://schemas.openxmlformats.org/officeDocument/2006/relationships/hyperlink" Target="http://deployment.unaux.com/" TargetMode="External"/><Relationship Id="rId6" Type="http://schemas.openxmlformats.org/officeDocument/2006/relationships/hyperlink" Target="https://profreehost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37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2022-03-10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Gyvas pavyzdys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200" y="1308350"/>
            <a:ext cx="6729600" cy="33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125" y="235854"/>
            <a:ext cx="1235175" cy="123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Keletas pastabų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FTP serverio prievadas (port):</a:t>
            </a:r>
            <a:r>
              <a:rPr lang="en"/>
              <a:t> 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FTP klientas: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FileZilla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Jeigu nuoroda nėra tiesioginė, pvz: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http://deployment.unaux.com/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Serveris ieškos failo: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http://deployment.unaux.com/index.html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Todėl puslapio aplankuose, kurie lankomi vartotojų, turėkite </a:t>
            </a:r>
            <a:r>
              <a:rPr b="1" lang="en"/>
              <a:t>index.html</a:t>
            </a:r>
            <a:r>
              <a:rPr lang="en"/>
              <a:t> failus.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Favicon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399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Pagalbinė priemonė: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https://realfavicongenerator.net/</a:t>
            </a:r>
            <a:r>
              <a:rPr lang="en"/>
              <a:t> 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b="0" l="-9430" r="9430" t="0"/>
          <a:stretch/>
        </p:blipFill>
        <p:spPr>
          <a:xfrm>
            <a:off x="1609550" y="1170125"/>
            <a:ext cx="4984484" cy="26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Pažadėliai pažadai…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4030350"/>
            <a:ext cx="85206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https://redstapler.co/10-awesome-css-hamburger-menu/</a:t>
            </a:r>
            <a:r>
              <a:rPr lang="en"/>
              <a:t> 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675" y="1424355"/>
            <a:ext cx="3682050" cy="22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ctrTitle"/>
          </p:nvPr>
        </p:nvSpPr>
        <p:spPr>
          <a:xfrm>
            <a:off x="311700" y="1774050"/>
            <a:ext cx="85206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Kūrimo proceso valdymas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metodologija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Dėl savo </a:t>
            </a:r>
            <a:r>
              <a:rPr b="1" lang="en"/>
              <a:t>griežtos struktūros</a:t>
            </a:r>
            <a:r>
              <a:rPr lang="en"/>
              <a:t> ir </a:t>
            </a:r>
            <a:r>
              <a:rPr b="1" lang="en"/>
              <a:t>etapų eigos</a:t>
            </a:r>
            <a:r>
              <a:rPr lang="en"/>
              <a:t> (analizė, dizainas, projekto kūrimas, testavimas, kt.), kai prasidėjus vienam etapui visiškai užbaigiamas prieš tai buvęs etapas -  ši metodologija vadinama kriokliu (waterfall).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Ji remiasi principu </a:t>
            </a:r>
            <a:r>
              <a:rPr i="1" lang="en"/>
              <a:t>“tris kartus pamatuok - ketvirtą pjauk”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Metodo </a:t>
            </a:r>
            <a:r>
              <a:rPr b="1" lang="en"/>
              <a:t>sėkmė </a:t>
            </a:r>
            <a:r>
              <a:rPr lang="en"/>
              <a:t>priklauso nuo </a:t>
            </a:r>
            <a:r>
              <a:rPr b="1" lang="en"/>
              <a:t>“namų darbų”</a:t>
            </a:r>
            <a:r>
              <a:rPr lang="en"/>
              <a:t> - pačiose pirmose stadijose įdėtų pastangų ir jų kokybės: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planavimo į priekį</a:t>
            </a:r>
            <a:r>
              <a:rPr lang="en"/>
              <a:t>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dokumentavimo,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vartotojo sąsajų schemų / maketų,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reikalavimų tikslumo,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visų galimų variantų išrinkimo ir detalizavimo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metodologija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 visas planavimas yra atliktas pradiniame projekto etape, laiko, reikalingo projekto reikalavimams realizuoti nustatymas gali būti tikslesnis, o produkto išleidimo data labiau nuspėjama.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Dėl kruopštaus planavimo, krioklio modelio projektams </a:t>
            </a:r>
            <a:r>
              <a:rPr b="1" lang="en"/>
              <a:t>reikalavimų keitimas</a:t>
            </a:r>
            <a:r>
              <a:rPr lang="en"/>
              <a:t> jau pradėjus darbus yra </a:t>
            </a:r>
            <a:r>
              <a:rPr b="1" lang="en"/>
              <a:t>labai sudėtingas procesas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Krioklio metodologija vykdo darbus </a:t>
            </a:r>
            <a:r>
              <a:rPr b="1" lang="en"/>
              <a:t>chronologine tvarka</a:t>
            </a:r>
            <a:r>
              <a:rPr lang="en"/>
              <a:t> su </a:t>
            </a:r>
            <a:r>
              <a:rPr b="1" lang="en"/>
              <a:t>fiksuotomis</a:t>
            </a:r>
            <a:r>
              <a:rPr lang="en"/>
              <a:t> datomis, reikalavimais ir rezultatais. Komandos nariams </a:t>
            </a:r>
            <a:r>
              <a:rPr b="1" lang="en"/>
              <a:t>nebūtina nuolatos komunikuoti</a:t>
            </a:r>
            <a:r>
              <a:rPr lang="en"/>
              <a:t>, jie dažniau </a:t>
            </a:r>
            <a:r>
              <a:rPr b="1" lang="en"/>
              <a:t>dirba atskirai</a:t>
            </a:r>
            <a:r>
              <a:rPr lang="en"/>
              <a:t> ir demonstruoja darbo rezultatus tik juos užbaigus.</a:t>
            </a:r>
            <a:endParaRPr sz="115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Penki dažniausi Krioklio etapai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Reikalavimų surinkimas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Dizainas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Įgyvendinimas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Testavimas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Projekto išleidimas ir palaikymas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12719" l="14587" r="23044" t="26681"/>
          <a:stretch/>
        </p:blipFill>
        <p:spPr>
          <a:xfrm>
            <a:off x="3975350" y="1152487"/>
            <a:ext cx="4806226" cy="262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Reikalavimų surinkimas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Visa Waterfall metodologija remiasi prielaida, kad </a:t>
            </a:r>
            <a:r>
              <a:rPr b="1" lang="en"/>
              <a:t>VISI</a:t>
            </a:r>
            <a:r>
              <a:rPr lang="en"/>
              <a:t> projekto reikalavimai gali būti surinkti ir teisingai suprasti iki tol, kol projektas pradedamas vystyti / naudoti.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Projektų vadovai daro viską ką gali, kad kuo geriau suprastų užsakovų reikalavimus.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Visi reikalavimai dažniausiai </a:t>
            </a:r>
            <a:r>
              <a:rPr b="1" lang="en"/>
              <a:t>surašomi viename dokumente</a:t>
            </a:r>
            <a:r>
              <a:rPr lang="en"/>
              <a:t>, kuris nusako visus </a:t>
            </a:r>
            <a:r>
              <a:rPr b="1" lang="en"/>
              <a:t>projekto įgyvendinimo etapus</a:t>
            </a:r>
            <a:r>
              <a:rPr lang="en"/>
              <a:t>, įskaitant kaštus, prielaidas, rizikas, tarpusavio priklausomybes, sėkmės metrikas ir laiko mastelius.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Dizainas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Šiuo etapu kuriamas techninio programinės įrangos sprendimo dizainas, kuris </a:t>
            </a:r>
            <a:r>
              <a:rPr b="1" lang="en"/>
              <a:t>įgyvendina projekto reikalavimus</a:t>
            </a:r>
            <a:r>
              <a:rPr lang="en"/>
              <a:t>. Į tai įeina įvairūs </a:t>
            </a:r>
            <a:r>
              <a:rPr b="1" lang="en"/>
              <a:t>scenarijai</a:t>
            </a:r>
            <a:r>
              <a:rPr lang="en"/>
              <a:t>, vartotojo sąsajų išdėstymas, </a:t>
            </a:r>
            <a:r>
              <a:rPr b="1" lang="en"/>
              <a:t>duomenų modeliai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Pirma kuriamas platesnis arba loginis dizainas, kuris nusako projekto tikslą ir apimtį, atskirų komponentų veikimą bei jų sąlyčio / integracijos taškus.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Kai tai baigta, dizainas detalizuojamas išplanuojant reikalingą fizinę ir programinę įrangą.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Įgyvendinimas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Užbaigus dizaino fazę, pradedamas techninis projekto įgyvendinimas. Tai gali būti viena trumpiausių Krioklio fazių, kadangi iki šio etapo turi būti </a:t>
            </a:r>
            <a:r>
              <a:rPr b="1" lang="en"/>
              <a:t>labai tiksliai žinoma, kaip </a:t>
            </a:r>
            <a:r>
              <a:rPr lang="en"/>
              <a:t>projektas realizuojamas.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Šiuo etapu programuotojai </a:t>
            </a:r>
            <a:r>
              <a:rPr b="1" lang="en"/>
              <a:t>rašo kodą</a:t>
            </a:r>
            <a:r>
              <a:rPr lang="en"/>
              <a:t>, pagal ankstesniuose projekto etapuose pateiktus reikalavimus bei specifikacijas.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Atsiradęs labai svarbaus </a:t>
            </a:r>
            <a:r>
              <a:rPr b="1" lang="en"/>
              <a:t>pakeitimo poreikis gali nulemti grįžimą </a:t>
            </a:r>
            <a:r>
              <a:rPr lang="en"/>
              <a:t>prie dizaino fazės.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Testavimas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96600"/>
            <a:ext cx="85206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Prieš produkto išleidimą vartotojams, vykdomas testavimas.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Siekiant užtikrinti, kad produktas </a:t>
            </a:r>
            <a:r>
              <a:rPr b="1" lang="en"/>
              <a:t>veikia be klaidų</a:t>
            </a:r>
            <a:r>
              <a:rPr lang="en"/>
              <a:t>, visi </a:t>
            </a:r>
            <a:r>
              <a:rPr b="1" lang="en"/>
              <a:t>reikalavimai yra išpildyti</a:t>
            </a:r>
            <a:r>
              <a:rPr lang="en"/>
              <a:t>, o </a:t>
            </a:r>
            <a:r>
              <a:rPr b="1" lang="en"/>
              <a:t>vartotojo patirtis </a:t>
            </a:r>
            <a:r>
              <a:rPr lang="en"/>
              <a:t>naudojant programinę įranga bus puiki.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Testavimo komanda peržiūrės dizaino etape paruoštus dokumentus, personas, kuriomis veikia vartotojas, programinės įrangos panaudojimo atvejus, kuriuos pateikė projekto vadovas.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Iš šios informacijos sukuriami </a:t>
            </a:r>
            <a:r>
              <a:rPr b="1" lang="en"/>
              <a:t>testiniai atvejai</a:t>
            </a:r>
            <a:r>
              <a:rPr lang="en"/>
              <a:t>, kuriuos testuotojai vykdo.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Projekto išleidimas ir palaikymas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 produktas yra išleidžiamas ir pasiekiamas vartotojams, pradedama </a:t>
            </a:r>
            <a:r>
              <a:rPr b="1" lang="en"/>
              <a:t>palaikymo fazė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Komanda </a:t>
            </a:r>
            <a:r>
              <a:rPr b="1" lang="en"/>
              <a:t>prižiūri </a:t>
            </a:r>
            <a:r>
              <a:rPr lang="en"/>
              <a:t>veikiantį projektą, </a:t>
            </a:r>
            <a:r>
              <a:rPr b="1" lang="en"/>
              <a:t>reaguoja</a:t>
            </a:r>
            <a:r>
              <a:rPr lang="en"/>
              <a:t> į iškilusias </a:t>
            </a:r>
            <a:r>
              <a:rPr b="1" lang="en"/>
              <a:t>problemas ir naujus vartotojų poreikius </a:t>
            </a:r>
            <a:r>
              <a:rPr lang="en"/>
              <a:t>/ prašomus pakeitimus, vykdo atnaujinimus ir leidžia </a:t>
            </a:r>
            <a:r>
              <a:rPr b="1" lang="en"/>
              <a:t>naujas versijas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203" name="Google Shape;203;p36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Kūrimo proceso valdymas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Waterfall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Scrum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Kanban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Kas toliau?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Feedback apžvalga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LinkedIn - socialinis tinklas profesionalams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Kaip įgyti darbdavio pasitikėjimą?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Pavyzdiniai projektai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Kodo pavyzdžiai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Asmeninis puslapis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Kur talpinti asmeninį puslapį nemokamai?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Kaip sužinoti naujienas?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pagrindai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JavaScript paleidimas naršyklėje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Kintamieji, jų tipai ir deklaravimas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Kaip paselect’inti HTML element’ą?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HTML elemento savybių keitimas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Elemento šalinimas iš DOM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Event’ai ir pavyzdžiai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Užklausa į serverį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JSON (JavaScript Object Notation)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JavaScript serveryje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Penki dažniausi Krioklio etapai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Reikalavimų surinkimas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Dizainas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Įgyvendinimas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Testavimas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Projekto išleidimas ir palaikymas</a:t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 rotWithShape="1">
          <a:blip r:embed="rId3">
            <a:alphaModFix/>
          </a:blip>
          <a:srcRect b="12719" l="14587" r="23044" t="26681"/>
          <a:stretch/>
        </p:blipFill>
        <p:spPr>
          <a:xfrm>
            <a:off x="3975350" y="1152487"/>
            <a:ext cx="4806226" cy="262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privalumai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metodologijos principas yra gana aiškus ir </a:t>
            </a:r>
            <a:r>
              <a:rPr b="1" lang="en"/>
              <a:t>tiksliai nusakytas</a:t>
            </a:r>
            <a:r>
              <a:rPr lang="en"/>
              <a:t>. Kadangi visi reikalavimai yra aiškūs pačioje projekto pradžioje, kiekvienas dalyvis </a:t>
            </a:r>
            <a:r>
              <a:rPr b="1" lang="en"/>
              <a:t>žino savo atsakomybe</a:t>
            </a:r>
            <a:r>
              <a:rPr lang="en"/>
              <a:t> - kas privalo būti padaryta, todėl gali efektyviai planuoti savo laiką projekto įgyvendinimo metu.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Kiti privalumai: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Ankstyvoje stadijoje galima </a:t>
            </a:r>
            <a:r>
              <a:rPr b="1" lang="en"/>
              <a:t>pagauti dizaino klaidas</a:t>
            </a:r>
            <a:r>
              <a:rPr lang="en"/>
              <a:t> ir taip </a:t>
            </a:r>
            <a:r>
              <a:rPr b="1" lang="en"/>
              <a:t>išvengti neteisingo kodo </a:t>
            </a:r>
            <a:r>
              <a:rPr lang="en"/>
              <a:t>įgyvendinimo fazėje;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 to, kai reikalavimai suformuoti, projekto kaštai ir laiko sąnaudos gali būti </a:t>
            </a:r>
            <a:r>
              <a:rPr b="1" lang="en"/>
              <a:t>gana tiksliai apskaičiuojamos</a:t>
            </a:r>
            <a:r>
              <a:rPr lang="en"/>
              <a:t>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Projekto valdymo struktūra leidžia lengviau </a:t>
            </a:r>
            <a:r>
              <a:rPr b="1" lang="en"/>
              <a:t>įvertinti progresą </a:t>
            </a:r>
            <a:r>
              <a:rPr lang="en"/>
              <a:t>pagal iškeltus tikslus;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Žmonės, šviežiai prisijungę prie projekto, </a:t>
            </a:r>
            <a:r>
              <a:rPr b="1" lang="en"/>
              <a:t>gali greitai susilyginti</a:t>
            </a:r>
            <a:r>
              <a:rPr lang="en"/>
              <a:t> savo tempu su senbūviais, kadangi viskas ką reikia žinoti turi būti dokumentuota reikalavimų dokumente.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623952" y="1128763"/>
            <a:ext cx="1910487" cy="1981788"/>
            <a:chOff x="2661513" y="986450"/>
            <a:chExt cx="3820975" cy="3963575"/>
          </a:xfrm>
        </p:grpSpPr>
        <p:pic>
          <p:nvPicPr>
            <p:cNvPr id="69" name="Google Shape;6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61513" y="986450"/>
              <a:ext cx="3820975" cy="38209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" name="Google Shape;70;p15"/>
            <p:cNvCxnSpPr/>
            <p:nvPr/>
          </p:nvCxnSpPr>
          <p:spPr>
            <a:xfrm>
              <a:off x="2853925" y="4950025"/>
              <a:ext cx="1032000" cy="0"/>
            </a:xfrm>
            <a:prstGeom prst="straightConnector1">
              <a:avLst/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5"/>
            <p:cNvCxnSpPr/>
            <p:nvPr/>
          </p:nvCxnSpPr>
          <p:spPr>
            <a:xfrm>
              <a:off x="5332125" y="4950025"/>
              <a:ext cx="1032000" cy="0"/>
            </a:xfrm>
            <a:prstGeom prst="straightConnector1">
              <a:avLst/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695" y="1052020"/>
            <a:ext cx="3334600" cy="33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trūkumai</a:t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11700" y="1152475"/>
            <a:ext cx="85206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Detalus ir kruopštus visų projekto sričių nusakymas reiškia, kad projektas </a:t>
            </a:r>
            <a:r>
              <a:rPr b="1" lang="en"/>
              <a:t>tampa mažiau lankstus</a:t>
            </a:r>
            <a:r>
              <a:rPr lang="en"/>
              <a:t>, visi pakeitimai atkeliavę ne pradinėse projekto fazėse gali reikalauti </a:t>
            </a:r>
            <a:r>
              <a:rPr b="1" lang="en"/>
              <a:t>labai daug laiko</a:t>
            </a:r>
            <a:r>
              <a:rPr lang="en"/>
              <a:t>, būti skausmingi komandai ir kainuoti </a:t>
            </a:r>
            <a:r>
              <a:rPr b="1" lang="en"/>
              <a:t>papildomus kaštus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Kiti trūkumai: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Chronologiškai vykdomi projektai gali </a:t>
            </a:r>
            <a:r>
              <a:rPr b="1" lang="en"/>
              <a:t>užtrukti ilgiau</a:t>
            </a:r>
            <a:r>
              <a:rPr lang="en"/>
              <a:t>, nei iteratyvūs (Agile);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Dažniausiai projekto pradžioje klientai patys </a:t>
            </a:r>
            <a:r>
              <a:rPr b="1" lang="en"/>
              <a:t>iki galo nežino savo poreikių</a:t>
            </a:r>
            <a:r>
              <a:rPr lang="en"/>
              <a:t> ir detalių reikalavimų, o tai lemia </a:t>
            </a:r>
            <a:r>
              <a:rPr b="1" lang="en"/>
              <a:t>reikalavimų kitimą </a:t>
            </a:r>
            <a:r>
              <a:rPr lang="en"/>
              <a:t>projekto eigoje, kai šiuos pakeitimus </a:t>
            </a:r>
            <a:r>
              <a:rPr b="1" lang="en"/>
              <a:t>sudėtingiau įkomponuoti</a:t>
            </a:r>
            <a:r>
              <a:rPr lang="en"/>
              <a:t>;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Klientai nėra įtraukti į dizaino ir įgyvendinimo fazes; tai lemia kliento </a:t>
            </a:r>
            <a:r>
              <a:rPr b="1" lang="en"/>
              <a:t>atotrūkį nuo laukto </a:t>
            </a:r>
            <a:r>
              <a:rPr lang="en"/>
              <a:t>rezultato iki realaus rezultato;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Įgyvendinimo datų poslinkiai - kai viena proceso fazė yra atidėta / nespėta į terminus, </a:t>
            </a:r>
            <a:r>
              <a:rPr b="1" lang="en"/>
              <a:t>kitos fazės taip pat nukeliamos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 tinkamas šis modelis?</a:t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modelIs naudojamas projektuose, kurie: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Neturi nevienareikšmiškų reikalavimų.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Nuo pat pradžių turi aiškią viziją, kaip turi atrodyti projektas.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Kurių klientai smarkiai tikėtina nereikalaus keisti projekto detalių / apimties projektui prasidėjus.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programinės įrangos kūrimo metodologija remiasi </a:t>
            </a:r>
            <a:r>
              <a:rPr b="1" lang="en"/>
              <a:t>iteratyvių projekto kūrimu</a:t>
            </a:r>
            <a:r>
              <a:rPr lang="en"/>
              <a:t> (tam tikri etapai, kurie kartojami nuolatos projekto eigoje), kai projektui keliami reikalavimai ir sprendimas </a:t>
            </a:r>
            <a:r>
              <a:rPr b="1" lang="en"/>
              <a:t>gali evoliucionuoti po truputi</a:t>
            </a:r>
            <a:r>
              <a:rPr lang="en"/>
              <a:t> bendradarbiaujant vienai ar keletai </a:t>
            </a:r>
            <a:r>
              <a:rPr b="1" lang="en"/>
              <a:t>cross-functional</a:t>
            </a:r>
            <a:r>
              <a:rPr lang="en"/>
              <a:t> komandų.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Pagrindinės Agile proceso vertybė - galimybė greičiau kurti </a:t>
            </a:r>
            <a:r>
              <a:rPr b="1" lang="en"/>
              <a:t>vertę</a:t>
            </a:r>
            <a:r>
              <a:rPr lang="en"/>
              <a:t>, ją kurti geresnės </a:t>
            </a:r>
            <a:r>
              <a:rPr b="1" lang="en"/>
              <a:t>kokybės </a:t>
            </a:r>
            <a:r>
              <a:rPr lang="en"/>
              <a:t>ir labiau </a:t>
            </a:r>
            <a:r>
              <a:rPr b="1" lang="en"/>
              <a:t>nuspėjamą</a:t>
            </a:r>
            <a:r>
              <a:rPr lang="en"/>
              <a:t>, su platesnėmis galimybėmis </a:t>
            </a:r>
            <a:r>
              <a:rPr b="1" lang="en"/>
              <a:t>judriau reaguoti į reikalavimų pokyčius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Dažniausiai yra naudojamos </a:t>
            </a:r>
            <a:r>
              <a:rPr b="1" lang="en"/>
              <a:t>Scrum </a:t>
            </a:r>
            <a:r>
              <a:rPr lang="en"/>
              <a:t>ir </a:t>
            </a:r>
            <a:r>
              <a:rPr b="1" lang="en"/>
              <a:t>Kanban </a:t>
            </a:r>
            <a:r>
              <a:rPr lang="en"/>
              <a:t>Agile metodologijos.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Cross-functional komandos</a:t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Cross-functional / multifunkcinės komandos, kurios turi reikalingas kompetencijas ir gali tam tikrą funkcionalumą realizuoti nuo pradžios iki pabaigos. Dažniausiai tokias komandą sudaro po vieną ar kelis tam tikrų sričių profesionalus: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Front-end programuotojai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Back-end (serverio dalies - API / Database) programuotojai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DevOps (</a:t>
            </a:r>
            <a:r>
              <a:rPr b="1" lang="en"/>
              <a:t>Dev</a:t>
            </a:r>
            <a:r>
              <a:rPr lang="en"/>
              <a:t>elopment </a:t>
            </a:r>
            <a:r>
              <a:rPr b="1" lang="en"/>
              <a:t>Op</a:t>
            </a:r>
            <a:r>
              <a:rPr lang="en"/>
              <a:t>eration</a:t>
            </a:r>
            <a:r>
              <a:rPr b="1" lang="en"/>
              <a:t>s</a:t>
            </a:r>
            <a:r>
              <a:rPr lang="en"/>
              <a:t>) specialistai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QA (</a:t>
            </a:r>
            <a:r>
              <a:rPr b="1" lang="en"/>
              <a:t>Q</a:t>
            </a:r>
            <a:r>
              <a:rPr lang="en"/>
              <a:t>uality </a:t>
            </a:r>
            <a:r>
              <a:rPr b="1" lang="en"/>
              <a:t>A</a:t>
            </a:r>
            <a:r>
              <a:rPr lang="en"/>
              <a:t>ssurance) specialistai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Manifestas</a:t>
            </a:r>
            <a:endParaRPr/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projekto vystymas apima visus procesus, kurie atitinka Agile Manifesto principus.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Manifestas buvo sukurtas keturiolikos lyderiaujančių programinės įrangos kūrėjų, kurie perteikė savo patirtį, kurie programinės įrangos principai yra veiksmingi, o kurie ne.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https://agilemanifesto.org/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http://agilemanifesto.org/principles.html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Pagrindiniai Manifesto principai</a:t>
            </a:r>
            <a:endParaRPr/>
          </a:p>
        </p:txBody>
      </p:sp>
      <p:sp>
        <p:nvSpPr>
          <p:cNvPr id="270" name="Google Shape;27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Individai ir bendravimas</a:t>
            </a:r>
            <a:r>
              <a:rPr lang="en"/>
              <a:t> </a:t>
            </a:r>
            <a:r>
              <a:rPr lang="en" sz="1400"/>
              <a:t>svarbiau procesų ir įrankių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Veikianti programinė įranga</a:t>
            </a:r>
            <a:r>
              <a:rPr lang="en"/>
              <a:t> </a:t>
            </a:r>
            <a:r>
              <a:rPr lang="en" sz="1500"/>
              <a:t>svarbiau už išsamią dokumentaciją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Užsakovo</a:t>
            </a:r>
            <a:r>
              <a:rPr b="1" lang="en"/>
              <a:t> įsijungimas į procesą</a:t>
            </a:r>
            <a:r>
              <a:rPr lang="en"/>
              <a:t> </a:t>
            </a:r>
            <a:r>
              <a:rPr lang="en" sz="1500"/>
              <a:t>svarbiau už kontrakto derinimą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Reagavimas į pokyčius</a:t>
            </a:r>
            <a:r>
              <a:rPr lang="en"/>
              <a:t> </a:t>
            </a:r>
            <a:r>
              <a:rPr lang="en" sz="1500"/>
              <a:t>svarbiau nei laikytis plano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Nors dalykai dešinėje turi reikšmę,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bet dalykus kairėje vertiname labiau.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privalumai</a:t>
            </a:r>
            <a:endParaRPr/>
          </a:p>
        </p:txBody>
      </p:sp>
      <p:pic>
        <p:nvPicPr>
          <p:cNvPr id="276" name="Google Shape;276;p48"/>
          <p:cNvPicPr preferRelativeResize="0"/>
          <p:nvPr/>
        </p:nvPicPr>
        <p:blipFill rotWithShape="1">
          <a:blip r:embed="rId3">
            <a:alphaModFix/>
          </a:blip>
          <a:srcRect b="54971" l="0" r="0" t="0"/>
          <a:stretch/>
        </p:blipFill>
        <p:spPr>
          <a:xfrm>
            <a:off x="1293500" y="1195975"/>
            <a:ext cx="6556999" cy="314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privalumai</a:t>
            </a:r>
            <a:endParaRPr/>
          </a:p>
        </p:txBody>
      </p:sp>
      <p:pic>
        <p:nvPicPr>
          <p:cNvPr id="282" name="Google Shape;282;p49"/>
          <p:cNvPicPr preferRelativeResize="0"/>
          <p:nvPr/>
        </p:nvPicPr>
        <p:blipFill rotWithShape="1">
          <a:blip r:embed="rId3">
            <a:alphaModFix/>
          </a:blip>
          <a:srcRect b="0" l="0" r="0" t="46004"/>
          <a:stretch/>
        </p:blipFill>
        <p:spPr>
          <a:xfrm>
            <a:off x="1263450" y="1013275"/>
            <a:ext cx="6617076" cy="380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</p:txBody>
      </p:sp>
      <p:sp>
        <p:nvSpPr>
          <p:cNvPr id="288" name="Google Shape;28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yra programinės įrangos kūrimo proceso karkasas pagrįstas tam tikromis veiklos taisyklėmis bei iteratyvių procesu, kuris projektą kurią / augina dalimis po truputį.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Scrum procesas vykdomas 1 - 4 savaičių etapais, kure vadinami sprintais.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Scrum procesą galima įsivaizduoti kaip Waterfall sutalpintą į 1 - 4 savaites ir kartojamą nuolatos.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950"/>
            <a:ext cx="8839200" cy="4618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Kolektyvinė užduotis - dizaino skaidymas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Aptarkime kaip elementai skaldysime ir kokias responsiveness strategijas naudosime Vogue redesign’ui: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762150" y="4568875"/>
            <a:ext cx="76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https://www.behance.net/gallery/134175911/Vogue-UK-redesign-website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951" y="2108700"/>
            <a:ext cx="3116104" cy="243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rolės</a:t>
            </a:r>
            <a:endParaRPr/>
          </a:p>
        </p:txBody>
      </p:sp>
      <p:sp>
        <p:nvSpPr>
          <p:cNvPr id="299" name="Google Shape;29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Pagrindinės Scrum procese dalyvaujančios rolės: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r>
              <a:rPr lang="en"/>
              <a:t> - projekto vadovas;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ScrumMaster</a:t>
            </a:r>
            <a:r>
              <a:rPr lang="en"/>
              <a:t> - dažniausiai komandos vadovas;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Komanda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ScrumMaster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Žmogus komandoje, atsakingas už proceso priežiūrą ir sklandumą. Dažniausiai komandos vadovas.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Atsakingas už kliūčių, kurios gali pakenkti produktyvumui panaikinimą ir pagrindinių susitikimų organizavimą.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Pagerinti komandos kasdienį gyvenimą panaudodamas išradingumą ir įgalinimą;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Visais įmanomais būdais gerinti komandos produktyvumą;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Gerinti darbo praktikas ir įrankius;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Siekti kad kiekvienas kuriamas funkcionalumas būtų įgyvendintinas;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Kaupti ir pateikti informaciją apie komandos progresą esamuoju momentu (žinoti kaip kam sekasi).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</a:t>
            </a:r>
            <a:endParaRPr/>
          </a:p>
        </p:txBody>
      </p:sp>
      <p:sp>
        <p:nvSpPr>
          <p:cNvPr id="311" name="Google Shape;31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Projekto vadovas - reikalavimų sergėtojas. Jis turi visus atsakymus apie produktą ir jo funkcionalumą bei jo įgyvendinimo prioritetus bei planavimą.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Praktikoje tai yra žmogus, kuris gina komandą nuo klientų - sugeria visą galimą informacijos srautą ir jį galiausiai perteikia komandai. Nuolatos glaudžiai dirba su komanda formuojant užduotis.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Product owner atsakingas už Backlog’ą ir jo prioritizavimą, produkto išleidimo datų parinkimą.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Komanda</a:t>
            </a:r>
            <a:endParaRPr/>
          </a:p>
        </p:txBody>
      </p:sp>
      <p:sp>
        <p:nvSpPr>
          <p:cNvPr id="317" name="Google Shape;31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Cross-functional specialistų komanda, kuri atsakinga už sprinto plano įgyvendinimą.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Savarankiškai pasiskirsto sprinto darbus bei juos įgyvendina.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Dažniausiai susideda iš 5 - 9 žmonių.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veiklos vertinimas</a:t>
            </a:r>
            <a:endParaRPr/>
          </a:p>
        </p:txBody>
      </p:sp>
      <p:sp>
        <p:nvSpPr>
          <p:cNvPr id="323" name="Google Shape;32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175" y="1215704"/>
            <a:ext cx="6061650" cy="36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veiklos vertinimas</a:t>
            </a:r>
            <a:endParaRPr/>
          </a:p>
        </p:txBody>
      </p:sp>
      <p:sp>
        <p:nvSpPr>
          <p:cNvPr id="330" name="Google Shape;33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13" y="1089225"/>
            <a:ext cx="8361167" cy="3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aplinkos pavyzdys (Azure DevOps)</a:t>
            </a:r>
            <a:endParaRPr/>
          </a:p>
        </p:txBody>
      </p:sp>
      <p:sp>
        <p:nvSpPr>
          <p:cNvPr id="337" name="Google Shape;33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Defects</a:t>
            </a:r>
            <a:endParaRPr/>
          </a:p>
        </p:txBody>
      </p:sp>
      <p:pic>
        <p:nvPicPr>
          <p:cNvPr id="338" name="Google Shape;338;p58"/>
          <p:cNvPicPr preferRelativeResize="0"/>
          <p:nvPr/>
        </p:nvPicPr>
        <p:blipFill rotWithShape="1">
          <a:blip r:embed="rId3">
            <a:alphaModFix/>
          </a:blip>
          <a:srcRect b="0" l="15141" r="14500" t="0"/>
          <a:stretch/>
        </p:blipFill>
        <p:spPr>
          <a:xfrm>
            <a:off x="5744275" y="2152975"/>
            <a:ext cx="3088026" cy="27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aplinkos pavyzdys (Atlassian Jira - SaaS)</a:t>
            </a:r>
            <a:endParaRPr/>
          </a:p>
        </p:txBody>
      </p:sp>
      <p:sp>
        <p:nvSpPr>
          <p:cNvPr id="344" name="Google Shape;34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Defects</a:t>
            </a:r>
            <a:endParaRPr/>
          </a:p>
        </p:txBody>
      </p:sp>
      <p:pic>
        <p:nvPicPr>
          <p:cNvPr id="345" name="Google Shape;34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349" y="3352275"/>
            <a:ext cx="4157524" cy="16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Sprinto restrospektyva</a:t>
            </a:r>
            <a:endParaRPr/>
          </a:p>
        </p:txBody>
      </p:sp>
      <p:pic>
        <p:nvPicPr>
          <p:cNvPr id="351" name="Google Shape;35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8725"/>
            <a:ext cx="8839201" cy="356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Kanban</a:t>
            </a:r>
            <a:endParaRPr/>
          </a:p>
        </p:txBody>
      </p:sp>
      <p:sp>
        <p:nvSpPr>
          <p:cNvPr id="357" name="Google Shape;357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Kitas Agile procesas. Kitaip negu Scrum neturi specialių dedikuotų rolių ir laiko apribojimo.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63" y="2008800"/>
            <a:ext cx="5638876" cy="27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Programavimo aplinkos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Produkto vystymo aplinkos (development environment) kaip koncepcija buvo sukurtos tam, kad vartotoją pasiektų galutinis </a:t>
            </a:r>
            <a:r>
              <a:rPr b="1" lang="en"/>
              <a:t>stabiliai veikiantis sprendimas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Kadangi išdirbti produkto funkcionalumą neretai užima nemažai laiko, o jį reikia ne tik programuoti, bet ir testuoti, išskiriamos tokios produkto stadijoms vaizduoti skirtos aplinkos.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Tai aplinkos, kuriose gyvena programuojamas projektas.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25" y="3588468"/>
            <a:ext cx="8520600" cy="1030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veiklos vertinimas</a:t>
            </a:r>
            <a:endParaRPr/>
          </a:p>
        </p:txBody>
      </p:sp>
      <p:sp>
        <p:nvSpPr>
          <p:cNvPr id="364" name="Google Shape;36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875" y="1277300"/>
            <a:ext cx="7567700" cy="36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3"/>
          <p:cNvSpPr txBox="1"/>
          <p:nvPr>
            <p:ph type="ctrTitle"/>
          </p:nvPr>
        </p:nvSpPr>
        <p:spPr>
          <a:xfrm>
            <a:off x="311700" y="1545450"/>
            <a:ext cx="85206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toliau?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in depth!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NodeJS ekosistema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JavaScript serveryje / ne naršyklės aplinkoje (bent minimaliai)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Bent vienas JavaScript framework’as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React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Vue.js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applications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Praktika!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Nepamirškite, kad turite HTML ir CSS paruoštukus! Visą internetą! </a:t>
            </a:r>
            <a:r>
              <a:rPr b="1" lang="en"/>
              <a:t>(inspect element)</a:t>
            </a:r>
            <a:endParaRPr b="1"/>
          </a:p>
        </p:txBody>
      </p:sp>
      <p:sp>
        <p:nvSpPr>
          <p:cNvPr id="376" name="Google Shape;37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toliau?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382" name="Google Shape;38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Google Shape;383;p65"/>
          <p:cNvCxnSpPr/>
          <p:nvPr/>
        </p:nvCxnSpPr>
        <p:spPr>
          <a:xfrm>
            <a:off x="2853925" y="4950025"/>
            <a:ext cx="3621300" cy="6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6"/>
          <p:cNvSpPr txBox="1"/>
          <p:nvPr>
            <p:ph type="ctrTitle"/>
          </p:nvPr>
        </p:nvSpPr>
        <p:spPr>
          <a:xfrm>
            <a:off x="311700" y="1545450"/>
            <a:ext cx="85206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389" name="Google Shape;389;p66"/>
          <p:cNvSpPr txBox="1"/>
          <p:nvPr/>
        </p:nvSpPr>
        <p:spPr>
          <a:xfrm>
            <a:off x="224550" y="4487300"/>
            <a:ext cx="86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https://easyretro.io/publicboard/35t30tFt61cLcTqhaxaVlpW3Dbs1/d3a8664c-de6d-41f5-8091-abc6dabd21fd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7"/>
          <p:cNvSpPr txBox="1"/>
          <p:nvPr>
            <p:ph type="ctrTitle"/>
          </p:nvPr>
        </p:nvSpPr>
        <p:spPr>
          <a:xfrm>
            <a:off x="311700" y="1545450"/>
            <a:ext cx="85206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Sėkmės!</a:t>
            </a:r>
            <a:endParaRPr/>
          </a:p>
        </p:txBody>
      </p:sp>
      <p:sp>
        <p:nvSpPr>
          <p:cNvPr id="395" name="Google Shape;395;p67"/>
          <p:cNvSpPr txBox="1"/>
          <p:nvPr/>
        </p:nvSpPr>
        <p:spPr>
          <a:xfrm>
            <a:off x="844475" y="4513250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https://www.linkedin.com/in/deividasbakanas/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396" name="Google Shape;39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25" y="4513250"/>
            <a:ext cx="400199" cy="4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Interneto programėlės / svetainės / tinklapio požiūriu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Vienos iš šių sistemų atveju skirtingos aplinkos greičiausiai būtų pasiekiamos skirtingu puslapio adresu: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Local: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http://localhost:80</a:t>
            </a:r>
            <a:r>
              <a:rPr lang="en"/>
              <a:t>;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https://localhost:443</a:t>
            </a:r>
            <a:r>
              <a:rPr lang="en"/>
              <a:t>;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http://127.0.0.1:80</a:t>
            </a:r>
            <a:r>
              <a:rPr lang="en"/>
              <a:t>; 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https://127.0.0.1:443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Development: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https://dev.projekto-pavadinimas.com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Staging: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https://staging.projekto-pavadinimas.com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Live / Production: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https://projekto-pavadinimas.com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Aplinkų simuliacija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Mūsų projekto pavadinimas: </a:t>
            </a:r>
            <a:r>
              <a:rPr b="1" lang="en"/>
              <a:t>Deployment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Aplinkos: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Local: </a:t>
            </a:r>
            <a:r>
              <a:rPr lang="en"/>
              <a:t>D:\BIT\Kursai\frontend-basics-2022-01-24\7 savaitė\7.1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Development: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http://development.deployment.unaux.com/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Staging: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http://staging.deployment.unaux.com/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Production: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http://deployment.unaux.com/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Simuliacijai naudojamas nemokamas hostingas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https://profreehost.com/</a:t>
            </a:r>
            <a:r>
              <a:rPr lang="en"/>
              <a:t>. Šis hostingas leidžia naudoti nemokamą domeną </a:t>
            </a:r>
            <a:r>
              <a:rPr b="1" lang="en"/>
              <a:t>unaux.com</a:t>
            </a:r>
            <a:r>
              <a:rPr lang="en"/>
              <a:t> bei susikurti savo sub-domenus.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Aplinkų atnaujinimas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Didesniuose projektuose visos projekto aplinkos yra atnaujinamos minimaliomis pastangomis. Dažniausiai integruojama su GitHub, kad ten esantis kodas galėtų būti automatizuotomis priemonėmis perkeltas į reikiamas aplinkas.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Į mažesnius projektus, prie kurių dirba iki 2 žmonių (paprasti reprezentaciniai puslapiai, nedidelės e-parduotuvės), dažniausiai neinvestuojama į automatizuotas priemones, todėl visas turinys atnaujinamas rankomis.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Neretai mažesni projektai turi tik </a:t>
            </a:r>
            <a:r>
              <a:rPr b="1" lang="en"/>
              <a:t>Local</a:t>
            </a:r>
            <a:r>
              <a:rPr lang="en"/>
              <a:t> ir </a:t>
            </a:r>
            <a:r>
              <a:rPr b="1" lang="en"/>
              <a:t>Live</a:t>
            </a:r>
            <a:r>
              <a:rPr lang="en"/>
              <a:t> aplinkas.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Dar nerečiau… Mažieji turi tik </a:t>
            </a:r>
            <a:r>
              <a:rPr b="1" lang="en"/>
              <a:t>Live </a:t>
            </a:r>
            <a:r>
              <a:rPr lang="en"/>
              <a:t>aplinkas… </a:t>
            </a:r>
            <a:r>
              <a:rPr lang="en" sz="2100">
                <a:solidFill>
                  <a:schemeClr val="dk1"/>
                </a:solidFill>
              </a:rPr>
              <a:t>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Puslapio talpinimas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Mažesnių projektų talpinimas dažniausiai apima projekto failų rankinį perkėlimą iš programuotojo kompiuterio į puslapio talpyklą (dažniausiai suteikiama Hostingo tiekėjo).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 galima padaryti naudojant interneto sąsaja, arba FTP (File Transfer Protocol) protokolą. Dažniausiai </a:t>
            </a:r>
            <a:r>
              <a:rPr b="1" lang="en"/>
              <a:t>abi</a:t>
            </a:r>
            <a:r>
              <a:rPr lang="en"/>
              <a:t> šios priemonės yra suteikiamos Hostingo tiekėjų.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